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E37"/>
    <a:srgbClr val="652D8D"/>
    <a:srgbClr val="2ABADA"/>
    <a:srgbClr val="006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2814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0187-CEBE-45A3-A643-7F813B56EA3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68D-AA99-4635-95BF-15DE4FD2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0187-CEBE-45A3-A643-7F813B56EA3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68D-AA99-4635-95BF-15DE4FD2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0187-CEBE-45A3-A643-7F813B56EA3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68D-AA99-4635-95BF-15DE4FD2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6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0187-CEBE-45A3-A643-7F813B56EA3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68D-AA99-4635-95BF-15DE4FD2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60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0187-CEBE-45A3-A643-7F813B56EA3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68D-AA99-4635-95BF-15DE4FD2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4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0187-CEBE-45A3-A643-7F813B56EA3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68D-AA99-4635-95BF-15DE4FD2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0187-CEBE-45A3-A643-7F813B56EA3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68D-AA99-4635-95BF-15DE4FD2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5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0187-CEBE-45A3-A643-7F813B56EA3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68D-AA99-4635-95BF-15DE4FD2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5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0187-CEBE-45A3-A643-7F813B56EA3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68D-AA99-4635-95BF-15DE4FD2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44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0187-CEBE-45A3-A643-7F813B56EA3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68D-AA99-4635-95BF-15DE4FD2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8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0187-CEBE-45A3-A643-7F813B56EA3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68D-AA99-4635-95BF-15DE4FD2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6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50187-CEBE-45A3-A643-7F813B56EA3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968D-AA99-4635-95BF-15DE4FD2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5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소스 이미지 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5274" y="-28099991"/>
            <a:ext cx="9478233" cy="50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소스 이미지 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79031" y="626301"/>
            <a:ext cx="9478233" cy="50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소스 이미지 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32" y="26940701"/>
            <a:ext cx="9478233" cy="50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소스 이미지 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132" y="908137"/>
            <a:ext cx="9478233" cy="50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소스 이미지 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883" y="-8831436"/>
            <a:ext cx="9478233" cy="50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-6723090" y="4572054"/>
            <a:ext cx="6397859" cy="1113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상품 테이블</a:t>
            </a:r>
            <a:endParaRPr lang="ko-KR" altLang="en-US" sz="2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826765" y="-2712380"/>
            <a:ext cx="8000436" cy="1113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발주 및 반품</a:t>
            </a:r>
            <a:endParaRPr lang="ko-KR" altLang="en-US" sz="20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826765" y="-1452266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지점</a:t>
            </a:r>
            <a:r>
              <a:rPr lang="en-US" altLang="ko-KR" sz="1600" dirty="0" smtClean="0"/>
              <a:t>FK</a:t>
            </a:r>
            <a:endParaRPr lang="ko-KR" altLang="en-US" sz="16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2463619" y="-1449917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상품</a:t>
            </a:r>
            <a:r>
              <a:rPr lang="en-US" altLang="ko-KR" sz="1600" dirty="0" smtClean="0"/>
              <a:t>FK</a:t>
            </a:r>
            <a:endParaRPr lang="ko-KR" altLang="en-US" sz="16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4100473" y="-1449917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반품 량</a:t>
            </a:r>
            <a:endParaRPr lang="ko-KR" altLang="en-US" sz="16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5737327" y="-1452266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발주 </a:t>
            </a:r>
            <a:r>
              <a:rPr lang="ko-KR" altLang="en-US" sz="1600" dirty="0" err="1" smtClean="0"/>
              <a:t>요청량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-9343704" y="-1488027"/>
            <a:ext cx="6363582" cy="1113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판매 및 폐기</a:t>
            </a:r>
            <a:endParaRPr lang="ko-KR" altLang="en-US" sz="2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-7763155" y="258410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지점</a:t>
            </a:r>
            <a:r>
              <a:rPr lang="en-US" altLang="ko-KR" sz="1600" dirty="0" smtClean="0"/>
              <a:t>FK</a:t>
            </a:r>
            <a:endParaRPr lang="ko-KR" altLang="en-US" sz="16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-6126301" y="260759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상품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FK</a:t>
            </a:r>
            <a:endParaRPr lang="ko-KR" altLang="en-US" sz="16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-4489447" y="260759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판매량</a:t>
            </a:r>
            <a:endParaRPr lang="ko-KR" altLang="en-US" sz="16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-6680261" y="5838316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상품 </a:t>
            </a:r>
            <a:r>
              <a:rPr lang="en-US" altLang="ko-KR" sz="1600" dirty="0" smtClean="0"/>
              <a:t>PK</a:t>
            </a:r>
            <a:endParaRPr lang="ko-KR" altLang="en-US" sz="16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-5043407" y="5838316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상품명</a:t>
            </a:r>
            <a:endParaRPr lang="ko-KR" altLang="en-US" sz="16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-3410829" y="5838316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원가</a:t>
            </a:r>
            <a:endParaRPr lang="ko-KR" altLang="en-US" sz="16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-1778251" y="5838316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판매가</a:t>
            </a:r>
            <a:endParaRPr lang="ko-KR" altLang="en-US" sz="1600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7374181" y="-1452266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배송량</a:t>
            </a:r>
            <a:endParaRPr lang="ko-KR" altLang="en-US" sz="16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-2852593" y="260759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폐기량</a:t>
            </a:r>
            <a:endParaRPr lang="ko-KR" altLang="en-US" sz="1600" dirty="0"/>
          </a:p>
        </p:txBody>
      </p:sp>
      <p:grpSp>
        <p:nvGrpSpPr>
          <p:cNvPr id="116" name="그룹 115"/>
          <p:cNvGrpSpPr/>
          <p:nvPr/>
        </p:nvGrpSpPr>
        <p:grpSpPr>
          <a:xfrm>
            <a:off x="561935" y="2212827"/>
            <a:ext cx="3809077" cy="2917500"/>
            <a:chOff x="4833882" y="1697080"/>
            <a:chExt cx="3809077" cy="29175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230" y="2337430"/>
              <a:ext cx="1814729" cy="572602"/>
            </a:xfrm>
            <a:prstGeom prst="roundRect">
              <a:avLst/>
            </a:prstGeom>
            <a:solidFill>
              <a:srgbClr val="652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편의점 지점</a:t>
              </a:r>
              <a:endPara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842395" y="1697080"/>
              <a:ext cx="1453020" cy="360000"/>
            </a:xfrm>
            <a:prstGeom prst="roundRect">
              <a:avLst/>
            </a:prstGeom>
            <a:solidFill>
              <a:srgbClr val="006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지점</a:t>
              </a:r>
              <a:r>
                <a: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16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PK</a:t>
              </a:r>
              <a:endPara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842395" y="2123725"/>
              <a:ext cx="1453020" cy="360000"/>
            </a:xfrm>
            <a:prstGeom prst="roundRect">
              <a:avLst/>
            </a:prstGeom>
            <a:solidFill>
              <a:srgbClr val="006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상품 </a:t>
              </a:r>
              <a:r>
                <a:rPr lang="en-US" altLang="ko-KR" sz="16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FK</a:t>
              </a:r>
              <a:endPara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833882" y="2550032"/>
              <a:ext cx="1453020" cy="360000"/>
            </a:xfrm>
            <a:prstGeom prst="roundRect">
              <a:avLst/>
            </a:prstGeom>
            <a:solidFill>
              <a:srgbClr val="2AB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재고</a:t>
              </a:r>
              <a:endPara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833882" y="2974764"/>
              <a:ext cx="1453020" cy="360000"/>
            </a:xfrm>
            <a:prstGeom prst="roundRect">
              <a:avLst/>
            </a:prstGeom>
            <a:solidFill>
              <a:srgbClr val="2AB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폐기</a:t>
              </a:r>
              <a:endPara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833882" y="3824228"/>
              <a:ext cx="1453020" cy="360000"/>
            </a:xfrm>
            <a:prstGeom prst="roundRect">
              <a:avLst/>
            </a:prstGeom>
            <a:solidFill>
              <a:srgbClr val="2AB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발주 </a:t>
              </a:r>
              <a:r>
                <a:rPr lang="ko-KR" altLang="en-US" sz="1600" dirty="0" err="1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요청량</a:t>
              </a:r>
              <a:endPara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842395" y="4254580"/>
              <a:ext cx="1453020" cy="360000"/>
            </a:xfrm>
            <a:prstGeom prst="roundRect">
              <a:avLst/>
            </a:prstGeom>
            <a:solidFill>
              <a:srgbClr val="2AB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실수령량</a:t>
              </a:r>
              <a:endPara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4833882" y="3399496"/>
              <a:ext cx="1453020" cy="360000"/>
            </a:xfrm>
            <a:prstGeom prst="roundRect">
              <a:avLst/>
            </a:prstGeom>
            <a:solidFill>
              <a:srgbClr val="2AB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반품</a:t>
              </a:r>
              <a:endPara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9" name="오른쪽 중괄호 38"/>
            <p:cNvSpPr/>
            <p:nvPr/>
          </p:nvSpPr>
          <p:spPr>
            <a:xfrm>
              <a:off x="6398689" y="1946670"/>
              <a:ext cx="212269" cy="2496457"/>
            </a:xfrm>
            <a:prstGeom prst="rightBrace">
              <a:avLst>
                <a:gd name="adj1" fmla="val 45344"/>
                <a:gd name="adj2" fmla="val 26193"/>
              </a:avLst>
            </a:prstGeom>
            <a:ln w="38100" cap="rnd">
              <a:solidFill>
                <a:srgbClr val="AACE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736205" y="4922350"/>
            <a:ext cx="3809077" cy="1637684"/>
            <a:chOff x="668282" y="1697080"/>
            <a:chExt cx="3809077" cy="1637684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2662630" y="1877080"/>
              <a:ext cx="1814729" cy="572602"/>
            </a:xfrm>
            <a:prstGeom prst="roundRect">
              <a:avLst/>
            </a:prstGeom>
            <a:solidFill>
              <a:srgbClr val="652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 테이블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676795" y="1697080"/>
              <a:ext cx="1453020" cy="360000"/>
            </a:xfrm>
            <a:prstGeom prst="roundRect">
              <a:avLst/>
            </a:prstGeom>
            <a:solidFill>
              <a:srgbClr val="006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상품 </a:t>
              </a:r>
              <a:r>
                <a:rPr lang="en-US" altLang="ko-KR" sz="16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PK</a:t>
              </a:r>
              <a:endPara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676795" y="2123725"/>
              <a:ext cx="1453020" cy="360000"/>
            </a:xfrm>
            <a:prstGeom prst="roundRect">
              <a:avLst/>
            </a:prstGeom>
            <a:solidFill>
              <a:srgbClr val="2AB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상품명</a:t>
              </a:r>
              <a:endPara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668282" y="2550032"/>
              <a:ext cx="1453020" cy="360000"/>
            </a:xfrm>
            <a:prstGeom prst="roundRect">
              <a:avLst/>
            </a:prstGeom>
            <a:solidFill>
              <a:srgbClr val="2AB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원가</a:t>
              </a:r>
              <a:endPara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668282" y="2974764"/>
              <a:ext cx="1453020" cy="360000"/>
            </a:xfrm>
            <a:prstGeom prst="roundRect">
              <a:avLst/>
            </a:prstGeom>
            <a:solidFill>
              <a:srgbClr val="2AB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판매가</a:t>
              </a:r>
              <a:endPara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04" name="오른쪽 중괄호 103"/>
            <p:cNvSpPr/>
            <p:nvPr/>
          </p:nvSpPr>
          <p:spPr>
            <a:xfrm>
              <a:off x="2233089" y="1898650"/>
              <a:ext cx="212269" cy="1193801"/>
            </a:xfrm>
            <a:prstGeom prst="rightBrace">
              <a:avLst>
                <a:gd name="adj1" fmla="val 45344"/>
                <a:gd name="adj2" fmla="val 26193"/>
              </a:avLst>
            </a:prstGeom>
            <a:ln w="38100" cap="rnd">
              <a:solidFill>
                <a:srgbClr val="AACE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8030677" y="788500"/>
            <a:ext cx="3809077" cy="2024316"/>
            <a:chOff x="668282" y="4148279"/>
            <a:chExt cx="3809077" cy="2024316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2662630" y="4328279"/>
              <a:ext cx="1814729" cy="572602"/>
            </a:xfrm>
            <a:prstGeom prst="roundRect">
              <a:avLst/>
            </a:prstGeom>
            <a:solidFill>
              <a:srgbClr val="652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발주 및 반품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676795" y="4148279"/>
              <a:ext cx="1453020" cy="360000"/>
            </a:xfrm>
            <a:prstGeom prst="roundRect">
              <a:avLst/>
            </a:prstGeom>
            <a:solidFill>
              <a:srgbClr val="006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지점 </a:t>
              </a:r>
              <a:r>
                <a:rPr lang="en-US" altLang="ko-KR" sz="16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FK</a:t>
              </a:r>
              <a:endPara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676795" y="4574924"/>
              <a:ext cx="1453020" cy="360000"/>
            </a:xfrm>
            <a:prstGeom prst="roundRect">
              <a:avLst/>
            </a:prstGeom>
            <a:solidFill>
              <a:srgbClr val="006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상품 </a:t>
              </a:r>
              <a:r>
                <a:rPr lang="en-US" altLang="ko-KR" sz="16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FK</a:t>
              </a:r>
              <a:endPara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668282" y="4982181"/>
              <a:ext cx="1453020" cy="360000"/>
            </a:xfrm>
            <a:prstGeom prst="roundRect">
              <a:avLst/>
            </a:prstGeom>
            <a:solidFill>
              <a:srgbClr val="2AB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반품 수</a:t>
              </a:r>
              <a:endPara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668282" y="5387863"/>
              <a:ext cx="1453020" cy="360000"/>
            </a:xfrm>
            <a:prstGeom prst="roundRect">
              <a:avLst/>
            </a:prstGeom>
            <a:solidFill>
              <a:srgbClr val="2AB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발주 요청</a:t>
              </a:r>
              <a:endPara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11" name="오른쪽 중괄호 110"/>
            <p:cNvSpPr/>
            <p:nvPr/>
          </p:nvSpPr>
          <p:spPr>
            <a:xfrm>
              <a:off x="2233089" y="4349849"/>
              <a:ext cx="212269" cy="1617347"/>
            </a:xfrm>
            <a:prstGeom prst="rightBrace">
              <a:avLst>
                <a:gd name="adj1" fmla="val 45344"/>
                <a:gd name="adj2" fmla="val 26193"/>
              </a:avLst>
            </a:prstGeom>
            <a:ln w="38100" cap="rnd">
              <a:solidFill>
                <a:srgbClr val="AACE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668282" y="5812595"/>
              <a:ext cx="1453020" cy="360000"/>
            </a:xfrm>
            <a:prstGeom prst="roundRect">
              <a:avLst/>
            </a:prstGeom>
            <a:solidFill>
              <a:srgbClr val="2AB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배송량</a:t>
              </a:r>
              <a:endPara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pic>
        <p:nvPicPr>
          <p:cNvPr id="1032" name="Picture 8" descr="CU (편의점) - 위키백과, 우리 모두의 백과사전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51" b="90025" l="5500" r="94750">
                        <a14:foregroundMark x1="46250" y1="15764" x2="21583" y2="16626"/>
                        <a14:foregroundMark x1="23333" y1="16995" x2="11583" y2="30911"/>
                        <a14:foregroundMark x1="11750" y1="32143" x2="8250" y2="47906"/>
                        <a14:foregroundMark x1="5500" y1="47783" x2="5500" y2="52709"/>
                        <a14:foregroundMark x1="86417" y1="84236" x2="91250" y2="85961"/>
                        <a14:foregroundMark x1="94333" y1="86207" x2="93167" y2="84236"/>
                        <a14:foregroundMark x1="55750" y1="88054" x2="55417" y2="90025"/>
                        <a14:foregroundMark x1="35833" y1="11700" x2="37750" y2="9483"/>
                        <a14:foregroundMark x1="61583" y1="11453" x2="61750" y2="8374"/>
                        <a14:foregroundMark x1="93583" y1="52956" x2="94750" y2="51847"/>
                        <a14:backgroundMark x1="35417" y1="36330" x2="32500" y2="39901"/>
                        <a14:backgroundMark x1="41167" y1="34975" x2="43333" y2="39286"/>
                        <a14:backgroundMark x1="37583" y1="35837" x2="41000" y2="41256"/>
                        <a14:backgroundMark x1="31167" y1="37192" x2="27417" y2="45567"/>
                        <a14:backgroundMark x1="26667" y1="49877" x2="30917" y2="57266"/>
                        <a14:backgroundMark x1="26833" y1="60222" x2="34667" y2="63054"/>
                        <a14:backgroundMark x1="35417" y1="65394" x2="41750" y2="61084"/>
                        <a14:backgroundMark x1="53583" y1="38054" x2="54250" y2="57266"/>
                        <a14:backgroundMark x1="72417" y1="38424" x2="70917" y2="58498"/>
                        <a14:backgroundMark x1="56583" y1="59975" x2="61917" y2="66502"/>
                        <a14:backgroundMark x1="64917" y1="63547" x2="69583" y2="599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0984" y="868580"/>
            <a:ext cx="5214488" cy="352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S25 - 위키백과, 우리 모두의 백과사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60" y="6858000"/>
            <a:ext cx="11430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직사각형 113"/>
          <p:cNvSpPr/>
          <p:nvPr/>
        </p:nvSpPr>
        <p:spPr>
          <a:xfrm>
            <a:off x="854187" y="701635"/>
            <a:ext cx="1684702" cy="90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800" dirty="0" smtClean="0">
                <a:solidFill>
                  <a:srgbClr val="652D8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ERD</a:t>
            </a:r>
            <a:endParaRPr lang="en-US" altLang="ko-KR" sz="3800" dirty="0">
              <a:solidFill>
                <a:srgbClr val="652D8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18" name="Picture 8" descr="CU (편의점) - 위키백과, 우리 모두의 백과사전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251" b="90025" l="5500" r="94750">
                        <a14:foregroundMark x1="46250" y1="15764" x2="21583" y2="16626"/>
                        <a14:foregroundMark x1="23333" y1="16995" x2="11583" y2="30911"/>
                        <a14:foregroundMark x1="11750" y1="32143" x2="8250" y2="47906"/>
                        <a14:foregroundMark x1="5500" y1="47783" x2="5500" y2="52709"/>
                        <a14:foregroundMark x1="86417" y1="84236" x2="91250" y2="85961"/>
                        <a14:foregroundMark x1="94333" y1="86207" x2="93167" y2="84236"/>
                        <a14:foregroundMark x1="55750" y1="88054" x2="55417" y2="90025"/>
                        <a14:foregroundMark x1="35833" y1="11700" x2="37750" y2="9483"/>
                        <a14:foregroundMark x1="61583" y1="11453" x2="61750" y2="8374"/>
                        <a14:foregroundMark x1="93583" y1="52956" x2="94750" y2="51847"/>
                        <a14:backgroundMark x1="35417" y1="36330" x2="32500" y2="39901"/>
                        <a14:backgroundMark x1="41167" y1="34975" x2="43333" y2="39286"/>
                        <a14:backgroundMark x1="37583" y1="35837" x2="41000" y2="41256"/>
                        <a14:backgroundMark x1="31167" y1="37192" x2="27417" y2="45567"/>
                        <a14:backgroundMark x1="26667" y1="49877" x2="30917" y2="57266"/>
                        <a14:backgroundMark x1="26833" y1="60222" x2="34667" y2="63054"/>
                        <a14:backgroundMark x1="35417" y1="65394" x2="41750" y2="61084"/>
                        <a14:backgroundMark x1="53583" y1="38054" x2="54250" y2="57266"/>
                        <a14:backgroundMark x1="72417" y1="38424" x2="70917" y2="58498"/>
                        <a14:backgroundMark x1="56583" y1="59975" x2="61917" y2="66502"/>
                        <a14:backgroundMark x1="64917" y1="63547" x2="69583" y2="599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4" y="379041"/>
            <a:ext cx="2246368" cy="152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구부러진 연결선 124"/>
          <p:cNvCxnSpPr/>
          <p:nvPr/>
        </p:nvCxnSpPr>
        <p:spPr>
          <a:xfrm rot="5400000" flipH="1" flipV="1">
            <a:off x="5425756" y="2581724"/>
            <a:ext cx="3589046" cy="1193833"/>
          </a:xfrm>
          <a:prstGeom prst="curvedConnector3">
            <a:avLst>
              <a:gd name="adj1" fmla="val 99742"/>
            </a:avLst>
          </a:prstGeom>
          <a:ln w="38100">
            <a:solidFill>
              <a:srgbClr val="AACE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 138"/>
          <p:cNvCxnSpPr/>
          <p:nvPr/>
        </p:nvCxnSpPr>
        <p:spPr>
          <a:xfrm flipV="1">
            <a:off x="3369656" y="943120"/>
            <a:ext cx="4566260" cy="1845325"/>
          </a:xfrm>
          <a:prstGeom prst="curvedConnector3">
            <a:avLst>
              <a:gd name="adj1" fmla="val -540"/>
            </a:avLst>
          </a:prstGeom>
          <a:ln w="38100">
            <a:solidFill>
              <a:srgbClr val="AACE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구부러진 연결선 1043"/>
          <p:cNvCxnSpPr/>
          <p:nvPr/>
        </p:nvCxnSpPr>
        <p:spPr>
          <a:xfrm rot="16200000" flipV="1">
            <a:off x="3292613" y="3600224"/>
            <a:ext cx="1221410" cy="1118795"/>
          </a:xfrm>
          <a:prstGeom prst="curvedConnector3">
            <a:avLst>
              <a:gd name="adj1" fmla="val 50000"/>
            </a:avLst>
          </a:prstGeom>
          <a:ln w="38100">
            <a:solidFill>
              <a:srgbClr val="AACE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3" name="그룹 1052"/>
          <p:cNvGrpSpPr/>
          <p:nvPr/>
        </p:nvGrpSpPr>
        <p:grpSpPr>
          <a:xfrm>
            <a:off x="599524" y="5287051"/>
            <a:ext cx="2112867" cy="1429707"/>
            <a:chOff x="-975976" y="-2040330"/>
            <a:chExt cx="2445728" cy="1654943"/>
          </a:xfrm>
        </p:grpSpPr>
        <p:sp>
          <p:nvSpPr>
            <p:cNvPr id="1052" name="직사각형 1051"/>
            <p:cNvSpPr/>
            <p:nvPr/>
          </p:nvSpPr>
          <p:spPr>
            <a:xfrm>
              <a:off x="-622030" y="-1717591"/>
              <a:ext cx="1737836" cy="1086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652D8D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편의점은 </a:t>
              </a:r>
              <a:r>
                <a:rPr lang="en-US" altLang="ko-KR" sz="1600" dirty="0">
                  <a:solidFill>
                    <a:srgbClr val="652D8D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0</a:t>
              </a:r>
              <a:r>
                <a:rPr lang="ko-KR" altLang="en-US" sz="1600" dirty="0">
                  <a:solidFill>
                    <a:srgbClr val="652D8D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개 이상의 상품을 가질 수 있음</a:t>
              </a:r>
              <a:r>
                <a:rPr lang="en-US" altLang="ko-KR" sz="1600" dirty="0">
                  <a:solidFill>
                    <a:srgbClr val="652D8D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.</a:t>
              </a:r>
              <a:endParaRPr lang="ko-KR" altLang="en-US" sz="1600" dirty="0">
                <a:solidFill>
                  <a:srgbClr val="652D8D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pic>
          <p:nvPicPr>
            <p:cNvPr id="160" name="Picture 8" descr="CU (편의점) - 위키백과, 우리 모두의 백과사전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251" b="90025" l="5500" r="94750">
                          <a14:foregroundMark x1="46250" y1="15764" x2="21583" y2="16626"/>
                          <a14:foregroundMark x1="23333" y1="16995" x2="11583" y2="30911"/>
                          <a14:foregroundMark x1="11750" y1="32143" x2="8250" y2="47906"/>
                          <a14:foregroundMark x1="5500" y1="47783" x2="5500" y2="52709"/>
                          <a14:foregroundMark x1="86417" y1="84236" x2="91250" y2="85961"/>
                          <a14:foregroundMark x1="94333" y1="86207" x2="93167" y2="84236"/>
                          <a14:foregroundMark x1="55750" y1="88054" x2="55417" y2="90025"/>
                          <a14:foregroundMark x1="35833" y1="11700" x2="37750" y2="9483"/>
                          <a14:foregroundMark x1="61583" y1="11453" x2="61750" y2="8374"/>
                          <a14:foregroundMark x1="93583" y1="52956" x2="94750" y2="51847"/>
                          <a14:backgroundMark x1="35417" y1="36330" x2="32500" y2="39901"/>
                          <a14:backgroundMark x1="41167" y1="34975" x2="43333" y2="39286"/>
                          <a14:backgroundMark x1="37583" y1="35837" x2="41000" y2="41256"/>
                          <a14:backgroundMark x1="31167" y1="37192" x2="27417" y2="45567"/>
                          <a14:backgroundMark x1="26667" y1="49877" x2="30917" y2="57266"/>
                          <a14:backgroundMark x1="26833" y1="60222" x2="34667" y2="63054"/>
                          <a14:backgroundMark x1="35417" y1="65394" x2="41750" y2="61084"/>
                          <a14:backgroundMark x1="53583" y1="38054" x2="54250" y2="57266"/>
                          <a14:backgroundMark x1="72417" y1="38424" x2="70917" y2="58498"/>
                          <a14:backgroundMark x1="56583" y1="59975" x2="61917" y2="66502"/>
                          <a14:backgroundMark x1="64917" y1="63547" x2="69583" y2="599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75976" y="-2040330"/>
              <a:ext cx="2445728" cy="1654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4" name="그룹 1053"/>
          <p:cNvGrpSpPr/>
          <p:nvPr/>
        </p:nvGrpSpPr>
        <p:grpSpPr>
          <a:xfrm>
            <a:off x="8543477" y="4633333"/>
            <a:ext cx="2401111" cy="1624752"/>
            <a:chOff x="4507689" y="-1846212"/>
            <a:chExt cx="2445728" cy="1654943"/>
          </a:xfrm>
        </p:grpSpPr>
        <p:sp>
          <p:nvSpPr>
            <p:cNvPr id="161" name="직사각형 160"/>
            <p:cNvSpPr/>
            <p:nvPr/>
          </p:nvSpPr>
          <p:spPr>
            <a:xfrm>
              <a:off x="4861635" y="-1523473"/>
              <a:ext cx="1737836" cy="1086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>
                  <a:solidFill>
                    <a:srgbClr val="652D8D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발주 정보는 </a:t>
              </a:r>
              <a:r>
                <a:rPr lang="en-US" altLang="ko-KR" sz="1600" smtClean="0">
                  <a:solidFill>
                    <a:srgbClr val="652D8D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0</a:t>
              </a:r>
              <a:r>
                <a:rPr lang="ko-KR" altLang="en-US" sz="1600" smtClean="0">
                  <a:solidFill>
                    <a:srgbClr val="652D8D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개 이상의 상품 정보를 가질 수 있음</a:t>
              </a:r>
              <a:endParaRPr lang="en-US" altLang="ko-KR" sz="1600" dirty="0">
                <a:solidFill>
                  <a:srgbClr val="652D8D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pic>
          <p:nvPicPr>
            <p:cNvPr id="162" name="Picture 8" descr="CU (편의점) - 위키백과, 우리 모두의 백과사전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8251" b="90025" l="5500" r="94750">
                          <a14:foregroundMark x1="46250" y1="15764" x2="21583" y2="16626"/>
                          <a14:foregroundMark x1="23333" y1="16995" x2="11583" y2="30911"/>
                          <a14:foregroundMark x1="11750" y1="32143" x2="8250" y2="47906"/>
                          <a14:foregroundMark x1="5500" y1="47783" x2="5500" y2="52709"/>
                          <a14:foregroundMark x1="86417" y1="84236" x2="91250" y2="85961"/>
                          <a14:foregroundMark x1="94333" y1="86207" x2="93167" y2="84236"/>
                          <a14:foregroundMark x1="55750" y1="88054" x2="55417" y2="90025"/>
                          <a14:foregroundMark x1="35833" y1="11700" x2="37750" y2="9483"/>
                          <a14:foregroundMark x1="61583" y1="11453" x2="61750" y2="8374"/>
                          <a14:foregroundMark x1="93583" y1="52956" x2="94750" y2="51847"/>
                          <a14:backgroundMark x1="35417" y1="36330" x2="32500" y2="39901"/>
                          <a14:backgroundMark x1="41167" y1="34975" x2="43333" y2="39286"/>
                          <a14:backgroundMark x1="37583" y1="35837" x2="41000" y2="41256"/>
                          <a14:backgroundMark x1="31167" y1="37192" x2="27417" y2="45567"/>
                          <a14:backgroundMark x1="26667" y1="49877" x2="30917" y2="57266"/>
                          <a14:backgroundMark x1="26833" y1="60222" x2="34667" y2="63054"/>
                          <a14:backgroundMark x1="35417" y1="65394" x2="41750" y2="61084"/>
                          <a14:backgroundMark x1="53583" y1="38054" x2="54250" y2="57266"/>
                          <a14:backgroundMark x1="72417" y1="38424" x2="70917" y2="58498"/>
                          <a14:backgroundMark x1="56583" y1="59975" x2="61917" y2="66502"/>
                          <a14:backgroundMark x1="64917" y1="63547" x2="69583" y2="599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7689" y="-1846212"/>
              <a:ext cx="2445728" cy="1654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5" name="그룹 1054"/>
          <p:cNvGrpSpPr/>
          <p:nvPr/>
        </p:nvGrpSpPr>
        <p:grpSpPr>
          <a:xfrm>
            <a:off x="8550892" y="3016013"/>
            <a:ext cx="2401111" cy="1624752"/>
            <a:chOff x="3966361" y="-3824629"/>
            <a:chExt cx="2445728" cy="1654943"/>
          </a:xfrm>
        </p:grpSpPr>
        <p:sp>
          <p:nvSpPr>
            <p:cNvPr id="163" name="직사각형 162"/>
            <p:cNvSpPr/>
            <p:nvPr/>
          </p:nvSpPr>
          <p:spPr>
            <a:xfrm>
              <a:off x="4320307" y="-3501890"/>
              <a:ext cx="1737836" cy="1086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>
                  <a:solidFill>
                    <a:srgbClr val="652D8D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발주 정보는 </a:t>
              </a:r>
              <a:r>
                <a:rPr lang="en-US" altLang="ko-KR" sz="1600" smtClean="0">
                  <a:solidFill>
                    <a:srgbClr val="652D8D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0</a:t>
              </a:r>
              <a:r>
                <a:rPr lang="ko-KR" altLang="en-US" sz="1600" smtClean="0">
                  <a:solidFill>
                    <a:srgbClr val="652D8D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개 이상의 지점 정보를 가질 수 있음</a:t>
              </a:r>
              <a:endParaRPr lang="en-US" altLang="ko-KR" sz="1600" dirty="0">
                <a:solidFill>
                  <a:srgbClr val="652D8D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pic>
          <p:nvPicPr>
            <p:cNvPr id="164" name="Picture 8" descr="CU (편의점) - 위키백과, 우리 모두의 백과사전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8251" b="90025" l="5500" r="94750">
                          <a14:foregroundMark x1="46250" y1="15764" x2="21583" y2="16626"/>
                          <a14:foregroundMark x1="23333" y1="16995" x2="11583" y2="30911"/>
                          <a14:foregroundMark x1="11750" y1="32143" x2="8250" y2="47906"/>
                          <a14:foregroundMark x1="5500" y1="47783" x2="5500" y2="52709"/>
                          <a14:foregroundMark x1="86417" y1="84236" x2="91250" y2="85961"/>
                          <a14:foregroundMark x1="94333" y1="86207" x2="93167" y2="84236"/>
                          <a14:foregroundMark x1="55750" y1="88054" x2="55417" y2="90025"/>
                          <a14:foregroundMark x1="35833" y1="11700" x2="37750" y2="9483"/>
                          <a14:foregroundMark x1="61583" y1="11453" x2="61750" y2="8374"/>
                          <a14:foregroundMark x1="93583" y1="52956" x2="94750" y2="51847"/>
                          <a14:backgroundMark x1="35417" y1="36330" x2="32500" y2="39901"/>
                          <a14:backgroundMark x1="41167" y1="34975" x2="43333" y2="39286"/>
                          <a14:backgroundMark x1="37583" y1="35837" x2="41000" y2="41256"/>
                          <a14:backgroundMark x1="31167" y1="37192" x2="27417" y2="45567"/>
                          <a14:backgroundMark x1="26667" y1="49877" x2="30917" y2="57266"/>
                          <a14:backgroundMark x1="26833" y1="60222" x2="34667" y2="63054"/>
                          <a14:backgroundMark x1="35417" y1="65394" x2="41750" y2="61084"/>
                          <a14:backgroundMark x1="53583" y1="38054" x2="54250" y2="57266"/>
                          <a14:backgroundMark x1="72417" y1="38424" x2="70917" y2="58498"/>
                          <a14:backgroundMark x1="56583" y1="59975" x2="61917" y2="66502"/>
                          <a14:backgroundMark x1="64917" y1="63547" x2="69583" y2="599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361" y="-3824629"/>
              <a:ext cx="2445728" cy="1654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0" name="Picture 8" descr="CU (편의점) - 위키백과, 우리 모두의 백과사전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51" b="90025" l="5500" r="94750">
                        <a14:foregroundMark x1="46250" y1="15764" x2="21583" y2="16626"/>
                        <a14:foregroundMark x1="23333" y1="16995" x2="11583" y2="30911"/>
                        <a14:foregroundMark x1="11750" y1="32143" x2="8250" y2="47906"/>
                        <a14:foregroundMark x1="5500" y1="47783" x2="5500" y2="52709"/>
                        <a14:foregroundMark x1="86417" y1="84236" x2="91250" y2="85961"/>
                        <a14:foregroundMark x1="94333" y1="86207" x2="93167" y2="84236"/>
                        <a14:foregroundMark x1="55750" y1="88054" x2="55417" y2="90025"/>
                        <a14:foregroundMark x1="35833" y1="11700" x2="37750" y2="9483"/>
                        <a14:foregroundMark x1="61583" y1="11453" x2="61750" y2="8374"/>
                        <a14:foregroundMark x1="93583" y1="52956" x2="94750" y2="51847"/>
                        <a14:backgroundMark x1="35417" y1="36330" x2="32500" y2="39901"/>
                        <a14:backgroundMark x1="41167" y1="34975" x2="43333" y2="39286"/>
                        <a14:backgroundMark x1="37583" y1="35837" x2="41000" y2="41256"/>
                        <a14:backgroundMark x1="31167" y1="37192" x2="27417" y2="45567"/>
                        <a14:backgroundMark x1="26667" y1="49877" x2="30917" y2="57266"/>
                        <a14:backgroundMark x1="26833" y1="60222" x2="34667" y2="63054"/>
                        <a14:backgroundMark x1="35417" y1="65394" x2="41750" y2="61084"/>
                        <a14:backgroundMark x1="53583" y1="38054" x2="54250" y2="57266"/>
                        <a14:backgroundMark x1="72417" y1="38424" x2="70917" y2="58498"/>
                        <a14:backgroundMark x1="56583" y1="59975" x2="61917" y2="66502"/>
                        <a14:backgroundMark x1="64917" y1="63547" x2="69583" y2="599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03" y="-3824251"/>
            <a:ext cx="5214488" cy="352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0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소스 이미지 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5274" y="-28099991"/>
            <a:ext cx="9478233" cy="50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소스 이미지 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79031" y="626301"/>
            <a:ext cx="9478233" cy="50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소스 이미지 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32" y="26940701"/>
            <a:ext cx="9478233" cy="50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소스 이미지 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132" y="908137"/>
            <a:ext cx="9478233" cy="50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소스 이미지 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883" y="-8831436"/>
            <a:ext cx="9478233" cy="50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-6723090" y="4572054"/>
            <a:ext cx="6397859" cy="1113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상품 테이블</a:t>
            </a:r>
            <a:endParaRPr lang="ko-KR" altLang="en-US" sz="2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826765" y="-2712380"/>
            <a:ext cx="8000436" cy="1113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발주 및 반품</a:t>
            </a:r>
            <a:endParaRPr lang="ko-KR" altLang="en-US" sz="20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826765" y="-1452266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지점</a:t>
            </a:r>
            <a:r>
              <a:rPr lang="en-US" altLang="ko-KR" sz="1600" dirty="0" smtClean="0"/>
              <a:t>FK</a:t>
            </a:r>
            <a:endParaRPr lang="ko-KR" altLang="en-US" sz="16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2463619" y="-1449917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상품</a:t>
            </a:r>
            <a:r>
              <a:rPr lang="en-US" altLang="ko-KR" sz="1600" dirty="0" smtClean="0"/>
              <a:t>FK</a:t>
            </a:r>
            <a:endParaRPr lang="ko-KR" altLang="en-US" sz="16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4100473" y="-1449917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반품 량</a:t>
            </a:r>
            <a:endParaRPr lang="ko-KR" altLang="en-US" sz="16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5737327" y="-1452266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발주 </a:t>
            </a:r>
            <a:r>
              <a:rPr lang="ko-KR" altLang="en-US" sz="1600" dirty="0" err="1" smtClean="0"/>
              <a:t>요청량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-9343704" y="-1488027"/>
            <a:ext cx="6363582" cy="1113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판매 및 폐기</a:t>
            </a:r>
            <a:endParaRPr lang="ko-KR" altLang="en-US" sz="2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-7763155" y="258410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지점</a:t>
            </a:r>
            <a:r>
              <a:rPr lang="en-US" altLang="ko-KR" sz="1600" dirty="0" smtClean="0"/>
              <a:t>FK</a:t>
            </a:r>
            <a:endParaRPr lang="ko-KR" altLang="en-US" sz="16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-6126301" y="260759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상품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FK</a:t>
            </a:r>
            <a:endParaRPr lang="ko-KR" altLang="en-US" sz="16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-4489447" y="260759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판매량</a:t>
            </a:r>
            <a:endParaRPr lang="ko-KR" altLang="en-US" sz="16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-6680261" y="5838316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상품 </a:t>
            </a:r>
            <a:r>
              <a:rPr lang="en-US" altLang="ko-KR" sz="1600" dirty="0" smtClean="0"/>
              <a:t>PK</a:t>
            </a:r>
            <a:endParaRPr lang="ko-KR" altLang="en-US" sz="16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-5043407" y="5838316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상품명</a:t>
            </a:r>
            <a:endParaRPr lang="ko-KR" altLang="en-US" sz="16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-3410829" y="5838316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원가</a:t>
            </a:r>
            <a:endParaRPr lang="ko-KR" altLang="en-US" sz="16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-1778251" y="5838316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판매가</a:t>
            </a:r>
            <a:endParaRPr lang="ko-KR" altLang="en-US" sz="1600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7374181" y="-1452266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배송량</a:t>
            </a:r>
            <a:endParaRPr lang="ko-KR" altLang="en-US" sz="16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-2852593" y="260759"/>
            <a:ext cx="1453020" cy="563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폐기량</a:t>
            </a:r>
            <a:endParaRPr lang="ko-KR" altLang="en-US" sz="1600" dirty="0"/>
          </a:p>
        </p:txBody>
      </p:sp>
      <p:pic>
        <p:nvPicPr>
          <p:cNvPr id="1032" name="Picture 8" descr="CU (편의점) - 위키백과, 우리 모두의 백과사전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51" b="90025" l="5500" r="94750">
                        <a14:foregroundMark x1="46250" y1="15764" x2="21583" y2="16626"/>
                        <a14:foregroundMark x1="23333" y1="16995" x2="11583" y2="30911"/>
                        <a14:foregroundMark x1="11750" y1="32143" x2="8250" y2="47906"/>
                        <a14:foregroundMark x1="5500" y1="47783" x2="5500" y2="52709"/>
                        <a14:foregroundMark x1="86417" y1="84236" x2="91250" y2="85961"/>
                        <a14:foregroundMark x1="94333" y1="86207" x2="93167" y2="84236"/>
                        <a14:foregroundMark x1="55750" y1="88054" x2="55417" y2="90025"/>
                        <a14:foregroundMark x1="35833" y1="11700" x2="37750" y2="9483"/>
                        <a14:foregroundMark x1="61583" y1="11453" x2="61750" y2="8374"/>
                        <a14:foregroundMark x1="93583" y1="52956" x2="94750" y2="51847"/>
                        <a14:backgroundMark x1="35417" y1="36330" x2="32500" y2="39901"/>
                        <a14:backgroundMark x1="41167" y1="34975" x2="43333" y2="39286"/>
                        <a14:backgroundMark x1="37583" y1="35837" x2="41000" y2="41256"/>
                        <a14:backgroundMark x1="31167" y1="37192" x2="27417" y2="45567"/>
                        <a14:backgroundMark x1="26667" y1="49877" x2="30917" y2="57266"/>
                        <a14:backgroundMark x1="26833" y1="60222" x2="34667" y2="63054"/>
                        <a14:backgroundMark x1="35417" y1="65394" x2="41750" y2="61084"/>
                        <a14:backgroundMark x1="53583" y1="38054" x2="54250" y2="57266"/>
                        <a14:backgroundMark x1="72417" y1="38424" x2="70917" y2="58498"/>
                        <a14:backgroundMark x1="56583" y1="59975" x2="61917" y2="66502"/>
                        <a14:backgroundMark x1="64917" y1="63547" x2="69583" y2="599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0984" y="868580"/>
            <a:ext cx="5214488" cy="352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S25 - 위키백과, 우리 모두의 백과사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60" y="6858000"/>
            <a:ext cx="11430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8" descr="CU (편의점) - 위키백과, 우리 모두의 백과사전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51" b="90025" l="5500" r="94750">
                        <a14:foregroundMark x1="46250" y1="15764" x2="21583" y2="16626"/>
                        <a14:foregroundMark x1="23333" y1="16995" x2="11583" y2="30911"/>
                        <a14:foregroundMark x1="11750" y1="32143" x2="8250" y2="47906"/>
                        <a14:foregroundMark x1="5500" y1="47783" x2="5500" y2="52709"/>
                        <a14:foregroundMark x1="86417" y1="84236" x2="91250" y2="85961"/>
                        <a14:foregroundMark x1="94333" y1="86207" x2="93167" y2="84236"/>
                        <a14:foregroundMark x1="55750" y1="88054" x2="55417" y2="90025"/>
                        <a14:foregroundMark x1="35833" y1="11700" x2="37750" y2="9483"/>
                        <a14:foregroundMark x1="61583" y1="11453" x2="61750" y2="8374"/>
                        <a14:foregroundMark x1="93583" y1="52956" x2="94750" y2="51847"/>
                        <a14:backgroundMark x1="35417" y1="36330" x2="32500" y2="39901"/>
                        <a14:backgroundMark x1="41167" y1="34975" x2="43333" y2="39286"/>
                        <a14:backgroundMark x1="37583" y1="35837" x2="41000" y2="41256"/>
                        <a14:backgroundMark x1="31167" y1="37192" x2="27417" y2="45567"/>
                        <a14:backgroundMark x1="26667" y1="49877" x2="30917" y2="57266"/>
                        <a14:backgroundMark x1="26833" y1="60222" x2="34667" y2="63054"/>
                        <a14:backgroundMark x1="35417" y1="65394" x2="41750" y2="61084"/>
                        <a14:backgroundMark x1="53583" y1="38054" x2="54250" y2="57266"/>
                        <a14:backgroundMark x1="72417" y1="38424" x2="70917" y2="58498"/>
                        <a14:backgroundMark x1="56583" y1="59975" x2="61917" y2="66502"/>
                        <a14:backgroundMark x1="64917" y1="63547" x2="69583" y2="599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17" y="664401"/>
            <a:ext cx="8199511" cy="554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21100" y="2070100"/>
            <a:ext cx="4921859" cy="2501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652D8D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ㅁㅁㄴㅁㄴㅇㄻㄴ</a:t>
            </a:r>
            <a:endParaRPr lang="ko-KR" altLang="en-US" sz="1600" dirty="0">
              <a:solidFill>
                <a:srgbClr val="652D8D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9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118</Words>
  <Application>Microsoft Office PowerPoint</Application>
  <PresentationFormat>와이드스크린</PresentationFormat>
  <Paragraphs>56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G마켓 산스 TTF Bold</vt:lpstr>
      <vt:lpstr>G마켓 산스 TTF Light</vt:lpstr>
      <vt:lpstr>G마켓 산스 TTF Medium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2022-10-06T02:43:51Z</dcterms:created>
  <dcterms:modified xsi:type="dcterms:W3CDTF">2022-10-06T04:35:07Z</dcterms:modified>
</cp:coreProperties>
</file>