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6" autoAdjust="0"/>
    <p:restoredTop sz="94631" autoAdjust="0"/>
  </p:normalViewPr>
  <p:slideViewPr>
    <p:cSldViewPr snapToGrid="0" snapToObjects="1" showGuides="1">
      <p:cViewPr>
        <p:scale>
          <a:sx n="30" d="100"/>
          <a:sy n="30" d="100"/>
        </p:scale>
        <p:origin x="8" y="-38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10/4/17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922338"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8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8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8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8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0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0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0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0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2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2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3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3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tiff"/><Relationship Id="rId5" Type="http://schemas.openxmlformats.org/officeDocument/2006/relationships/image" Target="../media/image13.tiff"/><Relationship Id="rId6" Type="http://schemas.openxmlformats.org/officeDocument/2006/relationships/image" Target="../media/image14.png"/><Relationship Id="rId7" Type="http://schemas.openxmlformats.org/officeDocument/2006/relationships/image" Target="../media/image15.tiff"/><Relationship Id="rId8" Type="http://schemas.openxmlformats.org/officeDocument/2006/relationships/image" Target="../media/image16.png"/><Relationship Id="rId9" Type="http://schemas.openxmlformats.org/officeDocument/2006/relationships/image" Target="../media/image17.tiff"/><Relationship Id="rId10" Type="http://schemas.openxmlformats.org/officeDocument/2006/relationships/image" Target="../media/image18.tiff"/><Relationship Id="rId11" Type="http://schemas.openxmlformats.org/officeDocument/2006/relationships/image" Target="../media/image19.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904189" y="6378481"/>
            <a:ext cx="13421412" cy="1692749"/>
          </a:xfrm>
        </p:spPr>
        <p:txBody>
          <a:bodyPr/>
          <a:lstStyle/>
          <a:p>
            <a:r>
              <a:rPr lang="en-US" sz="4000" dirty="0" smtClean="0">
                <a:solidFill>
                  <a:srgbClr val="002060"/>
                </a:solidFill>
              </a:rPr>
              <a:t>To run learning phase of machine learning in encrypted state, what is the problem? </a:t>
            </a:r>
            <a:r>
              <a:rPr lang="en-US" sz="4000" b="1" dirty="0">
                <a:solidFill>
                  <a:srgbClr val="002060"/>
                </a:solidFill>
              </a:rPr>
              <a:t>m</a:t>
            </a:r>
            <a:r>
              <a:rPr lang="en-US" sz="4000" b="1" dirty="0" smtClean="0">
                <a:solidFill>
                  <a:srgbClr val="002060"/>
                </a:solidFill>
              </a:rPr>
              <a:t>essage size problem</a:t>
            </a:r>
            <a:endParaRPr lang="en-US" sz="4000" b="1" dirty="0">
              <a:solidFill>
                <a:srgbClr val="002060"/>
              </a:solidFill>
            </a:endParaRPr>
          </a:p>
        </p:txBody>
      </p:sp>
      <p:sp>
        <p:nvSpPr>
          <p:cNvPr id="20" name="Text Placeholder 19"/>
          <p:cNvSpPr>
            <a:spLocks noGrp="1"/>
          </p:cNvSpPr>
          <p:nvPr>
            <p:ph type="body" sz="quarter" idx="11"/>
          </p:nvPr>
        </p:nvSpPr>
        <p:spPr>
          <a:xfrm>
            <a:off x="922341" y="5464111"/>
            <a:ext cx="13404026" cy="923322"/>
          </a:xfrm>
        </p:spPr>
        <p:txBody>
          <a:bodyPr/>
          <a:lstStyle/>
          <a:p>
            <a:r>
              <a:rPr lang="en-US" sz="4800" dirty="0" err="1" smtClean="0">
                <a:solidFill>
                  <a:srgbClr val="002060"/>
                </a:solidFill>
              </a:rPr>
              <a:t>Homomorphic</a:t>
            </a:r>
            <a:r>
              <a:rPr lang="en-US" sz="4800" dirty="0" smtClean="0">
                <a:solidFill>
                  <a:srgbClr val="002060"/>
                </a:solidFill>
              </a:rPr>
              <a:t> Machine Learning</a:t>
            </a:r>
            <a:endParaRPr lang="en-US" sz="4800" dirty="0">
              <a:solidFill>
                <a:srgbClr val="002060"/>
              </a:solidFill>
            </a:endParaRPr>
          </a:p>
        </p:txBody>
      </p:sp>
      <p:sp>
        <p:nvSpPr>
          <p:cNvPr id="21" name="Text Placeholder 20"/>
          <p:cNvSpPr>
            <a:spLocks noGrp="1"/>
          </p:cNvSpPr>
          <p:nvPr>
            <p:ph type="body" sz="quarter" idx="20"/>
          </p:nvPr>
        </p:nvSpPr>
        <p:spPr>
          <a:xfrm>
            <a:off x="922340" y="19858324"/>
            <a:ext cx="13412936" cy="923322"/>
          </a:xfrm>
        </p:spPr>
        <p:txBody>
          <a:bodyPr/>
          <a:lstStyle/>
          <a:p>
            <a:r>
              <a:rPr lang="en-US" sz="4800" dirty="0" smtClean="0">
                <a:solidFill>
                  <a:srgbClr val="002060"/>
                </a:solidFill>
              </a:rPr>
              <a:t>Polynomial Approximate of Sigmoid Function</a:t>
            </a:r>
            <a:endParaRPr lang="en-US" sz="4800" dirty="0">
              <a:solidFill>
                <a:srgbClr val="002060"/>
              </a:solidFill>
            </a:endParaRPr>
          </a:p>
        </p:txBody>
      </p:sp>
      <p:sp>
        <p:nvSpPr>
          <p:cNvPr id="23" name="Text Placeholder 22"/>
          <p:cNvSpPr>
            <a:spLocks noGrp="1"/>
          </p:cNvSpPr>
          <p:nvPr>
            <p:ph type="body" sz="quarter" idx="22"/>
          </p:nvPr>
        </p:nvSpPr>
        <p:spPr>
          <a:xfrm>
            <a:off x="22573306" y="5461578"/>
            <a:ext cx="13537059" cy="923322"/>
          </a:xfrm>
        </p:spPr>
        <p:txBody>
          <a:bodyPr/>
          <a:lstStyle/>
          <a:p>
            <a:r>
              <a:rPr lang="en-US" sz="4800" dirty="0" err="1" smtClean="0">
                <a:solidFill>
                  <a:srgbClr val="002060"/>
                </a:solidFill>
              </a:rPr>
              <a:t>Homomorphic</a:t>
            </a:r>
            <a:r>
              <a:rPr lang="en-US" sz="4800" dirty="0" smtClean="0">
                <a:solidFill>
                  <a:srgbClr val="002060"/>
                </a:solidFill>
              </a:rPr>
              <a:t> Flooring</a:t>
            </a:r>
            <a:r>
              <a:rPr lang="ko-KR" altLang="en-US" sz="4800" dirty="0" smtClean="0">
                <a:solidFill>
                  <a:srgbClr val="002060"/>
                </a:solidFill>
              </a:rPr>
              <a:t> </a:t>
            </a:r>
            <a:r>
              <a:rPr lang="en-US" altLang="ko-KR" sz="4800" dirty="0" smtClean="0">
                <a:solidFill>
                  <a:srgbClr val="002060"/>
                </a:solidFill>
              </a:rPr>
              <a:t>using SEAL</a:t>
            </a:r>
            <a:endParaRPr lang="en-US" sz="4800" dirty="0">
              <a:solidFill>
                <a:srgbClr val="002060"/>
              </a:solidFill>
            </a:endParaRPr>
          </a:p>
        </p:txBody>
      </p:sp>
      <p:sp>
        <p:nvSpPr>
          <p:cNvPr id="32" name="Text Placeholder 31"/>
          <p:cNvSpPr>
            <a:spLocks noGrp="1"/>
          </p:cNvSpPr>
          <p:nvPr>
            <p:ph type="body" sz="quarter" idx="96"/>
          </p:nvPr>
        </p:nvSpPr>
        <p:spPr>
          <a:xfrm>
            <a:off x="904189" y="20682001"/>
            <a:ext cx="13421412" cy="2554523"/>
          </a:xfrm>
        </p:spPr>
        <p:txBody>
          <a:bodyPr/>
          <a:lstStyle/>
          <a:p>
            <a:pPr marL="342900" indent="-342900">
              <a:buFont typeface="Arial" charset="0"/>
              <a:buChar char="•"/>
            </a:pPr>
            <a:r>
              <a:rPr lang="en-US" sz="4000" b="1" dirty="0" smtClean="0">
                <a:solidFill>
                  <a:srgbClr val="002060"/>
                </a:solidFill>
              </a:rPr>
              <a:t>Mini-max polynomial approximate</a:t>
            </a:r>
            <a:endParaRPr lang="en-US" sz="4000" dirty="0">
              <a:solidFill>
                <a:srgbClr val="002060"/>
              </a:solidFill>
            </a:endParaRPr>
          </a:p>
          <a:p>
            <a:pPr marL="1828725" lvl="1" indent="-342900">
              <a:buFont typeface="Arial" charset="0"/>
              <a:buChar char="•"/>
            </a:pPr>
            <a:r>
              <a:rPr lang="en-US" sz="4000" dirty="0" smtClean="0">
                <a:solidFill>
                  <a:srgbClr val="002060"/>
                </a:solidFill>
              </a:rPr>
              <a:t>Range [-5, 5]</a:t>
            </a:r>
          </a:p>
          <a:p>
            <a:pPr marL="1828725" lvl="1" indent="-342900">
              <a:buFont typeface="Arial" charset="0"/>
              <a:buChar char="•"/>
            </a:pPr>
            <a:r>
              <a:rPr lang="en-US" sz="4000" dirty="0" smtClean="0">
                <a:solidFill>
                  <a:srgbClr val="002060"/>
                </a:solidFill>
              </a:rPr>
              <a:t>Degree 1 and 3 for each</a:t>
            </a:r>
            <a:endParaRPr lang="en-US" sz="4000" dirty="0" smtClean="0">
              <a:solidFill>
                <a:srgbClr val="002060"/>
              </a:solidFill>
            </a:endParaRPr>
          </a:p>
        </p:txBody>
      </p:sp>
      <p:sp>
        <p:nvSpPr>
          <p:cNvPr id="33" name="Text Placeholder 32"/>
          <p:cNvSpPr>
            <a:spLocks noGrp="1"/>
          </p:cNvSpPr>
          <p:nvPr>
            <p:ph type="body" sz="quarter" idx="150"/>
          </p:nvPr>
        </p:nvSpPr>
        <p:spPr>
          <a:xfrm>
            <a:off x="6032899" y="3514950"/>
            <a:ext cx="31998968" cy="1280160"/>
          </a:xfrm>
        </p:spPr>
        <p:txBody>
          <a:bodyPr>
            <a:normAutofit fontScale="85000" lnSpcReduction="10000"/>
          </a:bodyPr>
          <a:lstStyle/>
          <a:p>
            <a:r>
              <a:rPr lang="en-US" baseline="30000" dirty="0" smtClean="0">
                <a:solidFill>
                  <a:srgbClr val="002060"/>
                </a:solidFill>
              </a:rPr>
              <a:t>1</a:t>
            </a:r>
            <a:r>
              <a:rPr lang="en-US" dirty="0" smtClean="0">
                <a:solidFill>
                  <a:srgbClr val="002060"/>
                </a:solidFill>
              </a:rPr>
              <a:t>Microsoft Research, </a:t>
            </a:r>
            <a:r>
              <a:rPr lang="en-US" baseline="30000" dirty="0" smtClean="0">
                <a:solidFill>
                  <a:srgbClr val="002060"/>
                </a:solidFill>
              </a:rPr>
              <a:t>2</a:t>
            </a:r>
            <a:r>
              <a:rPr lang="en-US" dirty="0" smtClean="0">
                <a:solidFill>
                  <a:srgbClr val="002060"/>
                </a:solidFill>
              </a:rPr>
              <a:t>Seoul National University</a:t>
            </a:r>
            <a:r>
              <a:rPr lang="en-US" dirty="0">
                <a:solidFill>
                  <a:srgbClr val="002060"/>
                </a:solidFill>
              </a:rPr>
              <a:t>, </a:t>
            </a:r>
            <a:r>
              <a:rPr lang="en-US" baseline="30000" dirty="0" smtClean="0">
                <a:solidFill>
                  <a:srgbClr val="002060"/>
                </a:solidFill>
              </a:rPr>
              <a:t>3</a:t>
            </a:r>
            <a:r>
              <a:rPr lang="en-US" dirty="0" smtClean="0">
                <a:solidFill>
                  <a:srgbClr val="002060"/>
                </a:solidFill>
              </a:rPr>
              <a:t>École </a:t>
            </a:r>
            <a:r>
              <a:rPr lang="en-US" dirty="0" err="1">
                <a:solidFill>
                  <a:srgbClr val="002060"/>
                </a:solidFill>
              </a:rPr>
              <a:t>Polytechnique</a:t>
            </a:r>
            <a:r>
              <a:rPr lang="en-US" dirty="0">
                <a:solidFill>
                  <a:srgbClr val="002060"/>
                </a:solidFill>
              </a:rPr>
              <a:t> </a:t>
            </a:r>
            <a:r>
              <a:rPr lang="en-US" dirty="0" err="1">
                <a:solidFill>
                  <a:srgbClr val="002060"/>
                </a:solidFill>
              </a:rPr>
              <a:t>Fédérale</a:t>
            </a:r>
            <a:r>
              <a:rPr lang="en-US" dirty="0">
                <a:solidFill>
                  <a:srgbClr val="002060"/>
                </a:solidFill>
              </a:rPr>
              <a:t> de </a:t>
            </a:r>
            <a:r>
              <a:rPr lang="en-US" dirty="0" smtClean="0">
                <a:solidFill>
                  <a:srgbClr val="002060"/>
                </a:solidFill>
              </a:rPr>
              <a:t>Lausanne, </a:t>
            </a:r>
            <a:r>
              <a:rPr lang="en-US" baseline="30000" dirty="0" smtClean="0">
                <a:solidFill>
                  <a:srgbClr val="002060"/>
                </a:solidFill>
              </a:rPr>
              <a:t>4</a:t>
            </a:r>
            <a:r>
              <a:rPr lang="en-US" dirty="0" smtClean="0">
                <a:solidFill>
                  <a:srgbClr val="002060"/>
                </a:solidFill>
              </a:rPr>
              <a:t>Florida Atlantic University</a:t>
            </a:r>
            <a:endParaRPr lang="en-US" dirty="0">
              <a:solidFill>
                <a:srgbClr val="002060"/>
              </a:solidFill>
            </a:endParaRPr>
          </a:p>
        </p:txBody>
      </p:sp>
      <p:sp>
        <p:nvSpPr>
          <p:cNvPr id="34" name="Text Placeholder 33"/>
          <p:cNvSpPr>
            <a:spLocks noGrp="1"/>
          </p:cNvSpPr>
          <p:nvPr>
            <p:ph type="body" sz="quarter" idx="151"/>
          </p:nvPr>
        </p:nvSpPr>
        <p:spPr>
          <a:xfrm>
            <a:off x="4773023" y="2409718"/>
            <a:ext cx="34518721" cy="1280160"/>
          </a:xfrm>
        </p:spPr>
        <p:txBody>
          <a:bodyPr>
            <a:normAutofit fontScale="70000" lnSpcReduction="20000"/>
          </a:bodyPr>
          <a:lstStyle/>
          <a:p>
            <a:r>
              <a:rPr lang="en-US" dirty="0" err="1" smtClean="0">
                <a:solidFill>
                  <a:srgbClr val="002060"/>
                </a:solidFill>
              </a:rPr>
              <a:t>Hao</a:t>
            </a:r>
            <a:r>
              <a:rPr lang="en-US" dirty="0" smtClean="0">
                <a:solidFill>
                  <a:srgbClr val="002060"/>
                </a:solidFill>
              </a:rPr>
              <a:t> Chen</a:t>
            </a:r>
            <a:r>
              <a:rPr lang="en-US" baseline="30000" dirty="0" smtClean="0">
                <a:solidFill>
                  <a:srgbClr val="002060"/>
                </a:solidFill>
              </a:rPr>
              <a:t>1</a:t>
            </a:r>
            <a:r>
              <a:rPr lang="en-US" dirty="0" smtClean="0">
                <a:solidFill>
                  <a:srgbClr val="002060"/>
                </a:solidFill>
              </a:rPr>
              <a:t>, </a:t>
            </a:r>
            <a:r>
              <a:rPr lang="en-US" dirty="0" err="1" smtClean="0">
                <a:solidFill>
                  <a:srgbClr val="002060"/>
                </a:solidFill>
              </a:rPr>
              <a:t>Kyoohyung</a:t>
            </a:r>
            <a:r>
              <a:rPr lang="en-US" dirty="0" smtClean="0">
                <a:solidFill>
                  <a:srgbClr val="002060"/>
                </a:solidFill>
              </a:rPr>
              <a:t> Han</a:t>
            </a:r>
            <a:r>
              <a:rPr lang="en-US" baseline="30000" dirty="0" smtClean="0">
                <a:solidFill>
                  <a:srgbClr val="002060"/>
                </a:solidFill>
              </a:rPr>
              <a:t>2</a:t>
            </a:r>
            <a:r>
              <a:rPr lang="en-US" dirty="0" smtClean="0">
                <a:solidFill>
                  <a:srgbClr val="002060"/>
                </a:solidFill>
              </a:rPr>
              <a:t>, Zhicong Huang</a:t>
            </a:r>
            <a:r>
              <a:rPr lang="en-US" baseline="30000" dirty="0" smtClean="0">
                <a:solidFill>
                  <a:srgbClr val="002060"/>
                </a:solidFill>
              </a:rPr>
              <a:t>3</a:t>
            </a:r>
            <a:r>
              <a:rPr lang="en-US" dirty="0" smtClean="0">
                <a:solidFill>
                  <a:srgbClr val="002060"/>
                </a:solidFill>
              </a:rPr>
              <a:t>, Amir Jalali</a:t>
            </a:r>
            <a:r>
              <a:rPr lang="en-US" baseline="30000" dirty="0" smtClean="0">
                <a:solidFill>
                  <a:srgbClr val="002060"/>
                </a:solidFill>
              </a:rPr>
              <a:t>4</a:t>
            </a:r>
            <a:r>
              <a:rPr lang="en-US" dirty="0" smtClean="0">
                <a:solidFill>
                  <a:srgbClr val="002060"/>
                </a:solidFill>
              </a:rPr>
              <a:t>, Kim Laine</a:t>
            </a:r>
            <a:r>
              <a:rPr lang="en-US" baseline="30000" dirty="0" smtClean="0">
                <a:solidFill>
                  <a:srgbClr val="002060"/>
                </a:solidFill>
              </a:rPr>
              <a:t>1</a:t>
            </a:r>
            <a:r>
              <a:rPr lang="en-US" dirty="0" smtClean="0">
                <a:solidFill>
                  <a:srgbClr val="002060"/>
                </a:solidFill>
              </a:rPr>
              <a:t>, </a:t>
            </a:r>
            <a:r>
              <a:rPr lang="en-US" dirty="0"/>
              <a:t>Ran </a:t>
            </a:r>
            <a:r>
              <a:rPr lang="en-US" dirty="0" smtClean="0"/>
              <a:t>Gilad-Bachrach</a:t>
            </a:r>
            <a:r>
              <a:rPr lang="en-US" baseline="30000" dirty="0" smtClean="0">
                <a:solidFill>
                  <a:srgbClr val="002060"/>
                </a:solidFill>
              </a:rPr>
              <a:t>1</a:t>
            </a:r>
            <a:r>
              <a:rPr lang="en-US" dirty="0" smtClean="0"/>
              <a:t>, </a:t>
            </a:r>
            <a:r>
              <a:rPr lang="en-US" dirty="0" smtClean="0">
                <a:solidFill>
                  <a:srgbClr val="002060"/>
                </a:solidFill>
              </a:rPr>
              <a:t>Kristin </a:t>
            </a:r>
            <a:r>
              <a:rPr lang="en-US" dirty="0" smtClean="0">
                <a:solidFill>
                  <a:srgbClr val="002060"/>
                </a:solidFill>
              </a:rPr>
              <a:t>Lauter</a:t>
            </a:r>
            <a:r>
              <a:rPr lang="en-US" baseline="30000" dirty="0" smtClean="0">
                <a:solidFill>
                  <a:srgbClr val="002060"/>
                </a:solidFill>
              </a:rPr>
              <a:t>1</a:t>
            </a:r>
            <a:endParaRPr lang="en-US" dirty="0">
              <a:solidFill>
                <a:srgbClr val="002060"/>
              </a:solidFill>
            </a:endParaRPr>
          </a:p>
        </p:txBody>
      </p:sp>
      <p:sp>
        <p:nvSpPr>
          <p:cNvPr id="35" name="Text Placeholder 34"/>
          <p:cNvSpPr>
            <a:spLocks noGrp="1"/>
          </p:cNvSpPr>
          <p:nvPr>
            <p:ph type="body" sz="quarter" idx="153"/>
          </p:nvPr>
        </p:nvSpPr>
        <p:spPr/>
        <p:txBody>
          <a:bodyPr>
            <a:normAutofit fontScale="92500" lnSpcReduction="10000"/>
          </a:bodyPr>
          <a:lstStyle/>
          <a:p>
            <a:r>
              <a:rPr lang="en-US" dirty="0" err="1" smtClean="0">
                <a:solidFill>
                  <a:srgbClr val="002060"/>
                </a:solidFill>
              </a:rPr>
              <a:t>Homomorphic</a:t>
            </a:r>
            <a:r>
              <a:rPr lang="en-US" dirty="0" smtClean="0">
                <a:solidFill>
                  <a:srgbClr val="002060"/>
                </a:solidFill>
              </a:rPr>
              <a:t> Machine Learning with SEAL</a:t>
            </a:r>
            <a:endParaRPr lang="en-US" dirty="0">
              <a:solidFill>
                <a:srgbClr val="002060"/>
              </a:solidFill>
            </a:endParaRPr>
          </a:p>
        </p:txBody>
      </p:sp>
      <p:sp>
        <p:nvSpPr>
          <p:cNvPr id="259" name="Text Placeholder 28"/>
          <p:cNvSpPr>
            <a:spLocks noGrp="1"/>
          </p:cNvSpPr>
          <p:nvPr>
            <p:ph type="body" sz="quarter" idx="28"/>
          </p:nvPr>
        </p:nvSpPr>
        <p:spPr>
          <a:xfrm>
            <a:off x="1828723" y="30740869"/>
            <a:ext cx="27909514" cy="1569638"/>
          </a:xfrm>
        </p:spPr>
        <p:txBody>
          <a:bodyPr/>
          <a:lstStyle/>
          <a:p>
            <a:r>
              <a:rPr lang="en-US" sz="3600" dirty="0" smtClean="0">
                <a:solidFill>
                  <a:srgbClr val="002060"/>
                </a:solidFill>
              </a:rPr>
              <a:t>[1] </a:t>
            </a:r>
            <a:r>
              <a:rPr lang="en-US" sz="3600" dirty="0" err="1"/>
              <a:t>Seide</a:t>
            </a:r>
            <a:r>
              <a:rPr lang="en-US" sz="3600" dirty="0"/>
              <a:t>, Frank, et al. "1-bit stochastic gradient descent and its application to data-parallel distributed training of speech </a:t>
            </a:r>
            <a:r>
              <a:rPr lang="en-US" sz="3600" dirty="0" err="1"/>
              <a:t>dnns</a:t>
            </a:r>
            <a:r>
              <a:rPr lang="en-US" sz="3600" dirty="0"/>
              <a:t>." </a:t>
            </a:r>
            <a:r>
              <a:rPr lang="en-US" sz="3600" i="1" dirty="0"/>
              <a:t>Fifteenth Annual Conference of the International Speech Communication Association</a:t>
            </a:r>
            <a:r>
              <a:rPr lang="en-US" sz="3600" dirty="0"/>
              <a:t>. 2014</a:t>
            </a:r>
            <a:r>
              <a:rPr lang="en-US" sz="3600" dirty="0" smtClean="0"/>
              <a:t>.</a:t>
            </a:r>
            <a:endParaRPr lang="en-US" sz="3600" dirty="0" smtClean="0">
              <a:solidFill>
                <a:srgbClr val="002060"/>
              </a:solidFill>
            </a:endParaRPr>
          </a:p>
        </p:txBody>
      </p:sp>
      <p:cxnSp>
        <p:nvCxnSpPr>
          <p:cNvPr id="265" name="Straight Connector 264"/>
          <p:cNvCxnSpPr/>
          <p:nvPr/>
        </p:nvCxnSpPr>
        <p:spPr>
          <a:xfrm>
            <a:off x="14776665" y="5282178"/>
            <a:ext cx="109767" cy="2428947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flipH="1">
            <a:off x="712755" y="18689102"/>
            <a:ext cx="13842697" cy="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flipV="1">
            <a:off x="922341" y="30173032"/>
            <a:ext cx="42220086" cy="10786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538" y="8246371"/>
            <a:ext cx="11997442" cy="7776843"/>
          </a:xfrm>
          <a:prstGeom prst="rect">
            <a:avLst/>
          </a:prstGeom>
        </p:spPr>
      </p:pic>
      <p:sp>
        <p:nvSpPr>
          <p:cNvPr id="5" name="TextBox 4"/>
          <p:cNvSpPr txBox="1"/>
          <p:nvPr/>
        </p:nvSpPr>
        <p:spPr>
          <a:xfrm>
            <a:off x="922340" y="16225039"/>
            <a:ext cx="13514080" cy="1938992"/>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Instead of using gradient decent,</a:t>
            </a:r>
            <a:r>
              <a:rPr lang="en-US" sz="4000" dirty="0" smtClean="0">
                <a:latin typeface="Times New Roman" charset="0"/>
                <a:ea typeface="Times New Roman" charset="0"/>
                <a:cs typeface="Times New Roman" charset="0"/>
              </a:rPr>
              <a:t> “</a:t>
            </a:r>
            <a:r>
              <a:rPr lang="en-US" sz="4000" dirty="0">
                <a:latin typeface="Times New Roman" charset="0"/>
                <a:ea typeface="Times New Roman" charset="0"/>
                <a:cs typeface="Times New Roman" charset="0"/>
              </a:rPr>
              <a:t>1-Bit Stochastic Gradient </a:t>
            </a:r>
            <a:r>
              <a:rPr lang="en-US" sz="4000" dirty="0" smtClean="0">
                <a:latin typeface="Times New Roman" charset="0"/>
                <a:ea typeface="Times New Roman" charset="0"/>
                <a:cs typeface="Times New Roman" charset="0"/>
              </a:rPr>
              <a:t>Descent” used only sign information in learning and this solves the message size problem [1].</a:t>
            </a:r>
            <a:endParaRPr lang="en-US" sz="4000" dirty="0">
              <a:latin typeface="Times New Roman" charset="0"/>
              <a:ea typeface="Times New Roman" charset="0"/>
              <a:cs typeface="Times New Roman" charset="0"/>
            </a:endParaRPr>
          </a:p>
        </p:txBody>
      </p:sp>
      <p:sp>
        <p:nvSpPr>
          <p:cNvPr id="14" name="TextBox 13"/>
          <p:cNvSpPr txBox="1"/>
          <p:nvPr/>
        </p:nvSpPr>
        <p:spPr>
          <a:xfrm>
            <a:off x="17330793" y="6625346"/>
            <a:ext cx="19268520"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FV style encryption of message m:  </a:t>
            </a:r>
            <a:endParaRPr lang="en-US" sz="4000"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4"/>
          <a:stretch>
            <a:fillRect/>
          </a:stretch>
        </p:blipFill>
        <p:spPr>
          <a:xfrm>
            <a:off x="25081085" y="6688076"/>
            <a:ext cx="11014383" cy="569179"/>
          </a:xfrm>
          <a:prstGeom prst="rect">
            <a:avLst/>
          </a:prstGeom>
        </p:spPr>
      </p:pic>
      <p:grpSp>
        <p:nvGrpSpPr>
          <p:cNvPr id="26" name="Group 25"/>
          <p:cNvGrpSpPr/>
          <p:nvPr/>
        </p:nvGrpSpPr>
        <p:grpSpPr>
          <a:xfrm>
            <a:off x="17330793" y="7606892"/>
            <a:ext cx="24335252" cy="6685027"/>
            <a:chOff x="15277862" y="9241989"/>
            <a:chExt cx="24335252" cy="6685027"/>
          </a:xfrm>
        </p:grpSpPr>
        <p:grpSp>
          <p:nvGrpSpPr>
            <p:cNvPr id="17" name="Group 16"/>
            <p:cNvGrpSpPr/>
            <p:nvPr/>
          </p:nvGrpSpPr>
          <p:grpSpPr>
            <a:xfrm>
              <a:off x="17863456" y="9781335"/>
              <a:ext cx="15871374" cy="585026"/>
              <a:chOff x="16393885" y="9337641"/>
              <a:chExt cx="17812512" cy="710654"/>
            </a:xfrm>
          </p:grpSpPr>
          <p:sp>
            <p:nvSpPr>
              <p:cNvPr id="15" name="Rectangle 14"/>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131" name="Rectangle 130"/>
              <p:cNvSpPr/>
              <p:nvPr/>
            </p:nvSpPr>
            <p:spPr>
              <a:xfrm>
                <a:off x="20520005" y="9340409"/>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132" name="Rectangle 131"/>
              <p:cNvSpPr/>
              <p:nvPr/>
            </p:nvSpPr>
            <p:spPr>
              <a:xfrm>
                <a:off x="23229677" y="9337641"/>
                <a:ext cx="2677015" cy="673751"/>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err="1" smtClean="0"/>
                  <a:t>Msg</a:t>
                </a:r>
                <a:endParaRPr lang="en-US" sz="3600" dirty="0"/>
              </a:p>
            </p:txBody>
          </p:sp>
          <p:sp>
            <p:nvSpPr>
              <p:cNvPr id="133" name="Rectangle 132"/>
              <p:cNvSpPr/>
              <p:nvPr/>
            </p:nvSpPr>
            <p:spPr>
              <a:xfrm>
                <a:off x="31529382" y="9338124"/>
                <a:ext cx="2677015" cy="705737"/>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sp>
          <p:nvSpPr>
            <p:cNvPr id="18" name="TextBox 17"/>
            <p:cNvSpPr txBox="1"/>
            <p:nvPr/>
          </p:nvSpPr>
          <p:spPr>
            <a:xfrm>
              <a:off x="15908088" y="9722565"/>
              <a:ext cx="1740722"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Input : </a:t>
              </a:r>
              <a:endParaRPr lang="en-US" sz="3200" dirty="0">
                <a:latin typeface="Times New Roman" panose="02020603050405020304" pitchFamily="18" charset="0"/>
                <a:cs typeface="Times New Roman" panose="02020603050405020304" pitchFamily="18" charset="0"/>
              </a:endParaRPr>
            </a:p>
          </p:txBody>
        </p:sp>
        <p:grpSp>
          <p:nvGrpSpPr>
            <p:cNvPr id="137" name="Group 136"/>
            <p:cNvGrpSpPr/>
            <p:nvPr/>
          </p:nvGrpSpPr>
          <p:grpSpPr>
            <a:xfrm>
              <a:off x="17863456" y="12100654"/>
              <a:ext cx="15871374" cy="582896"/>
              <a:chOff x="16393885" y="9340409"/>
              <a:chExt cx="17812512" cy="708064"/>
            </a:xfrm>
          </p:grpSpPr>
          <p:sp>
            <p:nvSpPr>
              <p:cNvPr id="138" name="Rectangle 137"/>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139" name="Rectangle 138"/>
              <p:cNvSpPr/>
              <p:nvPr/>
            </p:nvSpPr>
            <p:spPr>
              <a:xfrm>
                <a:off x="20495100" y="9341483"/>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140" name="Rectangle 139"/>
              <p:cNvSpPr/>
              <p:nvPr/>
            </p:nvSpPr>
            <p:spPr>
              <a:xfrm>
                <a:off x="23197020" y="9342736"/>
                <a:ext cx="2677015" cy="705737"/>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err="1" smtClean="0"/>
                  <a:t>Msg</a:t>
                </a:r>
                <a:r>
                  <a:rPr lang="en-US" sz="3200" dirty="0" smtClean="0"/>
                  <a:t>’</a:t>
                </a:r>
                <a:endParaRPr lang="en-US" sz="3600" dirty="0"/>
              </a:p>
            </p:txBody>
          </p:sp>
          <p:sp>
            <p:nvSpPr>
              <p:cNvPr id="141" name="Rectangle 140"/>
              <p:cNvSpPr/>
              <p:nvPr/>
            </p:nvSpPr>
            <p:spPr>
              <a:xfrm>
                <a:off x="25906692" y="9352160"/>
                <a:ext cx="8299705" cy="695061"/>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sp>
          <p:nvSpPr>
            <p:cNvPr id="142" name="TextBox 141"/>
            <p:cNvSpPr txBox="1"/>
            <p:nvPr/>
          </p:nvSpPr>
          <p:spPr>
            <a:xfrm>
              <a:off x="15908088" y="10841147"/>
              <a:ext cx="2411542"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Division: </a:t>
              </a:r>
              <a:endParaRPr lang="en-US" sz="3200" dirty="0">
                <a:latin typeface="Times New Roman" panose="02020603050405020304" pitchFamily="18" charset="0"/>
                <a:cs typeface="Times New Roman" panose="02020603050405020304" pitchFamily="18" charset="0"/>
              </a:endParaRPr>
            </a:p>
          </p:txBody>
        </p:sp>
        <p:grpSp>
          <p:nvGrpSpPr>
            <p:cNvPr id="143" name="Group 142"/>
            <p:cNvGrpSpPr/>
            <p:nvPr/>
          </p:nvGrpSpPr>
          <p:grpSpPr>
            <a:xfrm>
              <a:off x="17863456" y="10934611"/>
              <a:ext cx="15871374" cy="622641"/>
              <a:chOff x="16393885" y="9340409"/>
              <a:chExt cx="17812512" cy="756345"/>
            </a:xfrm>
          </p:grpSpPr>
          <p:sp>
            <p:nvSpPr>
              <p:cNvPr id="144" name="Rectangle 143"/>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145" name="Rectangle 144"/>
              <p:cNvSpPr/>
              <p:nvPr/>
            </p:nvSpPr>
            <p:spPr>
              <a:xfrm>
                <a:off x="22708032" y="9340409"/>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146" name="Rectangle 145"/>
              <p:cNvSpPr/>
              <p:nvPr/>
            </p:nvSpPr>
            <p:spPr>
              <a:xfrm>
                <a:off x="25417704" y="9345325"/>
                <a:ext cx="2677015" cy="705737"/>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err="1" smtClean="0"/>
                  <a:t>Msg</a:t>
                </a:r>
                <a:endParaRPr lang="en-US" sz="3600" dirty="0"/>
              </a:p>
            </p:txBody>
          </p:sp>
          <p:sp>
            <p:nvSpPr>
              <p:cNvPr id="147" name="Rectangle 146"/>
              <p:cNvSpPr/>
              <p:nvPr/>
            </p:nvSpPr>
            <p:spPr>
              <a:xfrm>
                <a:off x="31529382" y="9391017"/>
                <a:ext cx="2677015" cy="705737"/>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sp>
          <p:nvSpPr>
            <p:cNvPr id="148" name="TextBox 147"/>
            <p:cNvSpPr txBox="1"/>
            <p:nvPr/>
          </p:nvSpPr>
          <p:spPr>
            <a:xfrm>
              <a:off x="15801091" y="13264420"/>
              <a:ext cx="2062364" cy="1077218"/>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Approx-</a:t>
              </a:r>
              <a:r>
                <a:rPr lang="en-US" sz="3200" dirty="0" err="1" smtClean="0">
                  <a:latin typeface="Times New Roman" panose="02020603050405020304" pitchFamily="18" charset="0"/>
                  <a:cs typeface="Times New Roman" panose="02020603050405020304" pitchFamily="18" charset="0"/>
                </a:rPr>
                <a:t>Recrypt</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grpSp>
          <p:nvGrpSpPr>
            <p:cNvPr id="161" name="Group 160"/>
            <p:cNvGrpSpPr/>
            <p:nvPr/>
          </p:nvGrpSpPr>
          <p:grpSpPr>
            <a:xfrm>
              <a:off x="17863456" y="13492478"/>
              <a:ext cx="15871375" cy="584737"/>
              <a:chOff x="16393885" y="9340409"/>
              <a:chExt cx="17812513" cy="710301"/>
            </a:xfrm>
          </p:grpSpPr>
          <p:sp>
            <p:nvSpPr>
              <p:cNvPr id="162" name="Rectangle 161"/>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163" name="Rectangle 162"/>
              <p:cNvSpPr/>
              <p:nvPr/>
            </p:nvSpPr>
            <p:spPr>
              <a:xfrm>
                <a:off x="20495099" y="9340409"/>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164" name="Rectangle 163"/>
              <p:cNvSpPr/>
              <p:nvPr/>
            </p:nvSpPr>
            <p:spPr>
              <a:xfrm>
                <a:off x="23193025" y="9345325"/>
                <a:ext cx="2677015" cy="700821"/>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err="1" smtClean="0"/>
                  <a:t>Msg</a:t>
                </a:r>
                <a:r>
                  <a:rPr lang="en-US" altLang="ko-KR" sz="3600" dirty="0" smtClean="0"/>
                  <a:t>”</a:t>
                </a:r>
                <a:endParaRPr lang="en-US" sz="3600" dirty="0"/>
              </a:p>
            </p:txBody>
          </p:sp>
          <p:sp>
            <p:nvSpPr>
              <p:cNvPr id="165" name="Rectangle 164"/>
              <p:cNvSpPr/>
              <p:nvPr/>
            </p:nvSpPr>
            <p:spPr>
              <a:xfrm>
                <a:off x="30455751" y="9391018"/>
                <a:ext cx="3750647" cy="659692"/>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grpSp>
          <p:nvGrpSpPr>
            <p:cNvPr id="206" name="Group 205"/>
            <p:cNvGrpSpPr/>
            <p:nvPr/>
          </p:nvGrpSpPr>
          <p:grpSpPr>
            <a:xfrm>
              <a:off x="17819913" y="14688027"/>
              <a:ext cx="15871374" cy="584630"/>
              <a:chOff x="16393885" y="9338124"/>
              <a:chExt cx="17812512" cy="710171"/>
            </a:xfrm>
          </p:grpSpPr>
          <p:sp>
            <p:nvSpPr>
              <p:cNvPr id="207" name="Rectangle 206"/>
              <p:cNvSpPr/>
              <p:nvPr/>
            </p:nvSpPr>
            <p:spPr>
              <a:xfrm>
                <a:off x="16393885" y="9340409"/>
                <a:ext cx="17812512" cy="707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208" name="Rectangle 207"/>
              <p:cNvSpPr/>
              <p:nvPr/>
            </p:nvSpPr>
            <p:spPr>
              <a:xfrm>
                <a:off x="20495099" y="9340409"/>
                <a:ext cx="2677015" cy="705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I’’(x)</a:t>
                </a:r>
                <a:endParaRPr lang="en-US" sz="3200" dirty="0"/>
              </a:p>
            </p:txBody>
          </p:sp>
          <p:sp>
            <p:nvSpPr>
              <p:cNvPr id="209" name="Rectangle 208"/>
              <p:cNvSpPr/>
              <p:nvPr/>
            </p:nvSpPr>
            <p:spPr>
              <a:xfrm>
                <a:off x="25100787" y="9345325"/>
                <a:ext cx="769251" cy="689279"/>
              </a:xfrm>
              <a:prstGeom prst="rect">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f</a:t>
                </a:r>
                <a:endParaRPr lang="en-US" sz="3600" dirty="0"/>
              </a:p>
            </p:txBody>
          </p:sp>
          <p:sp>
            <p:nvSpPr>
              <p:cNvPr id="210" name="Rectangle 209"/>
              <p:cNvSpPr/>
              <p:nvPr/>
            </p:nvSpPr>
            <p:spPr>
              <a:xfrm>
                <a:off x="29450225" y="9338124"/>
                <a:ext cx="4756172" cy="708022"/>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Err</a:t>
                </a:r>
                <a:endParaRPr lang="en-US" sz="3200" dirty="0"/>
              </a:p>
            </p:txBody>
          </p:sp>
        </p:grpSp>
        <p:sp>
          <p:nvSpPr>
            <p:cNvPr id="211" name="TextBox 210"/>
            <p:cNvSpPr txBox="1"/>
            <p:nvPr/>
          </p:nvSpPr>
          <p:spPr>
            <a:xfrm>
              <a:off x="15895450" y="14676611"/>
              <a:ext cx="2062364"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Extract: </a:t>
              </a:r>
              <a:endParaRPr lang="en-US" sz="3200" dirty="0">
                <a:latin typeface="Times New Roman" panose="02020603050405020304" pitchFamily="18" charset="0"/>
                <a:cs typeface="Times New Roman" panose="02020603050405020304" pitchFamily="18" charset="0"/>
              </a:endParaRPr>
            </a:p>
          </p:txBody>
        </p:sp>
        <p:sp>
          <p:nvSpPr>
            <p:cNvPr id="24" name="Rectangle 23"/>
            <p:cNvSpPr/>
            <p:nvPr/>
          </p:nvSpPr>
          <p:spPr>
            <a:xfrm>
              <a:off x="15277862" y="9241989"/>
              <a:ext cx="24335252" cy="668502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27" name="Picture 26"/>
          <p:cNvPicPr>
            <a:picLocks noChangeAspect="1"/>
          </p:cNvPicPr>
          <p:nvPr/>
        </p:nvPicPr>
        <p:blipFill>
          <a:blip r:embed="rId5"/>
          <a:stretch>
            <a:fillRect/>
          </a:stretch>
        </p:blipFill>
        <p:spPr>
          <a:xfrm>
            <a:off x="36191463" y="10521981"/>
            <a:ext cx="4813300" cy="469900"/>
          </a:xfrm>
          <a:prstGeom prst="rect">
            <a:avLst/>
          </a:prstGeom>
        </p:spPr>
      </p:pic>
      <p:pic>
        <p:nvPicPr>
          <p:cNvPr id="224" name="Picture 2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61417" y="14662062"/>
            <a:ext cx="14731167" cy="4372502"/>
          </a:xfrm>
          <a:prstGeom prst="rect">
            <a:avLst/>
          </a:prstGeom>
        </p:spPr>
      </p:pic>
      <p:cxnSp>
        <p:nvCxnSpPr>
          <p:cNvPr id="227" name="Curved Connector 226"/>
          <p:cNvCxnSpPr>
            <a:stCxn id="144" idx="2"/>
            <a:endCxn id="224" idx="1"/>
          </p:cNvCxnSpPr>
          <p:nvPr/>
        </p:nvCxnSpPr>
        <p:spPr>
          <a:xfrm rot="5400000">
            <a:off x="20173721" y="9169959"/>
            <a:ext cx="6966051" cy="8390657"/>
          </a:xfrm>
          <a:prstGeom prst="curvedConnector4">
            <a:avLst>
              <a:gd name="adj1" fmla="val 34308"/>
              <a:gd name="adj2" fmla="val 102724"/>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1" name="Picture 230"/>
          <p:cNvPicPr>
            <a:picLocks noChangeAspect="1"/>
          </p:cNvPicPr>
          <p:nvPr/>
        </p:nvPicPr>
        <p:blipFill>
          <a:blip r:embed="rId7"/>
          <a:stretch>
            <a:fillRect/>
          </a:stretch>
        </p:blipFill>
        <p:spPr>
          <a:xfrm>
            <a:off x="36191463" y="11943061"/>
            <a:ext cx="5041900" cy="495300"/>
          </a:xfrm>
          <a:prstGeom prst="rect">
            <a:avLst/>
          </a:prstGeom>
        </p:spPr>
      </p:pic>
      <p:sp>
        <p:nvSpPr>
          <p:cNvPr id="233" name="TextBox 232"/>
          <p:cNvSpPr txBox="1"/>
          <p:nvPr/>
        </p:nvSpPr>
        <p:spPr>
          <a:xfrm>
            <a:off x="17539526" y="19182211"/>
            <a:ext cx="23219882" cy="2554545"/>
          </a:xfrm>
          <a:prstGeom prst="rect">
            <a:avLst/>
          </a:prstGeom>
          <a:noFill/>
        </p:spPr>
        <p:txBody>
          <a:bodyPr wrap="square" rtlCol="0">
            <a:spAutoFit/>
          </a:bodyPr>
          <a:lstStyle/>
          <a:p>
            <a:pPr marL="571500" indent="-571500">
              <a:buFontTx/>
              <a:buChar char="-"/>
            </a:pPr>
            <a:r>
              <a:rPr lang="en-US" sz="4000" dirty="0" smtClean="0">
                <a:latin typeface="Times New Roman" panose="02020603050405020304" pitchFamily="18" charset="0"/>
                <a:cs typeface="Times New Roman" panose="02020603050405020304" pitchFamily="18" charset="0"/>
              </a:rPr>
              <a:t>Only need to keep lowest digit part, this makes our </a:t>
            </a:r>
            <a:r>
              <a:rPr lang="en-US" sz="4000" dirty="0" err="1" smtClean="0">
                <a:latin typeface="Times New Roman" panose="02020603050405020304" pitchFamily="18" charset="0"/>
                <a:cs typeface="Times New Roman" panose="02020603050405020304" pitchFamily="18" charset="0"/>
              </a:rPr>
              <a:t>recrypt</a:t>
            </a:r>
            <a:r>
              <a:rPr lang="en-US" sz="4000" dirty="0" smtClean="0">
                <a:latin typeface="Times New Roman" panose="02020603050405020304" pitchFamily="18" charset="0"/>
                <a:cs typeface="Times New Roman" panose="02020603050405020304" pitchFamily="18" charset="0"/>
              </a:rPr>
              <a:t> faster with </a:t>
            </a:r>
            <a:r>
              <a:rPr lang="en-US" sz="4000" dirty="0" err="1" smtClean="0">
                <a:latin typeface="Times New Roman" panose="02020603050405020304" pitchFamily="18" charset="0"/>
                <a:cs typeface="Times New Roman" panose="02020603050405020304" pitchFamily="18" charset="0"/>
              </a:rPr>
              <a:t>approx-recrypt</a:t>
            </a:r>
            <a:r>
              <a:rPr lang="en-US" sz="4000" dirty="0" smtClean="0">
                <a:latin typeface="Times New Roman" panose="02020603050405020304" pitchFamily="18" charset="0"/>
                <a:cs typeface="Times New Roman" panose="02020603050405020304" pitchFamily="18" charset="0"/>
              </a:rPr>
              <a:t>.</a:t>
            </a:r>
          </a:p>
          <a:p>
            <a:pPr marL="571500" indent="-571500">
              <a:buFontTx/>
              <a:buChar char="-"/>
            </a:pPr>
            <a:r>
              <a:rPr lang="en-US" sz="4000" dirty="0" smtClean="0">
                <a:latin typeface="Times New Roman" panose="02020603050405020304" pitchFamily="18" charset="0"/>
                <a:cs typeface="Times New Roman" panose="02020603050405020304" pitchFamily="18" charset="0"/>
              </a:rPr>
              <a:t>Full process is little-bit expensive than bootstrapping, but we can perfume bootstrapping and flooring at once.</a:t>
            </a:r>
          </a:p>
          <a:p>
            <a:pPr marL="571500" indent="-571500">
              <a:buFontTx/>
              <a:buChar char="-"/>
            </a:pPr>
            <a:r>
              <a:rPr lang="en-US" sz="4000" dirty="0" smtClean="0">
                <a:latin typeface="Times New Roman" panose="02020603050405020304" pitchFamily="18" charset="0"/>
                <a:cs typeface="Times New Roman" panose="02020603050405020304" pitchFamily="18" charset="0"/>
              </a:rPr>
              <a:t>Sign Extraction can be expressed by floor function. </a:t>
            </a:r>
            <a:endParaRPr lang="ko-KR" altLang="en-US" sz="4000" dirty="0" smtClean="0">
              <a:latin typeface="Times New Roman" panose="02020603050405020304" pitchFamily="18" charset="0"/>
              <a:cs typeface="Times New Roman" panose="02020603050405020304" pitchFamily="18" charset="0"/>
            </a:endParaRPr>
          </a:p>
          <a:p>
            <a:pPr marL="571500" indent="-571500">
              <a:buFontTx/>
              <a:buChar char="-"/>
            </a:pPr>
            <a:r>
              <a:rPr lang="en-US" sz="4000" dirty="0" smtClean="0">
                <a:latin typeface="Times New Roman" panose="02020603050405020304" pitchFamily="18" charset="0"/>
                <a:cs typeface="Times New Roman" panose="02020603050405020304" pitchFamily="18" charset="0"/>
              </a:rPr>
              <a:t>Furthermore, we can adapt SIMD technique.</a:t>
            </a:r>
            <a:endParaRPr lang="en-US" sz="4000" dirty="0">
              <a:latin typeface="Times New Roman" panose="02020603050405020304" pitchFamily="18" charset="0"/>
              <a:cs typeface="Times New Roman" panose="02020603050405020304" pitchFamily="18" charset="0"/>
            </a:endParaRPr>
          </a:p>
        </p:txBody>
      </p:sp>
      <p:pic>
        <p:nvPicPr>
          <p:cNvPr id="243" name="Picture 2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011" y="23242121"/>
            <a:ext cx="12888686" cy="4934184"/>
          </a:xfrm>
          <a:prstGeom prst="rect">
            <a:avLst/>
          </a:prstGeom>
        </p:spPr>
      </p:pic>
      <p:cxnSp>
        <p:nvCxnSpPr>
          <p:cNvPr id="214" name="Straight Connector 213"/>
          <p:cNvCxnSpPr/>
          <p:nvPr/>
        </p:nvCxnSpPr>
        <p:spPr>
          <a:xfrm flipH="1">
            <a:off x="15060137" y="22279062"/>
            <a:ext cx="28352091" cy="45868"/>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5" name="Text Placeholder 20"/>
          <p:cNvSpPr>
            <a:spLocks noGrp="1"/>
          </p:cNvSpPr>
          <p:nvPr>
            <p:ph type="body" sz="quarter" idx="20"/>
          </p:nvPr>
        </p:nvSpPr>
        <p:spPr>
          <a:xfrm>
            <a:off x="29228123" y="22867236"/>
            <a:ext cx="13412936" cy="923322"/>
          </a:xfrm>
        </p:spPr>
        <p:txBody>
          <a:bodyPr/>
          <a:lstStyle/>
          <a:p>
            <a:r>
              <a:rPr lang="en-US" sz="4800" dirty="0" smtClean="0">
                <a:solidFill>
                  <a:srgbClr val="002060"/>
                </a:solidFill>
              </a:rPr>
              <a:t>Setting and Result</a:t>
            </a:r>
            <a:endParaRPr lang="en-US" sz="4800" dirty="0">
              <a:solidFill>
                <a:srgbClr val="002060"/>
              </a:solidFill>
            </a:endParaRPr>
          </a:p>
        </p:txBody>
      </p:sp>
      <p:sp>
        <p:nvSpPr>
          <p:cNvPr id="216" name="Text Placeholder 31"/>
          <p:cNvSpPr>
            <a:spLocks noGrp="1"/>
          </p:cNvSpPr>
          <p:nvPr>
            <p:ph type="body" sz="quarter" idx="96"/>
          </p:nvPr>
        </p:nvSpPr>
        <p:spPr>
          <a:xfrm>
            <a:off x="29228123" y="24188320"/>
            <a:ext cx="13914304" cy="3293187"/>
          </a:xfrm>
        </p:spPr>
        <p:txBody>
          <a:bodyPr/>
          <a:lstStyle/>
          <a:p>
            <a:pPr marL="342900" indent="-342900">
              <a:buFont typeface="Arial" charset="0"/>
              <a:buChar char="•"/>
            </a:pPr>
            <a:r>
              <a:rPr lang="en-US" sz="4000" b="1" dirty="0" smtClean="0">
                <a:solidFill>
                  <a:srgbClr val="002060"/>
                </a:solidFill>
              </a:rPr>
              <a:t>Number of samples: 1000 ~ 2000</a:t>
            </a:r>
            <a:endParaRPr lang="ko-KR" altLang="en-US" sz="4000" b="1" dirty="0" smtClean="0">
              <a:solidFill>
                <a:srgbClr val="002060"/>
              </a:solidFill>
            </a:endParaRPr>
          </a:p>
          <a:p>
            <a:pPr marL="342900" indent="-342900">
              <a:buFont typeface="Arial" charset="0"/>
              <a:buChar char="•"/>
            </a:pPr>
            <a:r>
              <a:rPr lang="en-US" sz="4000" b="1" dirty="0" smtClean="0">
                <a:solidFill>
                  <a:srgbClr val="002060"/>
                </a:solidFill>
              </a:rPr>
              <a:t>Number of features: 10 ~ 64</a:t>
            </a:r>
            <a:endParaRPr lang="ko-KR" altLang="en-US" sz="4000" b="1" dirty="0" smtClean="0">
              <a:solidFill>
                <a:srgbClr val="002060"/>
              </a:solidFill>
            </a:endParaRPr>
          </a:p>
          <a:p>
            <a:pPr marL="342900" indent="-342900">
              <a:buFont typeface="Arial" charset="0"/>
              <a:buChar char="•"/>
            </a:pPr>
            <a:r>
              <a:rPr lang="en-US" sz="4000" b="1" dirty="0" smtClean="0">
                <a:solidFill>
                  <a:srgbClr val="002060"/>
                </a:solidFill>
              </a:rPr>
              <a:t>Number of iteration: 10 ~ 20</a:t>
            </a:r>
            <a:r>
              <a:rPr lang="ko-KR" altLang="en-US" sz="4000" b="1" dirty="0">
                <a:solidFill>
                  <a:srgbClr val="002060"/>
                </a:solidFill>
              </a:rPr>
              <a:t> </a:t>
            </a:r>
            <a:r>
              <a:rPr lang="en-US" sz="4000" b="1" dirty="0" smtClean="0">
                <a:solidFill>
                  <a:srgbClr val="002060"/>
                </a:solidFill>
              </a:rPr>
              <a:t>(depend on learning rate)</a:t>
            </a:r>
            <a:endParaRPr lang="en-US" sz="4000" b="1" dirty="0" smtClean="0">
              <a:solidFill>
                <a:srgbClr val="002060"/>
              </a:solidFill>
            </a:endParaRPr>
          </a:p>
          <a:p>
            <a:pPr marL="342900" indent="-342900">
              <a:buFont typeface="Arial" charset="0"/>
              <a:buChar char="•"/>
            </a:pPr>
            <a:endParaRPr lang="en-US" sz="4000" dirty="0" smtClean="0">
              <a:solidFill>
                <a:srgbClr val="002060"/>
              </a:solidFill>
            </a:endParaRPr>
          </a:p>
        </p:txBody>
      </p:sp>
      <p:cxnSp>
        <p:nvCxnSpPr>
          <p:cNvPr id="217" name="Straight Connector 216"/>
          <p:cNvCxnSpPr/>
          <p:nvPr/>
        </p:nvCxnSpPr>
        <p:spPr>
          <a:xfrm>
            <a:off x="26748551" y="22826109"/>
            <a:ext cx="15169" cy="7003588"/>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9" name="Text Placeholder 20"/>
          <p:cNvSpPr>
            <a:spLocks noGrp="1"/>
          </p:cNvSpPr>
          <p:nvPr>
            <p:ph type="body" sz="quarter" idx="20"/>
          </p:nvPr>
        </p:nvSpPr>
        <p:spPr>
          <a:xfrm>
            <a:off x="15653865" y="22826109"/>
            <a:ext cx="10353376" cy="1055054"/>
          </a:xfrm>
        </p:spPr>
        <p:txBody>
          <a:bodyPr/>
          <a:lstStyle/>
          <a:p>
            <a:r>
              <a:rPr lang="en-US" sz="4800" dirty="0" smtClean="0">
                <a:solidFill>
                  <a:srgbClr val="002060"/>
                </a:solidFill>
              </a:rPr>
              <a:t>Encryption Parameter</a:t>
            </a:r>
            <a:endParaRPr lang="en-US" sz="4800" dirty="0">
              <a:solidFill>
                <a:srgbClr val="002060"/>
              </a:solidFill>
            </a:endParaRPr>
          </a:p>
        </p:txBody>
      </p:sp>
      <p:grpSp>
        <p:nvGrpSpPr>
          <p:cNvPr id="56" name="Group 55"/>
          <p:cNvGrpSpPr/>
          <p:nvPr/>
        </p:nvGrpSpPr>
        <p:grpSpPr>
          <a:xfrm>
            <a:off x="16517744" y="27171129"/>
            <a:ext cx="5638800" cy="1714991"/>
            <a:chOff x="16334520" y="24156557"/>
            <a:chExt cx="5638800" cy="1714991"/>
          </a:xfrm>
        </p:grpSpPr>
        <p:pic>
          <p:nvPicPr>
            <p:cNvPr id="52" name="Picture 51"/>
            <p:cNvPicPr>
              <a:picLocks noChangeAspect="1"/>
            </p:cNvPicPr>
            <p:nvPr/>
          </p:nvPicPr>
          <p:blipFill>
            <a:blip r:embed="rId9"/>
            <a:stretch>
              <a:fillRect/>
            </a:stretch>
          </p:blipFill>
          <p:spPr>
            <a:xfrm>
              <a:off x="16360153" y="24698760"/>
              <a:ext cx="5511800" cy="520700"/>
            </a:xfrm>
            <a:prstGeom prst="rect">
              <a:avLst/>
            </a:prstGeom>
          </p:spPr>
        </p:pic>
        <p:pic>
          <p:nvPicPr>
            <p:cNvPr id="53" name="Picture 52"/>
            <p:cNvPicPr>
              <a:picLocks noChangeAspect="1"/>
            </p:cNvPicPr>
            <p:nvPr/>
          </p:nvPicPr>
          <p:blipFill>
            <a:blip r:embed="rId10"/>
            <a:stretch>
              <a:fillRect/>
            </a:stretch>
          </p:blipFill>
          <p:spPr>
            <a:xfrm>
              <a:off x="16360153" y="24156557"/>
              <a:ext cx="4470400" cy="330200"/>
            </a:xfrm>
            <a:prstGeom prst="rect">
              <a:avLst/>
            </a:prstGeom>
          </p:spPr>
        </p:pic>
        <p:pic>
          <p:nvPicPr>
            <p:cNvPr id="54" name="Picture 53"/>
            <p:cNvPicPr>
              <a:picLocks noChangeAspect="1"/>
            </p:cNvPicPr>
            <p:nvPr/>
          </p:nvPicPr>
          <p:blipFill>
            <a:blip r:embed="rId11"/>
            <a:stretch>
              <a:fillRect/>
            </a:stretch>
          </p:blipFill>
          <p:spPr>
            <a:xfrm>
              <a:off x="16334520" y="25452448"/>
              <a:ext cx="5638800" cy="419100"/>
            </a:xfrm>
            <a:prstGeom prst="rect">
              <a:avLst/>
            </a:prstGeom>
          </p:spPr>
        </p:pic>
      </p:grpSp>
      <p:sp>
        <p:nvSpPr>
          <p:cNvPr id="55" name="Text Placeholder 54"/>
          <p:cNvSpPr>
            <a:spLocks noGrp="1"/>
          </p:cNvSpPr>
          <p:nvPr>
            <p:ph type="body" sz="quarter" idx="96"/>
          </p:nvPr>
        </p:nvSpPr>
        <p:spPr/>
        <p:txBody>
          <a:bodyPr/>
          <a:lstStyle/>
          <a:p>
            <a:endParaRPr lang="en-US"/>
          </a:p>
        </p:txBody>
      </p:sp>
      <p:sp>
        <p:nvSpPr>
          <p:cNvPr id="221" name="Text Placeholder 31"/>
          <p:cNvSpPr>
            <a:spLocks noGrp="1"/>
          </p:cNvSpPr>
          <p:nvPr>
            <p:ph type="body" sz="quarter" idx="96"/>
          </p:nvPr>
        </p:nvSpPr>
        <p:spPr>
          <a:xfrm>
            <a:off x="16052117" y="23913379"/>
            <a:ext cx="8799969" cy="3046966"/>
          </a:xfrm>
        </p:spPr>
        <p:txBody>
          <a:bodyPr/>
          <a:lstStyle/>
          <a:p>
            <a:pPr marL="342900" indent="-342900">
              <a:buFont typeface="Arial" charset="0"/>
              <a:buChar char="•"/>
            </a:pPr>
            <a:r>
              <a:rPr lang="en-US" sz="4000" dirty="0" smtClean="0">
                <a:solidFill>
                  <a:srgbClr val="002060"/>
                </a:solidFill>
              </a:rPr>
              <a:t>We used SEAL with RNS-FV version and bootstrapping implementation.</a:t>
            </a:r>
          </a:p>
          <a:p>
            <a:pPr marL="342900" indent="-342900">
              <a:buFont typeface="Arial" charset="0"/>
              <a:buChar char="•"/>
            </a:pPr>
            <a:r>
              <a:rPr lang="en-US" sz="4000" dirty="0" smtClean="0">
                <a:solidFill>
                  <a:srgbClr val="002060"/>
                </a:solidFill>
              </a:rPr>
              <a:t>Each coeff</a:t>
            </a:r>
            <a:r>
              <a:rPr lang="en-US" sz="4000" dirty="0" smtClean="0">
                <a:solidFill>
                  <a:srgbClr val="002060"/>
                </a:solidFill>
              </a:rPr>
              <a:t>icient </a:t>
            </a:r>
            <a:r>
              <a:rPr lang="en-US" sz="4000" dirty="0" smtClean="0">
                <a:solidFill>
                  <a:srgbClr val="002060"/>
                </a:solidFill>
              </a:rPr>
              <a:t>modulus chain is 60-bit prime integer</a:t>
            </a:r>
          </a:p>
        </p:txBody>
      </p:sp>
    </p:spTree>
    <p:extLst>
      <p:ext uri="{BB962C8B-B14F-4D97-AF65-F5344CB8AC3E}">
        <p14:creationId xmlns:p14="http://schemas.microsoft.com/office/powerpoint/2010/main" val="342521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1162</TotalTime>
  <Words>294</Words>
  <Application>Microsoft Macintosh PowerPoint</Application>
  <PresentationFormat>Custom</PresentationFormat>
  <Paragraphs>44</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맑은 고딕</vt: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101</cp:revision>
  <cp:lastPrinted>2017-10-04T13:33:55Z</cp:lastPrinted>
  <dcterms:created xsi:type="dcterms:W3CDTF">2012-02-03T19:11:35Z</dcterms:created>
  <dcterms:modified xsi:type="dcterms:W3CDTF">2017-10-04T13:46:54Z</dcterms:modified>
</cp:coreProperties>
</file>