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53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456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8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7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58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5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94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3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57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8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74609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90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49.170.167.245:9296/#/login" TargetMode="External"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f8e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3432286" y="1738814"/>
            <a:ext cx="2521142" cy="1216743"/>
          </a:xfrm>
          <a:prstGeom prst="rect">
            <a:avLst/>
          </a:prstGeom>
          <a:scene3d>
            <a:camera prst="isometricLeftDown"/>
            <a:lightRig rig="threePt" dir="t"/>
          </a:scene3d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CONTENTS </a:t>
            </a:r>
            <a:endParaRPr lang="en-US" altLang="ko-KR" sz="16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white"/>
                </a:solidFill>
              </a:rPr>
              <a:t>컨텐츠에 대한 내용을 적어요</a:t>
            </a:r>
            <a:endParaRPr lang="ko-KR" altLang="en-US" sz="140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>
                <a:solidFill>
                  <a:prstClr val="white"/>
                </a:solidFill>
              </a:rPr>
              <a:t>Enjoy your stylish business and campus life with BIZCAM </a:t>
            </a:r>
            <a:endParaRPr lang="ko-KR" altLang="en-US" sz="1000">
              <a:solidFill>
                <a:prstClr val="white"/>
              </a:solidFill>
            </a:endParaRPr>
          </a:p>
        </p:txBody>
      </p:sp>
      <p:sp>
        <p:nvSpPr>
          <p:cNvPr id="25" name="사각형: 둥근 모서리 24"/>
          <p:cNvSpPr/>
          <p:nvPr/>
        </p:nvSpPr>
        <p:spPr>
          <a:xfrm>
            <a:off x="5698752" y="2767115"/>
            <a:ext cx="2219019" cy="2219019"/>
          </a:xfrm>
          <a:prstGeom prst="roundRect">
            <a:avLst>
              <a:gd name="adj" fmla="val 8578"/>
            </a:avLst>
          </a:prstGeom>
          <a:solidFill>
            <a:schemeClr val="tx1">
              <a:alpha val="29000"/>
            </a:schemeClr>
          </a:solidFill>
          <a:ln>
            <a:noFill/>
          </a:ln>
          <a:scene3d>
            <a:camera prst="isometricOffAxis1Top">
              <a:rot lat="18386164" lon="19307970" rev="3599685"/>
            </a:camera>
            <a:lightRig rig="threePt" dir="t"/>
          </a:scene3d>
          <a:sp3d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사각형: 둥근 모서리 25"/>
          <p:cNvSpPr/>
          <p:nvPr/>
        </p:nvSpPr>
        <p:spPr>
          <a:xfrm>
            <a:off x="5689256" y="2485977"/>
            <a:ext cx="2219019" cy="2219019"/>
          </a:xfrm>
          <a:prstGeom prst="roundRect">
            <a:avLst>
              <a:gd name="adj" fmla="val 8578"/>
            </a:avLst>
          </a:prstGeom>
          <a:solidFill>
            <a:schemeClr val="bg1"/>
          </a:solidFill>
          <a:ln>
            <a:noFill/>
          </a:ln>
          <a:scene3d>
            <a:camera prst="isometricOffAxis1Top">
              <a:rot lat="18386164" lon="19307970" rev="3599685"/>
            </a:camera>
            <a:lightRig rig="threePt" dir="t"/>
          </a:scene3d>
          <a:sp3d extrusionH="7620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사각형: 둥근 모서리 16"/>
          <p:cNvSpPr/>
          <p:nvPr/>
        </p:nvSpPr>
        <p:spPr>
          <a:xfrm>
            <a:off x="1699410" y="2792562"/>
            <a:ext cx="2219019" cy="2219019"/>
          </a:xfrm>
          <a:prstGeom prst="roundRect">
            <a:avLst>
              <a:gd name="adj" fmla="val 8578"/>
            </a:avLst>
          </a:prstGeom>
          <a:solidFill>
            <a:schemeClr val="tx1">
              <a:alpha val="29000"/>
            </a:schemeClr>
          </a:solidFill>
          <a:ln>
            <a:noFill/>
          </a:ln>
          <a:scene3d>
            <a:camera prst="isometricOffAxis1Top">
              <a:rot lat="18386164" lon="19307970" rev="3599685"/>
            </a:camera>
            <a:lightRig rig="threePt" dir="t"/>
          </a:scene3d>
          <a:sp3d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1689914" y="2511424"/>
            <a:ext cx="2219019" cy="2219019"/>
          </a:xfrm>
          <a:prstGeom prst="roundRect">
            <a:avLst>
              <a:gd name="adj" fmla="val 8578"/>
            </a:avLst>
          </a:prstGeom>
          <a:solidFill>
            <a:schemeClr val="bg1"/>
          </a:solidFill>
          <a:ln>
            <a:noFill/>
          </a:ln>
          <a:scene3d>
            <a:camera prst="isometricOffAxis1Top">
              <a:rot lat="18386164" lon="19307970" rev="3599685"/>
            </a:camera>
            <a:lightRig rig="threePt" dir="t"/>
          </a:scene3d>
          <a:sp3d extrusionH="7620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696456" y="1502763"/>
            <a:ext cx="0" cy="1656000"/>
          </a:xfrm>
          <a:prstGeom prst="line">
            <a:avLst/>
          </a:prstGeom>
          <a:ln w="9525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/>
          <p:cNvSpPr/>
          <p:nvPr/>
        </p:nvSpPr>
        <p:spPr>
          <a:xfrm>
            <a:off x="4134292" y="3377562"/>
            <a:ext cx="1376696" cy="2718051"/>
          </a:xfrm>
          <a:prstGeom prst="roundRect">
            <a:avLst>
              <a:gd name="adj" fmla="val 8578"/>
            </a:avLst>
          </a:prstGeom>
          <a:solidFill>
            <a:schemeClr val="tx1">
              <a:alpha val="29000"/>
            </a:schemeClr>
          </a:solidFill>
          <a:ln>
            <a:noFill/>
          </a:ln>
          <a:scene3d>
            <a:camera prst="isometricOffAxis1Top">
              <a:rot lat="18386164" lon="19307970" rev="3599685"/>
            </a:camera>
            <a:lightRig rig="threePt" dir="t"/>
          </a:scene3d>
          <a:sp3d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사각형: 둥근 모서리 21"/>
          <p:cNvSpPr/>
          <p:nvPr/>
        </p:nvSpPr>
        <p:spPr>
          <a:xfrm>
            <a:off x="4094314" y="3090600"/>
            <a:ext cx="1376696" cy="2718051"/>
          </a:xfrm>
          <a:prstGeom prst="roundRect">
            <a:avLst>
              <a:gd name="adj" fmla="val 8578"/>
            </a:avLst>
          </a:prstGeom>
          <a:solidFill>
            <a:schemeClr val="bg1"/>
          </a:solidFill>
          <a:ln>
            <a:noFill/>
          </a:ln>
          <a:scene3d>
            <a:camera prst="isometricOffAxis1Top">
              <a:rot lat="18386164" lon="19307970" rev="3599685"/>
            </a:camera>
            <a:lightRig rig="threePt" dir="t"/>
          </a:scene3d>
          <a:sp3d extrusionH="7620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 rot="10800000">
            <a:off x="4956547" y="5208159"/>
            <a:ext cx="0" cy="1188000"/>
          </a:xfrm>
          <a:prstGeom prst="line">
            <a:avLst/>
          </a:prstGeom>
          <a:ln w="9525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734578" y="4844616"/>
            <a:ext cx="2521142" cy="1216743"/>
          </a:xfrm>
          <a:prstGeom prst="rect">
            <a:avLst/>
          </a:prstGeom>
          <a:scene3d>
            <a:camera prst="isometricRightUp"/>
            <a:lightRig rig="threePt" dir="t"/>
          </a:scene3d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CONTENTS </a:t>
            </a:r>
            <a:endParaRPr lang="en-US" altLang="ko-KR" sz="1600" b="1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prstClr val="white"/>
                </a:solidFill>
              </a:rPr>
              <a:t>컨텐츠에 대한 내용을 적어요</a:t>
            </a:r>
            <a:endParaRPr lang="ko-KR" altLang="en-US" sz="140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>
                <a:solidFill>
                  <a:prstClr val="white"/>
                </a:solidFill>
              </a:rPr>
              <a:t>Enjoy your stylish business and campus life with BIZCAM </a:t>
            </a:r>
            <a:endParaRPr lang="ko-KR" altLang="en-US" sz="1000">
              <a:solidFill>
                <a:prstClr val="white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67299" y="3444875"/>
            <a:ext cx="1863304" cy="1863304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>
            <a:off x="7721607" y="1571437"/>
            <a:ext cx="0" cy="1620000"/>
          </a:xfrm>
          <a:prstGeom prst="line">
            <a:avLst/>
          </a:prstGeom>
          <a:ln w="9525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/>
          <p:cNvSpPr/>
          <p:nvPr/>
        </p:nvSpPr>
        <p:spPr>
          <a:xfrm>
            <a:off x="7381739" y="3493452"/>
            <a:ext cx="2219013" cy="2718051"/>
          </a:xfrm>
          <a:prstGeom prst="roundRect">
            <a:avLst>
              <a:gd name="adj" fmla="val 8578"/>
            </a:avLst>
          </a:prstGeom>
          <a:solidFill>
            <a:schemeClr val="tx1">
              <a:alpha val="29000"/>
            </a:schemeClr>
          </a:solidFill>
          <a:ln>
            <a:noFill/>
          </a:ln>
          <a:scene3d>
            <a:camera prst="isometricOffAxis1Top">
              <a:rot lat="18386164" lon="19307970" rev="3599685"/>
            </a:camera>
            <a:lightRig rig="threePt" dir="t"/>
          </a:scene3d>
          <a:sp3d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사각형: 둥근 모서리 29"/>
          <p:cNvSpPr/>
          <p:nvPr/>
        </p:nvSpPr>
        <p:spPr>
          <a:xfrm>
            <a:off x="7341761" y="3206490"/>
            <a:ext cx="2219013" cy="2718051"/>
          </a:xfrm>
          <a:prstGeom prst="roundRect">
            <a:avLst>
              <a:gd name="adj" fmla="val 8578"/>
            </a:avLst>
          </a:prstGeom>
          <a:solidFill>
            <a:schemeClr val="bg1"/>
          </a:solidFill>
          <a:ln>
            <a:noFill/>
          </a:ln>
          <a:scene3d>
            <a:camera prst="isometricOffAxis1Top">
              <a:rot lat="18386164" lon="19307970" rev="3599685"/>
            </a:camera>
            <a:lightRig rig="threePt" dir="t"/>
          </a:scene3d>
          <a:sp3d extrusionH="7620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89023" y="2005409"/>
            <a:ext cx="2007213" cy="20072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53822" y="3214057"/>
            <a:ext cx="2219607" cy="2219607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 rot="10800000">
            <a:off x="9009460" y="5095220"/>
            <a:ext cx="0" cy="1188000"/>
          </a:xfrm>
          <a:prstGeom prst="line">
            <a:avLst/>
          </a:prstGeom>
          <a:ln w="9525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09374" y="1660564"/>
            <a:ext cx="2126722" cy="2126722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960789" y="2519176"/>
            <a:ext cx="1841450" cy="184145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-1" y="0"/>
            <a:ext cx="12192000" cy="134469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3100" b="0" i="0" u="none" strike="noStrike" spc="-40" mc:Ignorable="hp" hp:hslEmbossed="0">
                <a:solidFill>
                  <a:srgbClr val="ffb689"/>
                </a:solidFill>
              </a:rPr>
              <a:t>라즈베리파이를 이용한 </a:t>
            </a:r>
            <a:r>
              <a:rPr xmlns:mc="http://schemas.openxmlformats.org/markup-compatibility/2006" xmlns:hp="http://schemas.haansoft.com/office/presentation/8.0" lang="EN-US" sz="3100" b="0" i="0" u="none" strike="noStrike" spc="-40" mc:Ignorable="hp" hp:hslEmbossed="0">
                <a:solidFill>
                  <a:srgbClr val="ffb689"/>
                </a:solidFill>
              </a:rPr>
              <a:t>Network Attached Storage(NAS)</a:t>
            </a:r>
            <a:r>
              <a:rPr xmlns:mc="http://schemas.openxmlformats.org/markup-compatibility/2006" xmlns:hp="http://schemas.haansoft.com/office/presentation/8.0" sz="3100" b="0" i="0" u="none" strike="noStrike" spc="-40" mc:Ignorable="hp" hp:hslEmbossed="0">
                <a:solidFill>
                  <a:srgbClr val="ffb689"/>
                </a:solidFill>
              </a:rPr>
              <a:t>구축</a:t>
            </a:r>
            <a:endParaRPr lang="ko-KR" altLang="en-US" sz="3100" kern="0">
              <a:solidFill>
                <a:srgbClr val="ffb689"/>
              </a:solidFill>
            </a:endParaRPr>
          </a:p>
        </p:txBody>
      </p:sp>
      <p:sp>
        <p:nvSpPr>
          <p:cNvPr id="81" name=""/>
          <p:cNvSpPr/>
          <p:nvPr/>
        </p:nvSpPr>
        <p:spPr>
          <a:xfrm>
            <a:off x="9419796" y="1345084"/>
            <a:ext cx="2772204" cy="5512915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r" latinLnBrk="0">
              <a:lnSpc>
                <a:spcPct val="150000"/>
              </a:lnSpc>
              <a:defRPr/>
            </a:pPr>
            <a:r>
              <a:rPr lang="ko-KR" altLang="en-US" sz="2300" kern="0">
                <a:solidFill>
                  <a:srgbClr val="ffb689"/>
                </a:solidFill>
              </a:rPr>
              <a:t>오픈소스하드웨어</a:t>
            </a:r>
            <a:endParaRPr lang="ko-KR" altLang="en-US" sz="2300" kern="0">
              <a:solidFill>
                <a:srgbClr val="ffb689"/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2300" kern="0">
                <a:solidFill>
                  <a:srgbClr val="ffb689"/>
                </a:solidFill>
              </a:rPr>
              <a:t>지능</a:t>
            </a:r>
            <a:r>
              <a:rPr lang="en-US" altLang="ko-KR" sz="2300" kern="0">
                <a:solidFill>
                  <a:srgbClr val="ffb689"/>
                </a:solidFill>
              </a:rPr>
              <a:t>IoT</a:t>
            </a:r>
            <a:endParaRPr lang="en-US" altLang="ko-KR" sz="2300" kern="0">
              <a:solidFill>
                <a:srgbClr val="ffb689"/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2300" kern="0">
                <a:solidFill>
                  <a:srgbClr val="ffb689"/>
                </a:solidFill>
              </a:rPr>
              <a:t>20203144</a:t>
            </a:r>
            <a:endParaRPr lang="en-US" altLang="ko-KR" sz="2300" kern="0">
              <a:solidFill>
                <a:srgbClr val="ffb689"/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2300" kern="0">
                <a:solidFill>
                  <a:srgbClr val="ffb689"/>
                </a:solidFill>
              </a:rPr>
              <a:t>이한상 </a:t>
            </a:r>
            <a:endParaRPr lang="ko-KR" altLang="en-US" sz="2300">
              <a:solidFill>
                <a:srgbClr val="ffb6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f8e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830005"/>
          </a:xfrm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ffceb0"/>
                </a:solidFill>
              </a:rPr>
              <a:t>목차</a:t>
            </a:r>
            <a:endParaRPr lang="ko-KR" altLang="en-US">
              <a:solidFill>
                <a:srgbClr val="ffceb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37868" y="1740574"/>
            <a:ext cx="10515600" cy="485976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5200">
                <a:solidFill>
                  <a:srgbClr val="ffceb0"/>
                </a:solidFill>
              </a:rPr>
              <a:t>프로젝트 개요</a:t>
            </a:r>
            <a:endParaRPr lang="ko-KR" altLang="en-US" sz="5200">
              <a:solidFill>
                <a:srgbClr val="ffceb0"/>
              </a:solidFill>
            </a:endParaRPr>
          </a:p>
          <a:p>
            <a:pPr>
              <a:defRPr/>
            </a:pPr>
            <a:r>
              <a:rPr lang="en-US" altLang="ko-KR" sz="5200">
                <a:solidFill>
                  <a:srgbClr val="ffceb0"/>
                </a:solidFill>
              </a:rPr>
              <a:t>NAS</a:t>
            </a:r>
            <a:r>
              <a:rPr lang="ko-KR" altLang="en-US" sz="5200">
                <a:solidFill>
                  <a:srgbClr val="ffceb0"/>
                </a:solidFill>
              </a:rPr>
              <a:t>란</a:t>
            </a:r>
            <a:r>
              <a:rPr lang="en-US" altLang="ko-KR" sz="5200">
                <a:solidFill>
                  <a:srgbClr val="ffceb0"/>
                </a:solidFill>
              </a:rPr>
              <a:t>?</a:t>
            </a:r>
            <a:endParaRPr lang="en-US" altLang="ko-KR" sz="5200">
              <a:solidFill>
                <a:srgbClr val="ffceb0"/>
              </a:solidFill>
            </a:endParaRPr>
          </a:p>
          <a:p>
            <a:pPr>
              <a:defRPr/>
            </a:pPr>
            <a:r>
              <a:rPr lang="en-US" altLang="ko-KR" sz="5200">
                <a:solidFill>
                  <a:srgbClr val="ffceb0"/>
                </a:solidFill>
              </a:rPr>
              <a:t>NAS</a:t>
            </a:r>
            <a:r>
              <a:rPr lang="ko-KR" altLang="en-US" sz="5200">
                <a:solidFill>
                  <a:srgbClr val="ffceb0"/>
                </a:solidFill>
              </a:rPr>
              <a:t>구축을 위한 방법</a:t>
            </a:r>
            <a:endParaRPr lang="ko-KR" altLang="en-US" sz="5200">
              <a:solidFill>
                <a:srgbClr val="ffceb0"/>
              </a:solidFill>
            </a:endParaRPr>
          </a:p>
          <a:p>
            <a:pPr>
              <a:defRPr/>
            </a:pPr>
            <a:r>
              <a:rPr lang="en-US" altLang="ko-KR" sz="5200">
                <a:solidFill>
                  <a:srgbClr val="ffceb0"/>
                </a:solidFill>
              </a:rPr>
              <a:t>SSH</a:t>
            </a:r>
            <a:r>
              <a:rPr lang="ko-KR" altLang="en-US" sz="5200">
                <a:solidFill>
                  <a:srgbClr val="ffceb0"/>
                </a:solidFill>
              </a:rPr>
              <a:t>란</a:t>
            </a:r>
            <a:r>
              <a:rPr lang="en-US" altLang="ko-KR" sz="5200">
                <a:solidFill>
                  <a:srgbClr val="ffceb0"/>
                </a:solidFill>
              </a:rPr>
              <a:t>?</a:t>
            </a:r>
            <a:endParaRPr lang="ko-KR" altLang="en-US" sz="5200">
              <a:solidFill>
                <a:srgbClr val="ffceb0"/>
              </a:solidFill>
            </a:endParaRPr>
          </a:p>
          <a:p>
            <a:pPr>
              <a:defRPr/>
            </a:pPr>
            <a:r>
              <a:rPr lang="en-US" altLang="ko-KR" sz="5200">
                <a:solidFill>
                  <a:srgbClr val="ffceb0"/>
                </a:solidFill>
              </a:rPr>
              <a:t>OMV</a:t>
            </a:r>
            <a:r>
              <a:rPr lang="ko-KR" altLang="en-US" sz="5200">
                <a:solidFill>
                  <a:srgbClr val="ffceb0"/>
                </a:solidFill>
              </a:rPr>
              <a:t>란</a:t>
            </a:r>
            <a:r>
              <a:rPr lang="en-US" altLang="ko-KR" sz="5200">
                <a:solidFill>
                  <a:srgbClr val="ffceb0"/>
                </a:solidFill>
              </a:rPr>
              <a:t>?</a:t>
            </a:r>
            <a:endParaRPr lang="en-US" altLang="ko-KR" sz="5200">
              <a:solidFill>
                <a:srgbClr val="ffceb0"/>
              </a:solidFill>
            </a:endParaRPr>
          </a:p>
          <a:p>
            <a:pPr>
              <a:defRPr/>
            </a:pPr>
            <a:r>
              <a:rPr lang="ko-KR" altLang="en-US" sz="5200">
                <a:solidFill>
                  <a:srgbClr val="ffceb0"/>
                </a:solidFill>
              </a:rPr>
              <a:t>발전가능방향</a:t>
            </a:r>
            <a:endParaRPr lang="ko-KR" altLang="en-US" sz="5200">
              <a:solidFill>
                <a:srgbClr val="ffceb0"/>
              </a:solidFill>
            </a:endParaRPr>
          </a:p>
          <a:p>
            <a:pPr>
              <a:defRPr/>
            </a:pPr>
            <a:endParaRPr lang="ko-KR" altLang="en-US"/>
          </a:p>
        </p:txBody>
      </p:sp>
      <p:sp>
        <p:nvSpPr>
          <p:cNvPr id="4" name="직사각형 30"/>
          <p:cNvSpPr/>
          <p:nvPr/>
        </p:nvSpPr>
        <p:spPr>
          <a:xfrm>
            <a:off x="0" y="0"/>
            <a:ext cx="12192000" cy="1344692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200" kern="0">
              <a:solidFill>
                <a:prstClr val="white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9419796" y="1345084"/>
            <a:ext cx="2772204" cy="5512915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2300" kern="0">
                <a:solidFill>
                  <a:prstClr val="white"/>
                </a:solidFill>
              </a:rPr>
              <a:t> </a:t>
            </a:r>
            <a:endParaRPr lang="ko-KR" altLang="en-US"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f8e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15919" y="210666"/>
            <a:ext cx="10515600" cy="830005"/>
          </a:xfrm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ffceb0"/>
                </a:solidFill>
              </a:rPr>
              <a:t>프로젝트 개요</a:t>
            </a:r>
            <a:endParaRPr lang="ko-KR" altLang="en-US">
              <a:solidFill>
                <a:srgbClr val="ffceb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29577"/>
            <a:ext cx="10515600" cy="4859767"/>
          </a:xfrm>
        </p:spPr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grpSp>
        <p:nvGrpSpPr>
          <p:cNvPr id="31" name=""/>
          <p:cNvGrpSpPr/>
          <p:nvPr/>
        </p:nvGrpSpPr>
        <p:grpSpPr>
          <a:xfrm rot="0">
            <a:off x="517372" y="3429000"/>
            <a:ext cx="3421437" cy="2777262"/>
            <a:chOff x="671833" y="3736808"/>
            <a:chExt cx="3421437" cy="2777262"/>
          </a:xfrm>
        </p:grpSpPr>
        <p:pic>
          <p:nvPicPr>
            <p:cNvPr id="6" name="图片 9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71833" y="3736808"/>
              <a:ext cx="3421437" cy="2777262"/>
            </a:xfrm>
            <a:prstGeom prst="rect">
              <a:avLst/>
            </a:prstGeom>
          </p:spPr>
        </p:pic>
        <p:sp>
          <p:nvSpPr>
            <p:cNvPr id="7" name="矩形 12"/>
            <p:cNvSpPr/>
            <p:nvPr/>
          </p:nvSpPr>
          <p:spPr>
            <a:xfrm>
              <a:off x="886813" y="3876760"/>
              <a:ext cx="3028779" cy="176178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文本框 13"/>
            <p:cNvSpPr txBox="1"/>
            <p:nvPr/>
          </p:nvSpPr>
          <p:spPr>
            <a:xfrm>
              <a:off x="1510777" y="4417165"/>
              <a:ext cx="1917502" cy="5751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3200" b="1">
                  <a:solidFill>
                    <a:schemeClr val="bg1"/>
                  </a:solidFill>
                  <a:latin typeface="Microsoft YaHei"/>
                  <a:ea typeface="Microsoft YaHei"/>
                </a:rPr>
                <a:t>Desktop</a:t>
              </a:r>
              <a:endParaRPr lang="en-US" altLang="ko-KR" sz="3200" b="1">
                <a:solidFill>
                  <a:schemeClr val="bg1"/>
                </a:solidFill>
                <a:latin typeface="Microsoft YaHei"/>
                <a:ea typeface="Microsoft YaHei"/>
              </a:endParaRPr>
            </a:p>
          </p:txBody>
        </p:sp>
      </p:grpSp>
      <p:grpSp>
        <p:nvGrpSpPr>
          <p:cNvPr id="32" name=""/>
          <p:cNvGrpSpPr/>
          <p:nvPr/>
        </p:nvGrpSpPr>
        <p:grpSpPr>
          <a:xfrm rot="0">
            <a:off x="8673946" y="3606623"/>
            <a:ext cx="1949254" cy="2284689"/>
            <a:chOff x="4651566" y="3741776"/>
            <a:chExt cx="1949254" cy="2284689"/>
          </a:xfrm>
        </p:grpSpPr>
        <p:grpSp>
          <p:nvGrpSpPr>
            <p:cNvPr id="9" name="组合 10"/>
            <p:cNvGrpSpPr/>
            <p:nvPr/>
          </p:nvGrpSpPr>
          <p:grpSpPr>
            <a:xfrm rot="0">
              <a:off x="4651566" y="3741776"/>
              <a:ext cx="1949253" cy="2284689"/>
              <a:chOff x="5692137" y="1315208"/>
              <a:chExt cx="3564643" cy="3983744"/>
            </a:xfrm>
          </p:grpSpPr>
          <p:pic>
            <p:nvPicPr>
              <p:cNvPr id="10" name="图片 2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5692137" y="1315208"/>
                <a:ext cx="3002286" cy="3983744"/>
              </a:xfrm>
              <a:prstGeom prst="rect">
                <a:avLst/>
              </a:prstGeom>
            </p:spPr>
          </p:pic>
          <p:sp>
            <p:nvSpPr>
              <p:cNvPr id="11" name="矩形 4"/>
              <p:cNvSpPr/>
              <p:nvPr/>
            </p:nvSpPr>
            <p:spPr>
              <a:xfrm>
                <a:off x="6038850" y="1781175"/>
                <a:ext cx="2295525" cy="30575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pic>
            <p:nvPicPr>
              <p:cNvPr id="12" name="图片 3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132066" y="3250692"/>
                <a:ext cx="1124714" cy="2048260"/>
              </a:xfrm>
              <a:prstGeom prst="rect">
                <a:avLst/>
              </a:prstGeom>
            </p:spPr>
          </p:pic>
          <p:sp>
            <p:nvSpPr>
              <p:cNvPr id="13" name="矩形 5"/>
              <p:cNvSpPr/>
              <p:nvPr/>
            </p:nvSpPr>
            <p:spPr>
              <a:xfrm>
                <a:off x="8283231" y="3560447"/>
                <a:ext cx="809970" cy="14287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19" name="文本框 13"/>
            <p:cNvSpPr txBox="1"/>
            <p:nvPr/>
          </p:nvSpPr>
          <p:spPr>
            <a:xfrm>
              <a:off x="4900390" y="4498771"/>
              <a:ext cx="1195610" cy="4237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200" b="1">
                  <a:solidFill>
                    <a:schemeClr val="bg1"/>
                  </a:solidFill>
                  <a:latin typeface="Microsoft YaHei"/>
                  <a:ea typeface="Microsoft YaHei"/>
                </a:rPr>
                <a:t>mobile</a:t>
              </a:r>
              <a:endParaRPr lang="en-US" altLang="ko-KR" sz="2200" b="1">
                <a:solidFill>
                  <a:schemeClr val="bg1"/>
                </a:solidFill>
                <a:latin typeface="Microsoft YaHei"/>
                <a:ea typeface="Microsoft YaHei"/>
              </a:endParaRPr>
            </a:p>
          </p:txBody>
        </p:sp>
      </p:grpSp>
      <p:grpSp>
        <p:nvGrpSpPr>
          <p:cNvPr id="33" name=""/>
          <p:cNvGrpSpPr/>
          <p:nvPr/>
        </p:nvGrpSpPr>
        <p:grpSpPr>
          <a:xfrm rot="0">
            <a:off x="4981060" y="1224088"/>
            <a:ext cx="2950691" cy="2668290"/>
            <a:chOff x="7455243" y="3668412"/>
            <a:chExt cx="2950691" cy="2668290"/>
          </a:xfrm>
        </p:grpSpPr>
        <p:pic>
          <p:nvPicPr>
            <p:cNvPr id="20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455243" y="3668412"/>
              <a:ext cx="2668290" cy="2668290"/>
            </a:xfrm>
            <a:prstGeom prst="rect">
              <a:avLst/>
            </a:prstGeom>
          </p:spPr>
        </p:pic>
        <p:sp>
          <p:nvSpPr>
            <p:cNvPr id="21" name="文本框 13"/>
            <p:cNvSpPr txBox="1"/>
            <p:nvPr/>
          </p:nvSpPr>
          <p:spPr>
            <a:xfrm>
              <a:off x="7968210" y="4644727"/>
              <a:ext cx="2437724" cy="789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600" b="1">
                  <a:solidFill>
                    <a:schemeClr val="bg1"/>
                  </a:solidFill>
                  <a:latin typeface="Microsoft YaHei"/>
                  <a:ea typeface="Microsoft YaHei"/>
                </a:rPr>
                <a:t>NAS</a:t>
              </a:r>
              <a:endParaRPr lang="en-US" altLang="ko-KR" sz="4600" b="1">
                <a:solidFill>
                  <a:schemeClr val="bg1"/>
                </a:solidFill>
                <a:latin typeface="Microsoft YaHei"/>
                <a:ea typeface="Microsoft YaHei"/>
              </a:endParaRPr>
            </a:p>
          </p:txBody>
        </p:sp>
      </p:grpSp>
      <p:sp>
        <p:nvSpPr>
          <p:cNvPr id="30" name=""/>
          <p:cNvSpPr/>
          <p:nvPr/>
        </p:nvSpPr>
        <p:spPr>
          <a:xfrm rot="21600000">
            <a:off x="4055846" y="3889041"/>
            <a:ext cx="4472755" cy="1003987"/>
          </a:xfrm>
          <a:prstGeom prst="leftRightUpArrow">
            <a:avLst>
              <a:gd name="adj1" fmla="val 12695"/>
              <a:gd name="adj2" fmla="val 18872"/>
              <a:gd name="adj3" fmla="val 25000"/>
            </a:avLst>
          </a:prstGeom>
          <a:solidFill>
            <a:srgbClr val="ffb689"/>
          </a:solidFill>
          <a:ln>
            <a:solidFill>
              <a:srgbClr val="ffb68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직사각형 30"/>
          <p:cNvSpPr/>
          <p:nvPr/>
        </p:nvSpPr>
        <p:spPr>
          <a:xfrm>
            <a:off x="0" y="0"/>
            <a:ext cx="12192000" cy="96497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200" kern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f8e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15919" y="210666"/>
            <a:ext cx="10515600" cy="830005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ffceb0"/>
                </a:solidFill>
              </a:rPr>
              <a:t>NAS</a:t>
            </a:r>
            <a:r>
              <a:rPr lang="ko-KR" altLang="en-US">
                <a:solidFill>
                  <a:srgbClr val="ffceb0"/>
                </a:solidFill>
              </a:rPr>
              <a:t>란</a:t>
            </a:r>
            <a:r>
              <a:rPr lang="en-US" altLang="ko-KR">
                <a:solidFill>
                  <a:srgbClr val="ffceb0"/>
                </a:solidFill>
              </a:rPr>
              <a:t>?</a:t>
            </a:r>
            <a:endParaRPr lang="en-US" altLang="ko-KR">
              <a:solidFill>
                <a:srgbClr val="ffceb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29577"/>
            <a:ext cx="10515600" cy="4859767"/>
          </a:xfrm>
        </p:spPr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grpSp>
        <p:nvGrpSpPr>
          <p:cNvPr id="33" name=""/>
          <p:cNvGrpSpPr/>
          <p:nvPr/>
        </p:nvGrpSpPr>
        <p:grpSpPr>
          <a:xfrm rot="0">
            <a:off x="373022" y="1172609"/>
            <a:ext cx="2892769" cy="2668290"/>
            <a:chOff x="7513165" y="3668412"/>
            <a:chExt cx="2892769" cy="2668290"/>
          </a:xfrm>
        </p:grpSpPr>
        <p:pic>
          <p:nvPicPr>
            <p:cNvPr id="20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513165" y="3668412"/>
              <a:ext cx="2668290" cy="2668290"/>
            </a:xfrm>
            <a:prstGeom prst="rect">
              <a:avLst/>
            </a:prstGeom>
          </p:spPr>
        </p:pic>
        <p:sp>
          <p:nvSpPr>
            <p:cNvPr id="21" name="文本框 13"/>
            <p:cNvSpPr txBox="1"/>
            <p:nvPr/>
          </p:nvSpPr>
          <p:spPr>
            <a:xfrm>
              <a:off x="7968210" y="4644727"/>
              <a:ext cx="2437724" cy="789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600" b="1">
                  <a:solidFill>
                    <a:schemeClr val="bg1"/>
                  </a:solidFill>
                  <a:latin typeface="Microsoft YaHei"/>
                  <a:ea typeface="Microsoft YaHei"/>
                </a:rPr>
                <a:t>NAS</a:t>
              </a:r>
              <a:endParaRPr lang="en-US" altLang="ko-KR" sz="4600" b="1">
                <a:solidFill>
                  <a:schemeClr val="bg1"/>
                </a:solidFill>
                <a:latin typeface="Microsoft YaHei"/>
                <a:ea typeface="Microsoft YaHei"/>
              </a:endParaRPr>
            </a:p>
          </p:txBody>
        </p:sp>
      </p:grpSp>
      <p:sp>
        <p:nvSpPr>
          <p:cNvPr id="35" name="직사각형 30"/>
          <p:cNvSpPr/>
          <p:nvPr/>
        </p:nvSpPr>
        <p:spPr>
          <a:xfrm>
            <a:off x="0" y="0"/>
            <a:ext cx="12192000" cy="96497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200" kern="0">
              <a:solidFill>
                <a:prstClr val="white"/>
              </a:solidFill>
            </a:endParaRPr>
          </a:p>
        </p:txBody>
      </p:sp>
      <p:sp>
        <p:nvSpPr>
          <p:cNvPr id="36" name="내용 개체 틀 2"/>
          <p:cNvSpPr/>
          <p:nvPr/>
        </p:nvSpPr>
        <p:spPr>
          <a:xfrm>
            <a:off x="3468387" y="1231471"/>
            <a:ext cx="8456140" cy="531027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NAS(</a:t>
            </a:r>
            <a:r>
              <a:rPr xmlns:mc="http://schemas.openxmlformats.org/markup-compatibility/2006" xmlns:hp="http://schemas.haansoft.com/office/presentation/8.0" lang="EN-US" sz="2800" b="0" i="0" u="none" strike="noStrike" mc:Ignorable="hp" hp:hslEmbossed="0"/>
              <a:t>Network Attached Storage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네트워크 결합 스토리지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"/>
          <p:cNvSpPr/>
          <p:nvPr/>
        </p:nvSpPr>
        <p:spPr>
          <a:xfrm>
            <a:off x="3508804" y="2844355"/>
            <a:ext cx="3564445" cy="280835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2600"/>
              <a:t>장점</a:t>
            </a:r>
            <a:endParaRPr lang="ko-KR" altLang="en-US" sz="2600"/>
          </a:p>
          <a:p>
            <a:pPr>
              <a:defRPr/>
            </a:pPr>
            <a:r>
              <a:rPr lang="en-US" altLang="ko-KR" sz="2600"/>
              <a:t>-</a:t>
            </a:r>
            <a:r>
              <a:rPr lang="ko-KR" altLang="en-US" sz="2600"/>
              <a:t>간편한 데이터 공유</a:t>
            </a:r>
            <a:endParaRPr lang="ko-KR" altLang="en-US" sz="2600"/>
          </a:p>
          <a:p>
            <a:pPr>
              <a:defRPr/>
            </a:pPr>
            <a:r>
              <a:rPr lang="en-US" altLang="ko-KR" sz="2600"/>
              <a:t>-</a:t>
            </a:r>
            <a:r>
              <a:rPr lang="ko-KR" altLang="en-US" sz="2600"/>
              <a:t>장치의 확장성</a:t>
            </a:r>
            <a:endParaRPr lang="ko-KR" altLang="en-US" sz="2600"/>
          </a:p>
          <a:p>
            <a:pPr>
              <a:defRPr/>
            </a:pPr>
            <a:r>
              <a:rPr lang="en-US" altLang="ko-KR" sz="2600"/>
              <a:t>-</a:t>
            </a:r>
            <a:r>
              <a:rPr lang="ko-KR" altLang="en-US" sz="2600"/>
              <a:t>상대적 저렴한 비용</a:t>
            </a:r>
            <a:endParaRPr lang="ko-KR" altLang="en-US" sz="2600"/>
          </a:p>
        </p:txBody>
      </p:sp>
      <p:sp>
        <p:nvSpPr>
          <p:cNvPr id="40" name=""/>
          <p:cNvSpPr/>
          <p:nvPr/>
        </p:nvSpPr>
        <p:spPr>
          <a:xfrm>
            <a:off x="7416927" y="2844355"/>
            <a:ext cx="3564445" cy="2808351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600"/>
              <a:t>단점</a:t>
            </a:r>
            <a:endParaRPr lang="ko-KR" altLang="en-US" sz="2600"/>
          </a:p>
          <a:p>
            <a:pPr>
              <a:defRPr/>
            </a:pPr>
            <a:r>
              <a:rPr lang="en-US" altLang="ko-KR" sz="2600"/>
              <a:t>-</a:t>
            </a:r>
            <a:r>
              <a:rPr lang="ko-KR" altLang="en-US" sz="2600"/>
              <a:t>성능의 한계</a:t>
            </a:r>
            <a:endParaRPr lang="ko-KR" altLang="en-US" sz="2600"/>
          </a:p>
          <a:p>
            <a:pPr>
              <a:defRPr/>
            </a:pPr>
            <a:r>
              <a:rPr lang="en-US" altLang="ko-KR" sz="2600"/>
              <a:t>-</a:t>
            </a:r>
            <a:r>
              <a:rPr lang="ko-KR" altLang="en-US" sz="2600"/>
              <a:t>복잡한 유지보수</a:t>
            </a:r>
            <a:endParaRPr lang="ko-KR" altLang="en-US" sz="2600"/>
          </a:p>
          <a:p>
            <a:pPr>
              <a:defRPr/>
            </a:pPr>
            <a:r>
              <a:rPr lang="en-US" altLang="ko-KR" sz="2600"/>
              <a:t>-</a:t>
            </a:r>
            <a:r>
              <a:rPr lang="ko-KR" altLang="en-US" sz="2600"/>
              <a:t>상대적 보안의 약화</a:t>
            </a:r>
            <a:endParaRPr lang="ko-KR" altLang="en-US"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f8e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15919" y="210666"/>
            <a:ext cx="10515600" cy="830005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ffceb0"/>
                </a:solidFill>
              </a:rPr>
              <a:t>NAS</a:t>
            </a:r>
            <a:r>
              <a:rPr lang="ko-KR" altLang="en-US">
                <a:solidFill>
                  <a:srgbClr val="ffceb0"/>
                </a:solidFill>
              </a:rPr>
              <a:t> 구축을 위한 방법</a:t>
            </a:r>
            <a:endParaRPr lang="ko-KR" altLang="en-US">
              <a:solidFill>
                <a:srgbClr val="ffceb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29577"/>
            <a:ext cx="10515600" cy="4859767"/>
          </a:xfrm>
        </p:spPr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36" name="내용 개체 틀 2"/>
          <p:cNvSpPr/>
          <p:nvPr/>
        </p:nvSpPr>
        <p:spPr>
          <a:xfrm>
            <a:off x="3468387" y="1231471"/>
            <a:ext cx="8456140" cy="531027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1" name=""/>
          <p:cNvGrpSpPr/>
          <p:nvPr/>
        </p:nvGrpSpPr>
        <p:grpSpPr>
          <a:xfrm rot="0">
            <a:off x="8386890" y="2384466"/>
            <a:ext cx="2892769" cy="2668290"/>
            <a:chOff x="7513165" y="3668412"/>
            <a:chExt cx="2892769" cy="2668290"/>
          </a:xfrm>
        </p:grpSpPr>
        <p:pic>
          <p:nvPicPr>
            <p:cNvPr id="42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513165" y="3668412"/>
              <a:ext cx="2668290" cy="2668290"/>
            </a:xfrm>
            <a:prstGeom prst="rect">
              <a:avLst/>
            </a:prstGeom>
          </p:spPr>
        </p:pic>
        <p:sp>
          <p:nvSpPr>
            <p:cNvPr id="43" name="文本框 13"/>
            <p:cNvSpPr txBox="1"/>
            <p:nvPr/>
          </p:nvSpPr>
          <p:spPr>
            <a:xfrm>
              <a:off x="7968210" y="4644727"/>
              <a:ext cx="2437724" cy="789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600" b="1">
                  <a:solidFill>
                    <a:schemeClr val="bg1"/>
                  </a:solidFill>
                  <a:latin typeface="Microsoft YaHei"/>
                  <a:ea typeface="Microsoft YaHei"/>
                </a:rPr>
                <a:t>NAS</a:t>
              </a:r>
              <a:endParaRPr lang="en-US" altLang="ko-KR" sz="4600" b="1">
                <a:solidFill>
                  <a:schemeClr val="bg1"/>
                </a:solidFill>
                <a:latin typeface="Microsoft YaHei"/>
                <a:ea typeface="Microsoft YaHei"/>
              </a:endParaRPr>
            </a:p>
          </p:txBody>
        </p:sp>
      </p:grpSp>
      <p:sp>
        <p:nvSpPr>
          <p:cNvPr id="44" name="직사각형 30"/>
          <p:cNvSpPr/>
          <p:nvPr/>
        </p:nvSpPr>
        <p:spPr>
          <a:xfrm>
            <a:off x="0" y="0"/>
            <a:ext cx="12192000" cy="96497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200" kern="0">
              <a:solidFill>
                <a:prstClr val="white"/>
              </a:solidFill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08988">
            <a:off x="384628" y="3870215"/>
            <a:ext cx="2569898" cy="1972396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25463" y="2684935"/>
            <a:ext cx="3032322" cy="2021043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35359" y="1240891"/>
            <a:ext cx="2067232" cy="2067232"/>
          </a:xfrm>
          <a:prstGeom prst="rect">
            <a:avLst/>
          </a:prstGeom>
        </p:spPr>
      </p:pic>
      <p:sp>
        <p:nvSpPr>
          <p:cNvPr id="49" name=""/>
          <p:cNvSpPr/>
          <p:nvPr/>
        </p:nvSpPr>
        <p:spPr>
          <a:xfrm rot="1951655">
            <a:off x="2812141" y="2664066"/>
            <a:ext cx="1157468" cy="492363"/>
          </a:xfrm>
          <a:prstGeom prst="rightArrow">
            <a:avLst>
              <a:gd name="adj1" fmla="val 21875"/>
              <a:gd name="adj2" fmla="val 59857"/>
            </a:avLst>
          </a:prstGeom>
          <a:solidFill>
            <a:srgbClr val="ffb68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0" name=""/>
          <p:cNvSpPr/>
          <p:nvPr/>
        </p:nvSpPr>
        <p:spPr>
          <a:xfrm rot="19647026">
            <a:off x="2795744" y="4088475"/>
            <a:ext cx="1157468" cy="492363"/>
          </a:xfrm>
          <a:prstGeom prst="rightArrow">
            <a:avLst>
              <a:gd name="adj1" fmla="val 21875"/>
              <a:gd name="adj2" fmla="val 59857"/>
            </a:avLst>
          </a:prstGeom>
          <a:solidFill>
            <a:srgbClr val="ffb68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"/>
          <p:cNvSpPr/>
          <p:nvPr/>
        </p:nvSpPr>
        <p:spPr>
          <a:xfrm rot="41557">
            <a:off x="7134946" y="3435978"/>
            <a:ext cx="1157468" cy="492363"/>
          </a:xfrm>
          <a:prstGeom prst="rightArrow">
            <a:avLst>
              <a:gd name="adj1" fmla="val 21875"/>
              <a:gd name="adj2" fmla="val 59857"/>
            </a:avLst>
          </a:prstGeom>
          <a:solidFill>
            <a:srgbClr val="ffb68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f8e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15919" y="210666"/>
            <a:ext cx="10515600" cy="830005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ffceb0"/>
                </a:solidFill>
              </a:rPr>
              <a:t>SSH</a:t>
            </a:r>
            <a:r>
              <a:rPr lang="ko-KR" altLang="en-US">
                <a:solidFill>
                  <a:srgbClr val="ffceb0"/>
                </a:solidFill>
              </a:rPr>
              <a:t>란</a:t>
            </a:r>
            <a:r>
              <a:rPr lang="en-US" altLang="ko-KR">
                <a:solidFill>
                  <a:srgbClr val="ffceb0"/>
                </a:solidFill>
              </a:rPr>
              <a:t>?</a:t>
            </a:r>
            <a:endParaRPr lang="en-US" altLang="ko-KR">
              <a:solidFill>
                <a:srgbClr val="ffceb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29577"/>
            <a:ext cx="10515600" cy="4859767"/>
          </a:xfrm>
        </p:spPr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36" name="내용 개체 틀 2"/>
          <p:cNvSpPr/>
          <p:nvPr/>
        </p:nvSpPr>
        <p:spPr>
          <a:xfrm>
            <a:off x="3468387" y="1231471"/>
            <a:ext cx="8456140" cy="531027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SSH(Secure SHell)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클라우드 서버 제어에 필요한 보안 프로토콜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사용자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&lt;-&gt;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서버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8311" y="932780"/>
            <a:ext cx="2405245" cy="2405245"/>
          </a:xfrm>
          <a:prstGeom prst="rect">
            <a:avLst/>
          </a:prstGeom>
        </p:spPr>
      </p:pic>
      <p:sp>
        <p:nvSpPr>
          <p:cNvPr id="46" name="직사각형 30"/>
          <p:cNvSpPr/>
          <p:nvPr/>
        </p:nvSpPr>
        <p:spPr>
          <a:xfrm>
            <a:off x="0" y="0"/>
            <a:ext cx="12192000" cy="96497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200" kern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f8e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15919" y="210666"/>
            <a:ext cx="10515600" cy="830005"/>
          </a:xfrm>
        </p:spPr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ffceb0"/>
                </a:solidFill>
              </a:rPr>
              <a:t>OMV</a:t>
            </a:r>
            <a:r>
              <a:rPr lang="ko-KR" altLang="en-US">
                <a:solidFill>
                  <a:srgbClr val="ffceb0"/>
                </a:solidFill>
              </a:rPr>
              <a:t>란</a:t>
            </a:r>
            <a:r>
              <a:rPr lang="en-US" altLang="ko-KR">
                <a:solidFill>
                  <a:srgbClr val="ffceb0"/>
                </a:solidFill>
              </a:rPr>
              <a:t>?</a:t>
            </a:r>
            <a:endParaRPr lang="en-US" altLang="ko-KR">
              <a:solidFill>
                <a:srgbClr val="ffceb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29577"/>
            <a:ext cx="10515600" cy="4859767"/>
          </a:xfrm>
        </p:spPr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36" name="내용 개체 틀 2"/>
          <p:cNvSpPr/>
          <p:nvPr/>
        </p:nvSpPr>
        <p:spPr>
          <a:xfrm>
            <a:off x="3468387" y="1231471"/>
            <a:ext cx="8456140" cy="531027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OMV(Open Media Vault)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구축용 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http://49.170.167.245:9296/#/login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7" name=""/>
          <p:cNvGrpSpPr/>
          <p:nvPr/>
        </p:nvGrpSpPr>
        <p:grpSpPr>
          <a:xfrm rot="0">
            <a:off x="373022" y="1172609"/>
            <a:ext cx="2892769" cy="2668290"/>
            <a:chOff x="7513165" y="3668412"/>
            <a:chExt cx="2892769" cy="2668290"/>
          </a:xfrm>
        </p:grpSpPr>
        <p:pic>
          <p:nvPicPr>
            <p:cNvPr id="48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513165" y="3668412"/>
              <a:ext cx="2668290" cy="2668290"/>
            </a:xfrm>
            <a:prstGeom prst="rect">
              <a:avLst/>
            </a:prstGeom>
          </p:spPr>
        </p:pic>
        <p:sp>
          <p:nvSpPr>
            <p:cNvPr id="49" name="文本框 13"/>
            <p:cNvSpPr txBox="1"/>
            <p:nvPr/>
          </p:nvSpPr>
          <p:spPr>
            <a:xfrm>
              <a:off x="7968210" y="4644727"/>
              <a:ext cx="2437724" cy="789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600" b="1">
                  <a:solidFill>
                    <a:schemeClr val="bg1"/>
                  </a:solidFill>
                  <a:latin typeface="Microsoft YaHei"/>
                  <a:ea typeface="Microsoft YaHei"/>
                </a:rPr>
                <a:t>NAS</a:t>
              </a:r>
              <a:endParaRPr lang="en-US" altLang="ko-KR" sz="4600" b="1">
                <a:solidFill>
                  <a:schemeClr val="bg1"/>
                </a:solidFill>
                <a:latin typeface="Microsoft YaHei"/>
                <a:ea typeface="Microsoft YaHei"/>
              </a:endParaRPr>
            </a:p>
          </p:txBody>
        </p:sp>
      </p:grpSp>
      <p:sp>
        <p:nvSpPr>
          <p:cNvPr id="50" name="직사각형 30"/>
          <p:cNvSpPr/>
          <p:nvPr/>
        </p:nvSpPr>
        <p:spPr>
          <a:xfrm>
            <a:off x="0" y="0"/>
            <a:ext cx="12192000" cy="96497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200" kern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f8e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15919" y="210666"/>
            <a:ext cx="10515600" cy="830005"/>
          </a:xfrm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ffceb0"/>
                </a:solidFill>
              </a:rPr>
              <a:t>프로젝트 발전 가능방향</a:t>
            </a:r>
            <a:endParaRPr lang="ko-KR" altLang="en-US">
              <a:solidFill>
                <a:srgbClr val="ffceb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29577"/>
            <a:ext cx="10515600" cy="4859767"/>
          </a:xfrm>
        </p:spPr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36" name="내용 개체 틀 2"/>
          <p:cNvSpPr/>
          <p:nvPr/>
        </p:nvSpPr>
        <p:spPr>
          <a:xfrm>
            <a:off x="3468387" y="1231471"/>
            <a:ext cx="8456140" cy="531027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7" name=""/>
          <p:cNvGrpSpPr/>
          <p:nvPr/>
        </p:nvGrpSpPr>
        <p:grpSpPr>
          <a:xfrm rot="0">
            <a:off x="373022" y="1172609"/>
            <a:ext cx="2892769" cy="2668290"/>
            <a:chOff x="7513165" y="3668412"/>
            <a:chExt cx="2892769" cy="2668290"/>
          </a:xfrm>
        </p:grpSpPr>
        <p:pic>
          <p:nvPicPr>
            <p:cNvPr id="48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513165" y="3668412"/>
              <a:ext cx="2668290" cy="2668290"/>
            </a:xfrm>
            <a:prstGeom prst="rect">
              <a:avLst/>
            </a:prstGeom>
          </p:spPr>
        </p:pic>
        <p:sp>
          <p:nvSpPr>
            <p:cNvPr id="49" name="文本框 13"/>
            <p:cNvSpPr txBox="1"/>
            <p:nvPr/>
          </p:nvSpPr>
          <p:spPr>
            <a:xfrm>
              <a:off x="7968210" y="4644727"/>
              <a:ext cx="2437724" cy="789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600" b="1">
                  <a:solidFill>
                    <a:schemeClr val="bg1"/>
                  </a:solidFill>
                  <a:latin typeface="Microsoft YaHei"/>
                  <a:ea typeface="Microsoft YaHei"/>
                </a:rPr>
                <a:t>NAS</a:t>
              </a:r>
              <a:endParaRPr lang="en-US" altLang="ko-KR" sz="4600" b="1">
                <a:solidFill>
                  <a:schemeClr val="bg1"/>
                </a:solidFill>
                <a:latin typeface="Microsoft YaHei"/>
                <a:ea typeface="Microsoft YaHei"/>
              </a:endParaRPr>
            </a:p>
          </p:txBody>
        </p:sp>
      </p:grpSp>
      <p:sp>
        <p:nvSpPr>
          <p:cNvPr id="52" name="내용 개체 틀 2"/>
          <p:cNvSpPr/>
          <p:nvPr/>
        </p:nvSpPr>
        <p:spPr>
          <a:xfrm>
            <a:off x="3620787" y="1383871"/>
            <a:ext cx="8456140" cy="531027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구축은 성공적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파일정리 프로그램 탑재의 실패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68667" y="2790310"/>
            <a:ext cx="3447933" cy="2860588"/>
          </a:xfrm>
          <a:prstGeom prst="rect">
            <a:avLst/>
          </a:prstGeom>
        </p:spPr>
      </p:pic>
      <p:sp>
        <p:nvSpPr>
          <p:cNvPr id="54" name="직사각형 30"/>
          <p:cNvSpPr/>
          <p:nvPr/>
        </p:nvSpPr>
        <p:spPr>
          <a:xfrm>
            <a:off x="0" y="0"/>
            <a:ext cx="12192000" cy="96497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200" kern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0f8e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29577"/>
            <a:ext cx="10515600" cy="4859767"/>
          </a:xfrm>
        </p:spPr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36" name="내용 개체 틀 2"/>
          <p:cNvSpPr/>
          <p:nvPr/>
        </p:nvSpPr>
        <p:spPr>
          <a:xfrm>
            <a:off x="3468387" y="1231471"/>
            <a:ext cx="8456140" cy="531027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내용 개체 틀 2"/>
          <p:cNvSpPr/>
          <p:nvPr/>
        </p:nvSpPr>
        <p:spPr>
          <a:xfrm>
            <a:off x="1484098" y="1023464"/>
            <a:ext cx="8456140" cy="531027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감사합니다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6" name="직사각형 30"/>
          <p:cNvSpPr/>
          <p:nvPr/>
        </p:nvSpPr>
        <p:spPr>
          <a:xfrm>
            <a:off x="0" y="0"/>
            <a:ext cx="12192000" cy="964979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200" kern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103</ep:Words>
  <ep:PresentationFormat>와이드스크린</ep:PresentationFormat>
  <ep:Paragraphs>44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1_Office 테마</vt:lpstr>
      <vt:lpstr>슬라이드 1</vt:lpstr>
      <vt:lpstr>목차</vt:lpstr>
      <vt:lpstr>프로젝트 개요</vt:lpstr>
      <vt:lpstr>NAS란?</vt:lpstr>
      <vt:lpstr>NAS 구축을 위한 방법</vt:lpstr>
      <vt:lpstr>SSH란?</vt:lpstr>
      <vt:lpstr>OMV란?</vt:lpstr>
      <vt:lpstr>프로젝트 발전 가능방향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2022-04-27T06:30:00.000</dcterms:created>
  <dc:creator>조현석</dc:creator>
  <cp:lastModifiedBy>hans</cp:lastModifiedBy>
  <dcterms:modified xsi:type="dcterms:W3CDTF">2022-06-16T11:25:18.337</dcterms:modified>
  <cp:revision>40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