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64" r:id="rId3"/>
    <p:sldId id="344" r:id="rId5"/>
    <p:sldId id="449" r:id="rId6"/>
    <p:sldId id="400" r:id="rId7"/>
    <p:sldId id="410" r:id="rId8"/>
    <p:sldId id="450" r:id="rId9"/>
    <p:sldId id="412" r:id="rId10"/>
    <p:sldId id="451" r:id="rId11"/>
    <p:sldId id="452" r:id="rId12"/>
    <p:sldId id="453" r:id="rId13"/>
    <p:sldId id="454" r:id="rId14"/>
    <p:sldId id="455" r:id="rId15"/>
    <p:sldId id="426" r:id="rId16"/>
    <p:sldId id="476" r:id="rId17"/>
    <p:sldId id="477" r:id="rId18"/>
    <p:sldId id="478" r:id="rId19"/>
    <p:sldId id="480" r:id="rId20"/>
    <p:sldId id="479" r:id="rId21"/>
    <p:sldId id="481" r:id="rId22"/>
    <p:sldId id="456" r:id="rId23"/>
    <p:sldId id="457" r:id="rId24"/>
    <p:sldId id="458" r:id="rId25"/>
    <p:sldId id="461" r:id="rId26"/>
    <p:sldId id="462" r:id="rId27"/>
    <p:sldId id="463" r:id="rId28"/>
    <p:sldId id="464" r:id="rId29"/>
    <p:sldId id="470" r:id="rId30"/>
    <p:sldId id="469" r:id="rId31"/>
    <p:sldId id="427" r:id="rId32"/>
    <p:sldId id="471" r:id="rId3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158"/>
    <a:srgbClr val="89FC20"/>
    <a:srgbClr val="147EFB"/>
    <a:srgbClr val="FD9426"/>
    <a:srgbClr val="1AF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82004" autoAdjust="0"/>
  </p:normalViewPr>
  <p:slideViewPr>
    <p:cSldViewPr snapToGrid="0" snapToObjects="1">
      <p:cViewPr varScale="1">
        <p:scale>
          <a:sx n="76" d="100"/>
          <a:sy n="76" d="100"/>
        </p:scale>
        <p:origin x="-1206" y="-96"/>
      </p:cViewPr>
      <p:guideLst>
        <p:guide orient="horz" pos="15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2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68330-0569-4CE0-ADB2-C96A6046A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EF0CA-A5AD-4DA2-AA89-3571A894D6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D877-8D5F-44C3-87BD-FBF93D4B0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ios2.0 9</a:t>
            </a:r>
            <a:r>
              <a:rPr lang="zh-CN" altLang="en-US"/>
              <a:t>月</a:t>
            </a:r>
            <a:r>
              <a:rPr lang="en-US" altLang="zh-CN"/>
              <a:t>14</a:t>
            </a:r>
            <a:r>
              <a:rPr lang="zh-CN" altLang="en-US"/>
              <a:t>日上线，提前</a:t>
            </a:r>
            <a:r>
              <a:rPr lang="en-US" altLang="zh-CN"/>
              <a:t>2</a:t>
            </a:r>
            <a:r>
              <a:rPr lang="zh-CN" altLang="en-US"/>
              <a:t>天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设计之初：</a:t>
            </a:r>
            <a:r>
              <a:rPr lang="en-US" altLang="zh-CN"/>
              <a:t>user/api/xxx; driver/api/xxx; common/api/xxx;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399" cy="6548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5" name="图片 4" descr="sy-logo-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2415" y="4457700"/>
            <a:ext cx="978485" cy="25200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0587" y="2060972"/>
            <a:ext cx="4947684" cy="1021556"/>
          </a:xfrm>
        </p:spPr>
        <p:txBody>
          <a:bodyPr anchor="t">
            <a:noAutofit/>
          </a:bodyPr>
          <a:lstStyle>
            <a:lvl1pPr algn="l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  <p:cxnSp>
        <p:nvCxnSpPr>
          <p:cNvPr id="11" name="直线连接符 10"/>
          <p:cNvCxnSpPr/>
          <p:nvPr userDrawn="1"/>
        </p:nvCxnSpPr>
        <p:spPr>
          <a:xfrm>
            <a:off x="3428652" y="1024230"/>
            <a:ext cx="0" cy="30950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083699"/>
            <a:ext cx="3012762" cy="482071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08289" y="1028952"/>
            <a:ext cx="4733798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1719062"/>
            <a:ext cx="3012762" cy="239599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0" name="图片 9" descr="logo_SWAN_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7" t="38837" r="18368" b="39347"/>
          <a:stretch>
            <a:fillRect/>
          </a:stretch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pic>
        <p:nvPicPr>
          <p:cNvPr id="11" name="图片 10" descr="PATT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8158" y="2060972"/>
            <a:ext cx="4947684" cy="1021556"/>
          </a:xfrm>
        </p:spPr>
        <p:txBody>
          <a:bodyPr anchor="t">
            <a:noAutofit/>
          </a:bodyPr>
          <a:lstStyle>
            <a:lvl1pPr algn="ctr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48359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2" name="图片 11" descr="PATTEN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  <p:pic>
        <p:nvPicPr>
          <p:cNvPr id="8" name="图片 7" descr="sy-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08265" y="205740"/>
            <a:ext cx="978485" cy="2520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Heiti SC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Heiti SC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1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Heiti SC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Heiti SC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Heiti SC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463" y="1734820"/>
            <a:ext cx="8601075" cy="1102360"/>
          </a:xfrm>
        </p:spPr>
        <p:txBody>
          <a:bodyPr/>
          <a:lstStyle/>
          <a:p>
            <a:pPr algn="ctr"/>
            <a:r>
              <a:rPr kumimoji="1" lang="zh-CN" altLang="en-US" sz="6000" dirty="0" smtClean="0"/>
              <a:t>速运</a:t>
            </a:r>
            <a:r>
              <a:rPr kumimoji="1" lang="en-US" altLang="zh-CN" sz="6000" dirty="0" smtClean="0"/>
              <a:t>nodejs</a:t>
            </a:r>
            <a:r>
              <a:rPr kumimoji="1" lang="zh-CN" altLang="en-US" sz="6000" dirty="0" smtClean="0"/>
              <a:t>中间层实践</a:t>
            </a:r>
            <a:endParaRPr kumimoji="1" lang="zh-CN" altLang="en-US" sz="60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1600" dirty="0" smtClean="0"/>
              <a:t>2018/1/24</a:t>
            </a:r>
            <a:endParaRPr kumimoji="1" lang="en-US" altLang="en-US" sz="1600" dirty="0" smtClean="0"/>
          </a:p>
          <a:p>
            <a:r>
              <a:rPr kumimoji="1" lang="zh-CN" altLang="en-US" sz="1600" dirty="0" smtClean="0"/>
              <a:t>王超</a:t>
            </a:r>
            <a:endParaRPr kumimoji="1" lang="zh-CN" altLang="en-US" sz="16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91490" y="1057275"/>
            <a:ext cx="33261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搭建node中间层，前端负责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web server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880" y="981075"/>
            <a:ext cx="5447665" cy="34093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384175" y="1680845"/>
          <a:ext cx="8376285" cy="297815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431925"/>
                <a:gridCol w="3889375"/>
                <a:gridCol w="3054985"/>
              </a:tblGrid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方案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优点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缺点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84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CDN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简单、低成本、不依赖后端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有缓存，更新不方便；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接口需要处理跨域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5689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配置中心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前端改动小，只需要上线后填写一下配置文件。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后端需维护一套读写配置文件的服务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6584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Nginx代理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Nginx代理静态资源稳定性好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多一层接口转发有一定的性能损耗；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对前端的能力要求高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5689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node中间层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前后端各司其职，视图层全部交由前端负责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多一层接口转发有一定的性能损耗；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对前端的能力要求高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84175" y="742950"/>
            <a:ext cx="32689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对比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118110" y="1934210"/>
            <a:ext cx="877316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ctr"/>
            <a:r>
              <a:rPr lang="zh-CN" sz="5400"/>
              <a:t>速运的实践</a:t>
            </a:r>
            <a:endParaRPr lang="zh-CN" sz="5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184531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/>
              <a:t>整体</a:t>
            </a:r>
            <a:r>
              <a:t>架构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1880235"/>
            <a:ext cx="9140825" cy="2893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3835" y="1023620"/>
            <a:ext cx="5146040" cy="8661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流量首先到达运维统一的Nginx服务器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静态资源代理到前端的Nginx服务；</a:t>
            </a:r>
            <a:endParaRPr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接口请求代理到node服务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将接口请求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转发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32664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 altLang="en-US"/>
              <a:t>项目目录结构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8300" y="1638935"/>
            <a:ext cx="479996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项目工程通过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suyun-cli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自动生成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项目工程分为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client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server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，前后端代码在一个工程中。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服务对应多个单页应用。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760" y="1012825"/>
            <a:ext cx="3667125" cy="32791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436943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 altLang="en-US"/>
              <a:t>静态资源部署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3375" y="1695450"/>
            <a:ext cx="706056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静态资源的部署和之前没有变化：使用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npm script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发布到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CDN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npm run build dll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npm run build online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npm run deploy online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627253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 altLang="en-US"/>
              <a:t>Nginx和Node手动上线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3835" y="1342390"/>
            <a:ext cx="75139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登录线上服务器，进入/opt/web目录，拉取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仓库。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目录下的入口文件到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/opt/static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下的对应目录。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2287270"/>
            <a:ext cx="6609715" cy="1733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4106545"/>
            <a:ext cx="7524115" cy="4381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654113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 altLang="en-US">
                <a:sym typeface="+mn-ea"/>
              </a:rPr>
              <a:t>Nginx和Node上线自动化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6545" y="1337945"/>
            <a:ext cx="7830820" cy="3521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手动操作上线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容易出现失误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机器增多后，上线效率太低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endParaRPr sz="16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16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改进方案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通过发布机执行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自动化完成多台机器的</a:t>
            </a: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上线。</a:t>
            </a:r>
            <a:endParaRPr sz="16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32664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2" name="标题 3"/>
          <p:cNvSpPr/>
          <p:nvPr/>
        </p:nvSpPr>
        <p:spPr>
          <a:xfrm>
            <a:off x="330835" y="422275"/>
            <a:ext cx="61925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 altLang="en-US">
                <a:sym typeface="+mn-ea"/>
              </a:rPr>
              <a:t>上线发布平台化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6545" y="1337945"/>
            <a:ext cx="7830820" cy="130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通过上线发布平台串接当前上线流程，构建、打包，备份，回滚，权限控制集成到平台上，进一步规范化上线流程。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32664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2" name="标题 3"/>
          <p:cNvSpPr/>
          <p:nvPr/>
        </p:nvSpPr>
        <p:spPr>
          <a:xfrm>
            <a:off x="330835" y="422275"/>
            <a:ext cx="61925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 altLang="en-US">
                <a:sym typeface="+mn-ea"/>
              </a:rPr>
              <a:t>上线发布平台化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" y="168275"/>
            <a:ext cx="7316470" cy="44748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大纲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51435" y="1220964"/>
            <a:ext cx="7020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现状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"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nodejs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中间层在速运的实践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未来的规划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32664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/>
              <a:t>静态资源管理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5184775" y="3258185"/>
            <a:ext cx="310197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静态资源由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托管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目录按业务线划分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1152525"/>
            <a:ext cx="5523865" cy="1390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543175"/>
            <a:ext cx="4780915" cy="15811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32664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/>
              <a:t>静态资源管理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563880" y="2249170"/>
            <a:ext cx="7718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https://banjia.daojia.com/user/ =&gt;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://banjia.daojia.com/user/#/</a:t>
            </a:r>
            <a:endParaRPr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https://banjia.daojia.com/user =&gt; </a:t>
            </a:r>
            <a:r>
              <a:rPr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://banjia.daojia.com:10000/user</a:t>
            </a:r>
            <a:endParaRPr lang="en-US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3710" y="1555115"/>
            <a:ext cx="996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坑点：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32664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 altLang="en-US"/>
              <a:t>接口转发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8300" y="1638935"/>
            <a:ext cx="354647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接口请求直接代理到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node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服务按业务和端进行细分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0520" y="1053465"/>
            <a:ext cx="4676140" cy="33426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32664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 altLang="en-US"/>
              <a:t>日志管理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68300" y="1352550"/>
            <a:ext cx="674433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访问日志统一规范到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/opt/log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日志细分为访问、请求、响应、错误日志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日志按天进行存储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2726690"/>
            <a:ext cx="8719820" cy="17456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32664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 altLang="en-US"/>
              <a:t>服务监控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11150" y="1152525"/>
            <a:ext cx="67443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接入集团的url和端口监控平台，服务故障钉钉和邮件告警。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2035175"/>
            <a:ext cx="8208010" cy="26371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32664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 altLang="en-US"/>
              <a:t>服务监控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11785" y="1369695"/>
            <a:ext cx="273685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监控平台会将报警信息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和日志邮件通知责任人，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便于快速定位问题。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7565" y="1035050"/>
            <a:ext cx="5390515" cy="36125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32664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 altLang="en-US"/>
              <a:t>服务监控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11785" y="1369695"/>
            <a:ext cx="7732395" cy="2636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坑点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由于前端的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服务使用相同端口，而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监控是恰好是根据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和端口对服务进行监控，导致只能监控到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Nginx server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配置的第一个域名。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解决方案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header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中添加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host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字段来区分不同的服务。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32664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835" y="1279525"/>
            <a:ext cx="7830820" cy="3705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项目情况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二手货车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IM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司机加盟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拉新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搬家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下单流程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用户端实时订单分享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渠道管理平台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技术平台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图腾：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图片压缩平台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官网：速运前端官网、组件库官网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endParaRPr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3"/>
          <p:cNvSpPr/>
          <p:nvPr/>
        </p:nvSpPr>
        <p:spPr>
          <a:xfrm>
            <a:off x="330835" y="422275"/>
            <a:ext cx="539051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 altLang="en-US"/>
              <a:t>实践与产出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/>
        </p:nvSpPr>
        <p:spPr>
          <a:xfrm>
            <a:off x="203835" y="295275"/>
            <a:ext cx="32664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835" y="1279525"/>
            <a:ext cx="7830820" cy="3335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上线部署操作平台化，完善备份、回滚等功能。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搭建多套测试环境，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目前只有一套测试环境，需求并行时会有冲突。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项目工程目录结构设计优化。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ops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nodejs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方面知识经验的积累。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服务端安全防护：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注入等。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根据业务场景进行服务端渲染，解决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的问题。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资源的复用问题。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</a:pPr>
            <a:endParaRPr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3"/>
          <p:cNvSpPr/>
          <p:nvPr/>
        </p:nvSpPr>
        <p:spPr>
          <a:xfrm>
            <a:off x="330835" y="422275"/>
            <a:ext cx="32664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defRPr>
            </a:lvl1pPr>
          </a:lstStyle>
          <a:p>
            <a:pPr algn="l"/>
            <a:r>
              <a:rPr lang="zh-CN" altLang="en-US"/>
              <a:t>未来规划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0205" y="2143125"/>
            <a:ext cx="6483591" cy="857250"/>
          </a:xfrm>
        </p:spPr>
        <p:txBody>
          <a:bodyPr/>
          <a:p>
            <a:pPr algn="ctr"/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270" y="2143125"/>
            <a:ext cx="7192010" cy="857250"/>
          </a:xfrm>
        </p:spPr>
        <p:txBody>
          <a:bodyPr>
            <a:noAutofit/>
          </a:bodyPr>
          <a:p>
            <a:pPr algn="ctr"/>
            <a:r>
              <a:rPr lang="zh-CN" altLang="en-US" sz="6000" dirty="0" smtClean="0">
                <a:sym typeface="+mn-ea"/>
              </a:rPr>
              <a:t>现状</a:t>
            </a:r>
            <a:endParaRPr lang="zh-CN" altLang="en-US" sz="6000" dirty="0" smtClean="0">
              <a:sym typeface="+mn-ea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0205" y="2143125"/>
            <a:ext cx="6483591" cy="857250"/>
          </a:xfrm>
        </p:spPr>
        <p:txBody>
          <a:bodyPr/>
          <a:p>
            <a:pPr algn="ctr"/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4549"/>
            <a:ext cx="6483591" cy="857250"/>
          </a:xfrm>
        </p:spPr>
        <p:txBody>
          <a:bodyPr/>
          <a:p>
            <a:r>
              <a:rPr lang="zh-CN" altLang="en-US" sz="4000"/>
              <a:t>基于</a:t>
            </a:r>
            <a:r>
              <a:rPr lang="en-US" altLang="zh-CN" sz="4000"/>
              <a:t>Vue</a:t>
            </a:r>
            <a:r>
              <a:rPr lang="zh-CN" altLang="en-US" sz="4000"/>
              <a:t>的</a:t>
            </a:r>
            <a:r>
              <a:rPr lang="en-US" altLang="zh-CN" sz="4000"/>
              <a:t>SPA</a:t>
            </a:r>
            <a:r>
              <a:rPr lang="zh-CN" altLang="en-US" sz="4000"/>
              <a:t>方案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4592955" y="2087880"/>
            <a:ext cx="40824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静态资源放在cdn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通过ajax与后端交互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后端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为前端维护一个入口文件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实现业务逻辑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8580"/>
            <a:ext cx="3267075" cy="31337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77240" y="1725930"/>
            <a:ext cx="75895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前后端有耦合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，前端需求迭代依赖后端上线。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SEO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不友好。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静态资源复用率低。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问题</a:t>
            </a:r>
            <a:endParaRPr lang="zh-CN" altLang="en-US" sz="4000"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270" y="2143125"/>
            <a:ext cx="7192010" cy="857250"/>
          </a:xfrm>
        </p:spPr>
        <p:txBody>
          <a:bodyPr>
            <a:noAutofit/>
          </a:bodyPr>
          <a:p>
            <a:pPr algn="ctr"/>
            <a:r>
              <a:rPr lang="zh-CN" altLang="en-US" sz="6000" dirty="0" smtClean="0">
                <a:sym typeface="+mn-ea"/>
              </a:rPr>
              <a:t>解决方案</a:t>
            </a:r>
            <a:endParaRPr lang="zh-CN" altLang="en-US" sz="6000" dirty="0" smtClean="0"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4000">
                <a:sym typeface="+mn-ea"/>
              </a:rPr>
              <a:t>方案</a:t>
            </a:r>
            <a:r>
              <a:rPr lang="en-US" altLang="zh-CN" sz="4000">
                <a:sym typeface="+mn-ea"/>
              </a:rPr>
              <a:t>1</a:t>
            </a:r>
            <a:endParaRPr lang="zh-CN" altLang="en-US" sz="4000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通过配置中心来解决。后端动态读取前端资源文件。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2199640"/>
            <a:ext cx="7047865" cy="9048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2895" y="1708150"/>
            <a:ext cx="4466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9905" y="1609090"/>
            <a:ext cx="37719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前端所有资源都放到CDN；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通过jsonp/cors的方式解决跨域。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4790" y="771525"/>
            <a:ext cx="4112260" cy="3896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7250" y="794385"/>
            <a:ext cx="33261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Nginx代理入口文件，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其他资源放到CDN。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58到家PPT">
      <a:dk1>
        <a:srgbClr val="333333"/>
      </a:dk1>
      <a:lt1>
        <a:sysClr val="window" lastClr="FFFFFF"/>
      </a:lt1>
      <a:dk2>
        <a:srgbClr val="D70005"/>
      </a:dk2>
      <a:lt2>
        <a:srgbClr val="8E8E93"/>
      </a:lt2>
      <a:accent1>
        <a:srgbClr val="FC3158"/>
      </a:accent1>
      <a:accent2>
        <a:srgbClr val="147EFB"/>
      </a:accent2>
      <a:accent3>
        <a:srgbClr val="FD9426"/>
      </a:accent3>
      <a:accent4>
        <a:srgbClr val="8E8E93"/>
      </a:accent4>
      <a:accent5>
        <a:srgbClr val="53D769"/>
      </a:accent5>
      <a:accent6>
        <a:srgbClr val="663300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1576</Words>
  <Application>WPS 演示</Application>
  <PresentationFormat>全屏显示(16:9)</PresentationFormat>
  <Paragraphs>216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Heiti SC Light</vt:lpstr>
      <vt:lpstr>微软雅黑</vt:lpstr>
      <vt:lpstr>Arial</vt:lpstr>
      <vt:lpstr>Wingdings</vt:lpstr>
      <vt:lpstr>Arial Unicode MS</vt:lpstr>
      <vt:lpstr>Calibri</vt:lpstr>
      <vt:lpstr>Office 主题</vt:lpstr>
      <vt:lpstr>速运nodejs中间层实践</vt:lpstr>
      <vt:lpstr>大纲</vt:lpstr>
      <vt:lpstr>现状</vt:lpstr>
      <vt:lpstr>基于Vue的SPA方案</vt:lpstr>
      <vt:lpstr>问题</vt:lpstr>
      <vt:lpstr>解决方案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  <vt:lpstr>Q&amp;A</vt:lpstr>
    </vt:vector>
  </TitlesOfParts>
  <Company>Baixing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Herry Zhao</dc:creator>
  <cp:lastModifiedBy>ant</cp:lastModifiedBy>
  <cp:revision>1041</cp:revision>
  <dcterms:created xsi:type="dcterms:W3CDTF">2015-03-24T17:03:00Z</dcterms:created>
  <dcterms:modified xsi:type="dcterms:W3CDTF">2018-01-24T10:55:50Z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  <property fmtid="{D5CDD505-2E9C-101B-9397-08002B2CF9AE}" pid="3" name="KSORubyTemplateID">
    <vt:lpwstr>2</vt:lpwstr>
  </property>
</Properties>
</file>