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AlfaSlabOne-regular.fntdata"/><Relationship Id="rId32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Robot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21d9df8d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21d9df8d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21d9df8d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21d9df8d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21d9df8d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21d9df8d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1d9df8d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1d9df8d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21d9df8d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21d9df8d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1f917bf7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1f917bf7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1d9df8d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1d9df8d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1d9df8d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1d9df8d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1f917bf75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1f917bf75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d9df8d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d9df8d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1f917bf7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1f917bf7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Graphing / selecting variable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lasso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1f917bf7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1f917bf7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1f917bf7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1f917bf7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1f917bf75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1f917bf75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1f917bf7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1f917bf7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21d9df8dd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21d9df8dd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f917bf7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f917bf7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1f917bf7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1f917bf7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1f917bf75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1f917bf75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f917bf7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1f917bf7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1d9df8d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1d9df8d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21d9df8d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21d9df8d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1f917bf7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1f917bf7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Removed duplicate players for each 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Combined advanced stat and regular stat into one 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note 1">
  <p:cSld name="CUSTOM_25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685625"/>
            <a:ext cx="3048300" cy="2071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hasCustomPrompt="1" idx="3" type="title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5" type="subTitle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6" type="title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/>
          <p:nvPr>
            <p:ph idx="7" type="subTitle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8" type="subTitle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hasCustomPrompt="1" idx="9" type="title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13" type="subTitle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4" type="subTitle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15" type="title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713300" y="539513"/>
            <a:ext cx="7717500" cy="4064400"/>
            <a:chOff x="713225" y="539500"/>
            <a:chExt cx="7717500" cy="4064400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897170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897170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1261666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4752758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4752758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hasCustomPrompt="1" idx="6" type="title"/>
          </p:nvPr>
        </p:nvSpPr>
        <p:spPr>
          <a:xfrm>
            <a:off x="5117252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7" type="subTitle"/>
          </p:nvPr>
        </p:nvSpPr>
        <p:spPr>
          <a:xfrm>
            <a:off x="2824958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8" type="subTitle"/>
          </p:nvPr>
        </p:nvSpPr>
        <p:spPr>
          <a:xfrm>
            <a:off x="2824958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9" type="title"/>
          </p:nvPr>
        </p:nvSpPr>
        <p:spPr>
          <a:xfrm>
            <a:off x="3189459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3" type="subTitle"/>
          </p:nvPr>
        </p:nvSpPr>
        <p:spPr>
          <a:xfrm>
            <a:off x="6680545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4" type="subTitle"/>
          </p:nvPr>
        </p:nvSpPr>
        <p:spPr>
          <a:xfrm>
            <a:off x="6680545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15" type="title"/>
          </p:nvPr>
        </p:nvSpPr>
        <p:spPr>
          <a:xfrm>
            <a:off x="7045045" y="1975647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131175" y="2463675"/>
            <a:ext cx="53511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6"/>
          <p:cNvSpPr txBox="1"/>
          <p:nvPr>
            <p:ph hasCustomPrompt="1" idx="2" type="title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131163" y="37284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1714350" y="2559925"/>
            <a:ext cx="57153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2" type="title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896450" y="38024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952375" y="3189813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952375" y="1995238"/>
            <a:ext cx="4629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1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title"/>
          </p:nvPr>
        </p:nvSpPr>
        <p:spPr>
          <a:xfrm>
            <a:off x="3364525" y="3430088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364525" y="2235513"/>
            <a:ext cx="4629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2070613" y="1505850"/>
            <a:ext cx="47742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070613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-5400000">
            <a:off x="-1114550" y="743900"/>
            <a:ext cx="3655500" cy="3655500"/>
          </a:xfrm>
          <a:prstGeom prst="pie">
            <a:avLst>
              <a:gd fmla="val 0" name="adj1"/>
              <a:gd fmla="val 1080008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2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hasCustomPrompt="1" type="title"/>
          </p:nvPr>
        </p:nvSpPr>
        <p:spPr>
          <a:xfrm>
            <a:off x="2337663" y="1768700"/>
            <a:ext cx="2299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4989538" y="1768700"/>
            <a:ext cx="31884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1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hasCustomPrompt="1" idx="2" type="title"/>
          </p:nvPr>
        </p:nvSpPr>
        <p:spPr>
          <a:xfrm>
            <a:off x="1153250" y="1714350"/>
            <a:ext cx="2299800" cy="10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1153250" y="2750550"/>
            <a:ext cx="22998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hasCustomPrompt="1" idx="3" type="title"/>
          </p:nvPr>
        </p:nvSpPr>
        <p:spPr>
          <a:xfrm>
            <a:off x="5006988" y="1378188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5006988" y="202385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hasCustomPrompt="1" idx="5" type="title"/>
          </p:nvPr>
        </p:nvSpPr>
        <p:spPr>
          <a:xfrm>
            <a:off x="5006988" y="3133450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>
            <a:off x="5006988" y="377900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3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hasCustomPrompt="1" idx="2" type="title"/>
          </p:nvPr>
        </p:nvSpPr>
        <p:spPr>
          <a:xfrm>
            <a:off x="1153250" y="277724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153250" y="357529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3" type="title"/>
          </p:nvPr>
        </p:nvSpPr>
        <p:spPr>
          <a:xfrm>
            <a:off x="3476088" y="277724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4" type="subTitle"/>
          </p:nvPr>
        </p:nvSpPr>
        <p:spPr>
          <a:xfrm>
            <a:off x="3476100" y="3575295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hasCustomPrompt="1" idx="5" type="title"/>
          </p:nvPr>
        </p:nvSpPr>
        <p:spPr>
          <a:xfrm>
            <a:off x="5798944" y="2777254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6" type="subTitle"/>
          </p:nvPr>
        </p:nvSpPr>
        <p:spPr>
          <a:xfrm>
            <a:off x="5798944" y="3575198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55" name="Google Shape;155;p2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2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2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0" name="Google Shape;160;p2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2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25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5" name="Google Shape;165;p2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2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26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1_1_1_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0" name="Google Shape;170;p2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7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BLANK_1_1_1_1_1_1_3_1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5" name="Google Shape;175;p2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2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8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0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1369300" y="1357875"/>
            <a:ext cx="5620200" cy="21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1_2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1263200" y="1298488"/>
            <a:ext cx="27327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263200" y="2394813"/>
            <a:ext cx="27327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817300" y="2114400"/>
            <a:ext cx="35094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1_2_1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948875" y="1767400"/>
            <a:ext cx="25182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948875" y="2274200"/>
            <a:ext cx="25182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2_1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91" name="Google Shape;191;p3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3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Google Shape;193;p3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62402" y="2181950"/>
            <a:ext cx="74778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idx="2" type="subTitle"/>
          </p:nvPr>
        </p:nvSpPr>
        <p:spPr>
          <a:xfrm>
            <a:off x="853775" y="2571350"/>
            <a:ext cx="7477800" cy="1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idx="3" type="subTitle"/>
          </p:nvPr>
        </p:nvSpPr>
        <p:spPr>
          <a:xfrm>
            <a:off x="821225" y="1404325"/>
            <a:ext cx="760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4762538" y="1024043"/>
            <a:ext cx="3159900" cy="20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1263200" y="3761225"/>
            <a:ext cx="6531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954338" y="1773175"/>
            <a:ext cx="25182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954338" y="2279975"/>
            <a:ext cx="25182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07" name="Google Shape;207;p3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3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3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461532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2" type="subTitle"/>
          </p:nvPr>
        </p:nvSpPr>
        <p:spPr>
          <a:xfrm>
            <a:off x="85377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3" type="subTitle"/>
          </p:nvPr>
        </p:nvSpPr>
        <p:spPr>
          <a:xfrm>
            <a:off x="853775" y="2571192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4" type="subTitle"/>
          </p:nvPr>
        </p:nvSpPr>
        <p:spPr>
          <a:xfrm>
            <a:off x="799625" y="1404325"/>
            <a:ext cx="75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5" type="subTitle"/>
          </p:nvPr>
        </p:nvSpPr>
        <p:spPr>
          <a:xfrm>
            <a:off x="4615325" y="2570500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1_1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17" name="Google Shape;217;p3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3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3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1422663" y="3527586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6"/>
          <p:cNvSpPr txBox="1"/>
          <p:nvPr>
            <p:ph idx="2" type="subTitle"/>
          </p:nvPr>
        </p:nvSpPr>
        <p:spPr>
          <a:xfrm>
            <a:off x="1422663" y="3098062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3" type="subTitle"/>
          </p:nvPr>
        </p:nvSpPr>
        <p:spPr>
          <a:xfrm>
            <a:off x="5336638" y="3527925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4" type="subTitle"/>
          </p:nvPr>
        </p:nvSpPr>
        <p:spPr>
          <a:xfrm>
            <a:off x="5336638" y="30980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8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26" name="Google Shape;226;p3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3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3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2965993" y="1780597"/>
            <a:ext cx="3506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" type="subTitle"/>
          </p:nvPr>
        </p:nvSpPr>
        <p:spPr>
          <a:xfrm>
            <a:off x="2965993" y="1351073"/>
            <a:ext cx="3506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3" type="subTitle"/>
          </p:nvPr>
        </p:nvSpPr>
        <p:spPr>
          <a:xfrm>
            <a:off x="2280193" y="3541819"/>
            <a:ext cx="3506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4" type="subTitle"/>
          </p:nvPr>
        </p:nvSpPr>
        <p:spPr>
          <a:xfrm>
            <a:off x="2280193" y="3111944"/>
            <a:ext cx="3506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2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35" name="Google Shape;235;p3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3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3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1041662" y="2850162"/>
            <a:ext cx="1664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8"/>
          <p:cNvSpPr txBox="1"/>
          <p:nvPr>
            <p:ph idx="2" type="subTitle"/>
          </p:nvPr>
        </p:nvSpPr>
        <p:spPr>
          <a:xfrm>
            <a:off x="1041662" y="2192038"/>
            <a:ext cx="166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3" type="subTitle"/>
          </p:nvPr>
        </p:nvSpPr>
        <p:spPr>
          <a:xfrm>
            <a:off x="6437934" y="2850513"/>
            <a:ext cx="1664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8"/>
          <p:cNvSpPr txBox="1"/>
          <p:nvPr>
            <p:ph idx="4" type="subTitle"/>
          </p:nvPr>
        </p:nvSpPr>
        <p:spPr>
          <a:xfrm>
            <a:off x="6437934" y="2192038"/>
            <a:ext cx="166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26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44" name="Google Shape;244;p3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3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3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1425525" y="1808851"/>
            <a:ext cx="2384700" cy="23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2" type="subTitle"/>
          </p:nvPr>
        </p:nvSpPr>
        <p:spPr>
          <a:xfrm>
            <a:off x="5333725" y="1808850"/>
            <a:ext cx="2384700" cy="23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_1_1_1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51" name="Google Shape;251;p4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4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" name="Google Shape;253;p4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1" type="subTitle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2" type="subTitle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3" type="subTitle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4" type="subTitle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0"/>
          <p:cNvSpPr txBox="1"/>
          <p:nvPr>
            <p:ph idx="5" type="subTitle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6" type="subTitle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" name="Google Shape;28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2" name="Google Shape;262;p4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4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4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919850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2" type="subTitle"/>
          </p:nvPr>
        </p:nvSpPr>
        <p:spPr>
          <a:xfrm>
            <a:off x="919850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3" type="subTitle"/>
          </p:nvPr>
        </p:nvSpPr>
        <p:spPr>
          <a:xfrm>
            <a:off x="3500699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4" type="subTitle"/>
          </p:nvPr>
        </p:nvSpPr>
        <p:spPr>
          <a:xfrm>
            <a:off x="3500697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5" type="subTitle"/>
          </p:nvPr>
        </p:nvSpPr>
        <p:spPr>
          <a:xfrm>
            <a:off x="6069048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6" type="subTitle"/>
          </p:nvPr>
        </p:nvSpPr>
        <p:spPr>
          <a:xfrm>
            <a:off x="6069043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1_1_1_1"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4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73" name="Google Shape;273;p4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4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5" name="Google Shape;275;p4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" type="subTitle"/>
          </p:nvPr>
        </p:nvSpPr>
        <p:spPr>
          <a:xfrm>
            <a:off x="919850" y="28955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2" type="subTitle"/>
          </p:nvPr>
        </p:nvSpPr>
        <p:spPr>
          <a:xfrm>
            <a:off x="919850" y="23982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3" type="subTitle"/>
          </p:nvPr>
        </p:nvSpPr>
        <p:spPr>
          <a:xfrm>
            <a:off x="3500700" y="32003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4" type="subTitle"/>
          </p:nvPr>
        </p:nvSpPr>
        <p:spPr>
          <a:xfrm>
            <a:off x="3500697" y="27030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5" type="subTitle"/>
          </p:nvPr>
        </p:nvSpPr>
        <p:spPr>
          <a:xfrm>
            <a:off x="6069049" y="35051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6" type="subTitle"/>
          </p:nvPr>
        </p:nvSpPr>
        <p:spPr>
          <a:xfrm>
            <a:off x="6069043" y="30078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1_1_1_1_1_1_1"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4" name="Google Shape;284;p4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4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4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1" type="subTitle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2" type="subTitle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3" type="subTitle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4" type="subTitle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5" type="subTitle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6" type="subTitle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95" name="Google Shape;295;p4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4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4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945800" y="1875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945800" y="1446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5153800" y="2781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5153800" y="2352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945800" y="3687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945800" y="3258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5"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4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06" name="Google Shape;306;p4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4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p4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45"/>
          <p:cNvSpPr txBox="1"/>
          <p:nvPr>
            <p:ph idx="1" type="subTitle"/>
          </p:nvPr>
        </p:nvSpPr>
        <p:spPr>
          <a:xfrm>
            <a:off x="1658100" y="1978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2" type="subTitle"/>
          </p:nvPr>
        </p:nvSpPr>
        <p:spPr>
          <a:xfrm>
            <a:off x="1658100" y="1549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3" type="subTitle"/>
          </p:nvPr>
        </p:nvSpPr>
        <p:spPr>
          <a:xfrm>
            <a:off x="1658100" y="2884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5"/>
          <p:cNvSpPr txBox="1"/>
          <p:nvPr>
            <p:ph idx="4" type="subTitle"/>
          </p:nvPr>
        </p:nvSpPr>
        <p:spPr>
          <a:xfrm>
            <a:off x="1658100" y="2455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5"/>
          <p:cNvSpPr txBox="1"/>
          <p:nvPr>
            <p:ph idx="5" type="subTitle"/>
          </p:nvPr>
        </p:nvSpPr>
        <p:spPr>
          <a:xfrm>
            <a:off x="1658100" y="3790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6" type="subTitle"/>
          </p:nvPr>
        </p:nvSpPr>
        <p:spPr>
          <a:xfrm>
            <a:off x="1658100" y="3361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24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4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17" name="Google Shape;317;p4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4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p4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1" type="subTitle"/>
          </p:nvPr>
        </p:nvSpPr>
        <p:spPr>
          <a:xfrm>
            <a:off x="461532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2" type="subTitle"/>
          </p:nvPr>
        </p:nvSpPr>
        <p:spPr>
          <a:xfrm>
            <a:off x="85377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6"/>
          <p:cNvSpPr txBox="1"/>
          <p:nvPr>
            <p:ph idx="3" type="subTitle"/>
          </p:nvPr>
        </p:nvSpPr>
        <p:spPr>
          <a:xfrm>
            <a:off x="853775" y="2571196"/>
            <a:ext cx="35991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6"/>
          <p:cNvSpPr txBox="1"/>
          <p:nvPr>
            <p:ph idx="4" type="subTitle"/>
          </p:nvPr>
        </p:nvSpPr>
        <p:spPr>
          <a:xfrm>
            <a:off x="799625" y="1404325"/>
            <a:ext cx="75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6"/>
          <p:cNvSpPr txBox="1"/>
          <p:nvPr>
            <p:ph idx="5" type="subTitle"/>
          </p:nvPr>
        </p:nvSpPr>
        <p:spPr>
          <a:xfrm>
            <a:off x="4452875" y="2570500"/>
            <a:ext cx="3761700" cy="17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6"/>
          <p:cNvSpPr txBox="1"/>
          <p:nvPr>
            <p:ph idx="6" type="subTitle"/>
          </p:nvPr>
        </p:nvSpPr>
        <p:spPr>
          <a:xfrm>
            <a:off x="853775" y="323750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6"/>
          <p:cNvSpPr txBox="1"/>
          <p:nvPr>
            <p:ph idx="7" type="subTitle"/>
          </p:nvPr>
        </p:nvSpPr>
        <p:spPr>
          <a:xfrm>
            <a:off x="853775" y="3626746"/>
            <a:ext cx="35991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1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29" name="Google Shape;329;p4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4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4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47"/>
          <p:cNvSpPr txBox="1"/>
          <p:nvPr>
            <p:ph idx="1" type="subTitle"/>
          </p:nvPr>
        </p:nvSpPr>
        <p:spPr>
          <a:xfrm>
            <a:off x="1112425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47"/>
          <p:cNvSpPr txBox="1"/>
          <p:nvPr>
            <p:ph idx="2" type="subTitle"/>
          </p:nvPr>
        </p:nvSpPr>
        <p:spPr>
          <a:xfrm>
            <a:off x="1112425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3" type="subTitle"/>
          </p:nvPr>
        </p:nvSpPr>
        <p:spPr>
          <a:xfrm>
            <a:off x="5584150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7"/>
          <p:cNvSpPr txBox="1"/>
          <p:nvPr>
            <p:ph idx="4" type="subTitle"/>
          </p:nvPr>
        </p:nvSpPr>
        <p:spPr>
          <a:xfrm>
            <a:off x="5584150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1112425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1112425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5584150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5584150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1_1_1_1_1_1_1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713300" y="539550"/>
            <a:ext cx="7717500" cy="4064400"/>
            <a:chOff x="713300" y="539550"/>
            <a:chExt cx="7717500" cy="4064400"/>
          </a:xfrm>
        </p:grpSpPr>
        <p:cxnSp>
          <p:nvCxnSpPr>
            <p:cNvPr id="342" name="Google Shape;342;p48"/>
            <p:cNvCxnSpPr/>
            <p:nvPr/>
          </p:nvCxnSpPr>
          <p:spPr>
            <a:xfrm>
              <a:off x="734900" y="110212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3" name="Google Shape;343;p48"/>
            <p:cNvSpPr/>
            <p:nvPr/>
          </p:nvSpPr>
          <p:spPr>
            <a:xfrm>
              <a:off x="713300" y="53955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8"/>
          <p:cNvSpPr txBox="1"/>
          <p:nvPr>
            <p:ph idx="1" type="subTitle"/>
          </p:nvPr>
        </p:nvSpPr>
        <p:spPr>
          <a:xfrm>
            <a:off x="10166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8"/>
          <p:cNvSpPr txBox="1"/>
          <p:nvPr>
            <p:ph idx="2" type="subTitle"/>
          </p:nvPr>
        </p:nvSpPr>
        <p:spPr>
          <a:xfrm>
            <a:off x="10166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8"/>
          <p:cNvSpPr txBox="1"/>
          <p:nvPr>
            <p:ph idx="3" type="subTitle"/>
          </p:nvPr>
        </p:nvSpPr>
        <p:spPr>
          <a:xfrm>
            <a:off x="10166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48"/>
          <p:cNvSpPr txBox="1"/>
          <p:nvPr>
            <p:ph idx="4" type="subTitle"/>
          </p:nvPr>
        </p:nvSpPr>
        <p:spPr>
          <a:xfrm>
            <a:off x="10166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5" type="subTitle"/>
          </p:nvPr>
        </p:nvSpPr>
        <p:spPr>
          <a:xfrm>
            <a:off x="48094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48"/>
          <p:cNvSpPr txBox="1"/>
          <p:nvPr>
            <p:ph idx="6" type="subTitle"/>
          </p:nvPr>
        </p:nvSpPr>
        <p:spPr>
          <a:xfrm>
            <a:off x="48094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7" type="subTitle"/>
          </p:nvPr>
        </p:nvSpPr>
        <p:spPr>
          <a:xfrm>
            <a:off x="48094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48"/>
          <p:cNvSpPr txBox="1"/>
          <p:nvPr>
            <p:ph idx="8" type="subTitle"/>
          </p:nvPr>
        </p:nvSpPr>
        <p:spPr>
          <a:xfrm>
            <a:off x="48094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1_1_1_1_1_1_1_1_1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55" name="Google Shape;355;p4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4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4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49"/>
          <p:cNvSpPr txBox="1"/>
          <p:nvPr>
            <p:ph idx="1" type="subTitle"/>
          </p:nvPr>
        </p:nvSpPr>
        <p:spPr>
          <a:xfrm>
            <a:off x="8844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49"/>
          <p:cNvSpPr txBox="1"/>
          <p:nvPr>
            <p:ph idx="2" type="subTitle"/>
          </p:nvPr>
        </p:nvSpPr>
        <p:spPr>
          <a:xfrm>
            <a:off x="884474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9"/>
          <p:cNvSpPr txBox="1"/>
          <p:nvPr>
            <p:ph idx="3" type="subTitle"/>
          </p:nvPr>
        </p:nvSpPr>
        <p:spPr>
          <a:xfrm>
            <a:off x="2767708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49"/>
          <p:cNvSpPr txBox="1"/>
          <p:nvPr>
            <p:ph idx="4" type="subTitle"/>
          </p:nvPr>
        </p:nvSpPr>
        <p:spPr>
          <a:xfrm>
            <a:off x="2767709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9"/>
          <p:cNvSpPr txBox="1"/>
          <p:nvPr>
            <p:ph idx="5" type="subTitle"/>
          </p:nvPr>
        </p:nvSpPr>
        <p:spPr>
          <a:xfrm>
            <a:off x="4650942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49"/>
          <p:cNvSpPr txBox="1"/>
          <p:nvPr>
            <p:ph idx="6" type="subTitle"/>
          </p:nvPr>
        </p:nvSpPr>
        <p:spPr>
          <a:xfrm>
            <a:off x="4650945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9"/>
          <p:cNvSpPr txBox="1"/>
          <p:nvPr>
            <p:ph idx="7" type="subTitle"/>
          </p:nvPr>
        </p:nvSpPr>
        <p:spPr>
          <a:xfrm>
            <a:off x="65341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5" name="Google Shape;365;p49"/>
          <p:cNvSpPr txBox="1"/>
          <p:nvPr>
            <p:ph idx="8" type="subTitle"/>
          </p:nvPr>
        </p:nvSpPr>
        <p:spPr>
          <a:xfrm>
            <a:off x="6534180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7"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68" name="Google Shape;368;p5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5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5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1909431" y="1906051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50"/>
          <p:cNvSpPr txBox="1"/>
          <p:nvPr>
            <p:ph idx="2" type="subTitle"/>
          </p:nvPr>
        </p:nvSpPr>
        <p:spPr>
          <a:xfrm>
            <a:off x="1909431" y="1387350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0"/>
          <p:cNvSpPr txBox="1"/>
          <p:nvPr>
            <p:ph idx="3" type="subTitle"/>
          </p:nvPr>
        </p:nvSpPr>
        <p:spPr>
          <a:xfrm>
            <a:off x="4971369" y="1906050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50"/>
          <p:cNvSpPr txBox="1"/>
          <p:nvPr>
            <p:ph idx="4" type="subTitle"/>
          </p:nvPr>
        </p:nvSpPr>
        <p:spPr>
          <a:xfrm>
            <a:off x="4971369" y="1387350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0"/>
          <p:cNvSpPr txBox="1"/>
          <p:nvPr>
            <p:ph idx="5" type="subTitle"/>
          </p:nvPr>
        </p:nvSpPr>
        <p:spPr>
          <a:xfrm>
            <a:off x="1909431" y="3654425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50"/>
          <p:cNvSpPr txBox="1"/>
          <p:nvPr>
            <p:ph idx="6" type="subTitle"/>
          </p:nvPr>
        </p:nvSpPr>
        <p:spPr>
          <a:xfrm>
            <a:off x="1909431" y="3135724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7" type="subTitle"/>
          </p:nvPr>
        </p:nvSpPr>
        <p:spPr>
          <a:xfrm>
            <a:off x="4971369" y="3654424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50"/>
          <p:cNvSpPr txBox="1"/>
          <p:nvPr>
            <p:ph idx="8" type="subTitle"/>
          </p:nvPr>
        </p:nvSpPr>
        <p:spPr>
          <a:xfrm>
            <a:off x="4971369" y="3135724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1_1_1_1_1_1_1_1_2"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81" name="Google Shape;381;p5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5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3" name="Google Shape;383;p5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1"/>
          <p:cNvSpPr txBox="1"/>
          <p:nvPr>
            <p:ph idx="1" type="subTitle"/>
          </p:nvPr>
        </p:nvSpPr>
        <p:spPr>
          <a:xfrm>
            <a:off x="95812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51"/>
          <p:cNvSpPr txBox="1"/>
          <p:nvPr>
            <p:ph idx="2" type="subTitle"/>
          </p:nvPr>
        </p:nvSpPr>
        <p:spPr>
          <a:xfrm>
            <a:off x="95812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3" type="subTitle"/>
          </p:nvPr>
        </p:nvSpPr>
        <p:spPr>
          <a:xfrm>
            <a:off x="3420000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51"/>
          <p:cNvSpPr txBox="1"/>
          <p:nvPr>
            <p:ph idx="4" type="subTitle"/>
          </p:nvPr>
        </p:nvSpPr>
        <p:spPr>
          <a:xfrm>
            <a:off x="3420000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1"/>
          <p:cNvSpPr txBox="1"/>
          <p:nvPr>
            <p:ph idx="5" type="subTitle"/>
          </p:nvPr>
        </p:nvSpPr>
        <p:spPr>
          <a:xfrm>
            <a:off x="588187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1"/>
          <p:cNvSpPr txBox="1"/>
          <p:nvPr>
            <p:ph idx="6" type="subTitle"/>
          </p:nvPr>
        </p:nvSpPr>
        <p:spPr>
          <a:xfrm>
            <a:off x="588187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1"/>
          <p:cNvSpPr txBox="1"/>
          <p:nvPr>
            <p:ph idx="7" type="subTitle"/>
          </p:nvPr>
        </p:nvSpPr>
        <p:spPr>
          <a:xfrm>
            <a:off x="2189050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1"/>
          <p:cNvSpPr txBox="1"/>
          <p:nvPr>
            <p:ph idx="8" type="subTitle"/>
          </p:nvPr>
        </p:nvSpPr>
        <p:spPr>
          <a:xfrm>
            <a:off x="2189050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1"/>
          <p:cNvSpPr txBox="1"/>
          <p:nvPr>
            <p:ph idx="9" type="subTitle"/>
          </p:nvPr>
        </p:nvSpPr>
        <p:spPr>
          <a:xfrm>
            <a:off x="4650925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1"/>
          <p:cNvSpPr txBox="1"/>
          <p:nvPr>
            <p:ph idx="13" type="subTitle"/>
          </p:nvPr>
        </p:nvSpPr>
        <p:spPr>
          <a:xfrm>
            <a:off x="4650925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_1_1_1_1_1_1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5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96" name="Google Shape;396;p5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5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" name="Google Shape;398;p5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2"/>
          <p:cNvSpPr txBox="1"/>
          <p:nvPr>
            <p:ph idx="1" type="subTitle"/>
          </p:nvPr>
        </p:nvSpPr>
        <p:spPr>
          <a:xfrm>
            <a:off x="1134425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2"/>
          <p:cNvSpPr txBox="1"/>
          <p:nvPr>
            <p:ph idx="2" type="subTitle"/>
          </p:nvPr>
        </p:nvSpPr>
        <p:spPr>
          <a:xfrm>
            <a:off x="113442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2"/>
          <p:cNvSpPr txBox="1"/>
          <p:nvPr>
            <p:ph idx="3" type="subTitle"/>
          </p:nvPr>
        </p:nvSpPr>
        <p:spPr>
          <a:xfrm>
            <a:off x="3495738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2"/>
          <p:cNvSpPr txBox="1"/>
          <p:nvPr>
            <p:ph idx="4" type="subTitle"/>
          </p:nvPr>
        </p:nvSpPr>
        <p:spPr>
          <a:xfrm>
            <a:off x="3495750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5" type="subTitle"/>
          </p:nvPr>
        </p:nvSpPr>
        <p:spPr>
          <a:xfrm>
            <a:off x="5857051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2"/>
          <p:cNvSpPr txBox="1"/>
          <p:nvPr>
            <p:ph idx="6" type="subTitle"/>
          </p:nvPr>
        </p:nvSpPr>
        <p:spPr>
          <a:xfrm>
            <a:off x="585707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2"/>
          <p:cNvSpPr txBox="1"/>
          <p:nvPr>
            <p:ph idx="7" type="subTitle"/>
          </p:nvPr>
        </p:nvSpPr>
        <p:spPr>
          <a:xfrm>
            <a:off x="1134425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52"/>
          <p:cNvSpPr txBox="1"/>
          <p:nvPr>
            <p:ph idx="8" type="subTitle"/>
          </p:nvPr>
        </p:nvSpPr>
        <p:spPr>
          <a:xfrm>
            <a:off x="113442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9" type="subTitle"/>
          </p:nvPr>
        </p:nvSpPr>
        <p:spPr>
          <a:xfrm>
            <a:off x="3495738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52"/>
          <p:cNvSpPr txBox="1"/>
          <p:nvPr>
            <p:ph idx="13" type="subTitle"/>
          </p:nvPr>
        </p:nvSpPr>
        <p:spPr>
          <a:xfrm>
            <a:off x="3495750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4" type="subTitle"/>
          </p:nvPr>
        </p:nvSpPr>
        <p:spPr>
          <a:xfrm>
            <a:off x="5857051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15" type="subTitle"/>
          </p:nvPr>
        </p:nvSpPr>
        <p:spPr>
          <a:xfrm>
            <a:off x="585707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1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5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13" name="Google Shape;413;p5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5" name="Google Shape;415;p5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3"/>
          <p:cNvSpPr txBox="1"/>
          <p:nvPr>
            <p:ph idx="1" type="subTitle"/>
          </p:nvPr>
        </p:nvSpPr>
        <p:spPr>
          <a:xfrm>
            <a:off x="1059065" y="174819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53"/>
          <p:cNvSpPr txBox="1"/>
          <p:nvPr>
            <p:ph idx="2" type="subTitle"/>
          </p:nvPr>
        </p:nvSpPr>
        <p:spPr>
          <a:xfrm>
            <a:off x="1059065" y="13958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3" type="subTitle"/>
          </p:nvPr>
        </p:nvSpPr>
        <p:spPr>
          <a:xfrm>
            <a:off x="1059052" y="2806879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3"/>
          <p:cNvSpPr txBox="1"/>
          <p:nvPr>
            <p:ph idx="4" type="subTitle"/>
          </p:nvPr>
        </p:nvSpPr>
        <p:spPr>
          <a:xfrm>
            <a:off x="1059070" y="2454554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5" type="subTitle"/>
          </p:nvPr>
        </p:nvSpPr>
        <p:spPr>
          <a:xfrm>
            <a:off x="5042599" y="174819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53"/>
          <p:cNvSpPr txBox="1"/>
          <p:nvPr>
            <p:ph idx="6" type="subTitle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3"/>
          <p:cNvSpPr txBox="1"/>
          <p:nvPr>
            <p:ph idx="7" type="subTitle"/>
          </p:nvPr>
        </p:nvSpPr>
        <p:spPr>
          <a:xfrm>
            <a:off x="1059065" y="386554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53"/>
          <p:cNvSpPr txBox="1"/>
          <p:nvPr>
            <p:ph idx="8" type="subTitle"/>
          </p:nvPr>
        </p:nvSpPr>
        <p:spPr>
          <a:xfrm>
            <a:off x="1059065" y="3513242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3"/>
          <p:cNvSpPr txBox="1"/>
          <p:nvPr>
            <p:ph idx="9" type="subTitle"/>
          </p:nvPr>
        </p:nvSpPr>
        <p:spPr>
          <a:xfrm>
            <a:off x="5042630" y="2806867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3"/>
          <p:cNvSpPr txBox="1"/>
          <p:nvPr>
            <p:ph idx="13" type="subTitle"/>
          </p:nvPr>
        </p:nvSpPr>
        <p:spPr>
          <a:xfrm>
            <a:off x="5042648" y="24545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3"/>
          <p:cNvSpPr txBox="1"/>
          <p:nvPr>
            <p:ph idx="14" type="subTitle"/>
          </p:nvPr>
        </p:nvSpPr>
        <p:spPr>
          <a:xfrm>
            <a:off x="5042599" y="386554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3"/>
          <p:cNvSpPr txBox="1"/>
          <p:nvPr>
            <p:ph idx="15" type="subTitle"/>
          </p:nvPr>
        </p:nvSpPr>
        <p:spPr>
          <a:xfrm>
            <a:off x="5042634" y="3513242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_1_1_1_1_1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5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30" name="Google Shape;430;p5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54"/>
            <p:cNvCxnSpPr/>
            <p:nvPr/>
          </p:nvCxnSpPr>
          <p:spPr>
            <a:xfrm>
              <a:off x="734825" y="1483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54"/>
          <p:cNvSpPr txBox="1"/>
          <p:nvPr>
            <p:ph type="title"/>
          </p:nvPr>
        </p:nvSpPr>
        <p:spPr>
          <a:xfrm>
            <a:off x="3607800" y="539500"/>
            <a:ext cx="45192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54"/>
          <p:cNvSpPr txBox="1"/>
          <p:nvPr>
            <p:ph idx="1" type="subTitle"/>
          </p:nvPr>
        </p:nvSpPr>
        <p:spPr>
          <a:xfrm>
            <a:off x="3607800" y="2278000"/>
            <a:ext cx="45192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4"/>
          <p:cNvSpPr txBox="1"/>
          <p:nvPr>
            <p:ph idx="2" type="subTitle"/>
          </p:nvPr>
        </p:nvSpPr>
        <p:spPr>
          <a:xfrm>
            <a:off x="3607800" y="1769750"/>
            <a:ext cx="45192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4"/>
          <p:cNvSpPr txBox="1"/>
          <p:nvPr/>
        </p:nvSpPr>
        <p:spPr>
          <a:xfrm>
            <a:off x="3508050" y="3477600"/>
            <a:ext cx="471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_1_1_1_1_1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_1_1_1_1_1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65625" y="3328700"/>
            <a:ext cx="63678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aggle.com/datasets/justinas/nba-players-data" TargetMode="External"/><Relationship Id="rId4" Type="http://schemas.openxmlformats.org/officeDocument/2006/relationships/hyperlink" Target="https://www.basketball-reference.com/awards/awards_2022.html" TargetMode="External"/><Relationship Id="rId5" Type="http://schemas.openxmlformats.org/officeDocument/2006/relationships/hyperlink" Target="https://www.basketball-reference.com/leagues/NBA_2022_totals.html" TargetMode="External"/><Relationship Id="rId6" Type="http://schemas.openxmlformats.org/officeDocument/2006/relationships/hyperlink" Target="https://www.basketball-reference.com/leagues/NBA_2022_advanced.html" TargetMode="External"/><Relationship Id="rId7" Type="http://schemas.openxmlformats.org/officeDocument/2006/relationships/hyperlink" Target="https://www.basketball-reference.com/leagues/NBA_2022_standings.html" TargetMode="External"/><Relationship Id="rId8" Type="http://schemas.openxmlformats.org/officeDocument/2006/relationships/hyperlink" Target="https://colab.research.google.com/drive/1ALlY1yNpyAeQm6pkPnC9wBiaQQ2K03-V#scrollTo=As3vvzjSvMw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ctrTitle"/>
          </p:nvPr>
        </p:nvSpPr>
        <p:spPr>
          <a:xfrm>
            <a:off x="2048825" y="1001000"/>
            <a:ext cx="50463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MVP</a:t>
            </a:r>
            <a:endParaRPr/>
          </a:p>
        </p:txBody>
      </p:sp>
      <p:sp>
        <p:nvSpPr>
          <p:cNvPr id="447" name="Google Shape;447;p57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 Li</a:t>
            </a:r>
            <a:endParaRPr/>
          </a:p>
        </p:txBody>
      </p:sp>
      <p:sp>
        <p:nvSpPr>
          <p:cNvPr id="448" name="Google Shape;448;p57"/>
          <p:cNvSpPr txBox="1"/>
          <p:nvPr>
            <p:ph idx="2" type="subTitle"/>
          </p:nvPr>
        </p:nvSpPr>
        <p:spPr>
          <a:xfrm>
            <a:off x="2902475" y="21077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Lasso Regression</a:t>
            </a:r>
            <a:endParaRPr/>
          </a:p>
        </p:txBody>
      </p:sp>
      <p:grpSp>
        <p:nvGrpSpPr>
          <p:cNvPr id="449" name="Google Shape;449;p57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50" name="Google Shape;450;p57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57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53" name="Google Shape;453;p57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7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57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56" name="Google Shape;456;p57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7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57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59" name="Google Shape;459;p5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57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63" name="Google Shape;463;p5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Cleaning/Processing</a:t>
            </a:r>
            <a:endParaRPr/>
          </a:p>
        </p:txBody>
      </p:sp>
      <p:pic>
        <p:nvPicPr>
          <p:cNvPr id="551" name="Google Shape;5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75" y="3131775"/>
            <a:ext cx="5198901" cy="12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6"/>
          <p:cNvPicPr preferRelativeResize="0"/>
          <p:nvPr/>
        </p:nvPicPr>
        <p:blipFill rotWithShape="1">
          <a:blip r:embed="rId4">
            <a:alphaModFix/>
          </a:blip>
          <a:srcRect b="0" l="0" r="71844" t="0"/>
          <a:stretch/>
        </p:blipFill>
        <p:spPr>
          <a:xfrm>
            <a:off x="6604688" y="1473500"/>
            <a:ext cx="16251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6"/>
          <p:cNvPicPr preferRelativeResize="0"/>
          <p:nvPr/>
        </p:nvPicPr>
        <p:blipFill rotWithShape="1">
          <a:blip r:embed="rId4">
            <a:alphaModFix/>
          </a:blip>
          <a:srcRect b="0" l="59331" r="-23905" t="0"/>
          <a:stretch/>
        </p:blipFill>
        <p:spPr>
          <a:xfrm>
            <a:off x="5880225" y="2178350"/>
            <a:ext cx="3727276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6"/>
          <p:cNvSpPr txBox="1"/>
          <p:nvPr>
            <p:ph idx="1" type="subTitle"/>
          </p:nvPr>
        </p:nvSpPr>
        <p:spPr>
          <a:xfrm>
            <a:off x="692100" y="1143575"/>
            <a:ext cx="5017200" cy="20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duplicate players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players showed up multiple times per season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Placed in consecutive order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Assign last consecutive player’s team to first consecutive player’s team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Drop others</a:t>
            </a:r>
            <a:endParaRPr/>
          </a:p>
        </p:txBody>
      </p:sp>
      <p:sp>
        <p:nvSpPr>
          <p:cNvPr id="555" name="Google Shape;555;p66"/>
          <p:cNvSpPr txBox="1"/>
          <p:nvPr>
            <p:ph idx="1" type="subTitle"/>
          </p:nvPr>
        </p:nvSpPr>
        <p:spPr>
          <a:xfrm>
            <a:off x="5762525" y="3144575"/>
            <a:ext cx="25959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Combined regular and advanced statistic dataframes!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Cleaning/Processing</a:t>
            </a:r>
            <a:endParaRPr/>
          </a:p>
        </p:txBody>
      </p:sp>
      <p:sp>
        <p:nvSpPr>
          <p:cNvPr id="561" name="Google Shape;561;p67"/>
          <p:cNvSpPr txBox="1"/>
          <p:nvPr>
            <p:ph idx="1" type="subTitle"/>
          </p:nvPr>
        </p:nvSpPr>
        <p:spPr>
          <a:xfrm>
            <a:off x="929025" y="1112225"/>
            <a:ext cx="7584300" cy="13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team win, MVP share, and PER dataframe with previous combined dataframe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 “*” in team name columns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Change “season” to be compatible with “year”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Change NBA team abbreviations to full name</a:t>
            </a:r>
            <a:endParaRPr sz="1300"/>
          </a:p>
        </p:txBody>
      </p:sp>
      <p:pic>
        <p:nvPicPr>
          <p:cNvPr id="562" name="Google Shape;56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100" y="2420500"/>
            <a:ext cx="470015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100" y="3472609"/>
            <a:ext cx="5252875" cy="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099" y="3871175"/>
            <a:ext cx="5669175" cy="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4050" y="4234525"/>
            <a:ext cx="5254973" cy="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6600" y="1701650"/>
            <a:ext cx="1108750" cy="28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Features</a:t>
            </a:r>
            <a:endParaRPr/>
          </a:p>
        </p:txBody>
      </p:sp>
      <p:sp>
        <p:nvSpPr>
          <p:cNvPr id="572" name="Google Shape;572;p68"/>
          <p:cNvSpPr txBox="1"/>
          <p:nvPr>
            <p:ph idx="1" type="subTitle"/>
          </p:nvPr>
        </p:nvSpPr>
        <p:spPr>
          <a:xfrm>
            <a:off x="2971613" y="31645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are most useful to </a:t>
            </a:r>
            <a:r>
              <a:rPr lang="en"/>
              <a:t>predicting MVP?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Features</a:t>
            </a:r>
            <a:endParaRPr/>
          </a:p>
        </p:txBody>
      </p:sp>
      <p:sp>
        <p:nvSpPr>
          <p:cNvPr id="578" name="Google Shape;578;p69"/>
          <p:cNvSpPr txBox="1"/>
          <p:nvPr>
            <p:ph idx="1" type="subTitle"/>
          </p:nvPr>
        </p:nvSpPr>
        <p:spPr>
          <a:xfrm>
            <a:off x="2105700" y="707300"/>
            <a:ext cx="4932600" cy="24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should I use to train the model?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Plot features against MVP Share attribute (x10)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Print r2 score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features with high r2 score, or features that have real-world effect on MVP qualification (games played)</a:t>
            </a:r>
            <a:endParaRPr sz="1300"/>
          </a:p>
        </p:txBody>
      </p:sp>
      <p:pic>
        <p:nvPicPr>
          <p:cNvPr id="579" name="Google Shape;5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75" y="2850775"/>
            <a:ext cx="2308175" cy="1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649" y="2850775"/>
            <a:ext cx="2308175" cy="150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399" y="2850773"/>
            <a:ext cx="2365412" cy="1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Selected</a:t>
            </a:r>
            <a:endParaRPr/>
          </a:p>
        </p:txBody>
      </p:sp>
      <p:sp>
        <p:nvSpPr>
          <p:cNvPr id="587" name="Google Shape;587;p70"/>
          <p:cNvSpPr txBox="1"/>
          <p:nvPr>
            <p:ph idx="1" type="subTitle"/>
          </p:nvPr>
        </p:nvSpPr>
        <p:spPr>
          <a:xfrm>
            <a:off x="1195450" y="1559250"/>
            <a:ext cx="67680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WS - Measure assigned based on offense, defense, and playing time, equivalent to ⅓ of a team win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TS% - Shooting percentage adjusted to 3pter and FT, measures efficiency at shooting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 - Player’s per minute productivity, accounts for numerous general statistics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USG% - Percentage of team plays a player was involved in when playing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MP/G - Minutes played per game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PTS/G - Points per game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 - Games played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Team Wins - Team wins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1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593" name="Google Shape;593;p71"/>
          <p:cNvSpPr txBox="1"/>
          <p:nvPr>
            <p:ph idx="1" type="subTitle"/>
          </p:nvPr>
        </p:nvSpPr>
        <p:spPr>
          <a:xfrm>
            <a:off x="2971613" y="27073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did I use?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99" name="Google Shape;599;p72"/>
          <p:cNvSpPr txBox="1"/>
          <p:nvPr>
            <p:ph idx="1" type="subTitle"/>
          </p:nvPr>
        </p:nvSpPr>
        <p:spPr>
          <a:xfrm>
            <a:off x="1073050" y="1571125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Features used: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WS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TS%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USG%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MP/G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PTS/G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Team Wins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Split:</a:t>
            </a:r>
            <a:endParaRPr sz="1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70% training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30% testing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state = 28</a:t>
            </a:r>
            <a:endParaRPr sz="1300"/>
          </a:p>
        </p:txBody>
      </p:sp>
      <p:pic>
        <p:nvPicPr>
          <p:cNvPr id="600" name="Google Shape;6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525" y="1288375"/>
            <a:ext cx="3941224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606" name="Google Shape;606;p73"/>
          <p:cNvSpPr txBox="1"/>
          <p:nvPr>
            <p:ph idx="1" type="subTitle"/>
          </p:nvPr>
        </p:nvSpPr>
        <p:spPr>
          <a:xfrm>
            <a:off x="810300" y="934300"/>
            <a:ext cx="3804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it?</a:t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Models relationship between dependent and independent variables </a:t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Assumes all variables are equally important </a:t>
            </a:r>
            <a:endParaRPr sz="1500"/>
          </a:p>
        </p:txBody>
      </p:sp>
      <p:pic>
        <p:nvPicPr>
          <p:cNvPr id="607" name="Google Shape;60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25" y="3392475"/>
            <a:ext cx="4906924" cy="9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3"/>
          <p:cNvSpPr txBox="1"/>
          <p:nvPr/>
        </p:nvSpPr>
        <p:spPr>
          <a:xfrm>
            <a:off x="4614900" y="1306800"/>
            <a:ext cx="35841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might it be flawed/inaccurate?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variables demonstrate a stronger relationship than others, and are thus more important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Overfitting - Complex data causing training data to fit too closely, fails to generalize to new data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614" name="Google Shape;614;p74"/>
          <p:cNvSpPr txBox="1"/>
          <p:nvPr>
            <p:ph idx="1" type="subTitle"/>
          </p:nvPr>
        </p:nvSpPr>
        <p:spPr>
          <a:xfrm>
            <a:off x="2971613" y="27073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ways can my model be improved?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 </a:t>
            </a:r>
            <a:endParaRPr/>
          </a:p>
        </p:txBody>
      </p:sp>
      <p:sp>
        <p:nvSpPr>
          <p:cNvPr id="620" name="Google Shape;620;p75"/>
          <p:cNvSpPr txBox="1"/>
          <p:nvPr>
            <p:ph idx="1" type="subTitle"/>
          </p:nvPr>
        </p:nvSpPr>
        <p:spPr>
          <a:xfrm>
            <a:off x="886500" y="1620100"/>
            <a:ext cx="39918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it?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Form of linear regression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Shrinks regression coefficients based on alpha value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Prevents overfitting by placing less value to certain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is this useful to my project?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Slightly overfit (0.5 &gt; 0.48)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By testing different alpha values, I can find a more balanced model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Alpha = 0.0005</a:t>
            </a:r>
            <a:endParaRPr sz="1500"/>
          </a:p>
        </p:txBody>
      </p:sp>
      <p:pic>
        <p:nvPicPr>
          <p:cNvPr id="621" name="Google Shape;6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175" y="1727275"/>
            <a:ext cx="3350151" cy="23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1" name="Google Shape;471;p58"/>
          <p:cNvSpPr txBox="1"/>
          <p:nvPr>
            <p:ph idx="2" type="subTitle"/>
          </p:nvPr>
        </p:nvSpPr>
        <p:spPr>
          <a:xfrm>
            <a:off x="1665645" y="159513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Intro</a:t>
            </a:r>
            <a:endParaRPr/>
          </a:p>
        </p:txBody>
      </p:sp>
      <p:grpSp>
        <p:nvGrpSpPr>
          <p:cNvPr id="472" name="Google Shape;472;p58"/>
          <p:cNvGrpSpPr/>
          <p:nvPr/>
        </p:nvGrpSpPr>
        <p:grpSpPr>
          <a:xfrm>
            <a:off x="1082166" y="1657103"/>
            <a:ext cx="398922" cy="394781"/>
            <a:chOff x="3368050" y="2709406"/>
            <a:chExt cx="624975" cy="624950"/>
          </a:xfrm>
        </p:grpSpPr>
        <p:sp>
          <p:nvSpPr>
            <p:cNvPr id="473" name="Google Shape;473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58"/>
          <p:cNvSpPr txBox="1"/>
          <p:nvPr>
            <p:ph idx="2" type="subTitle"/>
          </p:nvPr>
        </p:nvSpPr>
        <p:spPr>
          <a:xfrm>
            <a:off x="1665645" y="2541010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 Processing</a:t>
            </a:r>
            <a:endParaRPr/>
          </a:p>
        </p:txBody>
      </p:sp>
      <p:grpSp>
        <p:nvGrpSpPr>
          <p:cNvPr id="476" name="Google Shape;476;p58"/>
          <p:cNvGrpSpPr/>
          <p:nvPr/>
        </p:nvGrpSpPr>
        <p:grpSpPr>
          <a:xfrm>
            <a:off x="1082166" y="2602978"/>
            <a:ext cx="398922" cy="394781"/>
            <a:chOff x="3368050" y="2709406"/>
            <a:chExt cx="624975" cy="624950"/>
          </a:xfrm>
        </p:grpSpPr>
        <p:sp>
          <p:nvSpPr>
            <p:cNvPr id="477" name="Google Shape;477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58"/>
          <p:cNvSpPr txBox="1"/>
          <p:nvPr>
            <p:ph idx="2" type="subTitle"/>
          </p:nvPr>
        </p:nvSpPr>
        <p:spPr>
          <a:xfrm>
            <a:off x="1665651" y="3595575"/>
            <a:ext cx="17526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Graphing &amp; Selecting Features</a:t>
            </a:r>
            <a:endParaRPr/>
          </a:p>
        </p:txBody>
      </p:sp>
      <p:grpSp>
        <p:nvGrpSpPr>
          <p:cNvPr id="480" name="Google Shape;480;p58"/>
          <p:cNvGrpSpPr/>
          <p:nvPr/>
        </p:nvGrpSpPr>
        <p:grpSpPr>
          <a:xfrm>
            <a:off x="1082166" y="3657553"/>
            <a:ext cx="398922" cy="394781"/>
            <a:chOff x="3368050" y="2709406"/>
            <a:chExt cx="624975" cy="624950"/>
          </a:xfrm>
        </p:grpSpPr>
        <p:sp>
          <p:nvSpPr>
            <p:cNvPr id="481" name="Google Shape;481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58"/>
          <p:cNvCxnSpPr/>
          <p:nvPr/>
        </p:nvCxnSpPr>
        <p:spPr>
          <a:xfrm>
            <a:off x="4495800" y="1264625"/>
            <a:ext cx="600" cy="334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58"/>
          <p:cNvSpPr txBox="1"/>
          <p:nvPr>
            <p:ph idx="2" type="subTitle"/>
          </p:nvPr>
        </p:nvSpPr>
        <p:spPr>
          <a:xfrm>
            <a:off x="5948520" y="1595147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Modeling</a:t>
            </a:r>
            <a:endParaRPr/>
          </a:p>
        </p:txBody>
      </p:sp>
      <p:grpSp>
        <p:nvGrpSpPr>
          <p:cNvPr id="485" name="Google Shape;485;p58"/>
          <p:cNvGrpSpPr/>
          <p:nvPr/>
        </p:nvGrpSpPr>
        <p:grpSpPr>
          <a:xfrm flipH="1">
            <a:off x="7705141" y="1657078"/>
            <a:ext cx="398922" cy="394781"/>
            <a:chOff x="3368050" y="2709406"/>
            <a:chExt cx="624975" cy="624950"/>
          </a:xfrm>
        </p:grpSpPr>
        <p:sp>
          <p:nvSpPr>
            <p:cNvPr id="486" name="Google Shape;486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58"/>
          <p:cNvSpPr txBox="1"/>
          <p:nvPr>
            <p:ph idx="2" type="subTitle"/>
          </p:nvPr>
        </p:nvSpPr>
        <p:spPr>
          <a:xfrm>
            <a:off x="5948520" y="2520572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Analysis</a:t>
            </a:r>
            <a:endParaRPr/>
          </a:p>
        </p:txBody>
      </p:sp>
      <p:grpSp>
        <p:nvGrpSpPr>
          <p:cNvPr id="489" name="Google Shape;489;p58"/>
          <p:cNvGrpSpPr/>
          <p:nvPr/>
        </p:nvGrpSpPr>
        <p:grpSpPr>
          <a:xfrm flipH="1">
            <a:off x="7705141" y="2582503"/>
            <a:ext cx="398922" cy="394781"/>
            <a:chOff x="3368050" y="2709406"/>
            <a:chExt cx="624975" cy="624950"/>
          </a:xfrm>
        </p:grpSpPr>
        <p:sp>
          <p:nvSpPr>
            <p:cNvPr id="490" name="Google Shape;490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58"/>
          <p:cNvSpPr txBox="1"/>
          <p:nvPr>
            <p:ph idx="2" type="subTitle"/>
          </p:nvPr>
        </p:nvSpPr>
        <p:spPr>
          <a:xfrm>
            <a:off x="5648276" y="3446000"/>
            <a:ext cx="1862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 &amp; Reflection</a:t>
            </a:r>
            <a:endParaRPr/>
          </a:p>
        </p:txBody>
      </p:sp>
      <p:grpSp>
        <p:nvGrpSpPr>
          <p:cNvPr id="493" name="Google Shape;493;p58"/>
          <p:cNvGrpSpPr/>
          <p:nvPr/>
        </p:nvGrpSpPr>
        <p:grpSpPr>
          <a:xfrm flipH="1">
            <a:off x="7705141" y="3507928"/>
            <a:ext cx="398922" cy="394781"/>
            <a:chOff x="3368050" y="2709406"/>
            <a:chExt cx="624975" cy="624950"/>
          </a:xfrm>
        </p:grpSpPr>
        <p:sp>
          <p:nvSpPr>
            <p:cNvPr id="494" name="Google Shape;494;p58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8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sp>
        <p:nvSpPr>
          <p:cNvPr id="627" name="Google Shape;627;p76"/>
          <p:cNvSpPr txBox="1"/>
          <p:nvPr>
            <p:ph idx="1" type="subTitle"/>
          </p:nvPr>
        </p:nvSpPr>
        <p:spPr>
          <a:xfrm>
            <a:off x="992250" y="1086050"/>
            <a:ext cx="7394400" cy="3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MVP process is very subjective and not entirely accurate based on regular season stats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Voter fatigue (getting sick of one dominant player)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Postseason success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Historical significance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Backstory or journey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Shares are not equally/fairly distributed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30-40 Players with MVP-level stats, only 10-15 get nominations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Player Position Bias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Different positions have different criteria for being considered an MVP-caliber player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PG has more assists, lower FG%, C has more reb, higher FG%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Specialty Players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Players with a high stat in a few advanced stat categories, but not in others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7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33" name="Google Shape;633;p77"/>
          <p:cNvSpPr txBox="1"/>
          <p:nvPr>
            <p:ph idx="1" type="subTitle"/>
          </p:nvPr>
        </p:nvSpPr>
        <p:spPr>
          <a:xfrm>
            <a:off x="2971613" y="27835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Applicability, extended studies?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39" name="Google Shape;639;p78"/>
          <p:cNvSpPr txBox="1"/>
          <p:nvPr>
            <p:ph idx="1" type="subTitle"/>
          </p:nvPr>
        </p:nvSpPr>
        <p:spPr>
          <a:xfrm>
            <a:off x="972550" y="1296600"/>
            <a:ext cx="73647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model were made more accurate, predicting the NBA MVP could be useful for: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enthusiasts/betters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players knowing how close they are to the MVP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NBA coaches/GMs knowing how to stop certain players in game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Improved?</a:t>
            </a:r>
            <a:endParaRPr/>
          </a:p>
        </p:txBody>
      </p:sp>
      <p:sp>
        <p:nvSpPr>
          <p:cNvPr id="645" name="Google Shape;645;p79"/>
          <p:cNvSpPr txBox="1"/>
          <p:nvPr>
            <p:ph idx="1" type="subTitle"/>
          </p:nvPr>
        </p:nvSpPr>
        <p:spPr>
          <a:xfrm>
            <a:off x="962700" y="1086700"/>
            <a:ext cx="71082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more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features that better predict MVP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Scraping other websites to get more training data (1900’s basketball)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different regression models (Support Vector Machines, Ridge Regression, etc)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Section</a:t>
            </a:r>
            <a:endParaRPr/>
          </a:p>
        </p:txBody>
      </p:sp>
      <p:sp>
        <p:nvSpPr>
          <p:cNvPr id="651" name="Google Shape;651;p80"/>
          <p:cNvSpPr txBox="1"/>
          <p:nvPr>
            <p:ph idx="1" type="subTitle"/>
          </p:nvPr>
        </p:nvSpPr>
        <p:spPr>
          <a:xfrm>
            <a:off x="1235025" y="1543900"/>
            <a:ext cx="69048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 dataset (Kaggle) -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https://www.kaggle.com/datasets/justinas/nba-players-data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MVP Share dataset (Basketball Reference) -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https://www.basketball-reference.com/awards/awards_2022.html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Basic Statistic dataset (Basketball Reference) -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https://www.basketball-reference.com/leagues/NBA_2022_totals.html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Advanced Statistic dataset (Basketball Reference) -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https://www.basketball-reference.com/leagues/NBA_2022_advanced.html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Team W/L dataset (Basketball Reference) -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https://www.basketball-reference.com/leagues/NBA_2022_standings.html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Colab Notebook - 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https://colab.research.google.com/drive/1ALlY1yNpyAeQm6pkPnC9wBiaQQ2K03-V#scrollTo=As3vvzjSvMwH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</a:t>
            </a:r>
            <a:endParaRPr/>
          </a:p>
        </p:txBody>
      </p:sp>
      <p:sp>
        <p:nvSpPr>
          <p:cNvPr id="501" name="Google Shape;501;p59"/>
          <p:cNvSpPr txBox="1"/>
          <p:nvPr>
            <p:ph idx="1" type="subTitle"/>
          </p:nvPr>
        </p:nvSpPr>
        <p:spPr>
          <a:xfrm>
            <a:off x="2971613" y="2859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Purpose, Scope, and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507" name="Google Shape;507;p60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model that learns from data of previous season MVPs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the current season’s MVP based on current player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from 2000-2022: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Previous advanced statistics not recorded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Different criteria for MVP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&gt;10,000 players, &gt;25 potential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2971613" y="27835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Selection, Cleaning,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Reference</a:t>
            </a:r>
            <a:endParaRPr/>
          </a:p>
        </p:txBody>
      </p:sp>
      <p:sp>
        <p:nvSpPr>
          <p:cNvPr id="519" name="Google Shape;519;p62"/>
          <p:cNvSpPr txBox="1"/>
          <p:nvPr>
            <p:ph idx="1" type="subTitle"/>
          </p:nvPr>
        </p:nvSpPr>
        <p:spPr>
          <a:xfrm>
            <a:off x="754850" y="915600"/>
            <a:ext cx="350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General Player Stats: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Regular game statistics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GP, MP, Pts, Ast, FG%, etc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20" name="Google Shape;5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75" y="2497671"/>
            <a:ext cx="6097476" cy="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4669775" y="915600"/>
            <a:ext cx="350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Advanced Player Stats: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Advanced game statistics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WS, PER, TS%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22" name="Google Shape;5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775" y="3501150"/>
            <a:ext cx="4126451" cy="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Reference</a:t>
            </a:r>
            <a:endParaRPr/>
          </a:p>
        </p:txBody>
      </p:sp>
      <p:sp>
        <p:nvSpPr>
          <p:cNvPr id="528" name="Google Shape;528;p63"/>
          <p:cNvSpPr txBox="1"/>
          <p:nvPr>
            <p:ph idx="1" type="subTitle"/>
          </p:nvPr>
        </p:nvSpPr>
        <p:spPr>
          <a:xfrm>
            <a:off x="894025" y="1551900"/>
            <a:ext cx="4932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MVP Stats: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Top MVP candidates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MVP voting shares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Team Stats: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Stats for every team in the NBA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W/L% for each team </a:t>
            </a:r>
            <a:endParaRPr sz="1300"/>
          </a:p>
        </p:txBody>
      </p:sp>
      <p:pic>
        <p:nvPicPr>
          <p:cNvPr id="529" name="Google Shape;52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900" y="1485225"/>
            <a:ext cx="3583975" cy="12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901" y="2954501"/>
            <a:ext cx="3583975" cy="1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070975" y="508150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Player Statistics: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Stats for </a:t>
            </a:r>
            <a:r>
              <a:rPr lang="en" sz="1300"/>
              <a:t>every</a:t>
            </a:r>
            <a:r>
              <a:rPr lang="en" sz="1300"/>
              <a:t> team in the NBA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 for each player</a:t>
            </a:r>
            <a:endParaRPr sz="1300"/>
          </a:p>
        </p:txBody>
      </p:sp>
      <p:pic>
        <p:nvPicPr>
          <p:cNvPr id="537" name="Google Shape;5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52" y="2456925"/>
            <a:ext cx="4163100" cy="18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Cleaning/Processing</a:t>
            </a:r>
            <a:endParaRPr/>
          </a:p>
        </p:txBody>
      </p:sp>
      <p:sp>
        <p:nvSpPr>
          <p:cNvPr id="543" name="Google Shape;543;p65"/>
          <p:cNvSpPr txBox="1"/>
          <p:nvPr>
            <p:ph idx="1" type="subTitle"/>
          </p:nvPr>
        </p:nvSpPr>
        <p:spPr>
          <a:xfrm>
            <a:off x="692100" y="1219775"/>
            <a:ext cx="3399000" cy="30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season/year columns to all dataframes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Regular/advanced stats: File names indicate year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MVP shares: New </a:t>
            </a:r>
            <a:r>
              <a:rPr lang="en" sz="1300"/>
              <a:t>season every rank “1”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NBA teams: N/A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PER: N/A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900" y="1401675"/>
            <a:ext cx="3908025" cy="7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900" y="2322673"/>
            <a:ext cx="3908025" cy="162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