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1072" r:id="rId3"/>
    <p:sldId id="1073" r:id="rId4"/>
    <p:sldId id="1074" r:id="rId5"/>
    <p:sldId id="1075" r:id="rId6"/>
    <p:sldId id="1076" r:id="rId7"/>
    <p:sldId id="107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AB70A-7304-44C1-AD32-FC4FC071524B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86359-464E-403D-BCB0-DA829CB74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7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FontTx/>
              <a:buNone/>
            </a:pPr>
            <a:r>
              <a:rPr kumimoji="1" lang="en-US" altLang="ko-KR" sz="1200" b="1" dirty="0"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Hello, we are team (). And I’d like to present about our this week’s progress of final project.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884D1-072C-4EDD-BA0E-7969FF708DF3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86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First, the shape of the model that has a problem in actual operation is as follows. You can see that the motor case is connected with the main frame with two point contacts.</a:t>
            </a:r>
          </a:p>
          <a:p>
            <a:endParaRPr lang="en-US" altLang="ko-KR" b="1" dirty="0"/>
          </a:p>
          <a:p>
            <a:r>
              <a:rPr lang="en-US" altLang="ko-KR" b="1" dirty="0"/>
              <a:t>And the calculated tension that we have to consider is about 700 N. And generally, considering some coefficients, the maximum tension we got is about 5 </a:t>
            </a:r>
            <a:r>
              <a:rPr lang="en-US" altLang="ko-KR" b="1" dirty="0" err="1"/>
              <a:t>kN.</a:t>
            </a:r>
            <a:r>
              <a:rPr lang="en-US" altLang="ko-KR" b="1" dirty="0"/>
              <a:t> </a:t>
            </a:r>
          </a:p>
          <a:p>
            <a:endParaRPr lang="en-US" altLang="ko-KR" b="1" dirty="0"/>
          </a:p>
          <a:p>
            <a:r>
              <a:rPr lang="en-US" altLang="ko-KR" b="1" dirty="0"/>
              <a:t>And the main problem of this structure was chain loosening and um,, some cases that seem to be a material yield in some frames of the rear part.</a:t>
            </a:r>
          </a:p>
          <a:p>
            <a:endParaRPr lang="en-US" altLang="ko-KR" b="1" dirty="0"/>
          </a:p>
          <a:p>
            <a:r>
              <a:rPr lang="en-US" altLang="ko-KR" b="1" dirty="0"/>
              <a:t>So we planned to make some developments to solve those problems by getting proper analysis of this model.</a:t>
            </a:r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FFCC6-624D-4475-93F6-6C79F08C5C1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63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58509-528F-5BC2-B7CC-5141BB7CE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36C556-DABD-E5A3-492C-84AE464C8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FE144-6729-27D9-6F2E-53D0994D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5D96-4628-4CBB-85CA-B2F2B94A8879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D65650-1F86-8DE9-1BB7-F5F5411E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5C669-4C8D-E6C4-B7C7-52C2C42B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268-E966-4EDB-BB2D-E9007C4D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3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AAF8D-965B-78D5-11DA-0A52EF3A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395A4C-7A58-F9B5-331B-EE41DC4C5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4103E-AEEC-B639-DBEF-B966462D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5D96-4628-4CBB-85CA-B2F2B94A8879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4D617-3AD1-ABAA-BE18-45D7235F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FBA34-517D-3CD0-C73E-F5C7A8F2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268-E966-4EDB-BB2D-E9007C4D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96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CE41EE-5877-CBDB-F168-509B1C40C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E59F7F-1FD1-279D-C61F-FD961BE95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46A0B-AA99-42A6-91E3-D7BC1723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5D96-4628-4CBB-85CA-B2F2B94A8879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46BCA-BE2B-BCF1-46E1-951FFB14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CEB71-B445-5402-DBA5-1693482E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268-E966-4EDB-BB2D-E9007C4D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6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2"/>
          <p:cNvSpPr>
            <a:spLocks noChangeShapeType="1"/>
          </p:cNvSpPr>
          <p:nvPr userDrawn="1"/>
        </p:nvSpPr>
        <p:spPr bwMode="auto">
          <a:xfrm>
            <a:off x="1545740" y="2571750"/>
            <a:ext cx="9082932" cy="0"/>
          </a:xfrm>
          <a:prstGeom prst="line">
            <a:avLst/>
          </a:prstGeom>
          <a:noFill/>
          <a:ln w="76200" cmpd="thinThick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Line 53"/>
          <p:cNvSpPr>
            <a:spLocks noChangeShapeType="1"/>
          </p:cNvSpPr>
          <p:nvPr userDrawn="1"/>
        </p:nvSpPr>
        <p:spPr bwMode="auto">
          <a:xfrm>
            <a:off x="1545740" y="1205317"/>
            <a:ext cx="9082932" cy="0"/>
          </a:xfrm>
          <a:prstGeom prst="line">
            <a:avLst/>
          </a:prstGeom>
          <a:noFill/>
          <a:ln w="101600" cmpd="thickThin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47B781-9339-495F-BEA2-83C6617D75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058" y="6059360"/>
            <a:ext cx="982942" cy="79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770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10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22859" y="764704"/>
            <a:ext cx="11799279" cy="0"/>
          </a:xfrm>
          <a:prstGeom prst="line">
            <a:avLst/>
          </a:prstGeom>
          <a:noFill/>
          <a:ln w="28575">
            <a:solidFill>
              <a:srgbClr val="015B9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1" dirty="0">
              <a:solidFill>
                <a:prstClr val="black"/>
              </a:solidFill>
              <a:ea typeface="현대하모니 L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8521887-48D0-408B-81DB-311910E8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60" y="246981"/>
            <a:ext cx="9022913" cy="49006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18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26" name="Picture 2" descr="한동대학교 복지회 2021년 기업정보 | 회사소개, 근무환경, 복리후생 등 기업정보 제공 - 사람인">
            <a:extLst>
              <a:ext uri="{FF2B5EF4-FFF2-40B4-BE49-F238E27FC236}">
                <a16:creationId xmlns:a16="http://schemas.microsoft.com/office/drawing/2014/main" id="{710018F4-B655-43C8-83DA-56253008A5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092" y="6493662"/>
            <a:ext cx="1273908" cy="36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73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7C579-CECE-1B5F-1E6B-FA5970F1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0C88A3-5DE6-C0ED-A95F-F2BF264BC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C3A9FE-744B-D8E7-A820-8B89242F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5D96-4628-4CBB-85CA-B2F2B94A8879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D1133-839B-A979-610B-7186CB68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F66D5-C1E2-11CB-847F-F55932AA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268-E966-4EDB-BB2D-E9007C4D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43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313D3-172B-0252-4FFD-B2B4BAAEF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A81F4-7B52-A6BB-7DF5-583EC1690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ABC245-2743-3363-2426-E2EEB1C8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5D96-4628-4CBB-85CA-B2F2B94A8879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6BD3D-668F-29B4-231D-3D8F7760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B3D8A-8268-617F-B092-FE9FDDE2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268-E966-4EDB-BB2D-E9007C4D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7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36FCE-2E38-3529-E9F7-12E853A2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D6F3D-AF0B-A539-873E-DC0C80D2E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01E8C4-1ECA-6BB3-EB8A-EC7CB26DB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C5098-AAD2-1D5A-7374-75BEECB8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5D96-4628-4CBB-85CA-B2F2B94A8879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826C79-1AA1-7231-99FC-2F9F907C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50C819-8211-601E-2E81-A943194B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268-E966-4EDB-BB2D-E9007C4D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95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40E09-49CE-8D3A-F816-2D6DB1D8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D7431D-F4D4-FF10-3FDF-E189649E5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B92202-326C-517A-3C0B-D79738332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ED9863-0991-A067-E18F-4887BE3D9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29FF04-CEC2-00BC-3F54-EC994B758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DC6E28-F66C-B660-501D-AA99E60D1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5D96-4628-4CBB-85CA-B2F2B94A8879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05E2C7-B33A-B7C7-279B-552323FF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624B7E-7F78-1819-3461-C98CF24A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268-E966-4EDB-BB2D-E9007C4D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2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8FA38-E4BB-EFAD-6532-66768CF1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417932-8FD9-E3F6-126B-2333AD73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5D96-4628-4CBB-85CA-B2F2B94A8879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FC3629-1A55-BC81-DCB1-50470EF5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B06EC1-F98E-0394-9B0E-76C78CBF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268-E966-4EDB-BB2D-E9007C4D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6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BD7FB-7F13-C2EE-51AB-5B431463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5D96-4628-4CBB-85CA-B2F2B94A8879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2D8ECB-C769-0019-AD88-78034E06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3ECDCD-7701-FB57-EE36-EDD737D0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268-E966-4EDB-BB2D-E9007C4D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54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CB355-F405-B941-3434-98570395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9E965-33D7-FABD-3166-72922AD84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B1E586-1CD7-D402-3389-707056506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7630BC-64A4-BC71-B885-A73F2159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5D96-4628-4CBB-85CA-B2F2B94A8879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FB109-A704-490D-EEB7-EB7DDF0B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994561-4227-3FE1-DF1F-43E9E90A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268-E966-4EDB-BB2D-E9007C4D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08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9E33A-4845-3BE6-6C83-DFEC9A1C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8944DD-9D47-024A-9613-45749A1ED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A7B7D5-1AE6-C559-6197-431863527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A5C684-61CD-41D2-0C61-0AD7BCF7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5D96-4628-4CBB-85CA-B2F2B94A8879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CD2654-044D-C3CF-8416-EC3DC1C6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35E0FE-D2A1-D64B-05B3-462513C3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1268-E966-4EDB-BB2D-E9007C4D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0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F8220E-5019-8077-EEC0-FADC439FB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893F04-3D18-E85C-A860-0708B0211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A46E8-9B9D-796A-2569-8C2E571D1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65D96-4628-4CBB-85CA-B2F2B94A8879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8E530-DFF8-3A05-DB0E-22BC586EF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6A432-9959-DEFC-8465-B4F997538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C1268-E966-4EDB-BB2D-E9007C4D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89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50"/>
          <p:cNvSpPr txBox="1">
            <a:spLocks noChangeArrowheads="1"/>
          </p:cNvSpPr>
          <p:nvPr/>
        </p:nvSpPr>
        <p:spPr bwMode="auto">
          <a:xfrm>
            <a:off x="2024351" y="1349186"/>
            <a:ext cx="8142607" cy="981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28" tIns="47862" rIns="95728" bIns="47862">
            <a:spAutoFit/>
          </a:bodyPr>
          <a:lstStyle>
            <a:lvl1pPr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5726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fontAlgn="base" latinLnBrk="0">
              <a:lnSpc>
                <a:spcPct val="150000"/>
              </a:lnSpc>
            </a:pPr>
            <a:r>
              <a:rPr lang="en-US" altLang="ko-KR" sz="4400" b="1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GAN based anomaly detection</a:t>
            </a:r>
            <a:endParaRPr lang="ko-KR" altLang="en-US" sz="4400" b="1" dirty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77D13-D900-708C-F7D2-3991C4C4FD5A}"/>
              </a:ext>
            </a:extLst>
          </p:cNvPr>
          <p:cNvSpPr txBox="1"/>
          <p:nvPr/>
        </p:nvSpPr>
        <p:spPr>
          <a:xfrm>
            <a:off x="1550126" y="2926080"/>
            <a:ext cx="9109165" cy="521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KAMP: vibration and current dataset in welding  </a:t>
            </a:r>
            <a:endParaRPr lang="ko-KR" altLang="en-US" sz="2200" b="1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14510-71FF-EF92-BB72-951820056174}"/>
              </a:ext>
            </a:extLst>
          </p:cNvPr>
          <p:cNvSpPr txBox="1"/>
          <p:nvPr/>
        </p:nvSpPr>
        <p:spPr>
          <a:xfrm>
            <a:off x="4431673" y="5354460"/>
            <a:ext cx="3327961" cy="85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2023.11.28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535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83E885F-1815-AF25-405A-949DF6DC0AD8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Project proposal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48304149-7C1D-FB09-FFC4-9315ACBC5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45" y="942802"/>
            <a:ext cx="3553354" cy="432048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en-US" altLang="ko-KR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Welding manufacturing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10E279-9CAF-AA14-FFA3-AF2D368DF3DB}"/>
              </a:ext>
            </a:extLst>
          </p:cNvPr>
          <p:cNvCxnSpPr>
            <a:cxnSpLocks/>
          </p:cNvCxnSpPr>
          <p:nvPr/>
        </p:nvCxnSpPr>
        <p:spPr>
          <a:xfrm>
            <a:off x="4641468" y="1035080"/>
            <a:ext cx="0" cy="544772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F058ED-8B55-0D19-97EC-690075A39FA4}"/>
              </a:ext>
            </a:extLst>
          </p:cNvPr>
          <p:cNvSpPr txBox="1"/>
          <p:nvPr/>
        </p:nvSpPr>
        <p:spPr>
          <a:xfrm>
            <a:off x="4892595" y="901331"/>
            <a:ext cx="7086884" cy="2520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proposal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Vibration and current datasets (Normal / Abnormal)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 selection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 training based on normal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Set MAE threshold to detect abnormal operation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 validation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F9B4E90-5921-29DF-90F0-112AA1923C29}"/>
              </a:ext>
            </a:extLst>
          </p:cNvPr>
          <p:cNvGrpSpPr/>
          <p:nvPr/>
        </p:nvGrpSpPr>
        <p:grpSpPr>
          <a:xfrm>
            <a:off x="430673" y="1506734"/>
            <a:ext cx="3654305" cy="5087114"/>
            <a:chOff x="422746" y="1489956"/>
            <a:chExt cx="3654305" cy="508711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88F6C49-B1DE-BAC0-4192-3EB793ECF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746" y="1489956"/>
              <a:ext cx="3645916" cy="245287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F82ABF7-1B1B-B164-7621-6D48914D2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136" y="3976382"/>
              <a:ext cx="3645915" cy="2600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137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7C7632-4099-F8BE-BF80-E200E30B334A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Project proposal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5071DDD-2D02-7BCE-09C4-141394C72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45" y="942802"/>
            <a:ext cx="3553354" cy="432048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en-US" altLang="ko-KR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Data analysis (Vibration)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3816E2D-55B7-F267-52DE-C6299E13BE59}"/>
              </a:ext>
            </a:extLst>
          </p:cNvPr>
          <p:cNvCxnSpPr>
            <a:cxnSpLocks/>
          </p:cNvCxnSpPr>
          <p:nvPr/>
        </p:nvCxnSpPr>
        <p:spPr>
          <a:xfrm>
            <a:off x="6105084" y="1035037"/>
            <a:ext cx="0" cy="544772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EDB527F-EE86-1C3F-FBB7-F17495ED14BF}"/>
              </a:ext>
            </a:extLst>
          </p:cNvPr>
          <p:cNvGrpSpPr/>
          <p:nvPr/>
        </p:nvGrpSpPr>
        <p:grpSpPr>
          <a:xfrm>
            <a:off x="6309704" y="942802"/>
            <a:ext cx="7086884" cy="2105256"/>
            <a:chOff x="6937056" y="942802"/>
            <a:chExt cx="7086884" cy="210525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5ABF47-4D87-5B57-A98C-BB762CB6DE2A}"/>
                </a:ext>
              </a:extLst>
            </p:cNvPr>
            <p:cNvSpPr txBox="1"/>
            <p:nvPr/>
          </p:nvSpPr>
          <p:spPr>
            <a:xfrm>
              <a:off x="6937056" y="942802"/>
              <a:ext cx="7086884" cy="2105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u="sng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Dataset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        : Signal in frequency domain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First raw : frequency [Hz]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First column : measurement time data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DFD0C95-86A7-8FE5-C7E9-642CF92AC43B}"/>
                </a:ext>
              </a:extLst>
            </p:cNvPr>
            <p:cNvSpPr/>
            <p:nvPr/>
          </p:nvSpPr>
          <p:spPr>
            <a:xfrm>
              <a:off x="7306570" y="1524002"/>
              <a:ext cx="543466" cy="2185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ADC2C94-A510-F6FC-BB8A-539236402325}"/>
              </a:ext>
            </a:extLst>
          </p:cNvPr>
          <p:cNvGrpSpPr/>
          <p:nvPr/>
        </p:nvGrpSpPr>
        <p:grpSpPr>
          <a:xfrm>
            <a:off x="6679218" y="2829525"/>
            <a:ext cx="4628989" cy="3520964"/>
            <a:chOff x="6673658" y="2326979"/>
            <a:chExt cx="4451350" cy="4176234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CA2BED8-697C-2FE8-40D7-2D8FCBB5AFDB}"/>
                </a:ext>
              </a:extLst>
            </p:cNvPr>
            <p:cNvGrpSpPr/>
            <p:nvPr/>
          </p:nvGrpSpPr>
          <p:grpSpPr>
            <a:xfrm>
              <a:off x="6679218" y="2326979"/>
              <a:ext cx="4440230" cy="3899235"/>
              <a:chOff x="6679218" y="2258819"/>
              <a:chExt cx="4612199" cy="4269225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22489CE0-A51F-CDCB-C84C-71C59DD942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3262"/>
              <a:stretch/>
            </p:blipFill>
            <p:spPr>
              <a:xfrm>
                <a:off x="6679218" y="2258819"/>
                <a:ext cx="4606423" cy="1900105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01743AFA-C93A-C293-B5C3-F23A2549F8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9219" y="4563884"/>
                <a:ext cx="4612198" cy="1964160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EB1BCEA-7543-0076-9C16-7EC1CAB31C53}"/>
                </a:ext>
              </a:extLst>
            </p:cNvPr>
            <p:cNvSpPr txBox="1"/>
            <p:nvPr/>
          </p:nvSpPr>
          <p:spPr>
            <a:xfrm>
              <a:off x="6673658" y="4062413"/>
              <a:ext cx="4440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[Vibration normal dataset]</a:t>
              </a:r>
              <a:endParaRPr lang="ko-KR" altLang="en-US" sz="12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F9C3F8-1383-A634-88F6-009C185BA2F8}"/>
                </a:ext>
              </a:extLst>
            </p:cNvPr>
            <p:cNvSpPr txBox="1"/>
            <p:nvPr/>
          </p:nvSpPr>
          <p:spPr>
            <a:xfrm>
              <a:off x="6673658" y="6226215"/>
              <a:ext cx="4451350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[Vibration abnormal dataset]</a:t>
              </a:r>
              <a:endParaRPr lang="ko-KR" altLang="en-US" sz="1200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D90779A-1D6B-7FFA-C9E9-6441758B1515}"/>
              </a:ext>
            </a:extLst>
          </p:cNvPr>
          <p:cNvGrpSpPr/>
          <p:nvPr/>
        </p:nvGrpSpPr>
        <p:grpSpPr>
          <a:xfrm>
            <a:off x="422745" y="1574633"/>
            <a:ext cx="5477720" cy="4411706"/>
            <a:chOff x="422745" y="1574633"/>
            <a:chExt cx="5477720" cy="441170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47089E8-4030-9967-3634-B72368A1AFAB}"/>
                </a:ext>
              </a:extLst>
            </p:cNvPr>
            <p:cNvGrpSpPr/>
            <p:nvPr/>
          </p:nvGrpSpPr>
          <p:grpSpPr>
            <a:xfrm>
              <a:off x="422745" y="1574633"/>
              <a:ext cx="5477720" cy="4411706"/>
              <a:chOff x="422745" y="1574633"/>
              <a:chExt cx="6134524" cy="5139349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3EFC332-8901-C553-2068-B7FE7CDB29B7}"/>
                  </a:ext>
                </a:extLst>
              </p:cNvPr>
              <p:cNvGrpSpPr/>
              <p:nvPr/>
            </p:nvGrpSpPr>
            <p:grpSpPr>
              <a:xfrm>
                <a:off x="422745" y="1574633"/>
                <a:ext cx="6134524" cy="5139349"/>
                <a:chOff x="422745" y="1574633"/>
                <a:chExt cx="6134524" cy="5139349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E599121F-F336-2163-C3C7-FFFCA10F15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2745" y="1574633"/>
                  <a:ext cx="6134523" cy="2267525"/>
                </a:xfrm>
                <a:prstGeom prst="rect">
                  <a:avLst/>
                </a:prstGeom>
              </p:spPr>
            </p:pic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948C3FE-D0A0-3BDF-65C1-7545AA922E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2745" y="4435874"/>
                  <a:ext cx="6134523" cy="1825538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7D2FC72B-41A8-3C78-54A2-ABB71EC84D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2745" y="3882354"/>
                      <a:ext cx="6134523" cy="3267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b="1" dirty="0"/>
                        <a:t>[Vibration normal dataset : </a:t>
                      </a:r>
                      <a14:m>
                        <m:oMath xmlns:m="http://schemas.openxmlformats.org/officeDocument/2006/math"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𝟏𝟕𝟕𝟒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𝟓𝟏𝟐</m:t>
                          </m:r>
                        </m:oMath>
                      </a14:m>
                      <a:r>
                        <a:rPr lang="en-US" altLang="ko-KR" sz="1200" b="1" dirty="0"/>
                        <a:t>]</a:t>
                      </a:r>
                      <a:endParaRPr lang="ko-KR" altLang="en-US" sz="1200" b="1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7D2FC72B-41A8-3C78-54A2-ABB71EC84D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2745" y="3882354"/>
                      <a:ext cx="6134523" cy="32679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t="-2174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1DB31511-7B4C-24A8-ABF7-C5770738CF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2745" y="6387188"/>
                      <a:ext cx="6134524" cy="3267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b="1" dirty="0"/>
                        <a:t>[Vibration abnormal dataset : </a:t>
                      </a:r>
                      <a14:m>
                        <m:oMath xmlns:m="http://schemas.openxmlformats.org/officeDocument/2006/math"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𝟓𝟏𝟐</m:t>
                          </m:r>
                        </m:oMath>
                      </a14:m>
                      <a:r>
                        <a:rPr lang="en-US" altLang="ko-KR" sz="1200" b="1" dirty="0"/>
                        <a:t>]</a:t>
                      </a:r>
                      <a:endParaRPr lang="ko-KR" altLang="en-US" sz="1200" b="1" dirty="0"/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1DB31511-7B4C-24A8-ABF7-C5770738CF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2745" y="6387188"/>
                      <a:ext cx="6134524" cy="32679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4348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1070A5-5AC4-DC53-6460-8047A9B11366}"/>
                  </a:ext>
                </a:extLst>
              </p:cNvPr>
              <p:cNvSpPr/>
              <p:nvPr/>
            </p:nvSpPr>
            <p:spPr>
              <a:xfrm>
                <a:off x="1080023" y="2147977"/>
                <a:ext cx="5477244" cy="169418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1C9FD64-2921-A6AC-D401-7CDC07D3BE32}"/>
                </a:ext>
              </a:extLst>
            </p:cNvPr>
            <p:cNvSpPr/>
            <p:nvPr/>
          </p:nvSpPr>
          <p:spPr>
            <a:xfrm>
              <a:off x="883793" y="4486150"/>
              <a:ext cx="5016666" cy="11116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75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747B59-2D85-F662-4169-185A3496E9FF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Data processing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0778983-E9CD-E47E-C509-CE74A3A36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45" y="942802"/>
            <a:ext cx="2898425" cy="432048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en-US" altLang="ko-KR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Preprocessing</a:t>
            </a:r>
          </a:p>
        </p:txBody>
      </p:sp>
      <p:sp>
        <p:nvSpPr>
          <p:cNvPr id="23" name="화살표: 갈매기형 수장 22">
            <a:extLst>
              <a:ext uri="{FF2B5EF4-FFF2-40B4-BE49-F238E27FC236}">
                <a16:creationId xmlns:a16="http://schemas.microsoft.com/office/drawing/2014/main" id="{BF2ABEB3-13F3-D8E1-09D9-BAAEAC49C880}"/>
              </a:ext>
            </a:extLst>
          </p:cNvPr>
          <p:cNvSpPr/>
          <p:nvPr/>
        </p:nvSpPr>
        <p:spPr>
          <a:xfrm>
            <a:off x="4530910" y="3429000"/>
            <a:ext cx="891714" cy="1001485"/>
          </a:xfrm>
          <a:prstGeom prst="chevr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2DC2CE1-E166-DEEC-9FA7-6224A497DB84}"/>
              </a:ext>
            </a:extLst>
          </p:cNvPr>
          <p:cNvGrpSpPr/>
          <p:nvPr/>
        </p:nvGrpSpPr>
        <p:grpSpPr>
          <a:xfrm>
            <a:off x="767751" y="1730235"/>
            <a:ext cx="2786332" cy="4532541"/>
            <a:chOff x="767751" y="1730235"/>
            <a:chExt cx="2786332" cy="453254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F3489BAC-F951-56FE-E7BA-F9B0B1FC1C35}"/>
                </a:ext>
              </a:extLst>
            </p:cNvPr>
            <p:cNvGrpSpPr/>
            <p:nvPr/>
          </p:nvGrpSpPr>
          <p:grpSpPr>
            <a:xfrm>
              <a:off x="767751" y="2173856"/>
              <a:ext cx="2786332" cy="4088920"/>
              <a:chOff x="767751" y="1906438"/>
              <a:chExt cx="2786332" cy="4088920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F309D0D8-62AC-7052-0C55-4BDDE52A8642}"/>
                  </a:ext>
                </a:extLst>
              </p:cNvPr>
              <p:cNvGrpSpPr/>
              <p:nvPr/>
            </p:nvGrpSpPr>
            <p:grpSpPr>
              <a:xfrm>
                <a:off x="1197646" y="2613770"/>
                <a:ext cx="1926542" cy="2763137"/>
                <a:chOff x="1587285" y="1777042"/>
                <a:chExt cx="1926542" cy="2763137"/>
              </a:xfrm>
            </p:grpSpPr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E9F2E1EA-7DF2-3A11-4F89-17F5126FB8ED}"/>
                    </a:ext>
                  </a:extLst>
                </p:cNvPr>
                <p:cNvSpPr/>
                <p:nvPr/>
              </p:nvSpPr>
              <p:spPr>
                <a:xfrm>
                  <a:off x="1587285" y="1777042"/>
                  <a:ext cx="1926542" cy="655608"/>
                </a:xfrm>
                <a:prstGeom prst="roundRect">
                  <a:avLst/>
                </a:prstGeom>
                <a:noFill/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500" dirty="0">
                      <a:solidFill>
                        <a:schemeClr val="tx1"/>
                      </a:solidFill>
                    </a:rPr>
                    <a:t>Vibration normal</a:t>
                  </a:r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사각형: 둥근 모서리 7">
                  <a:extLst>
                    <a:ext uri="{FF2B5EF4-FFF2-40B4-BE49-F238E27FC236}">
                      <a16:creationId xmlns:a16="http://schemas.microsoft.com/office/drawing/2014/main" id="{AB32A40F-DA80-1B23-1CC1-C9D63B153DDC}"/>
                    </a:ext>
                  </a:extLst>
                </p:cNvPr>
                <p:cNvSpPr/>
                <p:nvPr/>
              </p:nvSpPr>
              <p:spPr>
                <a:xfrm>
                  <a:off x="1587285" y="3420374"/>
                  <a:ext cx="1926542" cy="655608"/>
                </a:xfrm>
                <a:prstGeom prst="roundRect">
                  <a:avLst/>
                </a:prstGeom>
                <a:noFill/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500" dirty="0">
                      <a:solidFill>
                        <a:schemeClr val="tx1"/>
                      </a:solidFill>
                    </a:rPr>
                    <a:t>Vibration abnormal</a:t>
                  </a:r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F0570FB-E353-B936-FF44-8B17F3ADB55B}"/>
                    </a:ext>
                  </a:extLst>
                </p:cNvPr>
                <p:cNvSpPr txBox="1"/>
                <p:nvPr/>
              </p:nvSpPr>
              <p:spPr>
                <a:xfrm>
                  <a:off x="1587285" y="2579298"/>
                  <a:ext cx="192654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b="1" dirty="0"/>
                    <a:t>1774 x 512 size</a:t>
                  </a:r>
                  <a:endParaRPr lang="ko-KR" altLang="en-US" sz="1500" b="1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968B97B-AA49-8EC9-2DD2-37BC3770B706}"/>
                    </a:ext>
                  </a:extLst>
                </p:cNvPr>
                <p:cNvSpPr txBox="1"/>
                <p:nvPr/>
              </p:nvSpPr>
              <p:spPr>
                <a:xfrm>
                  <a:off x="1587285" y="4217014"/>
                  <a:ext cx="192654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b="1" dirty="0"/>
                    <a:t>16 x 512 size</a:t>
                  </a:r>
                  <a:endParaRPr lang="ko-KR" altLang="en-US" sz="1500" b="1" dirty="0"/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F678B11-5E3A-B2A5-007C-A102387DED66}"/>
                  </a:ext>
                </a:extLst>
              </p:cNvPr>
              <p:cNvSpPr/>
              <p:nvPr/>
            </p:nvSpPr>
            <p:spPr>
              <a:xfrm>
                <a:off x="767751" y="1906438"/>
                <a:ext cx="2786332" cy="4088920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4236E6-7464-2494-0D3D-FEBB4506ED50}"/>
                </a:ext>
              </a:extLst>
            </p:cNvPr>
            <p:cNvSpPr txBox="1"/>
            <p:nvPr/>
          </p:nvSpPr>
          <p:spPr>
            <a:xfrm>
              <a:off x="767751" y="1730235"/>
              <a:ext cx="2786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Raw data format</a:t>
              </a:r>
              <a:endParaRPr lang="ko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5114043-101F-3BB6-9520-D301460F36EC}"/>
              </a:ext>
            </a:extLst>
          </p:cNvPr>
          <p:cNvGrpSpPr/>
          <p:nvPr/>
        </p:nvGrpSpPr>
        <p:grpSpPr>
          <a:xfrm>
            <a:off x="5785470" y="1058863"/>
            <a:ext cx="4572363" cy="5249161"/>
            <a:chOff x="5518052" y="1056690"/>
            <a:chExt cx="4572363" cy="5249161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890BABC4-8C3E-AB36-57F5-ADF22F5C6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8052" y="1056690"/>
              <a:ext cx="4540348" cy="2626754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1B1503EE-C2BC-A749-70C1-C4AEB9C57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8052" y="3679097"/>
              <a:ext cx="4572363" cy="262675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D0AD15F-C223-27F4-0163-9F47A34BED82}"/>
              </a:ext>
            </a:extLst>
          </p:cNvPr>
          <p:cNvSpPr txBox="1"/>
          <p:nvPr/>
        </p:nvSpPr>
        <p:spPr>
          <a:xfrm>
            <a:off x="3916929" y="4544747"/>
            <a:ext cx="19265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Data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split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35130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1050B1-EC67-A43E-2D9A-312CCA2453C3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Data processing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24DCAD2-622D-1A1F-D335-B9E691D89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45" y="942802"/>
            <a:ext cx="2898425" cy="432048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en-US" altLang="ko-KR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Data standardization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D3069D1-AB37-DC17-2841-3103E70E6A4D}"/>
              </a:ext>
            </a:extLst>
          </p:cNvPr>
          <p:cNvGrpSpPr/>
          <p:nvPr/>
        </p:nvGrpSpPr>
        <p:grpSpPr>
          <a:xfrm>
            <a:off x="607781" y="1834222"/>
            <a:ext cx="10976438" cy="3936029"/>
            <a:chOff x="263781" y="1894606"/>
            <a:chExt cx="10976438" cy="393602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4951B02-C9E5-FB50-A55E-6F6D297E6CE3}"/>
                </a:ext>
              </a:extLst>
            </p:cNvPr>
            <p:cNvGrpSpPr/>
            <p:nvPr/>
          </p:nvGrpSpPr>
          <p:grpSpPr>
            <a:xfrm>
              <a:off x="263781" y="1971457"/>
              <a:ext cx="4488693" cy="3742981"/>
              <a:chOff x="6673658" y="2326979"/>
              <a:chExt cx="4451350" cy="4176233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6447AE08-D673-BFBD-7117-7451E7B528F3}"/>
                  </a:ext>
                </a:extLst>
              </p:cNvPr>
              <p:cNvGrpSpPr/>
              <p:nvPr/>
            </p:nvGrpSpPr>
            <p:grpSpPr>
              <a:xfrm>
                <a:off x="6679218" y="2326979"/>
                <a:ext cx="4440230" cy="3899235"/>
                <a:chOff x="6679218" y="2258819"/>
                <a:chExt cx="4612199" cy="4269225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670DB740-7016-B135-3DC2-875E0CB61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3262"/>
                <a:stretch/>
              </p:blipFill>
              <p:spPr>
                <a:xfrm>
                  <a:off x="6679218" y="2258819"/>
                  <a:ext cx="4606423" cy="1900105"/>
                </a:xfrm>
                <a:prstGeom prst="rect">
                  <a:avLst/>
                </a:prstGeom>
              </p:spPr>
            </p:pic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F6A17D9A-CCE8-C4EF-0574-334F734E72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79219" y="4563884"/>
                  <a:ext cx="4612198" cy="1964160"/>
                </a:xfrm>
                <a:prstGeom prst="rect">
                  <a:avLst/>
                </a:prstGeom>
              </p:spPr>
            </p:pic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C9C5AA-71AB-08EC-5202-879FA76D1274}"/>
                  </a:ext>
                </a:extLst>
              </p:cNvPr>
              <p:cNvSpPr txBox="1"/>
              <p:nvPr/>
            </p:nvSpPr>
            <p:spPr>
              <a:xfrm>
                <a:off x="6673658" y="4062413"/>
                <a:ext cx="44402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[Vibration normal dataset]</a:t>
                </a:r>
                <a:endParaRPr lang="ko-KR" altLang="en-US" sz="12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904A4B-AE45-FB45-5E92-341382B56225}"/>
                  </a:ext>
                </a:extLst>
              </p:cNvPr>
              <p:cNvSpPr txBox="1"/>
              <p:nvPr/>
            </p:nvSpPr>
            <p:spPr>
              <a:xfrm>
                <a:off x="6673658" y="6226214"/>
                <a:ext cx="4451350" cy="276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[Vibration abnormal dataset]</a:t>
                </a:r>
                <a:endParaRPr lang="ko-KR" altLang="en-US" sz="1200" b="1" dirty="0"/>
              </a:p>
            </p:txBody>
          </p:sp>
        </p:grpSp>
        <p:sp>
          <p:nvSpPr>
            <p:cNvPr id="11" name="화살표: 갈매기형 수장 10">
              <a:extLst>
                <a:ext uri="{FF2B5EF4-FFF2-40B4-BE49-F238E27FC236}">
                  <a16:creationId xmlns:a16="http://schemas.microsoft.com/office/drawing/2014/main" id="{C8DBD7CB-60FB-C607-630C-CE20A005C041}"/>
                </a:ext>
              </a:extLst>
            </p:cNvPr>
            <p:cNvSpPr/>
            <p:nvPr/>
          </p:nvSpPr>
          <p:spPr>
            <a:xfrm>
              <a:off x="5188726" y="3150241"/>
              <a:ext cx="1078722" cy="1001485"/>
            </a:xfrm>
            <a:prstGeom prst="chevron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974D533-CB37-1DF7-222B-7771761B800E}"/>
                </a:ext>
              </a:extLst>
            </p:cNvPr>
            <p:cNvGrpSpPr/>
            <p:nvPr/>
          </p:nvGrpSpPr>
          <p:grpSpPr>
            <a:xfrm>
              <a:off x="6564702" y="1894606"/>
              <a:ext cx="4675517" cy="3936029"/>
              <a:chOff x="6564702" y="1949588"/>
              <a:chExt cx="4675517" cy="3936029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A7678FBA-1E26-D352-D3A9-B64FCE827DE6}"/>
                  </a:ext>
                </a:extLst>
              </p:cNvPr>
              <p:cNvGrpSpPr/>
              <p:nvPr/>
            </p:nvGrpSpPr>
            <p:grpSpPr>
              <a:xfrm>
                <a:off x="6564702" y="1949588"/>
                <a:ext cx="4675517" cy="3589390"/>
                <a:chOff x="6564702" y="1949588"/>
                <a:chExt cx="4675517" cy="3943009"/>
              </a:xfrm>
            </p:grpSpPr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E156CC09-1810-3CE2-23D7-3EA147E5C6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64702" y="1949588"/>
                  <a:ext cx="4675516" cy="1689339"/>
                </a:xfrm>
                <a:prstGeom prst="rect">
                  <a:avLst/>
                </a:prstGeom>
              </p:spPr>
            </p:pic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B4974803-DE33-51EC-83B6-FE6835D22D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64703" y="3964374"/>
                  <a:ext cx="4675516" cy="1928223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791D50-23B6-B59E-1E44-77DA3C54474E}"/>
                  </a:ext>
                </a:extLst>
              </p:cNvPr>
              <p:cNvSpPr txBox="1"/>
              <p:nvPr/>
            </p:nvSpPr>
            <p:spPr>
              <a:xfrm>
                <a:off x="6564703" y="3465013"/>
                <a:ext cx="46755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[Standardized train dataset]</a:t>
                </a:r>
                <a:endParaRPr lang="ko-KR" altLang="en-US" sz="1200" b="1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E84E85-9F23-4DF6-E86E-EA9BF4DC2396}"/>
                  </a:ext>
                </a:extLst>
              </p:cNvPr>
              <p:cNvSpPr txBox="1"/>
              <p:nvPr/>
            </p:nvSpPr>
            <p:spPr>
              <a:xfrm>
                <a:off x="6564702" y="5608618"/>
                <a:ext cx="46755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[Standardized dataset]</a:t>
                </a:r>
                <a:endParaRPr lang="ko-KR" altLang="en-US" sz="1200" b="1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B6B449-F94C-D931-ACD3-24F5F14C2FD5}"/>
                  </a:ext>
                </a:extLst>
              </p:cNvPr>
              <p:cNvSpPr txBox="1"/>
              <p:nvPr/>
            </p:nvSpPr>
            <p:spPr>
              <a:xfrm>
                <a:off x="4982159" y="2482354"/>
                <a:ext cx="1926542" cy="491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ko-KR" altLang="en-US" sz="15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B6B449-F94C-D931-ACD3-24F5F14C2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159" y="2482354"/>
                <a:ext cx="1926542" cy="4910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E919BF-A2EF-CCB0-8A54-92F9634A2747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Training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8353D94-99D1-12F3-4F7D-331ED4740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45" y="942802"/>
            <a:ext cx="4870708" cy="432048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en-US" altLang="ko-KR" ker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Generative Adversarial Networks </a:t>
            </a:r>
            <a:r>
              <a:rPr lang="en-US" altLang="ko-KR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(GAN)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6855408-5352-0ACC-E666-C9AAC7EDA2B7}"/>
              </a:ext>
            </a:extLst>
          </p:cNvPr>
          <p:cNvGrpSpPr/>
          <p:nvPr/>
        </p:nvGrpSpPr>
        <p:grpSpPr>
          <a:xfrm>
            <a:off x="422745" y="1650134"/>
            <a:ext cx="10306774" cy="5120926"/>
            <a:chOff x="422745" y="1600902"/>
            <a:chExt cx="10306774" cy="512092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10570FE-5EBC-79CF-96EB-8657BCFDC6B0}"/>
                </a:ext>
              </a:extLst>
            </p:cNvPr>
            <p:cNvGrpSpPr/>
            <p:nvPr/>
          </p:nvGrpSpPr>
          <p:grpSpPr>
            <a:xfrm>
              <a:off x="422745" y="1650134"/>
              <a:ext cx="4426092" cy="2108134"/>
              <a:chOff x="422745" y="1762694"/>
              <a:chExt cx="6531728" cy="3705565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F39F53E2-D1CC-7B46-E51F-43BD9A081B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745" y="1762694"/>
                <a:ext cx="6531728" cy="32505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35569E-E984-A4FB-D258-4A6042D53A6A}"/>
                  </a:ext>
                </a:extLst>
              </p:cNvPr>
              <p:cNvSpPr txBox="1"/>
              <p:nvPr/>
            </p:nvSpPr>
            <p:spPr>
              <a:xfrm>
                <a:off x="422745" y="5191260"/>
                <a:ext cx="65317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[Structure of GAN model]</a:t>
                </a:r>
                <a:endParaRPr lang="ko-KR" altLang="en-US" sz="1200" b="1" dirty="0"/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E0E4872-B383-2089-CBF0-3A9BDD01FA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565"/>
            <a:stretch/>
          </p:blipFill>
          <p:spPr>
            <a:xfrm>
              <a:off x="422745" y="4076173"/>
              <a:ext cx="4426092" cy="226338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800762-BC48-4FCA-61BF-22D100C86DC7}"/>
                </a:ext>
              </a:extLst>
            </p:cNvPr>
            <p:cNvSpPr txBox="1"/>
            <p:nvPr/>
          </p:nvSpPr>
          <p:spPr>
            <a:xfrm>
              <a:off x="422745" y="6444829"/>
              <a:ext cx="4426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[Structure of generator]</a:t>
              </a:r>
              <a:endParaRPr lang="ko-KR" altLang="en-US" sz="1200" b="1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ED2AB1F-5606-F73B-64ED-AEDA05C20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34577" y="1600902"/>
              <a:ext cx="4994942" cy="189850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50AD78-811E-F9B8-88A4-F488B73AFAEE}"/>
                </a:ext>
              </a:extLst>
            </p:cNvPr>
            <p:cNvSpPr txBox="1"/>
            <p:nvPr/>
          </p:nvSpPr>
          <p:spPr>
            <a:xfrm>
              <a:off x="5734577" y="3619768"/>
              <a:ext cx="49949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[Structure of discriminator]</a:t>
              </a:r>
              <a:endParaRPr lang="ko-KR" altLang="en-US" sz="1200" b="1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A1B79BA-48E1-E139-4ABC-843E13C7D1DE}"/>
              </a:ext>
            </a:extLst>
          </p:cNvPr>
          <p:cNvSpPr txBox="1"/>
          <p:nvPr/>
        </p:nvSpPr>
        <p:spPr>
          <a:xfrm>
            <a:off x="5667465" y="4125405"/>
            <a:ext cx="6034678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Considering the difference between convolutional autoencoder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Input noise factor to the generator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Reconstruct the original train signal with repetitive training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Generator: sequential structure (dense &amp; batch normalization layer)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Discriminator: flatten &amp; sigmoid binary classification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762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6F4124-001F-6548-60B3-FF1DA83C5977}"/>
              </a:ext>
            </a:extLst>
          </p:cNvPr>
          <p:cNvSpPr txBox="1"/>
          <p:nvPr/>
        </p:nvSpPr>
        <p:spPr>
          <a:xfrm>
            <a:off x="263781" y="205853"/>
            <a:ext cx="60036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456704" latinLnBrk="0"/>
            <a:r>
              <a:rPr lang="ko-KR" altLang="en-US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▣ </a:t>
            </a:r>
            <a:r>
              <a:rPr lang="en-US" altLang="ko-KR" sz="2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Model validation</a:t>
            </a:r>
            <a:endParaRPr lang="ko-KR" altLang="en-US" sz="2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C5FAB28-3ADB-B595-60D6-2C032ED38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45" y="942802"/>
            <a:ext cx="3243244" cy="432048"/>
          </a:xfrm>
          <a:prstGeom prst="roundRect">
            <a:avLst/>
          </a:prstGeom>
          <a:solidFill>
            <a:srgbClr val="015B9A"/>
          </a:solidFill>
          <a:ln w="3175" cap="flat" cmpd="sng" algn="ctr">
            <a:noFill/>
            <a:prstDash val="solid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36000" anchor="ctr"/>
          <a:lstStyle/>
          <a:p>
            <a:pPr algn="ctr"/>
            <a:r>
              <a:rPr lang="en-US" altLang="ko-KR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현대하모니 L" panose="02020603020101020101" pitchFamily="18" charset="-127"/>
                <a:ea typeface="현대하모니 L" panose="02020603020101020101" pitchFamily="18" charset="-127"/>
                <a:cs typeface="함초롬바탕" panose="02030604000101010101" pitchFamily="18" charset="-127"/>
              </a:rPr>
              <a:t>Detection performance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389D127-B302-691A-2269-EC87795A0E98}"/>
              </a:ext>
            </a:extLst>
          </p:cNvPr>
          <p:cNvGrpSpPr/>
          <p:nvPr/>
        </p:nvGrpSpPr>
        <p:grpSpPr>
          <a:xfrm>
            <a:off x="422744" y="1477526"/>
            <a:ext cx="5926298" cy="2574365"/>
            <a:chOff x="422744" y="1531151"/>
            <a:chExt cx="7609550" cy="245520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9AC0630-E590-FF49-F1ED-44E3BEFE5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745" y="1531151"/>
              <a:ext cx="7609549" cy="211124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68C6F2-CF48-F2E6-AB09-7FA8A323D455}"/>
                </a:ext>
              </a:extLst>
            </p:cNvPr>
            <p:cNvSpPr txBox="1"/>
            <p:nvPr/>
          </p:nvSpPr>
          <p:spPr>
            <a:xfrm>
              <a:off x="422744" y="3709359"/>
              <a:ext cx="7609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[original and reconstructed signal : vibration train set]</a:t>
              </a:r>
              <a:endParaRPr lang="ko-KR" altLang="en-US" sz="1200" b="1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305A8D4-9725-93C3-C4FB-0B6F9C4CB574}"/>
              </a:ext>
            </a:extLst>
          </p:cNvPr>
          <p:cNvSpPr txBox="1"/>
          <p:nvPr/>
        </p:nvSpPr>
        <p:spPr>
          <a:xfrm>
            <a:off x="6443981" y="1477526"/>
            <a:ext cx="5520857" cy="108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err="1"/>
              <a:t>vib_train_mae</a:t>
            </a:r>
            <a:r>
              <a:rPr lang="en-US" altLang="ko-KR" sz="1500" dirty="0"/>
              <a:t> = abs(</a:t>
            </a:r>
            <a:r>
              <a:rPr lang="en-US" altLang="ko-KR" sz="1500" dirty="0" err="1"/>
              <a:t>org_sig</a:t>
            </a:r>
            <a:r>
              <a:rPr lang="en-US" altLang="ko-KR" sz="1500" dirty="0"/>
              <a:t> – </a:t>
            </a:r>
            <a:r>
              <a:rPr lang="en-US" altLang="ko-KR" sz="1500" dirty="0" err="1"/>
              <a:t>reconstructerd_sig</a:t>
            </a:r>
            <a:r>
              <a:rPr lang="en-US" altLang="ko-KR" sz="1500" dirty="0"/>
              <a:t>).mean()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Threshold = mean(</a:t>
            </a:r>
            <a:r>
              <a:rPr lang="en-US" altLang="ko-KR" sz="1500" dirty="0" err="1"/>
              <a:t>vib_train_mae</a:t>
            </a:r>
            <a:r>
              <a:rPr lang="en-US" altLang="ko-KR" sz="1500" dirty="0"/>
              <a:t>) + std(</a:t>
            </a:r>
            <a:r>
              <a:rPr lang="en-US" altLang="ko-KR" sz="1500" dirty="0" err="1"/>
              <a:t>vib_train_mae</a:t>
            </a:r>
            <a:r>
              <a:rPr lang="en-US" altLang="ko-KR" sz="15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Abnormal vibration signal detection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BCE970-1C35-3C23-9D47-F76F98CB13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7"/>
          <a:stretch/>
        </p:blipFill>
        <p:spPr>
          <a:xfrm>
            <a:off x="263780" y="4122103"/>
            <a:ext cx="6003667" cy="23163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93A802-359D-4073-7DD4-CA931A36919E}"/>
              </a:ext>
            </a:extLst>
          </p:cNvPr>
          <p:cNvSpPr txBox="1"/>
          <p:nvPr/>
        </p:nvSpPr>
        <p:spPr>
          <a:xfrm>
            <a:off x="263780" y="6438489"/>
            <a:ext cx="608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[original and reconstructed signal : vibration test set]</a:t>
            </a:r>
            <a:endParaRPr lang="ko-KR" altLang="en-US" sz="12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B7F1EE-3766-AAE1-055F-E31DAE2F8252}"/>
              </a:ext>
            </a:extLst>
          </p:cNvPr>
          <p:cNvSpPr/>
          <p:nvPr/>
        </p:nvSpPr>
        <p:spPr>
          <a:xfrm>
            <a:off x="3265613" y="4183811"/>
            <a:ext cx="2686613" cy="197544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D110A53-825D-3E8A-4739-5BDEFDA28051}"/>
              </a:ext>
            </a:extLst>
          </p:cNvPr>
          <p:cNvGrpSpPr/>
          <p:nvPr/>
        </p:nvGrpSpPr>
        <p:grpSpPr>
          <a:xfrm>
            <a:off x="6443980" y="4093836"/>
            <a:ext cx="5520857" cy="740203"/>
            <a:chOff x="6443980" y="4051891"/>
            <a:chExt cx="5520857" cy="74020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A093DDD-422C-6997-7DF6-541D78B7329D}"/>
                </a:ext>
              </a:extLst>
            </p:cNvPr>
            <p:cNvSpPr/>
            <p:nvPr/>
          </p:nvSpPr>
          <p:spPr>
            <a:xfrm>
              <a:off x="6815555" y="4122103"/>
              <a:ext cx="575146" cy="2904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5C8C30-2E81-79CC-7DD1-6CB479F18DC9}"/>
                </a:ext>
              </a:extLst>
            </p:cNvPr>
            <p:cNvSpPr txBox="1"/>
            <p:nvPr/>
          </p:nvSpPr>
          <p:spPr>
            <a:xfrm>
              <a:off x="6443980" y="4051891"/>
              <a:ext cx="5520857" cy="740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dirty="0"/>
                <a:t>          : Vibration abnormal signal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dirty="0"/>
                <a:t>Have a positive effect in anomaly detection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078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u6mI3UciUuZyJerjjg5hw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428</Words>
  <Application>Microsoft Office PowerPoint</Application>
  <PresentationFormat>와이드스크린</PresentationFormat>
  <Paragraphs>65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현대하모니 B</vt:lpstr>
      <vt:lpstr>현대하모니 L</vt:lpstr>
      <vt:lpstr>현대하모니 M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Minung Han</dc:creator>
  <cp:lastModifiedBy>Minung Han</cp:lastModifiedBy>
  <cp:revision>83</cp:revision>
  <dcterms:created xsi:type="dcterms:W3CDTF">2023-11-25T15:05:58Z</dcterms:created>
  <dcterms:modified xsi:type="dcterms:W3CDTF">2023-11-26T10:36:29Z</dcterms:modified>
</cp:coreProperties>
</file>