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1" r:id="rId2"/>
    <p:sldId id="260" r:id="rId3"/>
    <p:sldId id="259" r:id="rId4"/>
    <p:sldId id="262" r:id="rId5"/>
    <p:sldId id="278" r:id="rId6"/>
    <p:sldId id="282" r:id="rId7"/>
    <p:sldId id="281" r:id="rId8"/>
    <p:sldId id="268" r:id="rId9"/>
    <p:sldId id="269" r:id="rId10"/>
    <p:sldId id="272" r:id="rId11"/>
    <p:sldId id="273" r:id="rId12"/>
    <p:sldId id="274" r:id="rId13"/>
    <p:sldId id="283" r:id="rId14"/>
    <p:sldId id="284" r:id="rId15"/>
    <p:sldId id="279" r:id="rId16"/>
    <p:sldId id="280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</p:sldIdLst>
  <p:sldSz cx="9144000" cy="5715000" type="screen16x10"/>
  <p:notesSz cx="6858000" cy="9144000"/>
  <p:embeddedFontLst>
    <p:embeddedFont>
      <p:font typeface="a옛날목욕탕B" pitchFamily="18" charset="-127"/>
      <p:regular r:id="rId33"/>
    </p:embeddedFont>
    <p:embeddedFont>
      <p:font typeface="맑은 고딕" pitchFamily="50" charset="-127"/>
      <p:regular r:id="rId34"/>
      <p:bold r:id="rId35"/>
    </p:embeddedFont>
    <p:embeddedFont>
      <p:font typeface="a옛날목욕탕L" pitchFamily="18" charset="-127"/>
      <p:regular r:id="rId36"/>
    </p:embeddedFont>
    <p:embeddedFont>
      <p:font typeface="조선일보명조" pitchFamily="18" charset="-127"/>
      <p:regular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717" autoAdjust="0"/>
  </p:normalViewPr>
  <p:slideViewPr>
    <p:cSldViewPr>
      <p:cViewPr>
        <p:scale>
          <a:sx n="66" d="100"/>
          <a:sy n="66" d="100"/>
        </p:scale>
        <p:origin x="-1500" y="-38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54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6887B-D26A-46A5-AF70-112585C54022}" type="datetimeFigureOut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15147-CF7A-42DA-AE2A-5417B71241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735E3-607A-4428-8142-DA62BAB4149C}" type="datetimeFigureOut">
              <a:rPr lang="ko-KR" altLang="en-US" smtClean="0"/>
              <a:pPr/>
              <a:t>2019-08-12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02434-C8F7-4224-9910-3D30EBE5E0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02434-C8F7-4224-9910-3D30EBE5E0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214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5500706"/>
            <a:ext cx="9144000" cy="214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308882"/>
            <a:ext cx="9144000" cy="1588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-32" y="5416105"/>
            <a:ext cx="9144000" cy="1588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액자 7"/>
          <p:cNvSpPr/>
          <p:nvPr userDrawn="1"/>
        </p:nvSpPr>
        <p:spPr>
          <a:xfrm>
            <a:off x="0" y="0"/>
            <a:ext cx="9144000" cy="5715000"/>
          </a:xfrm>
          <a:prstGeom prst="frame">
            <a:avLst>
              <a:gd name="adj1" fmla="val 366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857356" y="371741"/>
            <a:ext cx="4714908" cy="699809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  <a:latin typeface="a옛날목욕탕B" pitchFamily="18" charset="-127"/>
                <a:ea typeface="a옛날목욕탕B" pitchFamily="18" charset="-127"/>
              </a:defRPr>
            </a:lvl1pPr>
          </a:lstStyle>
          <a:p>
            <a:r>
              <a:rPr lang="ko-KR" altLang="en-US" dirty="0"/>
              <a:t>목차이름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8290" y="5433879"/>
            <a:ext cx="2133600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395868" y="301288"/>
            <a:ext cx="1604363" cy="714375"/>
          </a:xfrm>
        </p:spPr>
        <p:txBody>
          <a:bodyPr>
            <a:noAutofit/>
          </a:bodyPr>
          <a:lstStyle>
            <a:lvl1pPr>
              <a:buNone/>
              <a:defRPr sz="480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defRPr>
            </a:lvl1pPr>
          </a:lstStyle>
          <a:p>
            <a:pPr lvl="0"/>
            <a:r>
              <a:rPr lang="en-US" altLang="ko-KR" dirty="0"/>
              <a:t>#01</a:t>
            </a:r>
            <a:endParaRPr lang="ko-KR" altLang="en-US" dirty="0"/>
          </a:p>
        </p:txBody>
      </p:sp>
      <p:pic>
        <p:nvPicPr>
          <p:cNvPr id="7" name="Picture 2" descr="C:\Users\User\Desktop\inspiration\ing\flame (1)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379164"/>
            <a:ext cx="546366" cy="47807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9AC7-1EDD-4489-B26E-7C384CD061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760780" y="1753881"/>
            <a:ext cx="5668740" cy="1260192"/>
            <a:chOff x="1785918" y="1714492"/>
            <a:chExt cx="5668740" cy="1260192"/>
          </a:xfrm>
        </p:grpSpPr>
        <p:sp>
          <p:nvSpPr>
            <p:cNvPr id="5" name="TextBox 4"/>
            <p:cNvSpPr txBox="1"/>
            <p:nvPr/>
          </p:nvSpPr>
          <p:spPr>
            <a:xfrm>
              <a:off x="2000232" y="1774355"/>
              <a:ext cx="45720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solidFill>
                    <a:schemeClr val="bg1"/>
                  </a:solidFill>
                  <a:latin typeface="a옛날목욕탕B" pitchFamily="18" charset="-127"/>
                  <a:ea typeface="a옛날목욕탕B" pitchFamily="18" charset="-127"/>
                </a:rPr>
                <a:t>OX Quiz</a:t>
              </a:r>
              <a:endParaRPr lang="en-US" altLang="ko-KR" sz="60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85918" y="2869075"/>
              <a:ext cx="5429288" cy="714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61562" y="174936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40954" y="1749368"/>
              <a:ext cx="108000" cy="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4" descr="C:\Users\User\Downloads\flam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86512" y="1714492"/>
              <a:ext cx="1168146" cy="1168146"/>
            </a:xfrm>
            <a:prstGeom prst="rect">
              <a:avLst/>
            </a:prstGeom>
            <a:noFill/>
          </p:spPr>
        </p:pic>
      </p:grpSp>
      <p:sp>
        <p:nvSpPr>
          <p:cNvPr id="10" name="TextBox 9"/>
          <p:cNvSpPr txBox="1"/>
          <p:nvPr/>
        </p:nvSpPr>
        <p:spPr>
          <a:xfrm>
            <a:off x="2071670" y="3111203"/>
            <a:ext cx="57864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a옛날목욕탕L" pitchFamily="18" charset="-127"/>
                <a:ea typeface="a옛날목욕탕L" pitchFamily="18" charset="-127"/>
              </a:rPr>
              <a:t>한문희 신용제 최지수 김태형</a:t>
            </a:r>
            <a:endParaRPr lang="en-US" altLang="ko-KR" sz="2500" dirty="0">
              <a:solidFill>
                <a:schemeClr val="bg1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59496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cs typeface="조선일보명조" pitchFamily="18" charset="-127"/>
              </a:rPr>
              <a:t>실행화면</a:t>
            </a:r>
            <a:r>
              <a:rPr lang="en-US" altLang="ko-KR" dirty="0" smtClean="0">
                <a:cs typeface="조선일보명조" pitchFamily="18" charset="-127"/>
              </a:rPr>
              <a:t>-</a:t>
            </a:r>
            <a:r>
              <a:rPr lang="ko-KR" altLang="en-US" dirty="0" smtClean="0">
                <a:cs typeface="조선일보명조" pitchFamily="18" charset="-127"/>
              </a:rPr>
              <a:t>회원가입</a:t>
            </a:r>
            <a:r>
              <a:rPr lang="en-US" altLang="ko-KR" dirty="0" smtClean="0">
                <a:cs typeface="조선일보명조" pitchFamily="18" charset="-127"/>
              </a:rPr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7142" y="1284419"/>
            <a:ext cx="2665135" cy="329103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2037" y="2762771"/>
            <a:ext cx="1786067" cy="78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C:\Users\hanmoonhee\Desktop\ppt\02_2_SignU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3302" y="1273770"/>
            <a:ext cx="2685336" cy="331236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3" name="Picture 5" descr="C:\Users\hanmoonhee\Desktop\ppt\02_2_1_SignU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2737680"/>
            <a:ext cx="1799147" cy="789701"/>
          </a:xfrm>
          <a:prstGeom prst="rect">
            <a:avLst/>
          </a:prstGeom>
          <a:noFill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5" y="1273324"/>
            <a:ext cx="2675374" cy="330209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4346451" y="475409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아이디 중복확인</a:t>
            </a:r>
            <a:endParaRPr lang="ko-KR" altLang="en-US" sz="1400" spc="-150" dirty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1448" y="4781971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err="1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이메일</a:t>
            </a:r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 인증번호 발송</a:t>
            </a:r>
            <a:endParaRPr lang="ko-KR" altLang="en-US" sz="1400" spc="-150" dirty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932040" y="1633364"/>
            <a:ext cx="0" cy="3105869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27784" y="3433564"/>
            <a:ext cx="0" cy="1305669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854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143536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cs typeface="조선일보명조" pitchFamily="18" charset="-127"/>
              </a:rPr>
              <a:t>실행화면</a:t>
            </a:r>
            <a:r>
              <a:rPr lang="en-US" altLang="ko-KR" dirty="0" smtClean="0">
                <a:cs typeface="조선일보명조" pitchFamily="18" charset="-127"/>
              </a:rPr>
              <a:t>-</a:t>
            </a:r>
            <a:r>
              <a:rPr lang="ko-KR" altLang="en-US" dirty="0" smtClean="0">
                <a:cs typeface="조선일보명조" pitchFamily="18" charset="-127"/>
              </a:rPr>
              <a:t>아이디 찾기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170" y="1489348"/>
            <a:ext cx="2538806" cy="288032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4114" y="1489348"/>
            <a:ext cx="2551693" cy="288032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2426" y="1489348"/>
            <a:ext cx="2538805" cy="288032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931886" y="4805721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아이디를 입력하지 않았을 때</a:t>
            </a:r>
            <a:endParaRPr lang="en-US" altLang="ko-KR" sz="1400" dirty="0" smtClean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51621" y="4801716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아이디가 </a:t>
            </a:r>
            <a:r>
              <a:rPr lang="en-US" altLang="ko-KR" sz="140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DB</a:t>
            </a:r>
            <a:r>
              <a:rPr lang="ko-KR" altLang="en-US" sz="140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에 없을때</a:t>
            </a:r>
            <a:endParaRPr lang="ko-KR" altLang="en-US" sz="1400" dirty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9933" y="4812833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아이디가 </a:t>
            </a:r>
            <a:r>
              <a:rPr lang="en-US" altLang="ko-KR" sz="140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DB</a:t>
            </a:r>
            <a:r>
              <a:rPr lang="ko-KR" altLang="en-US" sz="140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에 있을때</a:t>
            </a:r>
            <a:endParaRPr lang="ko-KR" altLang="en-US" sz="1400" dirty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55776" y="1849388"/>
            <a:ext cx="0" cy="288032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388596" y="1849388"/>
            <a:ext cx="0" cy="288032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196150" y="1849388"/>
            <a:ext cx="0" cy="288032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692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57216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cs typeface="조선일보명조" pitchFamily="18" charset="-127"/>
              </a:rPr>
              <a:t>실행화면</a:t>
            </a:r>
            <a:r>
              <a:rPr lang="en-US" altLang="ko-KR" dirty="0" smtClean="0">
                <a:cs typeface="조선일보명조" pitchFamily="18" charset="-127"/>
              </a:rPr>
              <a:t>-</a:t>
            </a:r>
            <a:r>
              <a:rPr lang="ko-KR" altLang="en-US" dirty="0" smtClean="0">
                <a:cs typeface="조선일보명조" pitchFamily="18" charset="-127"/>
              </a:rPr>
              <a:t>비밀번호 찾기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342" y="1129308"/>
            <a:ext cx="2160000" cy="108342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802" y="1130066"/>
            <a:ext cx="3762375" cy="42672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343" y="4404956"/>
            <a:ext cx="2160000" cy="97282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343" y="2304127"/>
            <a:ext cx="2160000" cy="96091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343" y="3362201"/>
            <a:ext cx="2160000" cy="94809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타원 12"/>
          <p:cNvSpPr/>
          <p:nvPr/>
        </p:nvSpPr>
        <p:spPr>
          <a:xfrm>
            <a:off x="3275856" y="2785492"/>
            <a:ext cx="648072" cy="64807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039845" y="2029787"/>
            <a:ext cx="648072" cy="64807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2699792" y="2569468"/>
            <a:ext cx="540060" cy="36004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771800" y="1993404"/>
            <a:ext cx="2304256" cy="21602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076056" y="1921396"/>
            <a:ext cx="216024" cy="1440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989441" y="3711376"/>
            <a:ext cx="1576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ERROR_MESSAGE</a:t>
            </a:r>
            <a:endParaRPr lang="ko-KR" altLang="en-US" sz="1200" dirty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7" name="직선 화살표 연결선 26"/>
          <p:cNvCxnSpPr>
            <a:endCxn id="34" idx="1"/>
          </p:cNvCxnSpPr>
          <p:nvPr/>
        </p:nvCxnSpPr>
        <p:spPr>
          <a:xfrm>
            <a:off x="5508104" y="2785492"/>
            <a:ext cx="1631785" cy="86692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34" idx="2"/>
          </p:cNvCxnSpPr>
          <p:nvPr/>
        </p:nvCxnSpPr>
        <p:spPr>
          <a:xfrm>
            <a:off x="5436096" y="3721596"/>
            <a:ext cx="1440160" cy="134491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5436096" y="4081636"/>
            <a:ext cx="1800200" cy="86409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876256" y="3568055"/>
            <a:ext cx="1800200" cy="57606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588224" y="1129308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이메일에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비밀번호를 발송한다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  <p:cxnSp>
        <p:nvCxnSpPr>
          <p:cNvPr id="39" name="구부러진 연결선 46"/>
          <p:cNvCxnSpPr/>
          <p:nvPr/>
        </p:nvCxnSpPr>
        <p:spPr>
          <a:xfrm flipV="1">
            <a:off x="6084168" y="1248942"/>
            <a:ext cx="576064" cy="384422"/>
          </a:xfrm>
          <a:prstGeom prst="curvedConnector3">
            <a:avLst>
              <a:gd name="adj1" fmla="val 50000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164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572164" cy="699809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dirty="0">
                <a:cs typeface="조선일보명조"/>
              </a:rPr>
              <a:t>실행화면</a:t>
            </a:r>
            <a:r>
              <a:rPr lang="en-US" altLang="ko-KR" dirty="0">
                <a:cs typeface="조선일보명조"/>
              </a:rPr>
              <a:t>-</a:t>
            </a:r>
            <a:r>
              <a:rPr lang="ko-KR" altLang="en-US" dirty="0">
                <a:cs typeface="조선일보명조"/>
              </a:rPr>
              <a:t>회원정보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88B9AC7-1EDD-4489-B26E-7C384CD061C0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#04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/>
          <a:srcRect l="780" r="2360" b="-280"/>
          <a:stretch>
            <a:fillRect/>
          </a:stretch>
        </p:blipFill>
        <p:spPr>
          <a:xfrm>
            <a:off x="611504" y="1561356"/>
            <a:ext cx="2952369" cy="3744450"/>
          </a:xfrm>
          <a:prstGeom prst="rect">
            <a:avLst/>
          </a:prstGeom>
          <a:ln w="1270" cap="flat" cmpd="sng">
            <a:solidFill>
              <a:srgbClr val="404040"/>
            </a:solidFill>
            <a:prstDash val="solid"/>
            <a:round/>
          </a:ln>
        </p:spPr>
      </p:pic>
      <p:sp>
        <p:nvSpPr>
          <p:cNvPr id="12" name="액자 11"/>
          <p:cNvSpPr/>
          <p:nvPr/>
        </p:nvSpPr>
        <p:spPr>
          <a:xfrm>
            <a:off x="755576" y="5017740"/>
            <a:ext cx="864096" cy="216024"/>
          </a:xfrm>
          <a:prstGeom prst="frame">
            <a:avLst>
              <a:gd name="adj1" fmla="val 12500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3640281" y="1560118"/>
            <a:ext cx="2011854" cy="937341"/>
          </a:xfrm>
          <a:prstGeom prst="rect">
            <a:avLst/>
          </a:prstGeom>
          <a:ln w="3175" cap="flat" cmpd="sng">
            <a:solidFill>
              <a:srgbClr val="404040"/>
            </a:solidFill>
            <a:prstDash val="solid"/>
            <a:round/>
          </a:ln>
          <a:effectLst>
            <a:outerShdw blurRad="12700" dist="127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4067944" y="2713484"/>
            <a:ext cx="4248472" cy="216024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 lang="ko-KR" altLang="en-US">
              <a:latin typeface="a옛날목욕탕L"/>
              <a:ea typeface="a옛날목욕탕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1920" y="2713484"/>
            <a:ext cx="4536504" cy="216024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647728" y="4427994"/>
            <a:ext cx="5256583" cy="864096"/>
          </a:xfrm>
          <a:prstGeom prst="rect">
            <a:avLst/>
          </a:prstGeom>
          <a:ln w="3175" cap="flat" cmpd="sng">
            <a:solidFill>
              <a:srgbClr val="404040"/>
            </a:solidFill>
            <a:prstDash val="solid"/>
            <a:round/>
          </a:ln>
          <a:effectLst>
            <a:outerShdw blurRad="12700" dist="12700" dir="27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3647728" y="2924944"/>
            <a:ext cx="5184576" cy="864096"/>
          </a:xfrm>
          <a:prstGeom prst="rect">
            <a:avLst/>
          </a:prstGeom>
          <a:ln w="3175" cap="flat" cmpd="sng">
            <a:solidFill>
              <a:srgbClr val="404040"/>
            </a:solidFill>
            <a:prstDash val="solid"/>
            <a:round/>
          </a:ln>
          <a:effectLst>
            <a:outerShdw blurRad="12700" dist="12700" dir="27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3549015" y="2578989"/>
            <a:ext cx="3816424" cy="36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회원정보 수정 전 테이블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50158" y="4074813"/>
            <a:ext cx="2930984" cy="367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회원정보 수정 후 테이블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 cstate="print"/>
          <a:srcRect t="490" r="130"/>
          <a:stretch>
            <a:fillRect/>
          </a:stretch>
        </p:blipFill>
        <p:spPr>
          <a:xfrm>
            <a:off x="6816084" y="1561338"/>
            <a:ext cx="2004448" cy="931558"/>
          </a:xfrm>
          <a:prstGeom prst="rect">
            <a:avLst/>
          </a:prstGeom>
          <a:ln w="3175" cap="flat" cmpd="sng">
            <a:solidFill>
              <a:srgbClr val="404040"/>
            </a:solidFill>
            <a:prstDash val="solid"/>
            <a:round/>
          </a:ln>
          <a:effectLst>
            <a:outerShdw blurRad="12700" dist="12700" dir="2700000" algn="ctr" rotWithShape="0">
              <a:srgbClr val="000000">
                <a:alpha val="50000"/>
              </a:srgbClr>
            </a:outerShdw>
          </a:effectLst>
        </p:spPr>
      </p:pic>
      <p:cxnSp>
        <p:nvCxnSpPr>
          <p:cNvPr id="34" name="직선 화살표 연결선 33"/>
          <p:cNvCxnSpPr/>
          <p:nvPr/>
        </p:nvCxnSpPr>
        <p:spPr>
          <a:xfrm>
            <a:off x="5830062" y="2027117"/>
            <a:ext cx="862533" cy="0"/>
          </a:xfrm>
          <a:prstGeom prst="straightConnector1">
            <a:avLst/>
          </a:prstGeom>
          <a:ln w="12700" algn="ctr">
            <a:solidFill>
              <a:schemeClr val="accent3"/>
            </a:solidFill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직사각형 35"/>
          <p:cNvSpPr/>
          <p:nvPr/>
        </p:nvSpPr>
        <p:spPr>
          <a:xfrm>
            <a:off x="3811353" y="3264900"/>
            <a:ext cx="5040000" cy="126000"/>
          </a:xfrm>
          <a:prstGeom prst="rect">
            <a:avLst/>
          </a:prstGeom>
          <a:noFill/>
          <a:ln w="12700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84312" y="4788034"/>
            <a:ext cx="5220000" cy="108000"/>
          </a:xfrm>
          <a:prstGeom prst="rect">
            <a:avLst/>
          </a:prstGeom>
          <a:noFill/>
          <a:ln w="12700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>
              <a:ln w="3175">
                <a:solidFill>
                  <a:schemeClr val="tx1"/>
                </a:solidFill>
              </a:ln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rot="5400000">
            <a:off x="6516243" y="4369689"/>
            <a:ext cx="792099" cy="72009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40" name="TextBox 39"/>
          <p:cNvSpPr txBox="1"/>
          <p:nvPr/>
        </p:nvSpPr>
        <p:spPr>
          <a:xfrm>
            <a:off x="6588252" y="3769946"/>
            <a:ext cx="1944216" cy="239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solidFill>
                  <a:schemeClr val="accent3"/>
                </a:solidFill>
                <a:latin typeface="a옛날목욕탕B"/>
                <a:ea typeface="a옛날목욕탕B"/>
              </a:rPr>
              <a:t>수정한 라인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572164" cy="699809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>
                <a:cs typeface="조선일보명조"/>
              </a:rPr>
              <a:t>실행화면</a:t>
            </a:r>
            <a:r>
              <a:rPr lang="en-US" altLang="ko-KR">
                <a:cs typeface="조선일보명조"/>
              </a:rPr>
              <a:t>-</a:t>
            </a:r>
            <a:r>
              <a:rPr lang="ko-KR" altLang="en-US">
                <a:cs typeface="조선일보명조"/>
              </a:rPr>
              <a:t>회원탈퇴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88B9AC7-1EDD-4489-B26E-7C384CD061C0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#04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530832" y="1513730"/>
            <a:ext cx="3033041" cy="37154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067944" y="2713484"/>
            <a:ext cx="4248472" cy="216024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 lang="ko-KR" altLang="en-US">
              <a:latin typeface="a옛날목욕탕L"/>
              <a:ea typeface="a옛날목욕탕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1920" y="2713484"/>
            <a:ext cx="4536504" cy="216024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563874" y="2511946"/>
            <a:ext cx="2953077" cy="362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회원탈퇴 전 테이블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73399" y="3726557"/>
            <a:ext cx="3816424" cy="367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회원탈퇴 후 테이블</a:t>
            </a:r>
          </a:p>
        </p:txBody>
      </p:sp>
      <p:sp>
        <p:nvSpPr>
          <p:cNvPr id="38" name="액자 37"/>
          <p:cNvSpPr/>
          <p:nvPr/>
        </p:nvSpPr>
        <p:spPr>
          <a:xfrm>
            <a:off x="1547621" y="4945764"/>
            <a:ext cx="936104" cy="216024"/>
          </a:xfrm>
          <a:prstGeom prst="frame">
            <a:avLst>
              <a:gd name="adj1" fmla="val 125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3647728" y="4149079"/>
            <a:ext cx="5100794" cy="104810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3719738" y="2890382"/>
            <a:ext cx="5028784" cy="826649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3698367" y="1568888"/>
            <a:ext cx="2027057" cy="94545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6" cstate="print"/>
          <a:stretch>
            <a:fillRect/>
          </a:stretch>
        </p:blipFill>
        <p:spPr>
          <a:xfrm>
            <a:off x="6778194" y="1540313"/>
            <a:ext cx="2042337" cy="952582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684312" y="3556074"/>
            <a:ext cx="5220000" cy="108000"/>
          </a:xfrm>
          <a:prstGeom prst="rect">
            <a:avLst/>
          </a:prstGeom>
          <a:noFill/>
          <a:ln w="12700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84312" y="5121200"/>
            <a:ext cx="5220000" cy="108000"/>
          </a:xfrm>
          <a:prstGeom prst="rect">
            <a:avLst/>
          </a:prstGeom>
          <a:noFill/>
          <a:ln w="12700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79976" y="5085184"/>
            <a:ext cx="1008112" cy="189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chemeClr val="accent3"/>
                </a:solidFill>
              </a:rPr>
              <a:t>삭제 완료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796153" y="2027117"/>
            <a:ext cx="862533" cy="0"/>
          </a:xfrm>
          <a:prstGeom prst="straightConnector1">
            <a:avLst/>
          </a:prstGeom>
          <a:ln w="12700" algn="ctr">
            <a:solidFill>
              <a:schemeClr val="accent3"/>
            </a:solidFill>
            <a:tailEnd type="arrow"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57216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cs typeface="조선일보명조" pitchFamily="18" charset="-127"/>
              </a:rPr>
              <a:t>실행화면</a:t>
            </a:r>
            <a:r>
              <a:rPr lang="en-US" altLang="ko-KR" dirty="0" smtClean="0">
                <a:cs typeface="조선일보명조" pitchFamily="18" charset="-127"/>
              </a:rPr>
              <a:t>-</a:t>
            </a:r>
            <a:r>
              <a:rPr lang="ko-KR" altLang="en-US" dirty="0" smtClean="0">
                <a:cs typeface="조선일보명조" pitchFamily="18" charset="-127"/>
              </a:rPr>
              <a:t>게임대기실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4098" name="Picture 2" descr="C:\Users\hanmoonhee\Documents\카카오톡 받은 파일\찐\두명테스트\대기실_05(방 만들기0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82163"/>
            <a:ext cx="5394572" cy="4320000"/>
          </a:xfrm>
          <a:prstGeom prst="rect">
            <a:avLst/>
          </a:prstGeom>
          <a:ln w="3175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타원 6"/>
          <p:cNvSpPr/>
          <p:nvPr/>
        </p:nvSpPr>
        <p:spPr>
          <a:xfrm>
            <a:off x="4716016" y="1345332"/>
            <a:ext cx="864096" cy="86409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59832" y="2137420"/>
            <a:ext cx="1296144" cy="129614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521868" y="1201316"/>
            <a:ext cx="576064" cy="43204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8602" y="3640063"/>
            <a:ext cx="4229422" cy="815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/>
          <p:nvPr/>
        </p:nvCxnSpPr>
        <p:spPr>
          <a:xfrm rot="5400000" flipH="1" flipV="1">
            <a:off x="2591780" y="3109528"/>
            <a:ext cx="576064" cy="504056"/>
          </a:xfrm>
          <a:prstGeom prst="curvedConnector3">
            <a:avLst>
              <a:gd name="adj1" fmla="val 53307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58602" y="3928095"/>
            <a:ext cx="4176464" cy="1440160"/>
          </a:xfrm>
          <a:prstGeom prst="rect">
            <a:avLst/>
          </a:prstGeom>
          <a:solidFill>
            <a:schemeClr val="accent3">
              <a:alpha val="10000"/>
            </a:schemeClr>
          </a:solidFill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60031" y="3928095"/>
            <a:ext cx="898005" cy="1406252"/>
          </a:xfrm>
          <a:prstGeom prst="rect">
            <a:avLst/>
          </a:prstGeom>
          <a:solidFill>
            <a:schemeClr val="accent3">
              <a:alpha val="10000"/>
            </a:schemeClr>
          </a:solidFill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580112" y="1921396"/>
            <a:ext cx="1224136" cy="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6"/>
          </p:cNvCxnSpPr>
          <p:nvPr/>
        </p:nvCxnSpPr>
        <p:spPr>
          <a:xfrm>
            <a:off x="4355976" y="2785492"/>
            <a:ext cx="2448272" cy="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499992" y="4081636"/>
            <a:ext cx="2376264" cy="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40" idx="1"/>
          </p:cNvCxnSpPr>
          <p:nvPr/>
        </p:nvCxnSpPr>
        <p:spPr>
          <a:xfrm>
            <a:off x="5148064" y="4657700"/>
            <a:ext cx="1742453" cy="9873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9" idx="6"/>
            <a:endCxn id="36" idx="1"/>
          </p:cNvCxnSpPr>
          <p:nvPr/>
        </p:nvCxnSpPr>
        <p:spPr>
          <a:xfrm>
            <a:off x="3097932" y="1417340"/>
            <a:ext cx="3705175" cy="1939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03107" y="1282849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정보수정</a:t>
            </a:r>
            <a:endParaRPr lang="ko-KR" altLang="en-US" sz="1400" spc="-150" dirty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32823" y="180595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랭킹</a:t>
            </a:r>
            <a:endParaRPr lang="en-US" altLang="ko-KR" sz="1400" spc="-150" dirty="0" smtClean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13773" y="2651001"/>
            <a:ext cx="14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방 만들기  </a:t>
            </a:r>
            <a:r>
              <a:rPr lang="en-US" altLang="ko-KR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-&gt;  </a:t>
            </a:r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생성</a:t>
            </a:r>
            <a:endParaRPr lang="en-US" altLang="ko-KR" sz="1400" spc="-150" dirty="0" smtClean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04831" y="393762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채팅 창</a:t>
            </a:r>
            <a:endParaRPr lang="en-US" altLang="ko-KR" sz="1400" spc="-150" dirty="0" smtClean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90517" y="4513684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현재 접속해있는 유저</a:t>
            </a:r>
            <a:endParaRPr lang="en-US" altLang="ko-KR" sz="1400" spc="-150" dirty="0" smtClean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64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57216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cs typeface="조선일보명조" pitchFamily="18" charset="-127"/>
              </a:rPr>
              <a:t>실행화면</a:t>
            </a:r>
            <a:r>
              <a:rPr lang="en-US" altLang="ko-KR" dirty="0" smtClean="0">
                <a:cs typeface="조선일보명조" pitchFamily="18" charset="-127"/>
              </a:rPr>
              <a:t>-</a:t>
            </a:r>
            <a:r>
              <a:rPr lang="ko-KR" altLang="en-US" dirty="0" smtClean="0">
                <a:cs typeface="조선일보명조" pitchFamily="18" charset="-127"/>
              </a:rPr>
              <a:t>게임대기실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5122" name="Picture 2" descr="C:\Users\hanmoonhee\Documents\카카오톡 받은 파일\찐\두명테스트\대기실_07(방 입장0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68" y="1100733"/>
            <a:ext cx="3931579" cy="31500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3" name="Picture 3" descr="C:\Users\hanmoonhee\Documents\카카오톡 받은 파일\찐\두명테스트\대기실_08(방 입장0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382" y="1921395"/>
            <a:ext cx="3931579" cy="3150000"/>
          </a:xfrm>
          <a:prstGeom prst="rect">
            <a:avLst/>
          </a:prstGeom>
          <a:ln w="3175" cap="sq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직사각형 26"/>
          <p:cNvSpPr/>
          <p:nvPr/>
        </p:nvSpPr>
        <p:spPr>
          <a:xfrm>
            <a:off x="1907704" y="2425452"/>
            <a:ext cx="1152128" cy="50405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209134" y="3255640"/>
            <a:ext cx="1080120" cy="465956"/>
          </a:xfrm>
          <a:prstGeom prst="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377852" y="2819400"/>
            <a:ext cx="3778324" cy="61416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79712" y="1849388"/>
            <a:ext cx="1224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비밀번호 입력 창</a:t>
            </a:r>
            <a:endParaRPr lang="ko-KR" altLang="en-US" sz="1400" spc="-150" dirty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47" name="구부러진 연결선 46"/>
          <p:cNvCxnSpPr>
            <a:endCxn id="44" idx="1"/>
          </p:cNvCxnSpPr>
          <p:nvPr/>
        </p:nvCxnSpPr>
        <p:spPr>
          <a:xfrm rot="16200000" flipV="1">
            <a:off x="1804629" y="2178360"/>
            <a:ext cx="422176" cy="72010"/>
          </a:xfrm>
          <a:prstGeom prst="curvedConnector4">
            <a:avLst>
              <a:gd name="adj1" fmla="val 31774"/>
              <a:gd name="adj2" fmla="val 417456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516216" y="2694434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비밀번호가 틀릴 때 </a:t>
            </a:r>
            <a:r>
              <a:rPr lang="en-US" altLang="ko-KR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!</a:t>
            </a:r>
            <a:endParaRPr lang="ko-KR" altLang="en-US" sz="1400" spc="-150" dirty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52" name="구부러진 연결선 46"/>
          <p:cNvCxnSpPr>
            <a:endCxn id="51" idx="1"/>
          </p:cNvCxnSpPr>
          <p:nvPr/>
        </p:nvCxnSpPr>
        <p:spPr>
          <a:xfrm rot="16200000" flipV="1">
            <a:off x="6341133" y="3023406"/>
            <a:ext cx="422176" cy="72010"/>
          </a:xfrm>
          <a:prstGeom prst="curvedConnector4">
            <a:avLst>
              <a:gd name="adj1" fmla="val 31774"/>
              <a:gd name="adj2" fmla="val 417456"/>
            </a:avLst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82108" y="1273324"/>
            <a:ext cx="4056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생성된 방을 클릭하고 비밀번호를 입력하여 방에 입장한다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비밀번호가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틀릴때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창을 불러온다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164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/>
          <p:cNvCxnSpPr/>
          <p:nvPr/>
        </p:nvCxnSpPr>
        <p:spPr>
          <a:xfrm>
            <a:off x="3174262" y="2857500"/>
            <a:ext cx="1829792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738980" cy="685559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실행화면</a:t>
            </a:r>
            <a:r>
              <a:rPr lang="en-US" altLang="ko-KR"/>
              <a:t>-</a:t>
            </a:r>
            <a:r>
              <a:rPr lang="ko-KR" altLang="en-US"/>
              <a:t>게임방</a:t>
            </a:r>
            <a:r>
              <a:rPr lang="en-US" altLang="ko-KR"/>
              <a:t> </a:t>
            </a:r>
            <a:r>
              <a:rPr lang="ko-KR" altLang="en-US"/>
              <a:t>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88B9AC7-1EDD-4489-B26E-7C384CD061C0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#04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5004459" y="1453499"/>
            <a:ext cx="3240000" cy="2808000"/>
          </a:xfrm>
          <a:prstGeom prst="rect">
            <a:avLst/>
          </a:prstGeom>
          <a:ln w="1270" cap="flat" cmpd="sng">
            <a:solidFill>
              <a:srgbClr val="404040"/>
            </a:solidFill>
            <a:prstDash val="solid"/>
            <a:round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767405" y="1455625"/>
            <a:ext cx="3588568" cy="2803748"/>
          </a:xfrm>
          <a:prstGeom prst="rect">
            <a:avLst/>
          </a:prstGeom>
          <a:ln w="1270" cap="flat" cmpd="sng" algn="ctr">
            <a:solidFill>
              <a:srgbClr val="404040"/>
            </a:solidFill>
            <a:prstDash val="solid"/>
            <a:round/>
          </a:ln>
        </p:spPr>
      </p:pic>
      <p:sp>
        <p:nvSpPr>
          <p:cNvPr id="10" name="액자 9"/>
          <p:cNvSpPr/>
          <p:nvPr/>
        </p:nvSpPr>
        <p:spPr>
          <a:xfrm>
            <a:off x="2764582" y="2713483"/>
            <a:ext cx="216024" cy="72008"/>
          </a:xfrm>
          <a:prstGeom prst="frame">
            <a:avLst>
              <a:gd name="adj1" fmla="val 125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267711" y="2857500"/>
            <a:ext cx="2016225" cy="224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chemeClr val="accent3"/>
                </a:solidFill>
              </a:rPr>
              <a:t>생성버튼을 누르면 방 생성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31" y="4421863"/>
            <a:ext cx="7416824" cy="103405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 sz="1600" b="1">
                <a:solidFill>
                  <a:srgbClr val="404040"/>
                </a:solidFill>
              </a:rPr>
              <a:t>방 생성 후 게임방으로 입장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sz="700" b="1">
              <a:solidFill>
                <a:srgbClr val="404040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600" b="1">
                <a:solidFill>
                  <a:srgbClr val="404040"/>
                </a:solidFill>
              </a:rPr>
              <a:t>입장시 </a:t>
            </a:r>
            <a:r>
              <a:rPr lang="en-US" altLang="ko-KR" sz="1600" b="1">
                <a:solidFill>
                  <a:srgbClr val="404040"/>
                </a:solidFill>
              </a:rPr>
              <a:t>Palyer1</a:t>
            </a:r>
            <a:r>
              <a:rPr lang="ko-KR" altLang="en-US" sz="1600" b="1">
                <a:solidFill>
                  <a:srgbClr val="404040"/>
                </a:solidFill>
              </a:rPr>
              <a:t> 이미지를 불러옴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sz="700" b="1">
              <a:solidFill>
                <a:srgbClr val="404040"/>
              </a:solidFill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600" b="1">
                <a:solidFill>
                  <a:srgbClr val="404040"/>
                </a:solidFill>
              </a:rPr>
              <a:t>채팅창에 입장한 유저의 닉네임을 알림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99792" y="4801716"/>
            <a:ext cx="277723" cy="3589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6243036" cy="685559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>
                <a:cs typeface="조선일보명조"/>
              </a:rPr>
              <a:t>실행화면</a:t>
            </a:r>
            <a:r>
              <a:rPr lang="en-US" altLang="ko-KR">
                <a:cs typeface="조선일보명조"/>
              </a:rPr>
              <a:t>-</a:t>
            </a:r>
            <a:r>
              <a:rPr lang="ko-KR" altLang="en-US">
                <a:cs typeface="조선일보명조"/>
              </a:rPr>
              <a:t> </a:t>
            </a:r>
            <a:r>
              <a:rPr lang="en-US" altLang="ko-KR">
                <a:cs typeface="조선일보명조"/>
              </a:rPr>
              <a:t>Player2</a:t>
            </a:r>
            <a:r>
              <a:rPr lang="ko-KR" altLang="en-US">
                <a:cs typeface="조선일보명조"/>
              </a:rPr>
              <a:t> 입장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#04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88B9AC7-1EDD-4489-B26E-7C384CD061C0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788024" y="1345671"/>
            <a:ext cx="3301126" cy="2880000"/>
          </a:xfrm>
          <a:prstGeom prst="rect">
            <a:avLst/>
          </a:prstGeom>
          <a:ln w="1270" cap="flat" cmpd="sng">
            <a:solidFill>
              <a:srgbClr val="404040"/>
            </a:solidFill>
            <a:prstDash val="solid"/>
            <a:round/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1259632" y="1345332"/>
            <a:ext cx="3101538" cy="2880000"/>
          </a:xfrm>
          <a:prstGeom prst="rect">
            <a:avLst/>
          </a:prstGeom>
          <a:ln w="1270" cap="flat" cmpd="sng" algn="ctr">
            <a:solidFill>
              <a:srgbClr val="404040"/>
            </a:solidFill>
            <a:prstDash val="solid"/>
            <a:round/>
          </a:ln>
        </p:spPr>
      </p:pic>
      <p:sp>
        <p:nvSpPr>
          <p:cNvPr id="19" name="TextBox 18"/>
          <p:cNvSpPr txBox="1"/>
          <p:nvPr/>
        </p:nvSpPr>
        <p:spPr>
          <a:xfrm>
            <a:off x="827584" y="3793604"/>
            <a:ext cx="1728192" cy="366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4297660"/>
            <a:ext cx="7920880" cy="112435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다른 유저가 들어올 경우 </a:t>
            </a:r>
            <a:r>
              <a:rPr lang="en-US" altLang="ko-KR">
                <a:solidFill>
                  <a:srgbClr val="404040"/>
                </a:solidFill>
                <a:latin typeface="a옛날목욕탕L"/>
                <a:ea typeface="a옛날목욕탕L"/>
              </a:rPr>
              <a:t>Player2 </a:t>
            </a: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이미지를 불러옴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sz="700">
              <a:solidFill>
                <a:srgbClr val="404040"/>
              </a:solidFill>
              <a:latin typeface="a옛날목욕탕L"/>
              <a:ea typeface="a옛날목욕탕L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게임방에서 </a:t>
            </a:r>
            <a:r>
              <a:rPr lang="en-US" altLang="ko-KR">
                <a:solidFill>
                  <a:srgbClr val="404040"/>
                </a:solidFill>
                <a:latin typeface="a옛날목욕탕L"/>
                <a:ea typeface="a옛날목욕탕L"/>
              </a:rPr>
              <a:t>Player1</a:t>
            </a: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과 </a:t>
            </a:r>
            <a:r>
              <a:rPr lang="en-US" altLang="ko-KR">
                <a:solidFill>
                  <a:srgbClr val="404040"/>
                </a:solidFill>
                <a:latin typeface="a옛날목욕탕L"/>
                <a:ea typeface="a옛날목욕탕L"/>
              </a:rPr>
              <a:t>Player2</a:t>
            </a: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 채팅 가능</a:t>
            </a:r>
          </a:p>
          <a:p>
            <a:pPr marL="257040" indent="-257040">
              <a:buFont typeface="Arial"/>
              <a:buChar char="•"/>
              <a:defRPr/>
            </a:pPr>
            <a:endParaRPr lang="ko-KR" altLang="en-US" sz="700">
              <a:solidFill>
                <a:srgbClr val="404040"/>
              </a:solidFill>
              <a:latin typeface="a옛날목욕탕L"/>
              <a:ea typeface="a옛날목욕탕L"/>
            </a:endParaRPr>
          </a:p>
          <a:p>
            <a:pPr marL="257040" indent="-257040">
              <a:buFont typeface="Arial"/>
              <a:buChar char="•"/>
              <a:defRPr/>
            </a:pPr>
            <a:r>
              <a:rPr lang="ko-KR" altLang="ko-KR">
                <a:solidFill>
                  <a:srgbClr val="404040"/>
                </a:solidFill>
                <a:latin typeface="a옛날목욕탕L"/>
                <a:ea typeface="a옛날목욕탕L"/>
              </a:rPr>
              <a:t>Player2 입장 시 게임 시작 가능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88024" y="3361556"/>
            <a:ext cx="3312368" cy="864095"/>
          </a:xfrm>
          <a:prstGeom prst="rect">
            <a:avLst/>
          </a:prstGeom>
          <a:noFill/>
          <a:ln w="12700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5" name="직사각형 24"/>
          <p:cNvSpPr/>
          <p:nvPr/>
        </p:nvSpPr>
        <p:spPr>
          <a:xfrm>
            <a:off x="3347864" y="1993404"/>
            <a:ext cx="1008112" cy="1008111"/>
          </a:xfrm>
          <a:prstGeom prst="rect">
            <a:avLst/>
          </a:prstGeom>
          <a:noFill/>
          <a:ln w="12700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3347864" y="3073524"/>
            <a:ext cx="1008112" cy="239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schemeClr val="accent3"/>
                </a:solidFill>
                <a:latin typeface="a옛날목욕탕L"/>
                <a:ea typeface="a옛날목욕탕L"/>
              </a:rPr>
              <a:t>Player2</a:t>
            </a:r>
            <a:r>
              <a:rPr lang="ko-KR" altLang="en-US" sz="1000">
                <a:solidFill>
                  <a:schemeClr val="accent3"/>
                </a:solidFill>
                <a:latin typeface="a옛날목욕탕L"/>
                <a:ea typeface="a옛날목욕탕L"/>
              </a:rPr>
              <a:t> 입장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6136" y="3094851"/>
            <a:ext cx="1872208" cy="26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solidFill>
                  <a:schemeClr val="accent3"/>
                </a:solidFill>
                <a:latin typeface="a옛날목욕탕L"/>
                <a:ea typeface="a옛날목욕탕L"/>
              </a:rPr>
              <a:t>Player</a:t>
            </a:r>
            <a:r>
              <a:rPr lang="ko-KR" altLang="en-US" sz="1200">
                <a:solidFill>
                  <a:schemeClr val="accent3"/>
                </a:solidFill>
                <a:latin typeface="a옛날목욕탕L"/>
                <a:ea typeface="a옛날목욕탕L"/>
              </a:rPr>
              <a:t> 대화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실행화면</a:t>
            </a:r>
            <a:r>
              <a:rPr lang="en-US" altLang="ko-KR"/>
              <a:t>-</a:t>
            </a:r>
            <a:r>
              <a:rPr lang="ko-KR" altLang="en-US"/>
              <a:t>게임중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88B9AC7-1EDD-4489-B26E-7C384CD061C0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#04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043608" y="1237660"/>
            <a:ext cx="3435789" cy="3060000"/>
          </a:xfrm>
          <a:prstGeom prst="rect">
            <a:avLst/>
          </a:prstGeom>
          <a:ln w="1270" cap="flat" cmpd="sng">
            <a:solidFill>
              <a:srgbClr val="404040"/>
            </a:solidFill>
            <a:prstDash val="solid"/>
            <a:round/>
          </a:ln>
        </p:spPr>
      </p:pic>
      <p:sp>
        <p:nvSpPr>
          <p:cNvPr id="23" name="직사각형 22"/>
          <p:cNvSpPr/>
          <p:nvPr/>
        </p:nvSpPr>
        <p:spPr>
          <a:xfrm>
            <a:off x="2339752" y="1921396"/>
            <a:ext cx="864096" cy="432048"/>
          </a:xfrm>
          <a:prstGeom prst="rect">
            <a:avLst/>
          </a:prstGeom>
          <a:noFill/>
          <a:ln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2267744" y="1705015"/>
            <a:ext cx="1512168" cy="21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chemeClr val="accent3"/>
                </a:solidFill>
                <a:latin typeface="a옛날목욕탕L"/>
                <a:ea typeface="a옛날목욕탕L"/>
              </a:rPr>
              <a:t>마우스로 </a:t>
            </a:r>
            <a:r>
              <a:rPr lang="en-US" altLang="ko-KR" sz="900">
                <a:solidFill>
                  <a:schemeClr val="accent3"/>
                </a:solidFill>
                <a:latin typeface="a옛날목욕탕L"/>
                <a:ea typeface="a옛날목욕탕L"/>
              </a:rPr>
              <a:t> O, X </a:t>
            </a:r>
            <a:r>
              <a:rPr lang="ko-KR" altLang="en-US" sz="900">
                <a:solidFill>
                  <a:schemeClr val="accent3"/>
                </a:solidFill>
                <a:latin typeface="a옛날목욕탕L"/>
                <a:ea typeface="a옛날목욕탕L"/>
              </a:rPr>
              <a:t>선택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851920" y="1345332"/>
            <a:ext cx="504056" cy="576064"/>
          </a:xfrm>
          <a:prstGeom prst="rect">
            <a:avLst/>
          </a:prstGeom>
          <a:noFill/>
          <a:ln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3779912" y="1129308"/>
            <a:ext cx="1152128" cy="221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>
                <a:solidFill>
                  <a:schemeClr val="accent3"/>
                </a:solidFill>
                <a:latin typeface="a옛날목욕탕B"/>
                <a:ea typeface="a옛날목욕탕B"/>
              </a:rPr>
              <a:t>시간 카운트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43608" y="3361556"/>
            <a:ext cx="3024336" cy="936104"/>
          </a:xfrm>
          <a:prstGeom prst="rect">
            <a:avLst/>
          </a:prstGeom>
          <a:noFill/>
          <a:ln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8" name="TextBox 27"/>
          <p:cNvSpPr txBox="1"/>
          <p:nvPr/>
        </p:nvSpPr>
        <p:spPr>
          <a:xfrm>
            <a:off x="1619672" y="3103235"/>
            <a:ext cx="2160240" cy="258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>
                <a:solidFill>
                  <a:schemeClr val="accent3"/>
                </a:solidFill>
                <a:latin typeface="a옛날목욕탕L"/>
                <a:ea typeface="a옛날목욕탕L"/>
              </a:rPr>
              <a:t>O, X</a:t>
            </a:r>
            <a:r>
              <a:rPr lang="ko-KR" altLang="en-US" sz="1100">
                <a:solidFill>
                  <a:schemeClr val="accent3"/>
                </a:solidFill>
                <a:latin typeface="a옛날목욕탕L"/>
                <a:ea typeface="a옛날목욕탕L"/>
              </a:rPr>
              <a:t> 선택 시 채팅창에 출력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2499" y="4445868"/>
            <a:ext cx="4896556" cy="57190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 sz="1600">
                <a:solidFill>
                  <a:srgbClr val="404040"/>
                </a:solidFill>
                <a:latin typeface="a옛날목욕탕L"/>
                <a:ea typeface="a옛날목욕탕L"/>
              </a:rPr>
              <a:t>게임이 시작되면 </a:t>
            </a:r>
            <a:r>
              <a:rPr lang="en-US" altLang="ko-KR" sz="1600">
                <a:solidFill>
                  <a:srgbClr val="404040"/>
                </a:solidFill>
                <a:latin typeface="a옛날목욕탕L"/>
                <a:ea typeface="a옛날목욕탕L"/>
              </a:rPr>
              <a:t>DB</a:t>
            </a:r>
            <a:r>
              <a:rPr lang="ko-KR" altLang="en-US" sz="1600">
                <a:solidFill>
                  <a:srgbClr val="404040"/>
                </a:solidFill>
                <a:latin typeface="a옛날목욕탕L"/>
                <a:ea typeface="a옛날목욕탕L"/>
              </a:rPr>
              <a:t>에 저장된 문제를 불러와 출력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ko-KR" altLang="en-US" sz="1600">
                <a:solidFill>
                  <a:srgbClr val="404040"/>
                </a:solidFill>
                <a:latin typeface="a옛날목욕탕L"/>
                <a:ea typeface="a옛날목욕탕L"/>
              </a:rPr>
              <a:t>시간 카운트가 다 될 때까지 선택을 안 할 시 오답 처리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004054" y="1241509"/>
            <a:ext cx="3420000" cy="3056170"/>
          </a:xfrm>
          <a:prstGeom prst="rect">
            <a:avLst/>
          </a:prstGeom>
          <a:ln w="1270" cap="flat" cmpd="sng">
            <a:solidFill>
              <a:srgbClr val="404040"/>
            </a:solidFill>
            <a:prstDash val="solid"/>
            <a:round/>
          </a:ln>
        </p:spPr>
      </p:pic>
      <p:sp>
        <p:nvSpPr>
          <p:cNvPr id="33" name="직사각형 32"/>
          <p:cNvSpPr/>
          <p:nvPr/>
        </p:nvSpPr>
        <p:spPr>
          <a:xfrm>
            <a:off x="6228219" y="2353437"/>
            <a:ext cx="864096" cy="792099"/>
          </a:xfrm>
          <a:prstGeom prst="rect">
            <a:avLst/>
          </a:prstGeom>
          <a:noFill/>
          <a:ln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35" name="직사각형 34"/>
          <p:cNvSpPr/>
          <p:nvPr/>
        </p:nvSpPr>
        <p:spPr>
          <a:xfrm>
            <a:off x="7812405" y="1345310"/>
            <a:ext cx="504056" cy="576064"/>
          </a:xfrm>
          <a:prstGeom prst="rect">
            <a:avLst/>
          </a:prstGeom>
          <a:noFill/>
          <a:ln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5868162" y="3195447"/>
            <a:ext cx="1728216" cy="241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solidFill>
                  <a:schemeClr val="accent3"/>
                </a:solidFill>
                <a:latin typeface="a옛날목욕탕L"/>
                <a:ea typeface="a옛날목욕탕L"/>
              </a:rPr>
              <a:t>카운트가 끝나면 정답 공개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285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4348" y="553136"/>
            <a:ext cx="4000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rPr>
              <a:t>#Contents</a:t>
            </a:r>
            <a:endParaRPr lang="ko-KR" altLang="en-US" sz="4400" dirty="0">
              <a:solidFill>
                <a:schemeClr val="accent3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1985" y="1903651"/>
            <a:ext cx="92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rPr>
              <a:t>01</a:t>
            </a:r>
            <a:endParaRPr lang="ko-KR" altLang="en-US" sz="4000" dirty="0">
              <a:solidFill>
                <a:schemeClr val="accent3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0680" y="1931882"/>
            <a:ext cx="263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  <a:cs typeface="조선일보명조" pitchFamily="18" charset="-127"/>
              </a:rPr>
              <a:t>게임설명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a옛날목욕탕L" pitchFamily="18" charset="-127"/>
              <a:ea typeface="a옛날목욕탕L" pitchFamily="18" charset="-127"/>
              <a:cs typeface="조선일보명조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560" y="2750927"/>
            <a:ext cx="98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rPr>
              <a:t>02</a:t>
            </a:r>
            <a:endParaRPr lang="ko-KR" altLang="en-US" sz="4000" dirty="0">
              <a:solidFill>
                <a:schemeClr val="accent3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60679" y="2813622"/>
            <a:ext cx="370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  <a:cs typeface="조선일보명조" pitchFamily="18" charset="-127"/>
              </a:rPr>
              <a:t>설계내용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a옛날목욕탕L" pitchFamily="18" charset="-127"/>
              <a:ea typeface="a옛날목욕탕L" pitchFamily="18" charset="-127"/>
              <a:cs typeface="조선일보명조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3560" y="3664560"/>
            <a:ext cx="8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rPr>
              <a:t>03</a:t>
            </a:r>
            <a:endParaRPr lang="ko-KR" altLang="en-US" sz="4000" dirty="0">
              <a:solidFill>
                <a:schemeClr val="accent3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0680" y="3729504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  <a:cs typeface="조선일보명조" pitchFamily="18" charset="-127"/>
              </a:rPr>
              <a:t>DB TABLE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a옛날목욕탕L" pitchFamily="18" charset="-127"/>
              <a:ea typeface="a옛날목욕탕L" pitchFamily="18" charset="-127"/>
              <a:cs typeface="조선일보명조" pitchFamily="18" charset="-127"/>
            </a:endParaRPr>
          </a:p>
        </p:txBody>
      </p:sp>
      <p:pic>
        <p:nvPicPr>
          <p:cNvPr id="14" name="Picture 2" descr="C:\Users\User\Desktop\inspiration\ing\flame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7634" y="428608"/>
            <a:ext cx="546366" cy="478072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0" y="5429268"/>
            <a:ext cx="9144000" cy="2857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79BF611-0A4B-4B6E-9621-4717F41E44B4}"/>
              </a:ext>
            </a:extLst>
          </p:cNvPr>
          <p:cNvSpPr txBox="1"/>
          <p:nvPr/>
        </p:nvSpPr>
        <p:spPr>
          <a:xfrm>
            <a:off x="4507401" y="1903651"/>
            <a:ext cx="92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rPr>
              <a:t>04</a:t>
            </a:r>
            <a:endParaRPr lang="ko-KR" altLang="en-US" sz="4000" dirty="0">
              <a:solidFill>
                <a:schemeClr val="accent3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597AB02-2495-4167-9F61-A8B7CA597F65}"/>
              </a:ext>
            </a:extLst>
          </p:cNvPr>
          <p:cNvSpPr txBox="1"/>
          <p:nvPr/>
        </p:nvSpPr>
        <p:spPr>
          <a:xfrm>
            <a:off x="5436096" y="1931882"/>
            <a:ext cx="263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  <a:cs typeface="조선일보명조" pitchFamily="18" charset="-127"/>
              </a:rPr>
              <a:t>실행화면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a옛날목욕탕L" pitchFamily="18" charset="-127"/>
              <a:ea typeface="a옛날목욕탕L" pitchFamily="18" charset="-127"/>
              <a:cs typeface="조선일보명조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D5D78B4-B225-4391-9782-C717BD68CF44}"/>
              </a:ext>
            </a:extLst>
          </p:cNvPr>
          <p:cNvSpPr txBox="1"/>
          <p:nvPr/>
        </p:nvSpPr>
        <p:spPr>
          <a:xfrm>
            <a:off x="4518976" y="2750927"/>
            <a:ext cx="988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rPr>
              <a:t>05</a:t>
            </a:r>
            <a:endParaRPr lang="ko-KR" altLang="en-US" sz="4000" dirty="0">
              <a:solidFill>
                <a:schemeClr val="accent3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16F0C29-7521-41AA-B1A0-D2EA85A7D65E}"/>
              </a:ext>
            </a:extLst>
          </p:cNvPr>
          <p:cNvSpPr txBox="1"/>
          <p:nvPr/>
        </p:nvSpPr>
        <p:spPr>
          <a:xfrm>
            <a:off x="5436095" y="2845515"/>
            <a:ext cx="370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  <a:cs typeface="조선일보명조" pitchFamily="18" charset="-127"/>
              </a:rPr>
              <a:t>시연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a옛날목욕탕L" pitchFamily="18" charset="-127"/>
              <a:ea typeface="a옛날목욕탕L" pitchFamily="18" charset="-127"/>
              <a:cs typeface="조선일보명조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3C57098-EE97-433E-9C0B-A36CF3809D88}"/>
              </a:ext>
            </a:extLst>
          </p:cNvPr>
          <p:cNvSpPr txBox="1"/>
          <p:nvPr/>
        </p:nvSpPr>
        <p:spPr>
          <a:xfrm>
            <a:off x="4518976" y="3664560"/>
            <a:ext cx="845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accent3"/>
                </a:solidFill>
                <a:latin typeface="a옛날목욕탕B" pitchFamily="18" charset="-127"/>
                <a:ea typeface="a옛날목욕탕B" pitchFamily="18" charset="-127"/>
              </a:rPr>
              <a:t>06</a:t>
            </a:r>
            <a:endParaRPr lang="ko-KR" altLang="en-US" sz="4000" dirty="0">
              <a:solidFill>
                <a:schemeClr val="accent3"/>
              </a:solidFill>
              <a:latin typeface="a옛날목욕탕B" pitchFamily="18" charset="-127"/>
              <a:ea typeface="a옛날목욕탕B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FF5685B-6A6B-4DF7-84A4-D2B4C321234F}"/>
              </a:ext>
            </a:extLst>
          </p:cNvPr>
          <p:cNvSpPr txBox="1"/>
          <p:nvPr/>
        </p:nvSpPr>
        <p:spPr>
          <a:xfrm>
            <a:off x="5436096" y="3729504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  <a:cs typeface="조선일보명조" pitchFamily="18" charset="-127"/>
              </a:rPr>
              <a:t>문제점 및 해결책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화살표 연결선 35"/>
          <p:cNvCxnSpPr/>
          <p:nvPr/>
        </p:nvCxnSpPr>
        <p:spPr>
          <a:xfrm>
            <a:off x="3851910" y="2839668"/>
            <a:ext cx="954868" cy="17832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실행화면</a:t>
            </a:r>
            <a:r>
              <a:rPr lang="en-US" altLang="ko-KR"/>
              <a:t>-</a:t>
            </a:r>
            <a:r>
              <a:rPr lang="ko-KR" altLang="en-US"/>
              <a:t>게임종료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88B9AC7-1EDD-4489-B26E-7C384CD061C0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#04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755522" y="1309667"/>
            <a:ext cx="3437682" cy="3060000"/>
          </a:xfrm>
          <a:prstGeom prst="rect">
            <a:avLst/>
          </a:prstGeom>
          <a:ln w="1270" cap="flat" cmpd="sng">
            <a:solidFill>
              <a:srgbClr val="404040"/>
            </a:solidFill>
            <a:prstDash val="solid"/>
            <a:round/>
          </a:ln>
        </p:spPr>
      </p:pic>
      <p:sp>
        <p:nvSpPr>
          <p:cNvPr id="29" name="직사각형 28"/>
          <p:cNvSpPr/>
          <p:nvPr/>
        </p:nvSpPr>
        <p:spPr>
          <a:xfrm>
            <a:off x="1691626" y="2857500"/>
            <a:ext cx="1008112" cy="432048"/>
          </a:xfrm>
          <a:prstGeom prst="rect">
            <a:avLst/>
          </a:prstGeom>
          <a:noFill/>
          <a:ln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1187570" y="3289548"/>
            <a:ext cx="2160240" cy="261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solidFill>
                  <a:schemeClr val="accent3"/>
                </a:solidFill>
                <a:latin typeface="a옛날목욕탕L"/>
                <a:ea typeface="a옛날목욕탕L"/>
              </a:rPr>
              <a:t>게임이 끝날 시 대기방으로 돌아감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9611" y="4585716"/>
            <a:ext cx="8280920" cy="365379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게임이 끝나면 이긴 </a:t>
            </a:r>
            <a:r>
              <a:rPr lang="en-US" altLang="ko-KR">
                <a:solidFill>
                  <a:srgbClr val="404040"/>
                </a:solidFill>
                <a:latin typeface="a옛날목욕탕L"/>
                <a:ea typeface="a옛날목욕탕L"/>
              </a:rPr>
              <a:t>Player</a:t>
            </a: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의 승리횟수를 자동으로 </a:t>
            </a:r>
            <a:r>
              <a:rPr lang="en-US" altLang="ko-KR">
                <a:solidFill>
                  <a:srgbClr val="404040"/>
                </a:solidFill>
                <a:latin typeface="a옛날목욕탕L"/>
                <a:ea typeface="a옛날목욕탕L"/>
              </a:rPr>
              <a:t>DB</a:t>
            </a:r>
            <a:r>
              <a:rPr lang="ko-KR" altLang="en-US">
                <a:solidFill>
                  <a:srgbClr val="404040"/>
                </a:solidFill>
                <a:latin typeface="a옛날목욕탕L"/>
                <a:ea typeface="a옛날목욕탕L"/>
              </a:rPr>
              <a:t>에 업데이트</a:t>
            </a:r>
            <a:r>
              <a:rPr lang="en-US" altLang="ko-KR">
                <a:solidFill>
                  <a:srgbClr val="404040"/>
                </a:solidFill>
                <a:latin typeface="a옛날목욕탕L"/>
                <a:ea typeface="a옛날목욕탕L"/>
              </a:rPr>
              <a:t>.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4785255" y="1327500"/>
            <a:ext cx="3387195" cy="3042189"/>
          </a:xfrm>
          <a:prstGeom prst="rect">
            <a:avLst/>
          </a:prstGeom>
          <a:ln w="1270" cap="flat" cmpd="sng">
            <a:solidFill>
              <a:srgbClr val="404040"/>
            </a:solidFill>
            <a:prstDash val="solid"/>
            <a:round/>
          </a:ln>
        </p:spPr>
      </p:pic>
      <p:sp>
        <p:nvSpPr>
          <p:cNvPr id="33" name="직사각형 32"/>
          <p:cNvSpPr/>
          <p:nvPr/>
        </p:nvSpPr>
        <p:spPr>
          <a:xfrm>
            <a:off x="7514844" y="1767846"/>
            <a:ext cx="432054" cy="72002"/>
          </a:xfrm>
          <a:prstGeom prst="rect">
            <a:avLst/>
          </a:prstGeom>
          <a:noFill/>
          <a:ln w="12700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7164324" y="1849374"/>
            <a:ext cx="350520" cy="26155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6516243" y="2137410"/>
            <a:ext cx="1512189" cy="24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>
                <a:solidFill>
                  <a:schemeClr val="accent3"/>
                </a:solidFill>
              </a:rPr>
              <a:t>이긴횟수 카운트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810988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cs typeface="조선일보명조" pitchFamily="18" charset="-127"/>
              </a:rPr>
              <a:t>실행화면</a:t>
            </a:r>
            <a:r>
              <a:rPr lang="en-US" altLang="ko-KR" dirty="0">
                <a:cs typeface="조선일보명조" pitchFamily="18" charset="-127"/>
              </a:rPr>
              <a:t>-4</a:t>
            </a:r>
            <a:r>
              <a:rPr lang="ko-KR" altLang="en-US" dirty="0">
                <a:cs typeface="조선일보명조" pitchFamily="18" charset="-127"/>
              </a:rPr>
              <a:t>명 접속</a:t>
            </a:r>
            <a:r>
              <a:rPr lang="en-US" altLang="ko-KR" dirty="0">
                <a:cs typeface="조선일보명조" pitchFamily="18" charset="-127"/>
              </a:rPr>
              <a:t>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C55C4F1-EBC4-49A1-8705-A784834B9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667" y="1359326"/>
            <a:ext cx="3960000" cy="3172772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BC178FA-4C48-42AF-9650-5EE99FE4A8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5156" y="1355200"/>
            <a:ext cx="3960000" cy="3172771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119876A-1A4C-4256-9CD7-8AD98BA13BF3}"/>
              </a:ext>
            </a:extLst>
          </p:cNvPr>
          <p:cNvSpPr txBox="1"/>
          <p:nvPr/>
        </p:nvSpPr>
        <p:spPr>
          <a:xfrm>
            <a:off x="467544" y="4569315"/>
            <a:ext cx="760267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명이 접속한 상태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접속한 유저 전체 게임대기실에서 채팅 가능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9734B7D-0066-4467-9F7C-F62A84A32238}"/>
              </a:ext>
            </a:extLst>
          </p:cNvPr>
          <p:cNvSpPr/>
          <p:nvPr/>
        </p:nvSpPr>
        <p:spPr>
          <a:xfrm>
            <a:off x="4817702" y="3395095"/>
            <a:ext cx="720080" cy="792088"/>
          </a:xfrm>
          <a:prstGeom prst="rect">
            <a:avLst/>
          </a:prstGeom>
          <a:noFill/>
          <a:ln w="28575">
            <a:solidFill>
              <a:srgbClr val="D64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1649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6171028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cs typeface="조선일보명조" pitchFamily="18" charset="-127"/>
              </a:rPr>
              <a:t>실행화면</a:t>
            </a:r>
            <a:r>
              <a:rPr lang="en-US" altLang="ko-KR" dirty="0">
                <a:cs typeface="조선일보명조" pitchFamily="18" charset="-127"/>
              </a:rPr>
              <a:t>-4</a:t>
            </a:r>
            <a:r>
              <a:rPr lang="ko-KR" altLang="en-US" dirty="0">
                <a:cs typeface="조선일보명조" pitchFamily="18" charset="-127"/>
              </a:rPr>
              <a:t>명 접속</a:t>
            </a:r>
            <a:r>
              <a:rPr lang="en-US" altLang="ko-KR" dirty="0">
                <a:cs typeface="조선일보명조" pitchFamily="18" charset="-127"/>
              </a:rPr>
              <a:t>(2)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D9C288F-B382-43AB-9B50-DFEDCAA15C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62"/>
          <a:stretch/>
        </p:blipFill>
        <p:spPr>
          <a:xfrm>
            <a:off x="612000" y="1345332"/>
            <a:ext cx="7920000" cy="3373078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6475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59496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cs typeface="조선일보명조" pitchFamily="18" charset="-127"/>
              </a:rPr>
              <a:t>실행화면</a:t>
            </a:r>
            <a:r>
              <a:rPr lang="en-US" altLang="ko-KR" dirty="0">
                <a:cs typeface="조선일보명조" pitchFamily="18" charset="-127"/>
              </a:rPr>
              <a:t>-4</a:t>
            </a:r>
            <a:r>
              <a:rPr lang="ko-KR" altLang="en-US" dirty="0">
                <a:cs typeface="조선일보명조" pitchFamily="18" charset="-127"/>
              </a:rPr>
              <a:t>명 접속</a:t>
            </a:r>
            <a:r>
              <a:rPr lang="en-US" altLang="ko-KR" dirty="0">
                <a:cs typeface="조선일보명조" pitchFamily="18" charset="-127"/>
              </a:rPr>
              <a:t>(3)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3B7B051-2348-438A-89F5-8AD9304E33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6"/>
          <a:stretch/>
        </p:blipFill>
        <p:spPr>
          <a:xfrm>
            <a:off x="612440" y="1345332"/>
            <a:ext cx="7920000" cy="3528267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4343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090908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cs typeface="조선일보명조" pitchFamily="18" charset="-127"/>
              </a:rPr>
              <a:t>실행화면</a:t>
            </a:r>
            <a:r>
              <a:rPr lang="en-US" altLang="ko-KR" dirty="0">
                <a:cs typeface="조선일보명조" pitchFamily="18" charset="-127"/>
              </a:rPr>
              <a:t>-4</a:t>
            </a:r>
            <a:r>
              <a:rPr lang="ko-KR" altLang="en-US" dirty="0">
                <a:cs typeface="조선일보명조" pitchFamily="18" charset="-127"/>
              </a:rPr>
              <a:t>명 접속</a:t>
            </a:r>
            <a:r>
              <a:rPr lang="en-US" altLang="ko-KR" dirty="0">
                <a:cs typeface="조선일보명조" pitchFamily="18" charset="-127"/>
              </a:rPr>
              <a:t>(4)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85B81D9-3AC7-4558-869D-EC242EA9EF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86"/>
          <a:stretch/>
        </p:blipFill>
        <p:spPr>
          <a:xfrm>
            <a:off x="586826" y="1345332"/>
            <a:ext cx="8017622" cy="3474070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9269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090908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cs typeface="조선일보명조" pitchFamily="18" charset="-127"/>
              </a:rPr>
              <a:t>실행화면</a:t>
            </a:r>
            <a:r>
              <a:rPr lang="en-US" altLang="ko-KR" dirty="0">
                <a:cs typeface="조선일보명조" pitchFamily="18" charset="-127"/>
              </a:rPr>
              <a:t>-4</a:t>
            </a:r>
            <a:r>
              <a:rPr lang="ko-KR" altLang="en-US" dirty="0">
                <a:cs typeface="조선일보명조" pitchFamily="18" charset="-127"/>
              </a:rPr>
              <a:t>명 접속</a:t>
            </a:r>
            <a:r>
              <a:rPr lang="en-US" altLang="ko-KR" dirty="0">
                <a:cs typeface="조선일보명조" pitchFamily="18" charset="-127"/>
              </a:rPr>
              <a:t>(5)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0166443-54A9-451C-8640-7ED15181B9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345332"/>
            <a:ext cx="7920000" cy="3509197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6498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337220"/>
            <a:ext cx="5810988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cs typeface="조선일보명조" pitchFamily="18" charset="-127"/>
              </a:rPr>
              <a:t>실행화면</a:t>
            </a:r>
            <a:r>
              <a:rPr lang="en-US" altLang="ko-KR" dirty="0">
                <a:cs typeface="조선일보명조" pitchFamily="18" charset="-127"/>
              </a:rPr>
              <a:t>-4</a:t>
            </a:r>
            <a:r>
              <a:rPr lang="ko-KR" altLang="en-US" dirty="0">
                <a:cs typeface="조선일보명조" pitchFamily="18" charset="-127"/>
              </a:rPr>
              <a:t>명 접속</a:t>
            </a:r>
            <a:r>
              <a:rPr lang="en-US" altLang="ko-KR" dirty="0">
                <a:cs typeface="조선일보명조" pitchFamily="18" charset="-127"/>
              </a:rPr>
              <a:t>(6)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D224941-7D05-4B79-BB75-73769F375B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3" t="16965" r="9632" b="9227"/>
          <a:stretch/>
        </p:blipFill>
        <p:spPr>
          <a:xfrm>
            <a:off x="539552" y="1350659"/>
            <a:ext cx="7822948" cy="35230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3E31019-0B35-471E-9FB7-845A130C7A43}"/>
              </a:ext>
            </a:extLst>
          </p:cNvPr>
          <p:cNvSpPr/>
          <p:nvPr/>
        </p:nvSpPr>
        <p:spPr>
          <a:xfrm>
            <a:off x="5940152" y="4210480"/>
            <a:ext cx="720080" cy="639940"/>
          </a:xfrm>
          <a:prstGeom prst="rect">
            <a:avLst/>
          </a:prstGeom>
          <a:noFill/>
          <a:ln w="28575">
            <a:solidFill>
              <a:srgbClr val="D64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D8AF19-C389-4534-B1B5-4C8ACC20E117}"/>
              </a:ext>
            </a:extLst>
          </p:cNvPr>
          <p:cNvSpPr/>
          <p:nvPr/>
        </p:nvSpPr>
        <p:spPr>
          <a:xfrm>
            <a:off x="1043608" y="4173572"/>
            <a:ext cx="720080" cy="639940"/>
          </a:xfrm>
          <a:prstGeom prst="rect">
            <a:avLst/>
          </a:prstGeom>
          <a:noFill/>
          <a:ln w="28575">
            <a:solidFill>
              <a:srgbClr val="D64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279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5090908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cs typeface="조선일보명조" pitchFamily="18" charset="-127"/>
              </a:rPr>
              <a:t>실행화면</a:t>
            </a:r>
            <a:r>
              <a:rPr lang="en-US" altLang="ko-KR" dirty="0">
                <a:cs typeface="조선일보명조" pitchFamily="18" charset="-127"/>
              </a:rPr>
              <a:t>-4</a:t>
            </a:r>
            <a:r>
              <a:rPr lang="ko-KR" altLang="en-US" dirty="0">
                <a:cs typeface="조선일보명조" pitchFamily="18" charset="-127"/>
              </a:rPr>
              <a:t>명 접속</a:t>
            </a:r>
            <a:r>
              <a:rPr lang="en-US" altLang="ko-KR" dirty="0">
                <a:cs typeface="조선일보명조" pitchFamily="18" charset="-127"/>
              </a:rPr>
              <a:t>(7)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896A854-7528-437E-AB98-A87EFCD42E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63" t="2933" r="2976" b="11164"/>
          <a:stretch/>
        </p:blipFill>
        <p:spPr>
          <a:xfrm>
            <a:off x="543017" y="1152647"/>
            <a:ext cx="7521131" cy="37210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D8AF19-C389-4534-B1B5-4C8ACC20E117}"/>
              </a:ext>
            </a:extLst>
          </p:cNvPr>
          <p:cNvSpPr/>
          <p:nvPr/>
        </p:nvSpPr>
        <p:spPr>
          <a:xfrm>
            <a:off x="971600" y="2138075"/>
            <a:ext cx="3600400" cy="700152"/>
          </a:xfrm>
          <a:prstGeom prst="rect">
            <a:avLst/>
          </a:prstGeom>
          <a:noFill/>
          <a:ln w="28575">
            <a:solidFill>
              <a:srgbClr val="D64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3E31019-0B35-471E-9FB7-845A130C7A43}"/>
              </a:ext>
            </a:extLst>
          </p:cNvPr>
          <p:cNvSpPr/>
          <p:nvPr/>
        </p:nvSpPr>
        <p:spPr>
          <a:xfrm>
            <a:off x="5436096" y="2165400"/>
            <a:ext cx="2628052" cy="700152"/>
          </a:xfrm>
          <a:prstGeom prst="rect">
            <a:avLst/>
          </a:prstGeom>
          <a:noFill/>
          <a:ln w="28575">
            <a:solidFill>
              <a:srgbClr val="D644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BBCA5C-082C-4C44-8C14-8952D515BF9F}"/>
              </a:ext>
            </a:extLst>
          </p:cNvPr>
          <p:cNvSpPr txBox="1"/>
          <p:nvPr/>
        </p:nvSpPr>
        <p:spPr>
          <a:xfrm>
            <a:off x="1079852" y="2303485"/>
            <a:ext cx="199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09A62CE-B5FB-4DF5-9097-24CFECDB1F7A}"/>
              </a:ext>
            </a:extLst>
          </p:cNvPr>
          <p:cNvSpPr txBox="1"/>
          <p:nvPr/>
        </p:nvSpPr>
        <p:spPr>
          <a:xfrm>
            <a:off x="5525986" y="233081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시작 전</a:t>
            </a:r>
          </a:p>
        </p:txBody>
      </p:sp>
    </p:spTree>
    <p:extLst>
      <p:ext uri="{BB962C8B-B14F-4D97-AF65-F5344CB8AC3E}">
        <p14:creationId xmlns:p14="http://schemas.microsoft.com/office/powerpoint/2010/main" xmlns="" val="1270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cs typeface="조선일보명조" pitchFamily="18" charset="-127"/>
              </a:rPr>
              <a:t>문제점 및 해결책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#06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68370" y="1639298"/>
            <a:ext cx="2377972" cy="23703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세부적인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기능 구현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실패</a:t>
            </a:r>
            <a:endParaRPr lang="ko-KR" altLang="en-US" sz="2400" dirty="0">
              <a:solidFill>
                <a:srgbClr val="D64427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535578" y="1573224"/>
            <a:ext cx="2377972" cy="23703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변수명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및 </a:t>
            </a:r>
            <a:r>
              <a:rPr lang="ko-KR" altLang="en-US" sz="24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함수명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통일 실패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7C1D2077-A1B1-476B-B7D7-B9DA1037A602}"/>
              </a:ext>
            </a:extLst>
          </p:cNvPr>
          <p:cNvSpPr/>
          <p:nvPr/>
        </p:nvSpPr>
        <p:spPr>
          <a:xfrm>
            <a:off x="6228184" y="1639298"/>
            <a:ext cx="2377972" cy="23703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효율적인 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시간관리와 코드 관리 실패</a:t>
            </a:r>
            <a:endParaRPr lang="en-US" altLang="ko-KR" sz="2400" dirty="0">
              <a:solidFill>
                <a:schemeClr val="accent2">
                  <a:lumMod val="5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29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2036806"/>
            <a:ext cx="578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감사</a:t>
            </a:r>
            <a:r>
              <a:rPr lang="ko-KR" altLang="en-US" sz="60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합니다 </a:t>
            </a:r>
            <a:r>
              <a:rPr lang="en-US" altLang="ko-KR" sz="6000" dirty="0">
                <a:solidFill>
                  <a:schemeClr val="bg1"/>
                </a:solidFill>
                <a:latin typeface="a옛날목욕탕B" pitchFamily="18" charset="-127"/>
                <a:ea typeface="a옛날목욕탕B" pitchFamily="18" charset="-127"/>
              </a:rPr>
              <a:t>! :)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00232" y="3143252"/>
            <a:ext cx="5429288" cy="7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5984" y="1928806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31840" y="1928806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게임설명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7E1321D7-25F8-47D4-84E2-8375CFE55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23526"/>
            <a:ext cx="4570455" cy="34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4090C17-D544-4FBF-BD14-BDF338C53896}"/>
              </a:ext>
            </a:extLst>
          </p:cNvPr>
          <p:cNvSpPr txBox="1"/>
          <p:nvPr/>
        </p:nvSpPr>
        <p:spPr>
          <a:xfrm>
            <a:off x="5220072" y="1345332"/>
            <a:ext cx="35159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▶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명이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1:1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로 진행되는 게임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▶ 게임은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라운드로 진행되며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</a:p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O, X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중 하나를 선택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▶ 라운드가 종료 되고 가장 많이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</a:p>
          <a:p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맞춘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사람이 승리하는 게임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8043236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설계내용</a:t>
            </a:r>
            <a:r>
              <a:rPr lang="en-US" altLang="ko-KR" sz="3600" dirty="0" smtClean="0"/>
              <a:t>(Activity Diagram)</a:t>
            </a:r>
            <a:r>
              <a:rPr lang="ko-KR" altLang="en-US" sz="4000" dirty="0" smtClean="0"/>
              <a:t> 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#02</a:t>
            </a:r>
            <a:endParaRPr lang="ko-KR" altLang="en-US" dirty="0"/>
          </a:p>
        </p:txBody>
      </p:sp>
      <p:pic>
        <p:nvPicPr>
          <p:cNvPr id="3" name="Picture 2" descr="C:\Users\hanmoonhee\Documents\카카오톡 받은 파일\newppt\new\new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9805" y="1081050"/>
            <a:ext cx="5760640" cy="43924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728664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설계내용</a:t>
            </a:r>
            <a:r>
              <a:rPr lang="en-US" altLang="ko-KR" sz="3600" dirty="0" smtClean="0"/>
              <a:t>(Use Case Diagram)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#02</a:t>
            </a:r>
            <a:endParaRPr lang="ko-KR" altLang="en-US" dirty="0"/>
          </a:p>
        </p:txBody>
      </p:sp>
      <p:pic>
        <p:nvPicPr>
          <p:cNvPr id="2050" name="Picture 2" descr="C:\Users\hanmoonhee\Documents\카카오톡 받은 파일\newppt\new\new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1033550"/>
            <a:ext cx="6336703" cy="443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728664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설계내용</a:t>
            </a:r>
            <a:r>
              <a:rPr lang="en-US" altLang="ko-KR" sz="3600" dirty="0" smtClean="0"/>
              <a:t>(Sequence Diagram)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#02</a:t>
            </a:r>
            <a:endParaRPr lang="ko-KR" altLang="en-US" dirty="0"/>
          </a:p>
        </p:txBody>
      </p:sp>
      <p:pic>
        <p:nvPicPr>
          <p:cNvPr id="3074" name="Picture 2" descr="C:\Users\hanmoonhee\Documents\카카오톡 받은 파일\newppt\new\new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822" y="1088681"/>
            <a:ext cx="8679600" cy="43756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7356" y="371741"/>
            <a:ext cx="7286644" cy="69980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설계내용</a:t>
            </a:r>
            <a:r>
              <a:rPr lang="en-US" altLang="ko-KR" sz="3600" dirty="0" smtClean="0"/>
              <a:t>(Class Diagram)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#02</a:t>
            </a:r>
            <a:endParaRPr lang="ko-KR" altLang="en-US" dirty="0"/>
          </a:p>
        </p:txBody>
      </p:sp>
      <p:pic>
        <p:nvPicPr>
          <p:cNvPr id="6147" name="Picture 3" descr="C:\Users\hanmoonhee\Documents\카카오톡 받은 파일\newppt\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19856"/>
            <a:ext cx="8640960" cy="44299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DB TABLE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13862F0-6998-490F-A1CF-65ACA490A78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6937" y="1720253"/>
            <a:ext cx="2376264" cy="18728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FB9FA22-0EEA-4F32-AD04-160E5670F4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3232" b="5982"/>
          <a:stretch/>
        </p:blipFill>
        <p:spPr>
          <a:xfrm>
            <a:off x="5195220" y="1733488"/>
            <a:ext cx="2599915" cy="18728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25512AB-B8E9-4AEB-85AA-47CB34E4469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27273" y="4168473"/>
            <a:ext cx="2247900" cy="12108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9C3FA1C-5805-431F-BC7D-6B5C663B9D1C}"/>
              </a:ext>
            </a:extLst>
          </p:cNvPr>
          <p:cNvSpPr txBox="1"/>
          <p:nvPr/>
        </p:nvSpPr>
        <p:spPr>
          <a:xfrm>
            <a:off x="1401375" y="1300079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회원 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48DC0DF-9055-47E3-A533-E8CD3D84CD5A}"/>
              </a:ext>
            </a:extLst>
          </p:cNvPr>
          <p:cNvSpPr txBox="1"/>
          <p:nvPr/>
        </p:nvSpPr>
        <p:spPr>
          <a:xfrm>
            <a:off x="5552868" y="1364156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게임방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테이블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F3937F4-49D6-4467-B47E-B85B0F922888}"/>
              </a:ext>
            </a:extLst>
          </p:cNvPr>
          <p:cNvSpPr txBox="1"/>
          <p:nvPr/>
        </p:nvSpPr>
        <p:spPr>
          <a:xfrm>
            <a:off x="3491880" y="3800202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•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문제 테이블</a:t>
            </a:r>
          </a:p>
        </p:txBody>
      </p:sp>
    </p:spTree>
    <p:extLst>
      <p:ext uri="{BB962C8B-B14F-4D97-AF65-F5344CB8AC3E}">
        <p14:creationId xmlns:p14="http://schemas.microsoft.com/office/powerpoint/2010/main" xmlns="" val="282966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cs typeface="조선일보명조" pitchFamily="18" charset="-127"/>
              </a:rPr>
              <a:t>실행화면</a:t>
            </a:r>
            <a:r>
              <a:rPr lang="en-US" altLang="ko-KR" dirty="0" smtClean="0">
                <a:cs typeface="조선일보명조" pitchFamily="18" charset="-127"/>
              </a:rPr>
              <a:t>-</a:t>
            </a:r>
            <a:r>
              <a:rPr lang="ko-KR" altLang="en-US" dirty="0" smtClean="0">
                <a:cs typeface="조선일보명조" pitchFamily="18" charset="-127"/>
              </a:rPr>
              <a:t>로그인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B9AC7-1EDD-4489-B26E-7C384CD061C0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#04</a:t>
            </a:r>
            <a:endParaRPr lang="ko-KR" altLang="en-US" dirty="0"/>
          </a:p>
        </p:txBody>
      </p:sp>
      <p:pic>
        <p:nvPicPr>
          <p:cNvPr id="7" name="그림 6" descr="01_2_log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29682" y="1491906"/>
            <a:ext cx="2019264" cy="1511924"/>
          </a:xfrm>
          <a:prstGeom prst="rect">
            <a:avLst/>
          </a:prstGeom>
          <a:ln w="3175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 descr="01_3_logi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51682" y="3074983"/>
            <a:ext cx="1995960" cy="1511924"/>
          </a:xfrm>
          <a:prstGeom prst="rect">
            <a:avLst/>
          </a:prstGeom>
          <a:ln w="3175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C:\Users\hanmoonhee\Desktop\ppt\01_1_logi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2433" y="1489348"/>
            <a:ext cx="2009859" cy="1511924"/>
          </a:xfrm>
          <a:prstGeom prst="rect">
            <a:avLst/>
          </a:prstGeom>
          <a:ln w="3175" cap="sq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6804248" y="3599096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아이디가 존재하지 않을 때</a:t>
            </a:r>
            <a:endParaRPr lang="ko-KR" altLang="en-US" sz="1400" spc="-150" dirty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73230" y="3080182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비밀번호가 틀릴 때</a:t>
            </a:r>
            <a:endParaRPr lang="en-US" altLang="ko-KR" sz="1400" spc="-150" dirty="0" smtClean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13190" y="426621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>
                <a:solidFill>
                  <a:schemeClr val="accent3"/>
                </a:solidFill>
                <a:latin typeface="a옛날목욕탕L" pitchFamily="18" charset="-127"/>
                <a:ea typeface="a옛날목욕탕L" pitchFamily="18" charset="-127"/>
              </a:rPr>
              <a:t>로그인 성공</a:t>
            </a:r>
            <a:endParaRPr lang="en-US" altLang="ko-KR" sz="1400" spc="-150" dirty="0" smtClean="0">
              <a:solidFill>
                <a:schemeClr val="accent3"/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5724128" y="3891320"/>
            <a:ext cx="1080120" cy="4320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740352" y="2379152"/>
            <a:ext cx="0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724128" y="2379152"/>
            <a:ext cx="1152128" cy="129614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113" y="1490548"/>
            <a:ext cx="4046012" cy="309240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458019" y="4653875"/>
            <a:ext cx="7930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회원가입을 하여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Data base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에 쌓인 회원정보를 이용하여 로그인 한다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4167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EBFAB"/>
      </a:accent1>
      <a:accent2>
        <a:srgbClr val="E14E4D"/>
      </a:accent2>
      <a:accent3>
        <a:srgbClr val="D6442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488</Words>
  <Application>Microsoft Office PowerPoint</Application>
  <PresentationFormat>화면 슬라이드 쇼(16:10)</PresentationFormat>
  <Paragraphs>164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굴림</vt:lpstr>
      <vt:lpstr>Arial</vt:lpstr>
      <vt:lpstr>a옛날목욕탕B</vt:lpstr>
      <vt:lpstr>맑은 고딕</vt:lpstr>
      <vt:lpstr>a옛날목욕탕L</vt:lpstr>
      <vt:lpstr>조선일보명조</vt:lpstr>
      <vt:lpstr>Office 테마</vt:lpstr>
      <vt:lpstr>슬라이드 1</vt:lpstr>
      <vt:lpstr>슬라이드 2</vt:lpstr>
      <vt:lpstr>게임설명</vt:lpstr>
      <vt:lpstr>설계내용(Activity Diagram) </vt:lpstr>
      <vt:lpstr>설계내용(Use Case Diagram)</vt:lpstr>
      <vt:lpstr>설계내용(Sequence Diagram)</vt:lpstr>
      <vt:lpstr>설계내용(Class Diagram)</vt:lpstr>
      <vt:lpstr>DB TABLE</vt:lpstr>
      <vt:lpstr>실행화면-로그인</vt:lpstr>
      <vt:lpstr>실행화면-회원가입(1)</vt:lpstr>
      <vt:lpstr>실행화면-아이디 찾기</vt:lpstr>
      <vt:lpstr>실행화면-비밀번호 찾기</vt:lpstr>
      <vt:lpstr>실행화면-회원정보 수정</vt:lpstr>
      <vt:lpstr>실행화면-회원탈퇴</vt:lpstr>
      <vt:lpstr>실행화면-게임대기실</vt:lpstr>
      <vt:lpstr>실행화면-게임대기실</vt:lpstr>
      <vt:lpstr>실행화면-게임방 생성</vt:lpstr>
      <vt:lpstr>실행화면- Player2 입장</vt:lpstr>
      <vt:lpstr>실행화면-게임중</vt:lpstr>
      <vt:lpstr>실행화면-게임종료</vt:lpstr>
      <vt:lpstr>실행화면-4명 접속(1)</vt:lpstr>
      <vt:lpstr>실행화면-4명 접속(2)</vt:lpstr>
      <vt:lpstr>실행화면-4명 접속(3)</vt:lpstr>
      <vt:lpstr>실행화면-4명 접속(4)</vt:lpstr>
      <vt:lpstr>실행화면-4명 접속(5)</vt:lpstr>
      <vt:lpstr>실행화면-4명 접속(6)</vt:lpstr>
      <vt:lpstr>실행화면-4명 접속(7)</vt:lpstr>
      <vt:lpstr>문제점 및 해결책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질투의 화신</dc:title>
  <dc:creator>User</dc:creator>
  <cp:lastModifiedBy>hanmoonhee</cp:lastModifiedBy>
  <cp:revision>165</cp:revision>
  <dcterms:created xsi:type="dcterms:W3CDTF">2017-05-10T12:32:00Z</dcterms:created>
  <dcterms:modified xsi:type="dcterms:W3CDTF">2019-08-12T12:23:27Z</dcterms:modified>
</cp:coreProperties>
</file>