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7"/>
  </p:notesMasterIdLst>
  <p:sldIdLst>
    <p:sldId id="256" r:id="rId3"/>
    <p:sldId id="257" r:id="rId4"/>
    <p:sldId id="258" r:id="rId5"/>
    <p:sldId id="260" r:id="rId6"/>
    <p:sldId id="261" r:id="rId7"/>
    <p:sldId id="259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81" r:id="rId17"/>
    <p:sldId id="278" r:id="rId18"/>
    <p:sldId id="276" r:id="rId19"/>
    <p:sldId id="269" r:id="rId20"/>
    <p:sldId id="270" r:id="rId21"/>
    <p:sldId id="271" r:id="rId22"/>
    <p:sldId id="279" r:id="rId23"/>
    <p:sldId id="280" r:id="rId24"/>
    <p:sldId id="277" r:id="rId25"/>
    <p:sldId id="272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rSEGXGULPiy9stgqYWiRzMX3C7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A8BC14-2EEF-450E-B6F1-D59092DBFD8F}">
  <a:tblStyle styleId="{AAA8BC14-2EEF-450E-B6F1-D59092DBF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81"/>
  </p:normalViewPr>
  <p:slideViewPr>
    <p:cSldViewPr snapToGrid="0">
      <p:cViewPr>
        <p:scale>
          <a:sx n="100" d="100"/>
          <a:sy n="100" d="100"/>
        </p:scale>
        <p:origin x="178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33" Type="http://schemas.openxmlformats.org/officeDocument/2006/relationships/theme" Target="theme/theme1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05827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01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06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14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299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33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785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402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2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60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937be5d2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7937be5d2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937be5d20_2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63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23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43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41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6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484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82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727075" y="1214584"/>
            <a:ext cx="7461250" cy="188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FEC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•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»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body" idx="2"/>
          </p:nvPr>
        </p:nvSpPr>
        <p:spPr>
          <a:xfrm>
            <a:off x="727075" y="3262524"/>
            <a:ext cx="7461250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3"/>
          </p:nvPr>
        </p:nvSpPr>
        <p:spPr>
          <a:xfrm>
            <a:off x="727075" y="5780229"/>
            <a:ext cx="5140850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675235" y="1800164"/>
            <a:ext cx="7774352" cy="391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2"/>
          </p:nvPr>
        </p:nvSpPr>
        <p:spPr>
          <a:xfrm>
            <a:off x="675235" y="734000"/>
            <a:ext cx="7774352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2070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2070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2070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2070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6954838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6199188"/>
            <a:ext cx="15414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5235" y="1800164"/>
            <a:ext cx="7774352" cy="3917316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baseline="0"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75235" y="734000"/>
            <a:ext cx="7774352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 smtClean="0"/>
              <a:t>Click to edit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3"/>
          </p:nvPr>
        </p:nvSpPr>
        <p:spPr>
          <a:xfrm>
            <a:off x="4821238" y="6081713"/>
            <a:ext cx="2133600" cy="36512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C8F4461-109B-4041-A6D0-82E865663066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6651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6954838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6199188"/>
            <a:ext cx="15414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5235" y="1800164"/>
            <a:ext cx="7774352" cy="3917316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baseline="0"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75235" y="734000"/>
            <a:ext cx="7774352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 smtClean="0"/>
              <a:t>Click to edit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3"/>
          </p:nvPr>
        </p:nvSpPr>
        <p:spPr>
          <a:xfrm>
            <a:off x="4821238" y="6081713"/>
            <a:ext cx="2133600" cy="36512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C8F4461-109B-4041-A6D0-82E865663066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460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6954838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6199188"/>
            <a:ext cx="15414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5235" y="1800164"/>
            <a:ext cx="7774352" cy="3917316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baseline="0"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75235" y="734000"/>
            <a:ext cx="7774352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 smtClean="0"/>
              <a:t>Click to edit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3"/>
          </p:nvPr>
        </p:nvSpPr>
        <p:spPr>
          <a:xfrm>
            <a:off x="4821238" y="6081713"/>
            <a:ext cx="2133600" cy="36512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C8F4461-109B-4041-A6D0-82E865663066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3578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6954838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6199188"/>
            <a:ext cx="15414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5235" y="1800164"/>
            <a:ext cx="7774352" cy="3917316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baseline="0"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75235" y="734000"/>
            <a:ext cx="7774352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 smtClean="0"/>
              <a:t>Click to edit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3"/>
          </p:nvPr>
        </p:nvSpPr>
        <p:spPr>
          <a:xfrm>
            <a:off x="4821238" y="6081713"/>
            <a:ext cx="2133600" cy="36512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C8F4461-109B-4041-A6D0-82E865663066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1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b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/>
        </p:nvSpPr>
        <p:spPr>
          <a:xfrm>
            <a:off x="0" y="5360987"/>
            <a:ext cx="6046787" cy="1169987"/>
          </a:xfrm>
          <a:prstGeom prst="rect">
            <a:avLst/>
          </a:prstGeom>
          <a:solidFill>
            <a:srgbClr val="FEC5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8"/>
          <p:cNvSpPr txBox="1"/>
          <p:nvPr/>
        </p:nvSpPr>
        <p:spPr>
          <a:xfrm>
            <a:off x="6038850" y="5362575"/>
            <a:ext cx="3105150" cy="1169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0650" y="5618162"/>
            <a:ext cx="2078037" cy="6683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6430962"/>
            <a:ext cx="6954837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72337" y="6199187"/>
            <a:ext cx="1541462" cy="4968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74189" y="600869"/>
            <a:ext cx="8416925" cy="22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4400"/>
              <a:buNone/>
            </a:pPr>
            <a:r>
              <a:rPr lang="en-US" sz="4400" b="0" i="0" u="none">
                <a:solidFill>
                  <a:srgbClr val="FEC52B"/>
                </a:solidFill>
                <a:latin typeface="Arial"/>
                <a:ea typeface="Arial"/>
                <a:cs typeface="Arial"/>
                <a:sym typeface="Arial"/>
              </a:rPr>
              <a:t>Comparison and Analysis of the Impact of PCA on Decision Tree Classification</a:t>
            </a: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479629" y="3516159"/>
            <a:ext cx="7461250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CS831-Knowledge Discovery in Database</a:t>
            </a:r>
            <a:endParaRPr dirty="0"/>
          </a:p>
          <a:p>
            <a:pPr marL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Peizhi</a:t>
            </a:r>
            <a:r>
              <a:rPr lang="en-US" sz="24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Han</a:t>
            </a:r>
            <a:endParaRPr dirty="0"/>
          </a:p>
          <a:p>
            <a:pPr marL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Yixing Chen</a:t>
            </a:r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body" idx="1"/>
          </p:nvPr>
        </p:nvSpPr>
        <p:spPr>
          <a:xfrm>
            <a:off x="727075" y="5780087"/>
            <a:ext cx="514032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26</a:t>
            </a:r>
            <a:r>
              <a:rPr lang="en-US" sz="20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2019</a:t>
            </a:r>
            <a:endParaRPr/>
          </a:p>
          <a:p>
            <a:pPr marL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2000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10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674687" y="1888822"/>
            <a:ext cx="7775575" cy="183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zh-CN" alt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altLang="zh-CN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zh-CN" alt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are all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lang="en-US" altLang="zh-CN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endParaRPr lang="en-US" altLang="zh-CN" sz="1600" dirty="0"/>
          </a:p>
          <a:p>
            <a:pPr marL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zh-CN" alt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on all attributes </a:t>
            </a:r>
            <a:r>
              <a:rPr lang="en-US" altLang="zh-CN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zh-CN" alt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</a:t>
            </a:r>
            <a:r>
              <a:rPr lang="en-US" altLang="zh-CN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attributes into two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r>
              <a:rPr lang="en-US" altLang="zh-CN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zh-CN" alt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between the two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</a:t>
            </a:r>
            <a:r>
              <a:rPr lang="en-US" altLang="zh-CN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components:</a:t>
            </a:r>
            <a:endParaRPr dirty="0"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"/>
          </p:nvPr>
        </p:nvSpPr>
        <p:spPr>
          <a:xfrm>
            <a:off x="633412" y="733425"/>
            <a:ext cx="8191500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2800"/>
              <a:buNone/>
            </a:pPr>
            <a:r>
              <a:rPr lang="en-US" altLang="zh-CN" sz="2800" dirty="0" smtClean="0"/>
              <a:t>2.2.2. </a:t>
            </a:r>
            <a:r>
              <a:rPr lang="en-US" altLang="zh-CN" sz="2800" dirty="0"/>
              <a:t>Data Preprocessing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Transformation-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Breast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Cancer Wisconsin (Diagnostic) Data Set</a:t>
            </a:r>
            <a:endParaRPr dirty="0"/>
          </a:p>
        </p:txBody>
      </p:sp>
      <p:sp>
        <p:nvSpPr>
          <p:cNvPr id="94" name="Google Shape;94;p9"/>
          <p:cNvSpPr txBox="1"/>
          <p:nvPr/>
        </p:nvSpPr>
        <p:spPr>
          <a:xfrm>
            <a:off x="674687" y="2667617"/>
            <a:ext cx="24590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4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charset="2"/>
              <a:buChar char="Ø"/>
            </a:pP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PCA:</a:t>
            </a:r>
            <a:endParaRPr dirty="0"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12" y="4000705"/>
            <a:ext cx="3067614" cy="240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11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674687" y="1670050"/>
            <a:ext cx="7775575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missing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variables and ten categorical variables, hence, we use </a:t>
            </a:r>
            <a:r>
              <a:rPr lang="en-US" altLang="zh-CN" sz="1600" dirty="0">
                <a:solidFill>
                  <a:schemeClr val="dk1"/>
                </a:solidFill>
              </a:rPr>
              <a:t>D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ummy</a:t>
            </a:r>
            <a:r>
              <a:rPr lang="zh-CN" alt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ariables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transform all categorical data into numerical data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2800"/>
              <a:buNone/>
            </a:pPr>
            <a:r>
              <a:rPr lang="en-US" altLang="zh-CN" sz="2800" dirty="0" smtClean="0"/>
              <a:t>2.2.3. </a:t>
            </a:r>
            <a:r>
              <a:rPr lang="en-US" altLang="zh-CN" sz="2800" dirty="0"/>
              <a:t>Data Preprocessing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Transformation-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altLang="zh-CN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redit </a:t>
            </a:r>
            <a:r>
              <a:rPr lang="en-US" altLang="zh-CN" sz="2800" dirty="0"/>
              <a:t>C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 </a:t>
            </a:r>
            <a:r>
              <a:rPr lang="en-US" altLang="zh-CN" sz="2800" dirty="0" smtClean="0"/>
              <a:t>C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lients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</a:t>
            </a:r>
            <a:endParaRPr dirty="0"/>
          </a:p>
        </p:txBody>
      </p:sp>
      <p:sp>
        <p:nvSpPr>
          <p:cNvPr id="103" name="Google Shape;103;p10"/>
          <p:cNvSpPr txBox="1"/>
          <p:nvPr/>
        </p:nvSpPr>
        <p:spPr>
          <a:xfrm>
            <a:off x="674687" y="3003173"/>
            <a:ext cx="299766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4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charset="2"/>
              <a:buChar char="Ø"/>
            </a:pPr>
            <a:r>
              <a:rPr lang="en-US" sz="16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 with PCA:</a:t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674687" y="3341687"/>
            <a:ext cx="751522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 startAt="3"/>
            </a:pP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Use PCA to reduce the dimension of numerical data into two dimensions, then generate a new data 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set:</a:t>
            </a:r>
            <a:endParaRPr lang="en-US"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 startAt="3"/>
            </a:pPr>
            <a:endParaRPr lang="en-US" sz="1600" b="0" i="0" u="none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 startAt="3"/>
            </a:pPr>
            <a:endParaRPr lang="en-US" sz="1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 startAt="3"/>
            </a:pPr>
            <a:endParaRPr lang="en-US" sz="1600" b="0" i="0" u="none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 startAt="3"/>
            </a:pPr>
            <a:endParaRPr lang="en-US" sz="1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 startAt="3"/>
            </a:pPr>
            <a:endParaRPr lang="en-US" sz="1600" b="0" i="0" u="none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 startAt="3"/>
            </a:pPr>
            <a:endParaRPr lang="en-US" sz="1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 startAt="3"/>
            </a:pP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Plot </a:t>
            </a: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correlation between the two 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princip</a:t>
            </a:r>
            <a:r>
              <a:rPr lang="en-US" altLang="zh-CN" sz="1600" b="0" i="0" u="none" dirty="0" smtClean="0">
                <a:solidFill>
                  <a:schemeClr val="dk1"/>
                </a:solidFill>
                <a:sym typeface="Arial"/>
              </a:rPr>
              <a:t>al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components:</a:t>
            </a:r>
            <a:endParaRPr sz="1600" dirty="0"/>
          </a:p>
        </p:txBody>
      </p:sp>
      <p:pic>
        <p:nvPicPr>
          <p:cNvPr id="105" name="Google Shape;10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687" y="3921125"/>
            <a:ext cx="5778500" cy="12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9168" y="4306529"/>
            <a:ext cx="2689584" cy="177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altLang="zh-CN" sz="40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2.3.</a:t>
            </a:r>
            <a:r>
              <a:rPr lang="zh-CN" altLang="en-US" sz="40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 </a:t>
            </a:r>
            <a:r>
              <a:rPr lang="en-US" altLang="zh-CN" sz="4000" dirty="0" smtClean="0">
                <a:latin typeface="+mj-lt"/>
              </a:rPr>
              <a:t>Data</a:t>
            </a:r>
            <a:r>
              <a:rPr lang="zh-CN" altLang="en-US" sz="4000" dirty="0" smtClean="0">
                <a:latin typeface="+mj-lt"/>
              </a:rPr>
              <a:t> </a:t>
            </a:r>
            <a:r>
              <a:rPr lang="en-US" altLang="zh-CN" sz="4000" dirty="0" smtClean="0">
                <a:latin typeface="+mj-lt"/>
              </a:rPr>
              <a:t>Mining</a:t>
            </a:r>
            <a:endParaRPr dirty="0">
              <a:latin typeface="+mj-lt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latin typeface="+mj-lt"/>
                <a:sym typeface="Arial"/>
              </a:rPr>
              <a:t>12</a:t>
            </a:fld>
            <a:endParaRPr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719137" y="2109837"/>
            <a:ext cx="7731125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altLang="zh-CN" sz="24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Classification</a:t>
            </a:r>
            <a:r>
              <a:rPr lang="zh-CN" altLang="en-US" sz="24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algorithm:</a:t>
            </a:r>
            <a:r>
              <a:rPr lang="zh-CN" altLang="en-US" sz="24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endParaRPr lang="en-US" altLang="zh-CN" sz="2400" b="0" i="0" u="none" dirty="0" smtClean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altLang="zh-CN" sz="2400" b="0" i="0" u="none" dirty="0" smtClean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Decision Tree</a:t>
            </a:r>
            <a:r>
              <a:rPr lang="zh-CN" altLang="en-US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with</a:t>
            </a:r>
            <a:r>
              <a:rPr lang="zh-CN" altLang="en-US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both</a:t>
            </a:r>
            <a:r>
              <a:rPr lang="zh-CN" altLang="en-US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Gini </a:t>
            </a:r>
            <a:r>
              <a:rPr lang="en-US" sz="2000" b="0" i="0" u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and </a:t>
            </a:r>
            <a:r>
              <a:rPr lang="en-US" altLang="zh-CN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information</a:t>
            </a:r>
            <a:r>
              <a:rPr lang="zh-CN" altLang="en-US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gain</a:t>
            </a:r>
            <a:r>
              <a:rPr lang="zh-CN" altLang="en-US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as criterions</a:t>
            </a:r>
            <a:r>
              <a:rPr lang="en-US" altLang="zh-CN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r>
              <a:rPr lang="en-US" sz="20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endParaRPr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/>
        </p:nvSpPr>
        <p:spPr>
          <a:xfrm>
            <a:off x="674687" y="1849875"/>
            <a:ext cx="59229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Split training data and testing data as 80% and 20</a:t>
            </a:r>
            <a:r>
              <a:rPr lang="en-US" sz="18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%</a:t>
            </a:r>
            <a:r>
              <a:rPr lang="en-US" altLang="zh-CN" sz="1800" b="0" i="0" u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+mj-lt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687436" y="3550456"/>
            <a:ext cx="7762826" cy="145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charset="2"/>
              <a:buChar char="Ø"/>
            </a:pPr>
            <a:r>
              <a:rPr lang="en-US" altLang="zh-CN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Non</a:t>
            </a:r>
            <a:r>
              <a:rPr lang="zh-CN" alt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PCA</a:t>
            </a:r>
            <a:r>
              <a:rPr lang="zh-CN" alt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 </a:t>
            </a:r>
            <a:r>
              <a:rPr lang="en-US" altLang="zh-CN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approach</a:t>
            </a:r>
            <a:r>
              <a:rPr 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:</a:t>
            </a:r>
            <a:endParaRPr sz="1800" dirty="0">
              <a:latin typeface="+mj-lt"/>
            </a:endParaRPr>
          </a:p>
          <a:p>
            <a:pPr lvl="0" indent="-101600">
              <a:spcBef>
                <a:spcPts val="1000"/>
              </a:spcBef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zh-CN" alt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Find </a:t>
            </a:r>
            <a:r>
              <a:rPr lang="en-US" sz="1800" b="0" i="0" u="none" dirty="0">
                <a:solidFill>
                  <a:schemeClr val="dk1"/>
                </a:solidFill>
                <a:latin typeface="+mj-lt"/>
                <a:sym typeface="Arial"/>
              </a:rPr>
              <a:t>all </a:t>
            </a:r>
            <a:r>
              <a:rPr 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combinations of </a:t>
            </a:r>
            <a:r>
              <a:rPr lang="en-US" sz="1800" b="0" i="0" u="none" dirty="0">
                <a:solidFill>
                  <a:schemeClr val="dk1"/>
                </a:solidFill>
                <a:latin typeface="+mj-lt"/>
                <a:sym typeface="Arial"/>
              </a:rPr>
              <a:t>two attributes among </a:t>
            </a:r>
            <a:r>
              <a:rPr 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all of the </a:t>
            </a:r>
            <a:r>
              <a:rPr lang="en-US" sz="1800" b="0" i="0" u="none" dirty="0">
                <a:solidFill>
                  <a:schemeClr val="dk1"/>
                </a:solidFill>
                <a:latin typeface="+mj-lt"/>
                <a:sym typeface="Arial"/>
              </a:rPr>
              <a:t>attributes, calculate the prediction accuracy of each </a:t>
            </a:r>
            <a:r>
              <a:rPr lang="en-US" altLang="zh-CN" sz="1800" dirty="0" smtClean="0">
                <a:solidFill>
                  <a:schemeClr val="dk1"/>
                </a:solidFill>
              </a:rPr>
              <a:t>combination</a:t>
            </a:r>
            <a:r>
              <a:rPr 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. </a:t>
            </a:r>
            <a:endParaRPr sz="1800" dirty="0">
              <a:latin typeface="+mj-lt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zh-CN" alt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Compare </a:t>
            </a:r>
            <a:r>
              <a:rPr lang="en-US" sz="1800" b="0" i="0" u="none" dirty="0">
                <a:solidFill>
                  <a:schemeClr val="dk1"/>
                </a:solidFill>
                <a:latin typeface="+mj-lt"/>
                <a:sym typeface="Arial"/>
              </a:rPr>
              <a:t>all accuracies, find the </a:t>
            </a:r>
            <a:r>
              <a:rPr lang="en-US" altLang="zh-CN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group</a:t>
            </a:r>
            <a:r>
              <a:rPr lang="zh-CN" alt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with </a:t>
            </a:r>
            <a:r>
              <a:rPr lang="en-US" sz="1800" b="0" i="0" u="none" dirty="0">
                <a:solidFill>
                  <a:schemeClr val="dk1"/>
                </a:solidFill>
                <a:latin typeface="+mj-lt"/>
                <a:sym typeface="Arial"/>
              </a:rPr>
              <a:t>the highest accuracy rate.</a:t>
            </a:r>
            <a:endParaRPr sz="1800" dirty="0">
              <a:latin typeface="+mj-lt"/>
            </a:endParaRPr>
          </a:p>
        </p:txBody>
      </p:sp>
      <p:sp>
        <p:nvSpPr>
          <p:cNvPr id="9" name="Google Shape;111;p11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4000"/>
              <a:buNone/>
            </a:pPr>
            <a:r>
              <a:rPr lang="en-US" altLang="zh-CN" sz="4000" dirty="0"/>
              <a:t>2.4.Testing and </a:t>
            </a:r>
            <a:r>
              <a:rPr lang="en-US" altLang="zh-CN" sz="4000" dirty="0" smtClean="0"/>
              <a:t>Evaluation</a:t>
            </a:r>
            <a:endParaRPr lang="en-US" altLang="zh-CN" dirty="0"/>
          </a:p>
        </p:txBody>
      </p:sp>
      <p:sp>
        <p:nvSpPr>
          <p:cNvPr id="10" name="Google Shape;122;p12"/>
          <p:cNvSpPr txBox="1"/>
          <p:nvPr/>
        </p:nvSpPr>
        <p:spPr>
          <a:xfrm>
            <a:off x="674687" y="2810442"/>
            <a:ext cx="77628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charset="2"/>
              <a:buChar char="Ø"/>
            </a:pPr>
            <a:r>
              <a:rPr 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PCA</a:t>
            </a:r>
            <a:r>
              <a:rPr lang="zh-CN" altLang="en-US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 </a:t>
            </a:r>
            <a:r>
              <a:rPr lang="en-US" altLang="zh-CN" sz="1800" b="0" i="0" u="none" dirty="0" smtClean="0">
                <a:solidFill>
                  <a:schemeClr val="dk1"/>
                </a:solidFill>
                <a:latin typeface="+mj-lt"/>
                <a:sym typeface="Arial"/>
              </a:rPr>
              <a:t>approach</a:t>
            </a:r>
            <a:endParaRPr sz="1800" dirty="0">
              <a:latin typeface="+mj-lt"/>
            </a:endParaRPr>
          </a:p>
        </p:txBody>
      </p:sp>
      <p:sp>
        <p:nvSpPr>
          <p:cNvPr id="6" name="幻灯片编号占位符 3"/>
          <p:cNvSpPr>
            <a:spLocks noGrp="1"/>
          </p:cNvSpPr>
          <p:nvPr>
            <p:ph type="sldNum" idx="12"/>
          </p:nvPr>
        </p:nvSpPr>
        <p:spPr>
          <a:xfrm>
            <a:off x="4821237" y="6081712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13</a:t>
            </a:r>
            <a:endParaRPr lang="uk-U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b="1" smtClean="0">
                <a:solidFill>
                  <a:schemeClr val="tx1"/>
                </a:solidFill>
              </a:rPr>
              <a:t>14</a:t>
            </a:fld>
            <a:endParaRPr lang="uk-UA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Google Shape;123;p12"/>
          <p:cNvGraphicFramePr/>
          <p:nvPr>
            <p:extLst>
              <p:ext uri="{D42A27DB-BD31-4B8C-83A1-F6EECF244321}">
                <p14:modId xmlns:p14="http://schemas.microsoft.com/office/powerpoint/2010/main" val="908568665"/>
              </p:ext>
            </p:extLst>
          </p:nvPr>
        </p:nvGraphicFramePr>
        <p:xfrm>
          <a:off x="381306" y="2953411"/>
          <a:ext cx="8362335" cy="1934771"/>
        </p:xfrm>
        <a:graphic>
          <a:graphicData uri="http://schemas.openxmlformats.org/drawingml/2006/table">
            <a:tbl>
              <a:tblPr>
                <a:noFill/>
                <a:tableStyleId>{AAA8BC14-2EEF-450E-B6F1-D59092DBFD8F}</a:tableStyleId>
              </a:tblPr>
              <a:tblGrid>
                <a:gridCol w="1550733"/>
                <a:gridCol w="823518"/>
                <a:gridCol w="1017878"/>
                <a:gridCol w="1209367"/>
                <a:gridCol w="1253613"/>
                <a:gridCol w="1238865"/>
                <a:gridCol w="1268361"/>
              </a:tblGrid>
              <a:tr h="261925">
                <a:tc rowSpan="3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Measure-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r>
                        <a:rPr lang="en-US" altLang="zh-CN" sz="1400" b="1" dirty="0" err="1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ment</a:t>
                      </a:r>
                      <a:endParaRPr lang="en-US" altLang="zh-CN" sz="1400" b="1" dirty="0" smtClean="0">
                        <a:solidFill>
                          <a:schemeClr val="dk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400" b="1" dirty="0" smtClean="0">
                        <a:solidFill>
                          <a:schemeClr val="dk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r>
                        <a:rPr lang="zh-CN" altLang="en-US" sz="14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sz="1400" b="1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400" marR="36400" marT="24275" marB="2427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PCA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NON PCA</a:t>
                      </a:r>
                      <a:endParaRPr sz="140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619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Gini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CN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Information</a:t>
                      </a:r>
                      <a:r>
                        <a:rPr lang="zh-CN" altLang="en-US" sz="1400" b="0" i="0" u="none" baseline="0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zh-CN" sz="1400" b="0" i="0" u="none" baseline="0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Gain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Gini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CN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Information</a:t>
                      </a:r>
                      <a:r>
                        <a:rPr lang="zh-CN" altLang="en-US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zh-CN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Gain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4281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All </a:t>
                      </a:r>
                      <a:r>
                        <a:rPr lang="en-US" altLang="zh-CN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CN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Highest</a:t>
                      </a:r>
                      <a:r>
                        <a:rPr lang="zh-CN" altLang="en-US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Two </a:t>
                      </a:r>
                      <a:r>
                        <a:rPr lang="en-US" altLang="zh-CN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All </a:t>
                      </a:r>
                      <a:r>
                        <a:rPr lang="en-US" altLang="zh-CN" sz="14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CN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Highest</a:t>
                      </a:r>
                      <a:r>
                        <a:rPr lang="zh-CN" altLang="en-US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Two</a:t>
                      </a:r>
                      <a:r>
                        <a:rPr lang="zh-CN" altLang="en-US" sz="1400" b="0" i="0" u="none" baseline="0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zh-CN" sz="1400" b="0" i="0" u="none" baseline="0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92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Heart Disease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77.0%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75.4%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75.4%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86.9%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78.6%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86.9%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47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Breast Cancer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88.6%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86.8%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90.4%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94.7%</a:t>
                      </a:r>
                      <a:endParaRPr sz="140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87.7%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94.7%</a:t>
                      </a:r>
                      <a:endParaRPr sz="140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Credit Card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79.5%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80.0%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79.2%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87.5%</a:t>
                      </a:r>
                      <a:endParaRPr sz="140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78.1%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87.5%</a:t>
                      </a:r>
                      <a:endParaRPr sz="14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" name="Google Shape;124;p12"/>
          <p:cNvSpPr txBox="1"/>
          <p:nvPr/>
        </p:nvSpPr>
        <p:spPr>
          <a:xfrm>
            <a:off x="381306" y="2325464"/>
            <a:ext cx="23802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Accuracy Matrix:</a:t>
            </a:r>
            <a:endParaRPr dirty="0">
              <a:latin typeface="+mj-lt"/>
            </a:endParaRPr>
          </a:p>
        </p:txBody>
      </p:sp>
      <p:sp>
        <p:nvSpPr>
          <p:cNvPr id="8" name="Google Shape;111;p11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4000"/>
              <a:buNone/>
            </a:pPr>
            <a:r>
              <a:rPr lang="en-US" altLang="zh-CN" sz="4000" dirty="0"/>
              <a:t>2.4.Testing and </a:t>
            </a:r>
            <a:r>
              <a:rPr lang="en-US" altLang="zh-CN" sz="4000" dirty="0" smtClean="0"/>
              <a:t>Evaluation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(continued)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0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226944" y="1707799"/>
            <a:ext cx="4801929" cy="4258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400" dirty="0"/>
              <a:t>0 [0, 1] </a:t>
            </a:r>
            <a:br>
              <a:rPr lang="en-US" altLang="zh-CN" sz="1400" dirty="0"/>
            </a:br>
            <a:r>
              <a:rPr lang="en-US" altLang="zh-CN" sz="1400" dirty="0" smtClean="0"/>
              <a:t>Feature: </a:t>
            </a:r>
            <a:r>
              <a:rPr lang="en-US" altLang="zh-CN" sz="1400" dirty="0" err="1" smtClean="0"/>
              <a:t>radius_mean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+ </a:t>
            </a:r>
            <a:r>
              <a:rPr lang="en-US" altLang="zh-CN" sz="1400" dirty="0" err="1" smtClean="0"/>
              <a:t>texture_mean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 smtClean="0"/>
              <a:t>Testset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accuracy: 85.09%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pPr>
              <a:lnSpc>
                <a:spcPct val="100000"/>
              </a:lnSpc>
            </a:pPr>
            <a:r>
              <a:rPr lang="en-US" altLang="zh-CN" sz="1400" dirty="0"/>
              <a:t>1 [0, 2] </a:t>
            </a:r>
            <a:br>
              <a:rPr lang="en-US" altLang="zh-CN" sz="1400" dirty="0"/>
            </a:br>
            <a:r>
              <a:rPr lang="en-US" altLang="zh-CN" sz="1400" dirty="0" smtClean="0"/>
              <a:t>Feature: </a:t>
            </a:r>
            <a:r>
              <a:rPr lang="en-US" altLang="zh-CN" sz="1400" dirty="0" err="1" smtClean="0"/>
              <a:t>radius_mean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+ </a:t>
            </a:r>
            <a:r>
              <a:rPr lang="en-US" altLang="zh-CN" sz="1400" dirty="0" err="1"/>
              <a:t>perimeter_mean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r>
              <a:rPr lang="en-US" altLang="zh-CN" sz="1400" dirty="0" err="1" smtClean="0"/>
              <a:t>Testset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accuracy: 86.84</a:t>
            </a:r>
            <a:r>
              <a:rPr lang="en-US" altLang="zh-CN" sz="1400" dirty="0" smtClean="0"/>
              <a:t>%</a:t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… …</a:t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pPr>
              <a:lnSpc>
                <a:spcPct val="100000"/>
              </a:lnSpc>
            </a:pPr>
            <a:r>
              <a:rPr lang="en-US" altLang="zh-CN" sz="1400" dirty="0"/>
              <a:t>54 [1, </a:t>
            </a:r>
            <a:r>
              <a:rPr lang="en-US" altLang="zh-CN" sz="1400" dirty="0" smtClean="0"/>
              <a:t>27]</a:t>
            </a:r>
            <a:br>
              <a:rPr lang="en-US" altLang="zh-CN" sz="1400" dirty="0" smtClean="0"/>
            </a:br>
            <a:r>
              <a:rPr lang="en-US" altLang="zh-CN" sz="1400" dirty="0" smtClean="0"/>
              <a:t>Feature: </a:t>
            </a:r>
            <a:r>
              <a:rPr lang="en-US" altLang="zh-CN" sz="1400" dirty="0" err="1" smtClean="0"/>
              <a:t>texture_mean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+ concave </a:t>
            </a:r>
            <a:r>
              <a:rPr lang="en-US" altLang="zh-CN" sz="1400" dirty="0" err="1"/>
              <a:t>points_worst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 smtClean="0"/>
              <a:t>Testset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accuracy: 94.74</a:t>
            </a:r>
            <a:r>
              <a:rPr lang="en-US" altLang="zh-CN" sz="1400" dirty="0" smtClean="0"/>
              <a:t>%</a:t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… …</a:t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pPr>
              <a:lnSpc>
                <a:spcPct val="100000"/>
              </a:lnSpc>
            </a:pPr>
            <a:r>
              <a:rPr lang="en-US" altLang="zh-CN" sz="1400" dirty="0"/>
              <a:t>434 [28, </a:t>
            </a:r>
            <a:r>
              <a:rPr lang="en-US" altLang="zh-CN" sz="1400" dirty="0" smtClean="0"/>
              <a:t>29]</a:t>
            </a:r>
            <a:br>
              <a:rPr lang="en-US" altLang="zh-CN" sz="1400" dirty="0" smtClean="0"/>
            </a:br>
            <a:r>
              <a:rPr lang="en-US" altLang="zh-CN" sz="1400" dirty="0" smtClean="0"/>
              <a:t>Feature: </a:t>
            </a:r>
            <a:r>
              <a:rPr lang="en-US" altLang="zh-CN" sz="1400" dirty="0" err="1" smtClean="0"/>
              <a:t>symmetry_worst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+ </a:t>
            </a:r>
            <a:r>
              <a:rPr lang="en-US" altLang="zh-CN" sz="1400" dirty="0" err="1" smtClean="0"/>
              <a:t>fractal_dimension_worst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 smtClean="0"/>
              <a:t>Testset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accuracy: 62.28</a:t>
            </a:r>
            <a:r>
              <a:rPr lang="en-US" altLang="zh-CN" sz="1400" dirty="0" smtClean="0"/>
              <a:t>%</a:t>
            </a: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C8F4461-109B-4041-A6D0-82E865663066}" type="slidenum">
              <a:rPr lang="en-CA" altLang="zh-CN" b="1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CA" altLang="zh-CN" b="1" dirty="0">
              <a:solidFill>
                <a:schemeClr val="tx1"/>
              </a:solidFill>
            </a:endParaRPr>
          </a:p>
        </p:txBody>
      </p:sp>
      <p:sp>
        <p:nvSpPr>
          <p:cNvPr id="5" name="Google Shape;111;p11"/>
          <p:cNvSpPr txBox="1">
            <a:spLocks/>
          </p:cNvSpPr>
          <p:nvPr/>
        </p:nvSpPr>
        <p:spPr>
          <a:xfrm>
            <a:off x="172747" y="224438"/>
            <a:ext cx="8777288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000"/>
            </a:pPr>
            <a:r>
              <a:rPr lang="en-US" altLang="zh-CN" sz="3200" dirty="0" smtClean="0"/>
              <a:t>2.4.Testing and Evaluation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(continued)</a:t>
            </a:r>
            <a:endParaRPr lang="en-US" altLang="zh-CN" sz="1100" dirty="0"/>
          </a:p>
        </p:txBody>
      </p:sp>
      <p:sp>
        <p:nvSpPr>
          <p:cNvPr id="6" name="矩形 5"/>
          <p:cNvSpPr/>
          <p:nvPr/>
        </p:nvSpPr>
        <p:spPr>
          <a:xfrm>
            <a:off x="808182" y="10451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dk1"/>
                </a:solidFill>
              </a:rPr>
              <a:t>Breast </a:t>
            </a:r>
            <a:r>
              <a:rPr lang="en-US" altLang="zh-CN" dirty="0">
                <a:solidFill>
                  <a:schemeClr val="dk1"/>
                </a:solidFill>
              </a:rPr>
              <a:t>Cancer Wisconsin </a:t>
            </a:r>
            <a:r>
              <a:rPr lang="en-US" altLang="zh-CN" dirty="0" smtClean="0">
                <a:solidFill>
                  <a:schemeClr val="dk1"/>
                </a:solidFill>
              </a:rPr>
              <a:t>Data </a:t>
            </a:r>
            <a:r>
              <a:rPr lang="en-US" altLang="zh-CN" dirty="0">
                <a:solidFill>
                  <a:schemeClr val="dk1"/>
                </a:solidFill>
              </a:rPr>
              <a:t>Set: 31 </a:t>
            </a:r>
            <a:r>
              <a:rPr lang="en-US" altLang="zh-CN" dirty="0" smtClean="0">
                <a:solidFill>
                  <a:schemeClr val="dk1"/>
                </a:solidFill>
              </a:rPr>
              <a:t>attributes</a:t>
            </a:r>
          </a:p>
          <a:p>
            <a:r>
              <a:rPr lang="en-US" altLang="zh-CN" dirty="0" smtClean="0">
                <a:solidFill>
                  <a:schemeClr val="dk1"/>
                </a:solidFill>
              </a:rPr>
              <a:t>30 choose 2 = 435 combinations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2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编号占位符 3"/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DADE0DB4-5C6D-264D-B2B3-921B23D5DC4D}" type="slidenum">
              <a:rPr lang="en-CA" altLang="zh-CN" b="1">
                <a:latin typeface="Arial" charset="0"/>
              </a:rPr>
              <a:pPr/>
              <a:t>16</a:t>
            </a:fld>
            <a:endParaRPr lang="en-CA" altLang="zh-CN" b="1" dirty="0">
              <a:latin typeface="Arial" charset="0"/>
            </a:endParaRPr>
          </a:p>
        </p:txBody>
      </p:sp>
      <p:pic>
        <p:nvPicPr>
          <p:cNvPr id="30722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9"/>
          <a:stretch/>
        </p:blipFill>
        <p:spPr bwMode="auto">
          <a:xfrm>
            <a:off x="307975" y="2203752"/>
            <a:ext cx="4192588" cy="327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3" name="组 22"/>
          <p:cNvGrpSpPr>
            <a:grpSpLocks/>
          </p:cNvGrpSpPr>
          <p:nvPr/>
        </p:nvGrpSpPr>
        <p:grpSpPr bwMode="auto">
          <a:xfrm>
            <a:off x="1808163" y="5530850"/>
            <a:ext cx="1328737" cy="684213"/>
            <a:chOff x="1488558" y="5124895"/>
            <a:chExt cx="1329068" cy="683457"/>
          </a:xfrm>
        </p:grpSpPr>
        <p:grpSp>
          <p:nvGrpSpPr>
            <p:cNvPr id="9" name="组 8"/>
            <p:cNvGrpSpPr/>
            <p:nvPr/>
          </p:nvGrpSpPr>
          <p:grpSpPr>
            <a:xfrm>
              <a:off x="1488558" y="5124895"/>
              <a:ext cx="1329068" cy="307777"/>
              <a:chOff x="7123814" y="2105246"/>
              <a:chExt cx="1329068" cy="307777"/>
            </a:xfrm>
            <a:noFill/>
          </p:grpSpPr>
          <p:sp>
            <p:nvSpPr>
              <p:cNvPr id="7" name="椭圆 6"/>
              <p:cNvSpPr/>
              <p:nvPr/>
            </p:nvSpPr>
            <p:spPr>
              <a:xfrm>
                <a:off x="7123814" y="2243470"/>
                <a:ext cx="63795" cy="53163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240770" y="2105246"/>
                <a:ext cx="1212112" cy="307777"/>
              </a:xfrm>
              <a:prstGeom prst="rect">
                <a:avLst/>
              </a:prstGeom>
              <a:grpFill/>
              <a:effectLst>
                <a:outerShdw blurRad="50800" dist="76200" dir="2700000" algn="tl" rotWithShape="0">
                  <a:prstClr val="black">
                    <a:alpha val="6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CA" altLang="zh-CN" sz="1400" dirty="0"/>
                  <a:t>1 - Malignant</a:t>
                </a:r>
                <a:endParaRPr kumimoji="1" lang="zh-CN" altLang="en-US" sz="1400" dirty="0"/>
              </a:p>
            </p:txBody>
          </p:sp>
        </p:grpSp>
        <p:grpSp>
          <p:nvGrpSpPr>
            <p:cNvPr id="30733" name="组 9"/>
            <p:cNvGrpSpPr>
              <a:grpSpLocks/>
            </p:cNvGrpSpPr>
            <p:nvPr/>
          </p:nvGrpSpPr>
          <p:grpSpPr bwMode="auto">
            <a:xfrm>
              <a:off x="1488558" y="5500575"/>
              <a:ext cx="1329068" cy="307777"/>
              <a:chOff x="7123814" y="2105246"/>
              <a:chExt cx="1329068" cy="30777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7123814" y="2243347"/>
                <a:ext cx="63516" cy="5391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241318" y="2105388"/>
                <a:ext cx="1211564" cy="307635"/>
              </a:xfrm>
              <a:prstGeom prst="rect">
                <a:avLst/>
              </a:prstGeom>
              <a:noFill/>
              <a:effectLst>
                <a:outerShdw blurRad="50800" dist="76200" dir="2700000" algn="tl" rotWithShape="0">
                  <a:prstClr val="black">
                    <a:alpha val="6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CA" altLang="zh-CN" sz="1400" dirty="0"/>
                  <a:t>0 - Benign</a:t>
                </a:r>
                <a:endParaRPr kumimoji="1" lang="zh-CN" altLang="en-US" sz="1400" dirty="0"/>
              </a:p>
            </p:txBody>
          </p:sp>
        </p:grpSp>
      </p:grpSp>
      <p:grpSp>
        <p:nvGrpSpPr>
          <p:cNvPr id="30724" name="组 15"/>
          <p:cNvGrpSpPr>
            <a:grpSpLocks/>
          </p:cNvGrpSpPr>
          <p:nvPr/>
        </p:nvGrpSpPr>
        <p:grpSpPr bwMode="auto">
          <a:xfrm>
            <a:off x="4589463" y="1954450"/>
            <a:ext cx="4692650" cy="3509724"/>
            <a:chOff x="4588765" y="1547627"/>
            <a:chExt cx="4555235" cy="3509364"/>
          </a:xfrm>
        </p:grpSpPr>
        <p:pic>
          <p:nvPicPr>
            <p:cNvPr id="30730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r="20656"/>
            <a:stretch/>
          </p:blipFill>
          <p:spPr bwMode="auto">
            <a:xfrm>
              <a:off x="4588765" y="1796903"/>
              <a:ext cx="4421166" cy="326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1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35" b="1860"/>
            <a:stretch>
              <a:fillRect/>
            </a:stretch>
          </p:blipFill>
          <p:spPr bwMode="auto">
            <a:xfrm>
              <a:off x="6599380" y="1547627"/>
              <a:ext cx="2544620" cy="2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5" name="组 23"/>
          <p:cNvGrpSpPr>
            <a:grpSpLocks/>
          </p:cNvGrpSpPr>
          <p:nvPr/>
        </p:nvGrpSpPr>
        <p:grpSpPr bwMode="auto">
          <a:xfrm>
            <a:off x="6202363" y="5521325"/>
            <a:ext cx="1328737" cy="682625"/>
            <a:chOff x="6106634" y="5124895"/>
            <a:chExt cx="1329068" cy="683457"/>
          </a:xfrm>
        </p:grpSpPr>
        <p:grpSp>
          <p:nvGrpSpPr>
            <p:cNvPr id="17" name="组 16"/>
            <p:cNvGrpSpPr/>
            <p:nvPr/>
          </p:nvGrpSpPr>
          <p:grpSpPr>
            <a:xfrm>
              <a:off x="6106634" y="5124895"/>
              <a:ext cx="1329068" cy="307777"/>
              <a:chOff x="7123814" y="2105246"/>
              <a:chExt cx="1329068" cy="307777"/>
            </a:xfrm>
            <a:noFill/>
          </p:grpSpPr>
          <p:sp>
            <p:nvSpPr>
              <p:cNvPr id="18" name="椭圆 17"/>
              <p:cNvSpPr/>
              <p:nvPr/>
            </p:nvSpPr>
            <p:spPr>
              <a:xfrm>
                <a:off x="7123814" y="2243470"/>
                <a:ext cx="63795" cy="53163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240770" y="2105246"/>
                <a:ext cx="1212112" cy="307777"/>
              </a:xfrm>
              <a:prstGeom prst="rect">
                <a:avLst/>
              </a:prstGeom>
              <a:grpFill/>
              <a:effectLst>
                <a:outerShdw blurRad="50800" dist="76200" dir="2700000" algn="tl" rotWithShape="0">
                  <a:prstClr val="black">
                    <a:alpha val="6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CA" altLang="zh-CN" sz="1400" dirty="0"/>
                  <a:t>1 - Malignant</a:t>
                </a:r>
                <a:endParaRPr kumimoji="1" lang="zh-CN" altLang="en-US" sz="1400" dirty="0"/>
              </a:p>
            </p:txBody>
          </p:sp>
        </p:grpSp>
        <p:grpSp>
          <p:nvGrpSpPr>
            <p:cNvPr id="30727" name="组 19"/>
            <p:cNvGrpSpPr>
              <a:grpSpLocks/>
            </p:cNvGrpSpPr>
            <p:nvPr/>
          </p:nvGrpSpPr>
          <p:grpSpPr bwMode="auto">
            <a:xfrm>
              <a:off x="6106634" y="5500575"/>
              <a:ext cx="1329068" cy="307777"/>
              <a:chOff x="7123814" y="2105246"/>
              <a:chExt cx="1329068" cy="307777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7123814" y="2242954"/>
                <a:ext cx="63516" cy="54041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241318" y="2104672"/>
                <a:ext cx="1211564" cy="308351"/>
              </a:xfrm>
              <a:prstGeom prst="rect">
                <a:avLst/>
              </a:prstGeom>
              <a:noFill/>
              <a:effectLst>
                <a:outerShdw blurRad="50800" dist="76200" dir="2700000" algn="tl" rotWithShape="0">
                  <a:prstClr val="black">
                    <a:alpha val="6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CA" altLang="zh-CN" sz="1400" dirty="0"/>
                  <a:t>0 - Benign</a:t>
                </a:r>
                <a:endParaRPr kumimoji="1" lang="zh-CN" altLang="en-US" sz="1400" dirty="0"/>
              </a:p>
            </p:txBody>
          </p:sp>
        </p:grpSp>
      </p:grpSp>
      <p:sp>
        <p:nvSpPr>
          <p:cNvPr id="23" name="Google Shape;111;p11"/>
          <p:cNvSpPr txBox="1">
            <a:spLocks noGrp="1"/>
          </p:cNvSpPr>
          <p:nvPr>
            <p:ph type="body" idx="4294967295"/>
          </p:nvPr>
        </p:nvSpPr>
        <p:spPr>
          <a:xfrm>
            <a:off x="177800" y="224440"/>
            <a:ext cx="8777288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4000"/>
              <a:buNone/>
            </a:pPr>
            <a:r>
              <a:rPr lang="en-US" altLang="zh-CN" sz="3200" dirty="0"/>
              <a:t>2.4.Testing and </a:t>
            </a:r>
            <a:r>
              <a:rPr lang="en-US" altLang="zh-CN" sz="3200" dirty="0" smtClean="0"/>
              <a:t>Evaluation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(continued)</a:t>
            </a:r>
            <a:endParaRPr lang="en-US" altLang="zh-CN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51131" y="812832"/>
            <a:ext cx="768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600" dirty="0" smtClean="0"/>
              <a:t>Breast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Cancer-the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highest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two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attributes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correlation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(Gini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and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information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gain):</a:t>
            </a:r>
            <a:endParaRPr kumimoji="1" lang="zh-CN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953231" y="1494324"/>
            <a:ext cx="3943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54 [1, 27]</a:t>
            </a:r>
            <a:br>
              <a:rPr lang="en-US" altLang="zh-CN" dirty="0"/>
            </a:br>
            <a:r>
              <a:rPr lang="en-US" altLang="zh-CN" dirty="0"/>
              <a:t>Feature: </a:t>
            </a:r>
            <a:r>
              <a:rPr lang="en-US" altLang="zh-CN" dirty="0" err="1"/>
              <a:t>texture_mean</a:t>
            </a:r>
            <a:r>
              <a:rPr lang="en-US" altLang="zh-CN" dirty="0"/>
              <a:t> + concave </a:t>
            </a:r>
            <a:r>
              <a:rPr lang="en-US" altLang="zh-CN" dirty="0" err="1"/>
              <a:t>points_worst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Testset</a:t>
            </a:r>
            <a:r>
              <a:rPr lang="en-US" altLang="zh-CN" dirty="0"/>
              <a:t> accuracy: 94.74%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523" y="1508050"/>
            <a:ext cx="4239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179 [6, 27]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Feature: </a:t>
            </a:r>
            <a:r>
              <a:rPr lang="en-US" altLang="zh-CN" dirty="0" err="1" smtClean="0"/>
              <a:t>concavity_mean</a:t>
            </a:r>
            <a:r>
              <a:rPr lang="en-US" altLang="zh-CN" dirty="0" smtClean="0"/>
              <a:t> </a:t>
            </a:r>
            <a:r>
              <a:rPr lang="en-US" altLang="zh-CN" dirty="0"/>
              <a:t>+ concave </a:t>
            </a:r>
            <a:r>
              <a:rPr lang="en-US" altLang="zh-CN" dirty="0" err="1"/>
              <a:t>points_worst</a:t>
            </a:r>
            <a:r>
              <a:rPr lang="en-US" altLang="zh-CN" dirty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Testset</a:t>
            </a:r>
            <a:r>
              <a:rPr lang="en-US" altLang="zh-CN" dirty="0" smtClean="0"/>
              <a:t> </a:t>
            </a:r>
            <a:r>
              <a:rPr lang="en-US" altLang="zh-CN" dirty="0"/>
              <a:t>accuracy: 94.74%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b="1" smtClean="0">
                <a:solidFill>
                  <a:schemeClr val="tx1"/>
                </a:solidFill>
              </a:rPr>
              <a:t>17</a:t>
            </a:fld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5" name="Google Shape;111;p11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SzPts val="4000"/>
              <a:buNone/>
            </a:pPr>
            <a:r>
              <a:rPr lang="en-US" altLang="zh-CN" sz="4000" dirty="0" smtClean="0"/>
              <a:t>2.5.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Results and </a:t>
            </a:r>
            <a:r>
              <a:rPr lang="en-US" altLang="zh-CN" sz="4000" dirty="0" smtClean="0"/>
              <a:t>Discussion</a:t>
            </a:r>
            <a:endParaRPr lang="en-US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81817" y="1737014"/>
            <a:ext cx="79613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1600" dirty="0" smtClean="0"/>
              <a:t>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Heart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Disease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set,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accuracy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of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PCA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approach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and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Non-PCA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approach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quite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close.</a:t>
            </a:r>
          </a:p>
          <a:p>
            <a:pPr marL="457200" indent="-457200">
              <a:buAutoNum type="arabicPeriod"/>
            </a:pPr>
            <a:endParaRPr kumimoji="1" lang="en-US" altLang="zh-CN" sz="1600" dirty="0" smtClean="0"/>
          </a:p>
          <a:p>
            <a:pPr marL="457200" indent="-457200">
              <a:buAutoNum type="arabicPeriod"/>
            </a:pPr>
            <a:r>
              <a:rPr kumimoji="1" lang="en-US" altLang="zh-CN" sz="1600" dirty="0" smtClean="0"/>
              <a:t>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Breast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Cancer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set,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/>
              <a:t>n</a:t>
            </a:r>
            <a:r>
              <a:rPr kumimoji="1" lang="en-US" altLang="zh-CN" sz="1600" dirty="0" smtClean="0"/>
              <a:t>on-PCA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approach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has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accuracy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slightly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higher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than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PCA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approach.</a:t>
            </a:r>
          </a:p>
          <a:p>
            <a:pPr marL="457200" indent="-457200">
              <a:buAutoNum type="arabicPeriod"/>
            </a:pPr>
            <a:endParaRPr kumimoji="1" lang="en-US" altLang="zh-CN" sz="1600" dirty="0" smtClean="0"/>
          </a:p>
          <a:p>
            <a:pPr marL="457200" indent="-457200">
              <a:buAutoNum type="arabicPeriod"/>
            </a:pPr>
            <a:r>
              <a:rPr kumimoji="1" lang="en-US" altLang="zh-CN" sz="1600" dirty="0" smtClean="0"/>
              <a:t>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Credit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Card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set,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accuracies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are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almost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same.</a:t>
            </a:r>
          </a:p>
          <a:p>
            <a:pPr marL="457200" indent="-457200">
              <a:buAutoNum type="arabicPeriod"/>
            </a:pPr>
            <a:endParaRPr kumimoji="1" lang="en-US" altLang="zh-CN" sz="1600" dirty="0"/>
          </a:p>
          <a:p>
            <a:pPr marL="457200" indent="-457200">
              <a:buAutoNum type="arabicPeriod"/>
            </a:pPr>
            <a:r>
              <a:rPr kumimoji="1" lang="en-US" altLang="zh-CN" sz="1600" dirty="0" smtClean="0"/>
              <a:t>Among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all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three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sets,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approaches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with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only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two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attributes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have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highest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accuracy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rates.</a:t>
            </a:r>
            <a:endParaRPr kumimoji="1" lang="zh-CN" altLang="en-US" sz="1600" dirty="0"/>
          </a:p>
        </p:txBody>
      </p:sp>
      <p:graphicFrame>
        <p:nvGraphicFramePr>
          <p:cNvPr id="6" name="Google Shape;123;p12"/>
          <p:cNvGraphicFramePr/>
          <p:nvPr>
            <p:extLst>
              <p:ext uri="{D42A27DB-BD31-4B8C-83A1-F6EECF244321}">
                <p14:modId xmlns:p14="http://schemas.microsoft.com/office/powerpoint/2010/main" val="1814713536"/>
              </p:ext>
            </p:extLst>
          </p:nvPr>
        </p:nvGraphicFramePr>
        <p:xfrm>
          <a:off x="824553" y="4510252"/>
          <a:ext cx="7475839" cy="1571460"/>
        </p:xfrm>
        <a:graphic>
          <a:graphicData uri="http://schemas.openxmlformats.org/drawingml/2006/table">
            <a:tbl>
              <a:tblPr>
                <a:noFill/>
                <a:tableStyleId>{AAA8BC14-2EEF-450E-B6F1-D59092DBFD8F}</a:tableStyleId>
              </a:tblPr>
              <a:tblGrid>
                <a:gridCol w="1386338"/>
                <a:gridCol w="742374"/>
                <a:gridCol w="903815"/>
                <a:gridCol w="1081161"/>
                <a:gridCol w="1120716"/>
                <a:gridCol w="1107533"/>
                <a:gridCol w="1133902"/>
              </a:tblGrid>
              <a:tr h="160995">
                <a:tc rowSpan="3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Measure-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              </a:t>
                      </a:r>
                      <a:r>
                        <a:rPr lang="en-US" altLang="zh-CN" sz="1200" b="1" dirty="0" err="1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ment</a:t>
                      </a:r>
                      <a:endParaRPr lang="en-US" altLang="zh-CN" sz="1200" b="1" dirty="0" smtClean="0">
                        <a:solidFill>
                          <a:schemeClr val="dk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200" b="1" dirty="0" smtClean="0">
                        <a:solidFill>
                          <a:schemeClr val="dk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r>
                        <a:rPr lang="zh-CN" altLang="en-US" sz="12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sz="1200" b="1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400" marR="36400" marT="24275" marB="2427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PCA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NON PCA</a:t>
                      </a:r>
                      <a:endParaRPr sz="120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60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Gini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CN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Information</a:t>
                      </a:r>
                      <a:r>
                        <a:rPr lang="zh-CN" altLang="en-US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zh-CN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Gain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Gini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CN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Information</a:t>
                      </a:r>
                      <a:r>
                        <a:rPr lang="zh-CN" altLang="en-US" sz="1200" b="0" i="0" u="none" baseline="0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zh-CN" sz="1200" b="0" i="0" u="none" baseline="0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Gain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8821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All </a:t>
                      </a:r>
                      <a:r>
                        <a:rPr lang="en-US" altLang="zh-CN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CN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Highest</a:t>
                      </a:r>
                      <a:r>
                        <a:rPr lang="zh-CN" altLang="en-US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Two </a:t>
                      </a:r>
                      <a:r>
                        <a:rPr lang="en-US" altLang="zh-CN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All </a:t>
                      </a:r>
                      <a:r>
                        <a:rPr lang="en-US" altLang="zh-CN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CN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Highest</a:t>
                      </a:r>
                      <a:r>
                        <a:rPr lang="zh-CN" altLang="en-US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200" b="0" i="0" u="none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Two</a:t>
                      </a:r>
                      <a:r>
                        <a:rPr lang="zh-CN" altLang="en-US" sz="1200" b="0" i="0" u="none" baseline="0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zh-CN" sz="1200" b="0" i="0" u="none" baseline="0" dirty="0" smtClean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099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Heart Disease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77.0%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75.4%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75.4%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86.9%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78.6%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86.9%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099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Breast Cancer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88.6%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86.8%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90.4%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94.7%</a:t>
                      </a:r>
                      <a:endParaRPr sz="120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87.7%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94.7%</a:t>
                      </a:r>
                      <a:endParaRPr sz="120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099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Credit Card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79.5%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80.0%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79.2%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87.5%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78.1%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87.5%</a:t>
                      </a:r>
                      <a:endParaRPr sz="1200" dirty="0">
                        <a:latin typeface="+mj-lt"/>
                      </a:endParaRPr>
                    </a:p>
                  </a:txBody>
                  <a:tcPr marL="36400" marR="36400" marT="24275" marB="24275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altLang="zh-CN" sz="4000" dirty="0"/>
              <a:t>3</a:t>
            </a:r>
            <a:r>
              <a:rPr lang="en-US" sz="4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342900" lvl="0" indent="-88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18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0093" y="1638300"/>
            <a:ext cx="76247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/>
              <a:buAutoNum type="arabicPeriod"/>
            </a:pPr>
            <a:r>
              <a:rPr kumimoji="1" lang="en-US" altLang="zh-CN" sz="2000" dirty="0"/>
              <a:t>PCA is not a data preprocessing method that could improve the accuracy of all data sets.</a:t>
            </a:r>
            <a:endParaRPr kumimoji="1" lang="en-US" altLang="zh-CN" sz="2000" dirty="0" smtClean="0"/>
          </a:p>
          <a:p>
            <a:pPr marL="457200" lvl="0" indent="-457200">
              <a:spcAft>
                <a:spcPts val="1200"/>
              </a:spcAft>
              <a:buFont typeface="Arial"/>
              <a:buAutoNum type="arabicPeriod"/>
            </a:pP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research,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using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lang="en-US" altLang="zh-CN" sz="2000" dirty="0" smtClean="0">
                <a:solidFill>
                  <a:schemeClr val="dk1"/>
                </a:solidFill>
              </a:rPr>
              <a:t>most </a:t>
            </a:r>
            <a:r>
              <a:rPr lang="en-US" altLang="zh-CN" sz="2000" dirty="0">
                <a:solidFill>
                  <a:schemeClr val="dk1"/>
                </a:solidFill>
              </a:rPr>
              <a:t>influential attributes </a:t>
            </a:r>
            <a:r>
              <a:rPr lang="en-US" altLang="zh-CN" sz="2000" dirty="0" smtClean="0">
                <a:solidFill>
                  <a:schemeClr val="dk1"/>
                </a:solidFill>
              </a:rPr>
              <a:t>from</a:t>
            </a:r>
            <a:r>
              <a:rPr lang="zh-CN" altLang="en-US" sz="2000" dirty="0" smtClean="0">
                <a:solidFill>
                  <a:schemeClr val="dk1"/>
                </a:solidFill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</a:rPr>
              <a:t>the </a:t>
            </a:r>
            <a:r>
              <a:rPr lang="en-US" altLang="zh-CN" sz="2000" dirty="0">
                <a:solidFill>
                  <a:schemeClr val="dk1"/>
                </a:solidFill>
              </a:rPr>
              <a:t>original </a:t>
            </a:r>
            <a:r>
              <a:rPr lang="en-US" altLang="zh-CN" sz="2000" dirty="0" smtClean="0">
                <a:solidFill>
                  <a:schemeClr val="dk1"/>
                </a:solidFill>
              </a:rPr>
              <a:t>data</a:t>
            </a:r>
            <a:r>
              <a:rPr lang="zh-CN" altLang="en-US" sz="2000" dirty="0">
                <a:solidFill>
                  <a:schemeClr val="dk1"/>
                </a:solidFill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</a:rPr>
              <a:t>can</a:t>
            </a:r>
            <a:r>
              <a:rPr lang="zh-CN" altLang="en-US" sz="2000" dirty="0" smtClean="0">
                <a:solidFill>
                  <a:schemeClr val="dk1"/>
                </a:solidFill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</a:rPr>
              <a:t>make</a:t>
            </a:r>
            <a:r>
              <a:rPr lang="zh-CN" altLang="en-US" sz="2000" dirty="0" smtClean="0">
                <a:solidFill>
                  <a:schemeClr val="dk1"/>
                </a:solidFill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</a:rPr>
              <a:t>better</a:t>
            </a:r>
            <a:r>
              <a:rPr lang="zh-CN" altLang="en-US" sz="2000" dirty="0" smtClean="0">
                <a:solidFill>
                  <a:schemeClr val="dk1"/>
                </a:solidFill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</a:rPr>
              <a:t>predictions</a:t>
            </a:r>
            <a:r>
              <a:rPr lang="zh-CN" altLang="en-US" sz="2000" dirty="0" smtClean="0">
                <a:solidFill>
                  <a:schemeClr val="dk1"/>
                </a:solidFill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</a:rPr>
              <a:t>than</a:t>
            </a:r>
            <a:r>
              <a:rPr lang="zh-CN" altLang="en-US" sz="2000" dirty="0" smtClean="0">
                <a:solidFill>
                  <a:schemeClr val="dk1"/>
                </a:solidFill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</a:rPr>
              <a:t>principal</a:t>
            </a:r>
            <a:r>
              <a:rPr lang="zh-CN" altLang="en-US" sz="2000" dirty="0" smtClean="0">
                <a:solidFill>
                  <a:schemeClr val="dk1"/>
                </a:solidFill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</a:rPr>
              <a:t>components.</a:t>
            </a:r>
            <a:endParaRPr kumimoji="1" lang="en-US" altLang="zh-CN" sz="2000" dirty="0"/>
          </a:p>
          <a:p>
            <a:pPr marL="457200" indent="-457200">
              <a:spcAft>
                <a:spcPts val="1200"/>
              </a:spcAft>
              <a:buFont typeface="Arial"/>
              <a:buAutoNum type="arabicPeriod"/>
            </a:pP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cases,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Gini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information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gain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significant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differences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accuracy.</a:t>
            </a:r>
          </a:p>
          <a:p>
            <a:pPr marL="457200" indent="-457200">
              <a:spcAft>
                <a:spcPts val="1200"/>
              </a:spcAft>
              <a:buFont typeface="Arial"/>
              <a:buAutoNum type="arabicPeriod"/>
            </a:pP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numerical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variables,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PCA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could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performance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both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numerical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categorical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variables.</a:t>
            </a:r>
          </a:p>
          <a:p>
            <a:pPr marL="457200" indent="-457200">
              <a:buAutoNum type="arabicPeriod"/>
            </a:pP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674687" y="1927779"/>
            <a:ext cx="7775575" cy="166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D</a:t>
            </a:r>
            <a:r>
              <a:rPr lang="en-US" sz="1800" b="0" i="0" u="none" dirty="0" smtClean="0">
                <a:solidFill>
                  <a:schemeClr val="dk1"/>
                </a:solidFill>
                <a:sym typeface="Arial"/>
              </a:rPr>
              <a:t>ifferent </a:t>
            </a:r>
            <a:r>
              <a:rPr lang="en-US" sz="1800" b="0" i="0" u="none" dirty="0">
                <a:solidFill>
                  <a:schemeClr val="dk1"/>
                </a:solidFill>
                <a:sym typeface="Arial"/>
              </a:rPr>
              <a:t>sizes of data </a:t>
            </a:r>
            <a:r>
              <a:rPr lang="en-US" sz="1800" b="0" i="0" u="none" dirty="0" smtClean="0">
                <a:solidFill>
                  <a:schemeClr val="dk1"/>
                </a:solidFill>
                <a:sym typeface="Arial"/>
              </a:rPr>
              <a:t>sets</a:t>
            </a:r>
            <a:r>
              <a:rPr lang="zh-CN" altLang="en-US" sz="18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1800" b="0" i="0" u="none" dirty="0" smtClean="0">
                <a:solidFill>
                  <a:schemeClr val="dk1"/>
                </a:solidFill>
                <a:sym typeface="Arial"/>
              </a:rPr>
              <a:t>and</a:t>
            </a:r>
            <a:r>
              <a:rPr lang="zh-CN" altLang="en-US" sz="18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1800" dirty="0" smtClean="0"/>
              <a:t>other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classification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methods,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such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Random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Forest.</a:t>
            </a:r>
            <a:endParaRPr sz="1800" dirty="0"/>
          </a:p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zh-CN" altLang="en-US" sz="1800" b="0" i="0" u="none" dirty="0" smtClean="0">
                <a:solidFill>
                  <a:schemeClr val="dk1"/>
                </a:solidFill>
                <a:sym typeface="Arial"/>
              </a:rPr>
              <a:t>  </a:t>
            </a:r>
            <a:r>
              <a:rPr lang="en-US" altLang="zh-CN" sz="1800" b="0" i="0" u="none" dirty="0" smtClean="0">
                <a:solidFill>
                  <a:schemeClr val="dk1"/>
                </a:solidFill>
                <a:sym typeface="Arial"/>
              </a:rPr>
              <a:t>Different</a:t>
            </a:r>
            <a:r>
              <a:rPr lang="zh-CN" altLang="en-US" sz="18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1800" b="0" i="0" u="none" dirty="0" smtClean="0">
                <a:solidFill>
                  <a:schemeClr val="dk1"/>
                </a:solidFill>
                <a:sym typeface="Arial"/>
              </a:rPr>
              <a:t>dimensions,</a:t>
            </a:r>
            <a:r>
              <a:rPr lang="zh-CN" altLang="en-US" sz="18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1800" b="0" i="0" u="none" dirty="0" smtClean="0">
                <a:solidFill>
                  <a:schemeClr val="dk1"/>
                </a:solidFill>
                <a:sym typeface="Arial"/>
              </a:rPr>
              <a:t>such</a:t>
            </a:r>
            <a:r>
              <a:rPr lang="zh-CN" altLang="en-US" sz="18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1800" b="0" i="0" u="none" dirty="0" smtClean="0">
                <a:solidFill>
                  <a:schemeClr val="dk1"/>
                </a:solidFill>
                <a:sym typeface="Arial"/>
              </a:rPr>
              <a:t>as</a:t>
            </a:r>
            <a:r>
              <a:rPr lang="zh-CN" altLang="en-US" sz="18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1800" b="0" i="0" u="none" dirty="0" smtClean="0">
                <a:solidFill>
                  <a:schemeClr val="dk1"/>
                </a:solidFill>
                <a:sym typeface="Arial"/>
              </a:rPr>
              <a:t>three</a:t>
            </a:r>
            <a:r>
              <a:rPr lang="zh-CN" altLang="en-US" sz="18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1800" dirty="0" smtClean="0"/>
              <a:t>principal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components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three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attributes.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altLang="zh-CN" sz="4000" dirty="0"/>
              <a:t>4</a:t>
            </a:r>
            <a:r>
              <a:rPr lang="en-US" sz="4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Improvement</a:t>
            </a:r>
            <a:endParaRPr dirty="0"/>
          </a:p>
          <a:p>
            <a:pPr marL="342900" lvl="0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19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4687" y="1537769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800" dirty="0" smtClean="0"/>
              <a:t>More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comparison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with:</a:t>
            </a:r>
            <a:endParaRPr kumimoji="1"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766482" y="4172284"/>
            <a:ext cx="7591983" cy="2052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indent="-285750">
              <a:lnSpc>
                <a:spcPct val="145000"/>
              </a:lnSpc>
              <a:buFont typeface="Arial" charset="0"/>
              <a:buChar char="•"/>
            </a:pPr>
            <a:r>
              <a:rPr lang="en-US" altLang="zh-CN" sz="1800" dirty="0">
                <a:solidFill>
                  <a:schemeClr val="dk1"/>
                </a:solidFill>
              </a:rPr>
              <a:t>Use</a:t>
            </a:r>
            <a:r>
              <a:rPr lang="zh-CN" altLang="en-US" sz="1800" dirty="0">
                <a:solidFill>
                  <a:schemeClr val="dk1"/>
                </a:solidFill>
              </a:rPr>
              <a:t> </a:t>
            </a:r>
            <a:r>
              <a:rPr lang="en-US" altLang="zh-CN" sz="1800" dirty="0">
                <a:solidFill>
                  <a:schemeClr val="dk1"/>
                </a:solidFill>
              </a:rPr>
              <a:t>statistical</a:t>
            </a:r>
            <a:r>
              <a:rPr lang="zh-CN" altLang="en-US" sz="1800" dirty="0">
                <a:solidFill>
                  <a:schemeClr val="dk1"/>
                </a:solidFill>
              </a:rPr>
              <a:t> </a:t>
            </a:r>
            <a:r>
              <a:rPr lang="en-US" altLang="zh-CN" sz="1800" dirty="0">
                <a:solidFill>
                  <a:schemeClr val="dk1"/>
                </a:solidFill>
              </a:rPr>
              <a:t>methods</a:t>
            </a:r>
            <a:r>
              <a:rPr lang="zh-CN" altLang="en-US" sz="1800" dirty="0">
                <a:solidFill>
                  <a:schemeClr val="dk1"/>
                </a:solidFill>
              </a:rPr>
              <a:t> </a:t>
            </a:r>
            <a:r>
              <a:rPr lang="en-US" altLang="zh-CN" sz="1800" dirty="0">
                <a:solidFill>
                  <a:schemeClr val="dk1"/>
                </a:solidFill>
              </a:rPr>
              <a:t>to</a:t>
            </a:r>
            <a:r>
              <a:rPr lang="zh-CN" altLang="en-US" sz="1800" dirty="0">
                <a:solidFill>
                  <a:schemeClr val="dk1"/>
                </a:solidFill>
              </a:rPr>
              <a:t> </a:t>
            </a:r>
            <a:r>
              <a:rPr lang="en-US" altLang="zh-CN" sz="1800" dirty="0"/>
              <a:t>verify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sets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Gaussian distribution data set,</a:t>
            </a:r>
            <a:r>
              <a:rPr lang="zh-CN" altLang="en-US" sz="1800" dirty="0"/>
              <a:t> </a:t>
            </a:r>
            <a:r>
              <a:rPr lang="en-US" altLang="zh-CN" sz="1800" dirty="0"/>
              <a:t>since</a:t>
            </a:r>
            <a:r>
              <a:rPr lang="zh-CN" altLang="en-US" sz="1800" dirty="0"/>
              <a:t> </a:t>
            </a:r>
            <a:r>
              <a:rPr lang="en-US" altLang="zh-CN" sz="1800" dirty="0"/>
              <a:t>under</a:t>
            </a:r>
            <a:r>
              <a:rPr lang="zh-CN" altLang="en-US" sz="1800" dirty="0"/>
              <a:t> </a:t>
            </a:r>
            <a:r>
              <a:rPr lang="en-US" altLang="zh-CN" sz="1800" dirty="0"/>
              <a:t>non-Gaussian</a:t>
            </a:r>
            <a:r>
              <a:rPr lang="zh-CN" altLang="en-US" sz="1800" dirty="0"/>
              <a:t> </a:t>
            </a:r>
            <a:r>
              <a:rPr lang="en-US" altLang="zh-CN" sz="1800" dirty="0"/>
              <a:t>distribution</a:t>
            </a:r>
            <a:r>
              <a:rPr lang="zh-CN" altLang="en-US" sz="1800" dirty="0"/>
              <a:t> </a:t>
            </a:r>
            <a:r>
              <a:rPr lang="en-US" altLang="zh-CN" sz="1800" dirty="0"/>
              <a:t>data,</a:t>
            </a:r>
            <a:r>
              <a:rPr lang="zh-CN" altLang="en-US" sz="1800" dirty="0"/>
              <a:t> </a:t>
            </a:r>
            <a:r>
              <a:rPr lang="en-US" altLang="zh-CN" sz="1800" dirty="0"/>
              <a:t>PCA</a:t>
            </a:r>
            <a:r>
              <a:rPr lang="zh-CN" altLang="en-US" sz="1800" dirty="0"/>
              <a:t> </a:t>
            </a:r>
            <a:r>
              <a:rPr lang="en-US" altLang="zh-CN" sz="1800" dirty="0"/>
              <a:t>may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make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much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difference.</a:t>
            </a:r>
          </a:p>
          <a:p>
            <a:pPr marL="146050" indent="-285750">
              <a:lnSpc>
                <a:spcPct val="145000"/>
              </a:lnSpc>
              <a:buFont typeface="Arial" charset="0"/>
              <a:buChar char="•"/>
            </a:pPr>
            <a:r>
              <a:rPr lang="en-US" altLang="zh-CN" sz="1800" dirty="0" smtClean="0"/>
              <a:t>Comparison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between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PCA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Factor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Analysis.</a:t>
            </a:r>
          </a:p>
          <a:p>
            <a:pPr marL="0" indent="-139700">
              <a:lnSpc>
                <a:spcPct val="14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687" y="3784767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800" dirty="0" smtClean="0"/>
              <a:t>Deeper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investigation:</a:t>
            </a:r>
            <a:endParaRPr kumimoji="1"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750867" y="870507"/>
            <a:ext cx="7392900" cy="573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zh-CN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CN" altLang="en-US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lang="en-US" dirty="0"/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</a:t>
            </a:r>
            <a:r>
              <a:rPr lang="en-US" sz="1800" dirty="0" smtClean="0"/>
              <a:t>- </a:t>
            </a:r>
            <a:r>
              <a:rPr lang="en-US" sz="1800" dirty="0"/>
              <a:t>1.1. </a:t>
            </a:r>
            <a:r>
              <a:rPr lang="en-US" sz="1800" dirty="0" smtClean="0"/>
              <a:t>Objective</a:t>
            </a:r>
            <a:endParaRPr lang="en-US" sz="1800" dirty="0"/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1.2</a:t>
            </a:r>
            <a:r>
              <a:rPr lang="en-US" sz="1800" dirty="0"/>
              <a:t>. Process and </a:t>
            </a:r>
            <a:r>
              <a:rPr lang="en-US" sz="1800" dirty="0" smtClean="0"/>
              <a:t>method</a:t>
            </a:r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1.3</a:t>
            </a:r>
            <a:r>
              <a:rPr lang="en-US" sz="1800" dirty="0"/>
              <a:t>. Tools and data </a:t>
            </a:r>
            <a:r>
              <a:rPr lang="en-US" sz="1800" dirty="0" smtClean="0"/>
              <a:t>set</a:t>
            </a:r>
            <a:r>
              <a:rPr lang="en-US" altLang="zh-CN" sz="1800" dirty="0" smtClean="0"/>
              <a:t>s</a:t>
            </a:r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 </a:t>
            </a:r>
            <a:r>
              <a:rPr lang="en-US" sz="2000" dirty="0" smtClean="0"/>
              <a:t>Implementation</a:t>
            </a:r>
            <a:endParaRPr lang="en-US" sz="2000" dirty="0"/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sz="1800" dirty="0" smtClean="0"/>
              <a:t>- </a:t>
            </a:r>
            <a:r>
              <a:rPr lang="en-US" sz="1800" dirty="0"/>
              <a:t>2.1. Data </a:t>
            </a:r>
            <a:r>
              <a:rPr lang="en-US" sz="1800" dirty="0" smtClean="0"/>
              <a:t>Selectio</a:t>
            </a:r>
            <a:r>
              <a:rPr lang="en-US" altLang="zh-CN" sz="1800" dirty="0" smtClean="0"/>
              <a:t>n</a:t>
            </a:r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</a:t>
            </a:r>
            <a:r>
              <a:rPr lang="en-US" sz="1800" dirty="0" smtClean="0"/>
              <a:t>- </a:t>
            </a:r>
            <a:r>
              <a:rPr lang="en-US" sz="1800" dirty="0"/>
              <a:t>2.2. Data Preprocessing and </a:t>
            </a:r>
            <a:r>
              <a:rPr lang="en-US" sz="1800" dirty="0" smtClean="0"/>
              <a:t>transformation</a:t>
            </a:r>
            <a:endParaRPr lang="en-US" sz="1800" dirty="0"/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</a:t>
            </a:r>
            <a:r>
              <a:rPr lang="en-US" sz="1800" dirty="0" smtClean="0"/>
              <a:t>- </a:t>
            </a:r>
            <a:r>
              <a:rPr lang="en-US" sz="1800" dirty="0"/>
              <a:t>2.3. Data </a:t>
            </a:r>
            <a:r>
              <a:rPr lang="en-US" sz="1800" dirty="0" smtClean="0"/>
              <a:t>Mining</a:t>
            </a:r>
            <a:endParaRPr lang="en-US" sz="1800" dirty="0"/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</a:t>
            </a:r>
            <a:r>
              <a:rPr lang="en-US" sz="1800" dirty="0" smtClean="0"/>
              <a:t>- </a:t>
            </a:r>
            <a:r>
              <a:rPr lang="en-US" sz="1800" dirty="0"/>
              <a:t>2.4. Testing and </a:t>
            </a:r>
            <a:r>
              <a:rPr lang="en-US" sz="1800" dirty="0" smtClean="0"/>
              <a:t>Evaluation</a:t>
            </a:r>
          </a:p>
          <a:p>
            <a:pPr marL="101600" indent="0">
              <a:lnSpc>
                <a:spcPct val="160000"/>
              </a:lnSpc>
              <a:buSzPts val="2000"/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- 2.5. </a:t>
            </a:r>
            <a:r>
              <a:rPr lang="en-US" altLang="zh-CN" sz="1800" dirty="0"/>
              <a:t>Results and </a:t>
            </a:r>
            <a:r>
              <a:rPr lang="en-US" altLang="zh-CN" sz="1800" dirty="0" smtClean="0"/>
              <a:t>Discussion</a:t>
            </a:r>
            <a:endParaRPr sz="1800" dirty="0"/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Conclusion</a:t>
            </a:r>
            <a:endParaRPr lang="en-US" sz="2000" dirty="0"/>
          </a:p>
          <a:p>
            <a:pPr marL="1016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Future </a:t>
            </a:r>
            <a:r>
              <a:rPr lang="en-US" altLang="zh-CN" sz="2000" dirty="0" smtClean="0"/>
              <a:t>Improvement</a:t>
            </a: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3406914" y="460107"/>
            <a:ext cx="2080805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3600" dirty="0"/>
          </a:p>
        </p:txBody>
      </p:sp>
      <p:sp>
        <p:nvSpPr>
          <p:cNvPr id="38" name="Google Shape;38;p2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2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674674" y="1407625"/>
            <a:ext cx="8220000" cy="3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highlight>
                  <a:srgbClr val="FFFFFF"/>
                </a:highlight>
              </a:rPr>
              <a:t>[1] </a:t>
            </a:r>
            <a:r>
              <a:rPr lang="en-US" altLang="zh-CN" sz="1400" dirty="0"/>
              <a:t>Fayyad, </a:t>
            </a:r>
            <a:r>
              <a:rPr lang="en-US" altLang="zh-CN" sz="1400" dirty="0" err="1"/>
              <a:t>Piatetsky</a:t>
            </a:r>
            <a:r>
              <a:rPr lang="en-US" altLang="zh-CN" sz="1400" dirty="0"/>
              <a:t>-Shapiro, Smyth, “From Data Mining to Knowledge Discovery: An Overview", in Fayyad, </a:t>
            </a:r>
            <a:r>
              <a:rPr lang="en-US" altLang="zh-CN" sz="1400" dirty="0" err="1"/>
              <a:t>Piatetsky</a:t>
            </a:r>
            <a:r>
              <a:rPr lang="en-US" altLang="zh-CN" sz="1400" dirty="0"/>
              <a:t>-Shapiro, Smyth, </a:t>
            </a:r>
            <a:r>
              <a:rPr lang="en-US" altLang="zh-CN" sz="1400" dirty="0" err="1"/>
              <a:t>Uthurusamy</a:t>
            </a:r>
            <a:r>
              <a:rPr lang="en-US" altLang="zh-CN" sz="1400" dirty="0"/>
              <a:t>, </a:t>
            </a:r>
            <a:r>
              <a:rPr lang="en-US" altLang="zh-CN" sz="1400" i="1" dirty="0"/>
              <a:t>Advances in Knowledge Discovery and Data Mining, </a:t>
            </a:r>
            <a:r>
              <a:rPr lang="en-US" altLang="zh-CN" sz="1400" dirty="0"/>
              <a:t>AAAI Press / The MIT Press, Menlo Park, CA, 1996</a:t>
            </a:r>
            <a:r>
              <a:rPr lang="en-US" altLang="zh-CN" sz="1400" dirty="0" smtClean="0"/>
              <a:t>,</a:t>
            </a:r>
            <a:endParaRPr lang="en-US" sz="1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zh-CN" sz="1400" dirty="0"/>
              <a:t>2</a:t>
            </a:r>
            <a:r>
              <a:rPr lang="en-US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1400" u="none" dirty="0" smtClean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Archive.ics.uci.edu. (n.d.). </a:t>
            </a:r>
            <a:r>
              <a:rPr lang="en-US" sz="1400" i="1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UCI Machine Learning Repository: Heart Disease Data Set</a:t>
            </a: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. [online] Available at: https://archive.ics.uci.edu/ml/datasets/Heart+Disease [Accessed 24 Nov. 2019].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zh-CN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1400" dirty="0" err="1">
                <a:highlight>
                  <a:srgbClr val="FFFFFF"/>
                </a:highlight>
              </a:rPr>
              <a:t>Archive.ics.uci.edu</a:t>
            </a:r>
            <a:r>
              <a:rPr lang="en-US" sz="1400" dirty="0">
                <a:highlight>
                  <a:srgbClr val="FFFFFF"/>
                </a:highlight>
              </a:rPr>
              <a:t>. (</a:t>
            </a:r>
            <a:r>
              <a:rPr lang="en-US" sz="1400" dirty="0" err="1">
                <a:highlight>
                  <a:srgbClr val="FFFFFF"/>
                </a:highlight>
              </a:rPr>
              <a:t>n.d.</a:t>
            </a:r>
            <a:r>
              <a:rPr lang="en-US" sz="1400" dirty="0">
                <a:highlight>
                  <a:srgbClr val="FFFFFF"/>
                </a:highlight>
              </a:rPr>
              <a:t>). </a:t>
            </a:r>
            <a:r>
              <a:rPr lang="en-US" sz="1400" i="1" dirty="0">
                <a:highlight>
                  <a:srgbClr val="FFFFFF"/>
                </a:highlight>
              </a:rPr>
              <a:t>UCI Machine Learning Repository: Breast Cancer Wisconsin (Diagnostic) Data Set</a:t>
            </a:r>
            <a:r>
              <a:rPr lang="en-US" sz="1400" dirty="0">
                <a:highlight>
                  <a:srgbClr val="FFFFFF"/>
                </a:highlight>
              </a:rPr>
              <a:t>. [online] Available at: https://</a:t>
            </a:r>
            <a:r>
              <a:rPr lang="en-US" sz="1400" dirty="0" err="1">
                <a:highlight>
                  <a:srgbClr val="FFFFFF"/>
                </a:highlight>
              </a:rPr>
              <a:t>archive.ics.uci.edu</a:t>
            </a:r>
            <a:r>
              <a:rPr lang="en-US" sz="1400" dirty="0">
                <a:highlight>
                  <a:srgbClr val="FFFFFF"/>
                </a:highlight>
              </a:rPr>
              <a:t>/ml/datasets/</a:t>
            </a:r>
            <a:r>
              <a:rPr lang="en-US" sz="1400" dirty="0" err="1">
                <a:highlight>
                  <a:srgbClr val="FFFFFF"/>
                </a:highlight>
              </a:rPr>
              <a:t>Breast+Cancer+Wisconsin</a:t>
            </a:r>
            <a:r>
              <a:rPr lang="en-US" sz="1400" dirty="0">
                <a:highlight>
                  <a:srgbClr val="FFFFFF"/>
                </a:highlight>
              </a:rPr>
              <a:t>+(Diagnostic) [Accessed 24 Nov. 2019].</a:t>
            </a:r>
            <a:endParaRPr sz="1400" dirty="0"/>
          </a:p>
          <a:p>
            <a:pPr marL="0" lvl="0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zh-CN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1400" dirty="0" err="1">
                <a:highlight>
                  <a:srgbClr val="FFFFFF"/>
                </a:highlight>
              </a:rPr>
              <a:t>Archive.ics.uci.edu</a:t>
            </a:r>
            <a:r>
              <a:rPr lang="en-US" sz="1400" dirty="0">
                <a:highlight>
                  <a:srgbClr val="FFFFFF"/>
                </a:highlight>
              </a:rPr>
              <a:t>. (</a:t>
            </a:r>
            <a:r>
              <a:rPr lang="en-US" sz="1400" dirty="0" err="1">
                <a:highlight>
                  <a:srgbClr val="FFFFFF"/>
                </a:highlight>
              </a:rPr>
              <a:t>n.d.</a:t>
            </a:r>
            <a:r>
              <a:rPr lang="en-US" sz="1400" dirty="0">
                <a:highlight>
                  <a:srgbClr val="FFFFFF"/>
                </a:highlight>
              </a:rPr>
              <a:t>). </a:t>
            </a:r>
            <a:r>
              <a:rPr lang="en-US" sz="1400" i="1" dirty="0">
                <a:highlight>
                  <a:srgbClr val="FFFFFF"/>
                </a:highlight>
              </a:rPr>
              <a:t>UCI Machine Learning Repository: default of credit card clients Data Set</a:t>
            </a:r>
            <a:r>
              <a:rPr lang="en-US" sz="1400" dirty="0">
                <a:highlight>
                  <a:srgbClr val="FFFFFF"/>
                </a:highlight>
              </a:rPr>
              <a:t>. [online] Available at: https://</a:t>
            </a:r>
            <a:r>
              <a:rPr lang="en-US" sz="1400" dirty="0" err="1">
                <a:highlight>
                  <a:srgbClr val="FFFFFF"/>
                </a:highlight>
              </a:rPr>
              <a:t>archive.ics.uci.edu</a:t>
            </a:r>
            <a:r>
              <a:rPr lang="en-US" sz="1400" dirty="0">
                <a:highlight>
                  <a:srgbClr val="FFFFFF"/>
                </a:highlight>
              </a:rPr>
              <a:t>/ml/datasets/</a:t>
            </a:r>
            <a:r>
              <a:rPr lang="en-US" sz="1400" dirty="0" err="1">
                <a:highlight>
                  <a:srgbClr val="FFFFFF"/>
                </a:highlight>
              </a:rPr>
              <a:t>default+of+credit+card+clients</a:t>
            </a:r>
            <a:r>
              <a:rPr lang="en-US" sz="1400" dirty="0">
                <a:highlight>
                  <a:srgbClr val="FFFFFF"/>
                </a:highlight>
              </a:rPr>
              <a:t> [Accessed 24 Nov. 2019</a:t>
            </a:r>
            <a:r>
              <a:rPr lang="en-US" sz="1400" dirty="0" smtClean="0">
                <a:highlight>
                  <a:srgbClr val="FFFFFF"/>
                </a:highlight>
              </a:rPr>
              <a:t>].</a:t>
            </a:r>
            <a:endParaRPr sz="1400" dirty="0">
              <a:highlight>
                <a:srgbClr val="FFFFFF"/>
              </a:highlight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7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600"/>
          </a:p>
        </p:txBody>
      </p:sp>
      <p:sp>
        <p:nvSpPr>
          <p:cNvPr id="151" name="Google Shape;151;p16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20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674688" y="733425"/>
            <a:ext cx="7775575" cy="820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kumimoji="1" lang="en-CA" altLang="zh-CN" dirty="0" smtClean="0">
                <a:latin typeface="Arial" charset="0"/>
                <a:ea typeface="MS PGothic" charset="-128"/>
              </a:rPr>
              <a:t>Appendix</a:t>
            </a:r>
            <a:r>
              <a:rPr kumimoji="1" lang="zh-CN" altLang="en-US" dirty="0" smtClean="0">
                <a:latin typeface="Arial" charset="0"/>
                <a:ea typeface="MS PGothic" charset="-128"/>
              </a:rPr>
              <a:t> </a:t>
            </a:r>
            <a:r>
              <a:rPr kumimoji="1" lang="en-US" altLang="zh-CN" dirty="0" smtClean="0">
                <a:latin typeface="Arial" charset="0"/>
                <a:ea typeface="MS PGothic" charset="-128"/>
              </a:rPr>
              <a:t>1.1</a:t>
            </a:r>
            <a:endParaRPr kumimoji="1" lang="zh-CN" altLang="en-US" dirty="0">
              <a:latin typeface="Arial" charset="0"/>
              <a:ea typeface="MS PGothic" charset="-128"/>
            </a:endParaRPr>
          </a:p>
        </p:txBody>
      </p:sp>
      <p:sp>
        <p:nvSpPr>
          <p:cNvPr id="32770" name="幻灯片编号占位符 3"/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63C9041-2E40-C645-B40D-BE51C37C4544}" type="slidenum">
              <a:rPr lang="en-CA" altLang="zh-CN" b="1">
                <a:latin typeface="Arial" charset="0"/>
              </a:rPr>
              <a:pPr/>
              <a:t>21</a:t>
            </a:fld>
            <a:endParaRPr lang="en-CA" altLang="zh-CN" b="1" dirty="0">
              <a:latin typeface="Arial" charset="0"/>
            </a:endParaRPr>
          </a:p>
        </p:txBody>
      </p:sp>
      <p:grpSp>
        <p:nvGrpSpPr>
          <p:cNvPr id="32771" name="组 12"/>
          <p:cNvGrpSpPr>
            <a:grpSpLocks/>
          </p:cNvGrpSpPr>
          <p:nvPr/>
        </p:nvGrpSpPr>
        <p:grpSpPr bwMode="auto">
          <a:xfrm>
            <a:off x="1966912" y="2128252"/>
            <a:ext cx="5191125" cy="3717925"/>
            <a:chOff x="675235" y="1554738"/>
            <a:chExt cx="5190252" cy="3717851"/>
          </a:xfrm>
        </p:grpSpPr>
        <p:pic>
          <p:nvPicPr>
            <p:cNvPr id="32772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35" y="1554738"/>
              <a:ext cx="4948102" cy="371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73" name="组 5"/>
            <p:cNvGrpSpPr>
              <a:grpSpLocks/>
            </p:cNvGrpSpPr>
            <p:nvPr/>
          </p:nvGrpSpPr>
          <p:grpSpPr bwMode="auto">
            <a:xfrm>
              <a:off x="4536419" y="3476497"/>
              <a:ext cx="1329068" cy="683457"/>
              <a:chOff x="1488558" y="5124895"/>
              <a:chExt cx="1329068" cy="683457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1488558" y="5124895"/>
                <a:ext cx="1329068" cy="307777"/>
                <a:chOff x="7123814" y="2105246"/>
                <a:chExt cx="1329068" cy="307777"/>
              </a:xfrm>
              <a:noFill/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7123814" y="2243470"/>
                  <a:ext cx="63795" cy="53163"/>
                </a:xfrm>
                <a:prstGeom prst="ellipse">
                  <a:avLst/>
                </a:prstGeom>
                <a:solidFill>
                  <a:srgbClr val="FF000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kumimoji="1"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7240770" y="2105246"/>
                  <a:ext cx="1212112" cy="307777"/>
                </a:xfrm>
                <a:prstGeom prst="rect">
                  <a:avLst/>
                </a:prstGeom>
                <a:grpFill/>
                <a:effectLst>
                  <a:outerShdw blurRad="50800" dist="76200" dir="2700000" algn="tl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kumimoji="1" lang="en-CA" altLang="zh-CN" sz="1400" dirty="0"/>
                    <a:t>1 - Yes</a:t>
                  </a:r>
                  <a:endParaRPr kumimoji="1" lang="zh-CN" altLang="en-US" sz="1400" dirty="0"/>
                </a:p>
              </p:txBody>
            </p:sp>
          </p:grpSp>
          <p:grpSp>
            <p:nvGrpSpPr>
              <p:cNvPr id="32775" name="组 7"/>
              <p:cNvGrpSpPr>
                <a:grpSpLocks/>
              </p:cNvGrpSpPr>
              <p:nvPr/>
            </p:nvGrpSpPr>
            <p:grpSpPr bwMode="auto">
              <a:xfrm>
                <a:off x="1488558" y="5500575"/>
                <a:ext cx="1329068" cy="307777"/>
                <a:chOff x="7123814" y="2105246"/>
                <a:chExt cx="1329068" cy="307777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124368" y="2242983"/>
                  <a:ext cx="63489" cy="53974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kumimoji="1"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7241823" y="2104874"/>
                  <a:ext cx="1211059" cy="307969"/>
                </a:xfrm>
                <a:prstGeom prst="rect">
                  <a:avLst/>
                </a:prstGeom>
                <a:noFill/>
                <a:effectLst>
                  <a:outerShdw blurRad="50800" dist="76200" dir="2700000" algn="tl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kumimoji="1" lang="en-CA" altLang="zh-CN" sz="1400" dirty="0"/>
                    <a:t>0 - No</a:t>
                  </a:r>
                  <a:endParaRPr kumimoji="1" lang="zh-CN" altLang="en-US" sz="1400" dirty="0"/>
                </a:p>
              </p:txBody>
            </p:sp>
          </p:grpSp>
        </p:grpSp>
      </p:grpSp>
      <p:sp>
        <p:nvSpPr>
          <p:cNvPr id="13" name="文本框 12"/>
          <p:cNvSpPr txBox="1"/>
          <p:nvPr/>
        </p:nvSpPr>
        <p:spPr>
          <a:xfrm>
            <a:off x="674688" y="1554163"/>
            <a:ext cx="5676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600" dirty="0" smtClean="0"/>
              <a:t>Credit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Card-the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highest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two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attributes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correlation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(Gini):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8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编号占位符 3"/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E7C41326-18F5-9443-91D6-F80D964DBFFB}" type="slidenum">
              <a:rPr lang="en-CA" altLang="zh-CN" b="1">
                <a:latin typeface="Arial" charset="0"/>
              </a:rPr>
              <a:pPr/>
              <a:t>22</a:t>
            </a:fld>
            <a:endParaRPr lang="en-CA" altLang="zh-CN" b="1" dirty="0">
              <a:latin typeface="Arial" charset="0"/>
            </a:endParaRPr>
          </a:p>
        </p:txBody>
      </p:sp>
      <p:grpSp>
        <p:nvGrpSpPr>
          <p:cNvPr id="33795" name="组 12"/>
          <p:cNvGrpSpPr>
            <a:grpSpLocks/>
          </p:cNvGrpSpPr>
          <p:nvPr/>
        </p:nvGrpSpPr>
        <p:grpSpPr bwMode="auto">
          <a:xfrm>
            <a:off x="1989137" y="2124283"/>
            <a:ext cx="5146675" cy="3725863"/>
            <a:chOff x="1955440" y="1860698"/>
            <a:chExt cx="5147110" cy="3725042"/>
          </a:xfrm>
        </p:grpSpPr>
        <p:pic>
          <p:nvPicPr>
            <p:cNvPr id="33796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440" y="1860698"/>
              <a:ext cx="4999398" cy="3725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797" name="组 5"/>
            <p:cNvGrpSpPr>
              <a:grpSpLocks/>
            </p:cNvGrpSpPr>
            <p:nvPr/>
          </p:nvGrpSpPr>
          <p:grpSpPr bwMode="auto">
            <a:xfrm>
              <a:off x="5773482" y="3723219"/>
              <a:ext cx="1329068" cy="683457"/>
              <a:chOff x="1488558" y="5124895"/>
              <a:chExt cx="1329068" cy="683457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1488558" y="5124895"/>
                <a:ext cx="1329068" cy="307777"/>
                <a:chOff x="7123814" y="2105246"/>
                <a:chExt cx="1329068" cy="307777"/>
              </a:xfrm>
              <a:noFill/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7123814" y="2243470"/>
                  <a:ext cx="63795" cy="53163"/>
                </a:xfrm>
                <a:prstGeom prst="ellipse">
                  <a:avLst/>
                </a:prstGeom>
                <a:solidFill>
                  <a:srgbClr val="FF000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kumimoji="1"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7240770" y="2105246"/>
                  <a:ext cx="1212112" cy="307777"/>
                </a:xfrm>
                <a:prstGeom prst="rect">
                  <a:avLst/>
                </a:prstGeom>
                <a:grpFill/>
                <a:effectLst>
                  <a:outerShdw blurRad="50800" dist="76200" dir="2700000" algn="tl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kumimoji="1" lang="en-CA" altLang="zh-CN" sz="1400" dirty="0"/>
                    <a:t>1 - Yes</a:t>
                  </a:r>
                  <a:endParaRPr kumimoji="1" lang="zh-CN" altLang="en-US" sz="1400" dirty="0"/>
                </a:p>
              </p:txBody>
            </p:sp>
          </p:grpSp>
          <p:grpSp>
            <p:nvGrpSpPr>
              <p:cNvPr id="33799" name="组 7"/>
              <p:cNvGrpSpPr>
                <a:grpSpLocks/>
              </p:cNvGrpSpPr>
              <p:nvPr/>
            </p:nvGrpSpPr>
            <p:grpSpPr bwMode="auto">
              <a:xfrm>
                <a:off x="1488558" y="5500575"/>
                <a:ext cx="1329068" cy="307777"/>
                <a:chOff x="7123814" y="2105246"/>
                <a:chExt cx="1329068" cy="307777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124033" y="2243009"/>
                  <a:ext cx="63505" cy="53963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kumimoji="1"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7241518" y="2104926"/>
                  <a:ext cx="1211364" cy="307907"/>
                </a:xfrm>
                <a:prstGeom prst="rect">
                  <a:avLst/>
                </a:prstGeom>
                <a:noFill/>
                <a:effectLst>
                  <a:outerShdw blurRad="50800" dist="76200" dir="2700000" algn="tl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kumimoji="1" lang="en-CA" altLang="zh-CN" sz="1400" dirty="0"/>
                    <a:t>0 - No</a:t>
                  </a:r>
                  <a:endParaRPr kumimoji="1" lang="zh-CN" altLang="en-US" sz="1400" dirty="0"/>
                </a:p>
              </p:txBody>
            </p:sp>
          </p:grpSp>
        </p:grpSp>
      </p:grpSp>
      <p:sp>
        <p:nvSpPr>
          <p:cNvPr id="13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674688" y="733425"/>
            <a:ext cx="7775575" cy="820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kumimoji="1" lang="en-CA" altLang="zh-CN" dirty="0" smtClean="0">
                <a:latin typeface="Arial" charset="0"/>
                <a:ea typeface="MS PGothic" charset="-128"/>
              </a:rPr>
              <a:t>Appendix</a:t>
            </a:r>
            <a:r>
              <a:rPr kumimoji="1" lang="zh-CN" altLang="en-US" dirty="0" smtClean="0">
                <a:latin typeface="Arial" charset="0"/>
                <a:ea typeface="MS PGothic" charset="-128"/>
              </a:rPr>
              <a:t> </a:t>
            </a:r>
            <a:r>
              <a:rPr kumimoji="1" lang="en-US" altLang="zh-CN" dirty="0" smtClean="0">
                <a:latin typeface="Arial" charset="0"/>
                <a:ea typeface="MS PGothic" charset="-128"/>
              </a:rPr>
              <a:t>1.2</a:t>
            </a:r>
            <a:endParaRPr kumimoji="1" lang="zh-CN" altLang="en-US" dirty="0">
              <a:latin typeface="Arial" charset="0"/>
              <a:ea typeface="MS PGothic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688" y="1554163"/>
            <a:ext cx="6612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600" dirty="0" smtClean="0"/>
              <a:t>Credit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Card-the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highest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two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attributes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correlation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(Information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gain):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5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编号占位符 3"/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8F93522-EC35-4444-8120-BCB65FFE32B6}" type="slidenum">
              <a:rPr lang="en-CA" altLang="zh-CN" b="1">
                <a:latin typeface="Arial" charset="0"/>
              </a:rPr>
              <a:pPr/>
              <a:t>23</a:t>
            </a:fld>
            <a:endParaRPr lang="en-CA" altLang="zh-CN" b="1" dirty="0">
              <a:latin typeface="Arial" charset="0"/>
            </a:endParaRPr>
          </a:p>
        </p:txBody>
      </p:sp>
      <p:grpSp>
        <p:nvGrpSpPr>
          <p:cNvPr id="29698" name="组 10"/>
          <p:cNvGrpSpPr>
            <a:grpSpLocks/>
          </p:cNvGrpSpPr>
          <p:nvPr/>
        </p:nvGrpSpPr>
        <p:grpSpPr bwMode="auto">
          <a:xfrm>
            <a:off x="368300" y="1502179"/>
            <a:ext cx="4635500" cy="3931834"/>
            <a:chOff x="241301" y="1292151"/>
            <a:chExt cx="5361983" cy="4034760"/>
          </a:xfrm>
        </p:grpSpPr>
        <p:pic>
          <p:nvPicPr>
            <p:cNvPr id="29712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01" y="1292151"/>
              <a:ext cx="5361983" cy="403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3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3992" b="5934"/>
            <a:stretch>
              <a:fillRect/>
            </a:stretch>
          </p:blipFill>
          <p:spPr bwMode="auto">
            <a:xfrm>
              <a:off x="2532615" y="1824075"/>
              <a:ext cx="3070669" cy="28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699" name="组 9"/>
          <p:cNvGrpSpPr>
            <a:grpSpLocks/>
          </p:cNvGrpSpPr>
          <p:nvPr/>
        </p:nvGrpSpPr>
        <p:grpSpPr bwMode="auto">
          <a:xfrm>
            <a:off x="4657725" y="1605049"/>
            <a:ext cx="4803775" cy="3828964"/>
            <a:chOff x="4195013" y="1292151"/>
            <a:chExt cx="5422811" cy="4034760"/>
          </a:xfrm>
        </p:grpSpPr>
        <p:pic>
          <p:nvPicPr>
            <p:cNvPr id="29710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013" y="1292151"/>
              <a:ext cx="5422811" cy="403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3992" b="5934"/>
            <a:stretch>
              <a:fillRect/>
            </a:stretch>
          </p:blipFill>
          <p:spPr bwMode="auto">
            <a:xfrm>
              <a:off x="6486327" y="1824075"/>
              <a:ext cx="3070669" cy="28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0" name="组 11"/>
          <p:cNvGrpSpPr>
            <a:grpSpLocks/>
          </p:cNvGrpSpPr>
          <p:nvPr/>
        </p:nvGrpSpPr>
        <p:grpSpPr bwMode="auto">
          <a:xfrm>
            <a:off x="1752601" y="5557058"/>
            <a:ext cx="1546184" cy="632492"/>
            <a:chOff x="1488558" y="5124895"/>
            <a:chExt cx="1668142" cy="733155"/>
          </a:xfrm>
        </p:grpSpPr>
        <p:grpSp>
          <p:nvGrpSpPr>
            <p:cNvPr id="13" name="组 12"/>
            <p:cNvGrpSpPr/>
            <p:nvPr/>
          </p:nvGrpSpPr>
          <p:grpSpPr>
            <a:xfrm>
              <a:off x="1488558" y="5124895"/>
              <a:ext cx="1329068" cy="307777"/>
              <a:chOff x="7123814" y="2105246"/>
              <a:chExt cx="1329068" cy="307777"/>
            </a:xfrm>
            <a:noFill/>
          </p:grpSpPr>
          <p:sp>
            <p:nvSpPr>
              <p:cNvPr id="17" name="椭圆 16"/>
              <p:cNvSpPr/>
              <p:nvPr/>
            </p:nvSpPr>
            <p:spPr>
              <a:xfrm>
                <a:off x="7123814" y="2243470"/>
                <a:ext cx="63795" cy="53163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240770" y="2105246"/>
                <a:ext cx="1212112" cy="307777"/>
              </a:xfrm>
              <a:prstGeom prst="rect">
                <a:avLst/>
              </a:prstGeom>
              <a:grpFill/>
              <a:effectLst>
                <a:outerShdw blurRad="50800" dist="76200" dir="2700000" algn="tl" rotWithShape="0">
                  <a:prstClr val="black">
                    <a:alpha val="6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CA" altLang="zh-CN" sz="1400" dirty="0"/>
                  <a:t>1 </a:t>
                </a:r>
                <a:r>
                  <a:rPr kumimoji="1" lang="mr-IN" altLang="zh-CN" sz="1400" dirty="0"/>
                  <a:t>–</a:t>
                </a:r>
                <a:r>
                  <a:rPr kumimoji="1" lang="en-CA" altLang="zh-CN" sz="1400" dirty="0"/>
                  <a:t> </a:t>
                </a:r>
                <a:r>
                  <a:rPr kumimoji="1" lang="en-US" altLang="zh-CN" sz="1400" dirty="0"/>
                  <a:t>Disease</a:t>
                </a:r>
                <a:endParaRPr kumimoji="1" lang="zh-CN" altLang="en-US" sz="1400" dirty="0"/>
              </a:p>
            </p:txBody>
          </p:sp>
        </p:grpSp>
        <p:grpSp>
          <p:nvGrpSpPr>
            <p:cNvPr id="29707" name="组 13"/>
            <p:cNvGrpSpPr>
              <a:grpSpLocks/>
            </p:cNvGrpSpPr>
            <p:nvPr/>
          </p:nvGrpSpPr>
          <p:grpSpPr bwMode="auto">
            <a:xfrm>
              <a:off x="1488558" y="5501289"/>
              <a:ext cx="1668142" cy="356761"/>
              <a:chOff x="7123814" y="2105960"/>
              <a:chExt cx="1668142" cy="35676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7123814" y="2244131"/>
                <a:ext cx="63571" cy="5240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240607" y="2105960"/>
                <a:ext cx="1551349" cy="356761"/>
              </a:xfrm>
              <a:prstGeom prst="rect">
                <a:avLst/>
              </a:prstGeom>
              <a:noFill/>
              <a:effectLst>
                <a:outerShdw blurRad="50800" dist="76200" dir="2700000" algn="tl" rotWithShape="0">
                  <a:prstClr val="black">
                    <a:alpha val="6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CA" altLang="zh-CN" sz="1400" dirty="0"/>
                  <a:t>0 </a:t>
                </a:r>
                <a:r>
                  <a:rPr kumimoji="1" lang="mr-IN" altLang="zh-CN" sz="1400" dirty="0"/>
                  <a:t>–</a:t>
                </a:r>
                <a:r>
                  <a:rPr kumimoji="1" lang="en-CA" altLang="zh-CN" sz="1400" dirty="0"/>
                  <a:t> </a:t>
                </a:r>
                <a:r>
                  <a:rPr kumimoji="1" lang="en-US" altLang="zh-CN" sz="1400" dirty="0"/>
                  <a:t>No Disease</a:t>
                </a:r>
                <a:endParaRPr kumimoji="1" lang="zh-CN" altLang="en-US" sz="1400" dirty="0"/>
              </a:p>
            </p:txBody>
          </p:sp>
        </p:grpSp>
      </p:grpSp>
      <p:grpSp>
        <p:nvGrpSpPr>
          <p:cNvPr id="29701" name="组 18"/>
          <p:cNvGrpSpPr>
            <a:grpSpLocks/>
          </p:cNvGrpSpPr>
          <p:nvPr/>
        </p:nvGrpSpPr>
        <p:grpSpPr bwMode="auto">
          <a:xfrm>
            <a:off x="5708651" y="5536882"/>
            <a:ext cx="1768595" cy="612358"/>
            <a:chOff x="1488558" y="5124895"/>
            <a:chExt cx="1886220" cy="756743"/>
          </a:xfrm>
        </p:grpSpPr>
        <p:grpSp>
          <p:nvGrpSpPr>
            <p:cNvPr id="20" name="组 19"/>
            <p:cNvGrpSpPr/>
            <p:nvPr/>
          </p:nvGrpSpPr>
          <p:grpSpPr>
            <a:xfrm>
              <a:off x="1488558" y="5124895"/>
              <a:ext cx="1329068" cy="307777"/>
              <a:chOff x="7123814" y="2105246"/>
              <a:chExt cx="1329068" cy="307777"/>
            </a:xfrm>
            <a:noFill/>
          </p:grpSpPr>
          <p:sp>
            <p:nvSpPr>
              <p:cNvPr id="24" name="椭圆 23"/>
              <p:cNvSpPr/>
              <p:nvPr/>
            </p:nvSpPr>
            <p:spPr>
              <a:xfrm>
                <a:off x="7123814" y="2243470"/>
                <a:ext cx="63795" cy="53163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240770" y="2105246"/>
                <a:ext cx="1212112" cy="307777"/>
              </a:xfrm>
              <a:prstGeom prst="rect">
                <a:avLst/>
              </a:prstGeom>
              <a:grpFill/>
              <a:effectLst>
                <a:outerShdw blurRad="50800" dist="76200" dir="2700000" algn="tl" rotWithShape="0">
                  <a:prstClr val="black">
                    <a:alpha val="6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CA" altLang="zh-CN" sz="1400" dirty="0"/>
                  <a:t>1 </a:t>
                </a:r>
                <a:r>
                  <a:rPr kumimoji="1" lang="mr-IN" altLang="zh-CN" sz="1400" dirty="0"/>
                  <a:t>–</a:t>
                </a:r>
                <a:r>
                  <a:rPr kumimoji="1" lang="en-CA" altLang="zh-CN" sz="1400" dirty="0"/>
                  <a:t> </a:t>
                </a:r>
                <a:r>
                  <a:rPr kumimoji="1" lang="en-US" altLang="zh-CN" sz="1400" dirty="0"/>
                  <a:t>Disease</a:t>
                </a:r>
                <a:endParaRPr kumimoji="1" lang="zh-CN" altLang="en-US" sz="1400" dirty="0"/>
              </a:p>
            </p:txBody>
          </p:sp>
        </p:grpSp>
        <p:grpSp>
          <p:nvGrpSpPr>
            <p:cNvPr id="29703" name="组 20"/>
            <p:cNvGrpSpPr>
              <a:grpSpLocks/>
            </p:cNvGrpSpPr>
            <p:nvPr/>
          </p:nvGrpSpPr>
          <p:grpSpPr bwMode="auto">
            <a:xfrm>
              <a:off x="1488558" y="5501291"/>
              <a:ext cx="1886220" cy="380347"/>
              <a:chOff x="7123814" y="2105962"/>
              <a:chExt cx="1886220" cy="38034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7123814" y="2244131"/>
                <a:ext cx="63641" cy="5241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240736" y="2105962"/>
                <a:ext cx="1769298" cy="380347"/>
              </a:xfrm>
              <a:prstGeom prst="rect">
                <a:avLst/>
              </a:prstGeom>
              <a:noFill/>
              <a:effectLst>
                <a:outerShdw blurRad="50800" dist="76200" dir="2700000" algn="tl" rotWithShape="0">
                  <a:prstClr val="black">
                    <a:alpha val="6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CA" altLang="zh-CN" sz="1400" dirty="0"/>
                  <a:t>0 </a:t>
                </a:r>
                <a:r>
                  <a:rPr kumimoji="1" lang="mr-IN" altLang="zh-CN" sz="1400" dirty="0"/>
                  <a:t>–</a:t>
                </a:r>
                <a:r>
                  <a:rPr kumimoji="1" lang="en-CA" altLang="zh-CN" sz="1400" dirty="0"/>
                  <a:t> </a:t>
                </a:r>
                <a:r>
                  <a:rPr kumimoji="1" lang="en-US" altLang="zh-CN" sz="1400" dirty="0"/>
                  <a:t>No Disease</a:t>
                </a:r>
                <a:endParaRPr kumimoji="1" lang="zh-CN" altLang="en-US" sz="1400" dirty="0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059172" y="119440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9231" y="812832"/>
            <a:ext cx="774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600" dirty="0" smtClean="0"/>
              <a:t>Heart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Disease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-the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highest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two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attributes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correlation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(Gini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and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/>
              <a:t>i</a:t>
            </a:r>
            <a:r>
              <a:rPr kumimoji="1" lang="en-US" altLang="zh-CN" sz="1600" dirty="0" smtClean="0"/>
              <a:t>nformation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gain):</a:t>
            </a:r>
            <a:endParaRPr kumimoji="1" lang="zh-CN" altLang="en-US" sz="1600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457518" y="207483"/>
            <a:ext cx="7775575" cy="6053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kumimoji="1" lang="en-CA" altLang="zh-CN" dirty="0" smtClean="0">
                <a:latin typeface="Arial" charset="0"/>
                <a:ea typeface="MS PGothic" charset="-128"/>
              </a:rPr>
              <a:t>Appendix</a:t>
            </a:r>
            <a:r>
              <a:rPr kumimoji="1" lang="zh-CN" altLang="en-US" dirty="0" smtClean="0">
                <a:latin typeface="Arial" charset="0"/>
                <a:ea typeface="MS PGothic" charset="-128"/>
              </a:rPr>
              <a:t> </a:t>
            </a:r>
            <a:r>
              <a:rPr kumimoji="1" lang="en-US" altLang="zh-CN" dirty="0" smtClean="0">
                <a:latin typeface="Arial" charset="0"/>
                <a:ea typeface="MS PGothic" charset="-128"/>
              </a:rPr>
              <a:t>2</a:t>
            </a:r>
            <a:endParaRPr kumimoji="1" lang="zh-CN" altLang="en-US" dirty="0">
              <a:latin typeface="Arial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0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2981325" y="2136775"/>
            <a:ext cx="3186112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24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3236912" y="3810000"/>
            <a:ext cx="4322762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937be5d20_2_9"/>
          <p:cNvSpPr txBox="1">
            <a:spLocks noGrp="1"/>
          </p:cNvSpPr>
          <p:nvPr>
            <p:ph type="sldNum" idx="12"/>
          </p:nvPr>
        </p:nvSpPr>
        <p:spPr>
          <a:xfrm>
            <a:off x="4821237" y="6081712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b="1">
                <a:solidFill>
                  <a:schemeClr val="tx1"/>
                </a:solidFill>
              </a:rPr>
              <a:t>3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46" name="Google Shape;46;g7937be5d20_2_9"/>
          <p:cNvSpPr txBox="1">
            <a:spLocks noGrp="1"/>
          </p:cNvSpPr>
          <p:nvPr>
            <p:ph type="body" idx="1"/>
          </p:nvPr>
        </p:nvSpPr>
        <p:spPr>
          <a:xfrm>
            <a:off x="2942400" y="3018600"/>
            <a:ext cx="3259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674687" y="1554162"/>
            <a:ext cx="7775575" cy="391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Based 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on three different databases and us</a:t>
            </a:r>
            <a:r>
              <a:rPr lang="en-US" sz="2000" dirty="0"/>
              <a:t>ing decision tree as </a:t>
            </a:r>
            <a:r>
              <a:rPr lang="en-US" sz="2000" dirty="0" smtClean="0"/>
              <a:t>classifier</a:t>
            </a:r>
            <a:r>
              <a:rPr lang="en-US" altLang="zh-CN" sz="2000" dirty="0"/>
              <a:t>:</a:t>
            </a:r>
            <a:endParaRPr sz="2000" dirty="0"/>
          </a:p>
          <a:p>
            <a:pPr marL="0" lvl="0" indent="-1270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altLang="zh-CN" sz="2000" dirty="0" smtClean="0"/>
              <a:t>Fi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nd 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the 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impact 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of principal component analysis (PCA) 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on decision 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tree classification; </a:t>
            </a:r>
            <a:endParaRPr sz="2000" dirty="0"/>
          </a:p>
          <a:p>
            <a:pPr marL="0" lvl="0" indent="-1270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Get two principal components by PCA, then try every combination of two attributes from the data set, find which way could better predict the classification result.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</a:t>
            </a:r>
            <a:r>
              <a:rPr lang="en-US" sz="3600" dirty="0"/>
              <a:t>Objective</a:t>
            </a:r>
            <a:endParaRPr dirty="0"/>
          </a:p>
        </p:txBody>
      </p:sp>
      <p:sp>
        <p:nvSpPr>
          <p:cNvPr id="60" name="Google Shape;60;p4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4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5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7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3600" dirty="0"/>
              <a:t>2</a:t>
            </a: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 dirty="0"/>
              <a:t>Process and Method</a:t>
            </a:r>
            <a:endParaRPr dirty="0"/>
          </a:p>
        </p:txBody>
      </p:sp>
      <p:pic>
        <p:nvPicPr>
          <p:cNvPr id="67" name="Google Shape;6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95" y="2051631"/>
            <a:ext cx="8100884" cy="37313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/>
        </p:nvSpPr>
        <p:spPr>
          <a:xfrm>
            <a:off x="771525" y="1485900"/>
            <a:ext cx="7651876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 overview of the steps that compose the KDD process </a:t>
            </a:r>
            <a:r>
              <a:rPr lang="en-US" sz="2000" dirty="0" smtClean="0"/>
              <a:t>[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]: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674675" y="1800225"/>
            <a:ext cx="7775700" cy="26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270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Three data sets from UCI Machine Learning data repository: heart disease 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[</a:t>
            </a:r>
            <a:r>
              <a:rPr lang="en-US" altLang="zh-CN" sz="2000" b="0" i="0" u="none" dirty="0" smtClean="0">
                <a:solidFill>
                  <a:schemeClr val="dk1"/>
                </a:solidFill>
                <a:sym typeface="Arial"/>
              </a:rPr>
              <a:t>2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], 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breast cancer 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[</a:t>
            </a:r>
            <a:r>
              <a:rPr lang="en-US" altLang="zh-CN" sz="2000" b="0" i="0" u="none" dirty="0" smtClean="0">
                <a:solidFill>
                  <a:schemeClr val="dk1"/>
                </a:solidFill>
                <a:sym typeface="Arial"/>
              </a:rPr>
              <a:t>3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], 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and default of credit card clients 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[</a:t>
            </a:r>
            <a:r>
              <a:rPr lang="en-US" altLang="zh-CN" sz="2000" b="0" i="0" u="none" dirty="0" smtClean="0">
                <a:solidFill>
                  <a:schemeClr val="dk1"/>
                </a:solidFill>
                <a:sym typeface="Arial"/>
              </a:rPr>
              <a:t>4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].</a:t>
            </a:r>
            <a:endParaRPr sz="2000" dirty="0"/>
          </a:p>
          <a:p>
            <a:pPr marL="0" lvl="0" indent="-1270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Programming language and tools: Google </a:t>
            </a:r>
            <a:r>
              <a:rPr lang="en-US" sz="2000" b="0" i="0" u="none" dirty="0" err="1">
                <a:solidFill>
                  <a:schemeClr val="dk1"/>
                </a:solidFill>
                <a:sym typeface="Arial"/>
              </a:rPr>
              <a:t>Colaboratory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 with Python and Orange 3 </a:t>
            </a:r>
            <a:r>
              <a:rPr lang="en-US" sz="2000" b="0" i="0" u="none" dirty="0" smtClean="0">
                <a:solidFill>
                  <a:schemeClr val="dk1"/>
                </a:solidFill>
                <a:sym typeface="Arial"/>
              </a:rPr>
              <a:t>Too</a:t>
            </a:r>
            <a:r>
              <a:rPr lang="en-US" sz="2000" dirty="0" smtClean="0"/>
              <a:t>lkit</a:t>
            </a:r>
            <a:r>
              <a:rPr lang="en-US" altLang="zh-CN" sz="2000" dirty="0" smtClean="0"/>
              <a:t>.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altLang="zh-CN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zh-CN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zh-CN" altLang="en-US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zh-CN" altLang="en-US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zh-CN" altLang="en-US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endParaRPr dirty="0"/>
          </a:p>
        </p:txBody>
      </p:sp>
      <p:sp>
        <p:nvSpPr>
          <p:cNvPr id="53" name="Google Shape;53;p3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6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b="1" smtClean="0">
                <a:solidFill>
                  <a:schemeClr val="tx1"/>
                </a:solidFill>
              </a:rPr>
              <a:t>7</a:t>
            </a:fld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5" name="Google Shape;46;g7937be5d20_2_9"/>
          <p:cNvSpPr txBox="1">
            <a:spLocks noGrp="1"/>
          </p:cNvSpPr>
          <p:nvPr>
            <p:ph type="body" idx="1"/>
          </p:nvPr>
        </p:nvSpPr>
        <p:spPr>
          <a:xfrm>
            <a:off x="2400349" y="3018600"/>
            <a:ext cx="4343303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altLang="zh-CN" sz="3600" dirty="0" smtClean="0"/>
              <a:t>2.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8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674687" y="1711737"/>
            <a:ext cx="7775575" cy="391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data sets from UCI Machine Learning data repository: </a:t>
            </a:r>
            <a:endParaRPr dirty="0"/>
          </a:p>
          <a:p>
            <a:pPr marL="0" lvl="0" indent="-1270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/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Heart Disease Data Set: 14 attributes and 303 instances</a:t>
            </a:r>
            <a:endParaRPr dirty="0"/>
          </a:p>
          <a:p>
            <a:pPr marL="0" lvl="0" indent="-1270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/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Breast Cancer Wisconsin (Diagnostic) Data Set: 31 attributes and 569 instances</a:t>
            </a:r>
            <a:endParaRPr dirty="0"/>
          </a:p>
          <a:p>
            <a:pPr marL="0" lvl="0" indent="-1270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/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of credit card clients Data Set: 24 attributes and 30,000 instances</a:t>
            </a: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Data Selection</a:t>
            </a:r>
            <a:endParaRPr dirty="0"/>
          </a:p>
        </p:txBody>
      </p:sp>
      <p:sp>
        <p:nvSpPr>
          <p:cNvPr id="75" name="Google Shape;75;p7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8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/>
        </p:nvSpPr>
        <p:spPr>
          <a:xfrm>
            <a:off x="630237" y="2723527"/>
            <a:ext cx="8101012" cy="245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charset="2"/>
              <a:buChar char="Ø"/>
            </a:pP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Preprocess </a:t>
            </a:r>
            <a:r>
              <a:rPr lang="en-US" altLang="zh-CN" sz="1600" dirty="0" smtClean="0">
                <a:solidFill>
                  <a:schemeClr val="dk1"/>
                </a:solidFill>
              </a:rPr>
              <a:t>with</a:t>
            </a:r>
            <a:r>
              <a:rPr lang="zh-CN" alt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PCA</a:t>
            </a: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:</a:t>
            </a:r>
            <a:endParaRPr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 startAt="3"/>
            </a:pP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Use PCA to reduce the dimension of numerical data into two dimensions, then generate a new data 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set:</a:t>
            </a:r>
            <a:endParaRPr lang="en-US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 startAt="3"/>
            </a:pPr>
            <a:endParaRPr lang="en-US" sz="1600" b="0" i="0" u="none" dirty="0">
              <a:solidFill>
                <a:schemeClr val="dk1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 startAt="3"/>
            </a:pPr>
            <a:endParaRPr lang="en-US" sz="16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 startAt="3"/>
            </a:pPr>
            <a:endParaRPr lang="en-US" sz="1600" b="0" i="0" u="none" dirty="0">
              <a:solidFill>
                <a:schemeClr val="dk1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 startAt="3"/>
            </a:pP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Plot </a:t>
            </a: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correlation between the two </a:t>
            </a:r>
            <a:r>
              <a:rPr lang="en-US" sz="1600" dirty="0">
                <a:solidFill>
                  <a:schemeClr val="dk1"/>
                </a:solidFill>
              </a:rPr>
              <a:t>principal</a:t>
            </a: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 components:</a:t>
            </a:r>
            <a:endParaRPr sz="1600" dirty="0"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674687" y="733425"/>
            <a:ext cx="777557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CN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2.2.1.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zh-CN" alt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zh-CN" alt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-Heart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Disease Data Set</a:t>
            </a:r>
            <a:endParaRPr dirty="0"/>
          </a:p>
          <a:p>
            <a:pPr marL="342900" lvl="0" indent="-1651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4821237" y="60817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tx1"/>
                </a:solidFill>
                <a:sym typeface="Arial"/>
              </a:rPr>
              <a:t>9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645191" y="1672453"/>
            <a:ext cx="8012112" cy="95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Handle missing 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values</a:t>
            </a:r>
            <a:r>
              <a:rPr lang="en-US" altLang="zh-CN" sz="1600" b="0" i="0" u="none" dirty="0" smtClean="0">
                <a:solidFill>
                  <a:schemeClr val="dk1"/>
                </a:solidFill>
                <a:sym typeface="Arial"/>
              </a:rPr>
              <a:t>.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LcParenR"/>
            </a:pP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Five numerical variables and seven categorical 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altLang="zh-CN" sz="1600" dirty="0">
                <a:solidFill>
                  <a:schemeClr val="dk1"/>
                </a:solidFill>
              </a:rPr>
              <a:t>.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1600" b="0" i="0" u="none" dirty="0" smtClean="0">
                <a:solidFill>
                  <a:schemeClr val="dk1"/>
                </a:solidFill>
                <a:sym typeface="Arial"/>
              </a:rPr>
              <a:t>H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ence</a:t>
            </a: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, we use </a:t>
            </a:r>
            <a:r>
              <a:rPr lang="en-US" altLang="zh-CN" sz="1600" b="0" i="0" u="none" dirty="0" smtClean="0">
                <a:solidFill>
                  <a:schemeClr val="dk1"/>
                </a:solidFill>
                <a:sym typeface="Arial"/>
              </a:rPr>
              <a:t>D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ummy </a:t>
            </a:r>
            <a:r>
              <a:rPr lang="en-US" altLang="zh-CN" sz="1600" dirty="0">
                <a:solidFill>
                  <a:schemeClr val="dk1"/>
                </a:solidFill>
              </a:rPr>
              <a:t>V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ariables </a:t>
            </a: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to transform all categorical data into numerical data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.</a:t>
            </a:r>
            <a:endParaRPr sz="1600" dirty="0"/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3660156"/>
            <a:ext cx="5675312" cy="113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5275" y="4183561"/>
            <a:ext cx="2407955" cy="199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1239</Words>
  <Application>Microsoft Macintosh PowerPoint</Application>
  <PresentationFormat>全屏显示(4:3)</PresentationFormat>
  <Paragraphs>226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Calibri</vt:lpstr>
      <vt:lpstr>MS PGothic</vt:lpstr>
      <vt:lpstr>News Gothic MT</vt:lpstr>
      <vt:lpstr>NewsGoth Cn BT</vt:lpstr>
      <vt:lpstr>Source Sans Pro</vt:lpstr>
      <vt:lpstr>Wingdings</vt:lpstr>
      <vt:lpstr>宋体</vt:lpstr>
      <vt:lpstr>Arial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BravoTango Dev</dc:creator>
  <cp:lastModifiedBy>Microsoft Office User</cp:lastModifiedBy>
  <cp:revision>72</cp:revision>
  <cp:lastPrinted>2019-11-28T21:46:30Z</cp:lastPrinted>
  <dcterms:created xsi:type="dcterms:W3CDTF">2017-08-29T20:29:50Z</dcterms:created>
  <dcterms:modified xsi:type="dcterms:W3CDTF">2019-11-28T21:47:55Z</dcterms:modified>
</cp:coreProperties>
</file>