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3" r:id="rId22"/>
    <p:sldId id="334" r:id="rId23"/>
    <p:sldId id="34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</p:sldIdLst>
  <p:sldSz cx="9144000" cy="5143500" type="screen16x9"/>
  <p:notesSz cx="6858000" cy="9144000"/>
  <p:embeddedFontLst>
    <p:embeddedFont>
      <p:font typeface="Cambria Math" pitchFamily="18" charset="0"/>
      <p:regular r:id="rId35"/>
    </p:embeddedFont>
    <p:embeddedFont>
      <p:font typeface="Vidaloka" charset="0"/>
      <p:regular r:id="rId36"/>
    </p:embeddedFont>
    <p:embeddedFont>
      <p:font typeface="Montserrat" charset="0"/>
      <p:regular r:id="rId37"/>
      <p:bold r:id="rId38"/>
      <p:italic r:id="rId39"/>
      <p:boldItalic r:id="rId40"/>
    </p:embeddedFont>
    <p:embeddedFont>
      <p:font typeface="Lato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223608A-4A52-499C-BB89-FA351516019F}">
  <a:tblStyle styleId="{3223608A-4A52-499C-BB89-FA3515160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4836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c7554a04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c7554a04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c7554a04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c7554a04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3" r:id="rId11"/>
    <p:sldLayoutId id="2147483672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CÀI ĐẶT THUẬT TOÁN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TÌM ĐƯỜNG ĐI NGẮN NHẤT VÀ MINH HỌA</a:t>
            </a:r>
            <a:endParaRPr lang="en-US" sz="40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Nguyễn Ngọc Hồng Hân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Mô tả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sz="1600" b="1" dirty="0" smtClean="0">
                <a:solidFill>
                  <a:schemeClr val="dk1"/>
                </a:solidFill>
              </a:rPr>
              <a:t>Bài toán: </a:t>
            </a:r>
            <a:r>
              <a:rPr lang="en-US" sz="1600" dirty="0"/>
              <a:t>Cho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G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dương</a:t>
            </a:r>
            <a:r>
              <a:rPr lang="en-US" sz="1600" dirty="0"/>
              <a:t>.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i="1" dirty="0"/>
              <a:t>v</a:t>
            </a:r>
            <a:r>
              <a:rPr lang="en-US" sz="1600" dirty="0" smtClean="0"/>
              <a:t> </a:t>
            </a:r>
            <a:r>
              <a:rPr lang="en-US" sz="1600" dirty="0" err="1"/>
              <a:t>của</a:t>
            </a:r>
            <a:r>
              <a:rPr lang="en-US" sz="1600" dirty="0"/>
              <a:t> G </a:t>
            </a:r>
            <a:r>
              <a:rPr lang="en-US" sz="1600" dirty="0" err="1"/>
              <a:t>sao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.</a:t>
            </a:r>
            <a:endParaRPr sz="1600" dirty="0">
              <a:solidFill>
                <a:schemeClr val="dk1"/>
              </a:solidFill>
            </a:endParaRPr>
          </a:p>
          <a:p>
            <a:pPr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</a:t>
            </a:r>
            <a:r>
              <a:rPr lang="en-US" sz="1600" dirty="0" err="1"/>
              <a:t>pháp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i="1" dirty="0" err="1"/>
              <a:t>cực</a:t>
            </a:r>
            <a:r>
              <a:rPr lang="en-US" sz="1600" i="1" dirty="0"/>
              <a:t> </a:t>
            </a:r>
            <a:r>
              <a:rPr lang="en-US" sz="1600" i="1" dirty="0" err="1"/>
              <a:t>tiểu</a:t>
            </a:r>
            <a:r>
              <a:rPr lang="en-US" sz="1600" i="1" dirty="0"/>
              <a:t> </a:t>
            </a:r>
            <a:r>
              <a:rPr lang="en-US" sz="1600" i="1" dirty="0" err="1"/>
              <a:t>hóa</a:t>
            </a:r>
            <a:r>
              <a:rPr lang="en-US" sz="1600" i="1" dirty="0"/>
              <a:t> </a:t>
            </a:r>
            <a:r>
              <a:rPr lang="en-US" sz="1600" i="1" dirty="0" err="1"/>
              <a:t>nhãn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600" b="1" dirty="0" smtClean="0">
                <a:solidFill>
                  <a:schemeClr val="dk1"/>
                </a:solidFill>
              </a:rPr>
              <a:t>Ký hiệu: </a:t>
            </a:r>
            <a:endParaRPr sz="1600" b="1" dirty="0">
              <a:solidFill>
                <a:schemeClr val="dk1"/>
              </a:solidFill>
            </a:endParaRPr>
          </a:p>
          <a:p>
            <a:pPr marL="914400" lvl="0" indent="-298450">
              <a:buSzPts val="1100"/>
              <a:buFont typeface="Montserrat Medium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d</a:t>
            </a:r>
            <a:r>
              <a:rPr lang="en" sz="1600" dirty="0" smtClean="0">
                <a:solidFill>
                  <a:schemeClr val="dk1"/>
                </a:solidFill>
              </a:rPr>
              <a:t>[v] là </a:t>
            </a:r>
            <a:r>
              <a:rPr lang="en-US" sz="1600" dirty="0" err="1"/>
              <a:t>nhãn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i="1" dirty="0"/>
              <a:t>v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>
              <a:buSzPts val="1100"/>
              <a:buFont typeface="Montserrat Medium"/>
              <a:buChar char="●"/>
            </a:pPr>
            <a:r>
              <a:rPr lang="en-US" sz="1600" dirty="0"/>
              <a:t>a[</a:t>
            </a:r>
            <a:r>
              <a:rPr lang="en-US" sz="1600" dirty="0" err="1"/>
              <a:t>u,v</a:t>
            </a:r>
            <a:r>
              <a:rPr lang="en-US" sz="1600" dirty="0"/>
              <a:t>]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 (u, v</a:t>
            </a:r>
            <a:r>
              <a:rPr lang="en-US" sz="1600" dirty="0" smtClean="0"/>
              <a:t>)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  <a:endParaRPr sz="16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</a:t>
            </a:r>
            <a:r>
              <a:rPr lang="en-US" sz="1600" i="1" dirty="0" smtClean="0"/>
              <a:t>u</a:t>
            </a:r>
            <a:r>
              <a:rPr lang="en-US" sz="1600" dirty="0" smtClean="0"/>
              <a:t> </a:t>
            </a:r>
            <a:r>
              <a:rPr lang="en-US" sz="1600" dirty="0" err="1" smtClean="0"/>
              <a:t>đã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cực</a:t>
            </a:r>
            <a:r>
              <a:rPr lang="en-US" sz="1600" dirty="0" smtClean="0"/>
              <a:t> </a:t>
            </a:r>
            <a:r>
              <a:rPr lang="en-US" sz="1600" dirty="0" err="1" smtClean="0"/>
              <a:t>tiểu</a:t>
            </a:r>
            <a:r>
              <a:rPr lang="en-US" sz="1600" dirty="0" smtClean="0"/>
              <a:t> </a:t>
            </a:r>
            <a:r>
              <a:rPr lang="en-US" sz="1600" dirty="0" err="1" smtClean="0"/>
              <a:t>hóa</a:t>
            </a:r>
            <a:r>
              <a:rPr lang="en-US" sz="1600" dirty="0" smtClean="0"/>
              <a:t> </a:t>
            </a:r>
            <a:r>
              <a:rPr lang="en-US" sz="1600" dirty="0" err="1" smtClean="0"/>
              <a:t>nhãn</a:t>
            </a:r>
            <a:r>
              <a:rPr lang="en-US" sz="1600" dirty="0" smtClean="0"/>
              <a:t>,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đỉnh</a:t>
            </a:r>
            <a:r>
              <a:rPr lang="en-US" sz="1600" dirty="0" smtClean="0"/>
              <a:t> v </a:t>
            </a:r>
            <a:r>
              <a:rPr lang="en-US" sz="1600" dirty="0" err="1" smtClean="0"/>
              <a:t>kề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u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gán</a:t>
            </a:r>
            <a:r>
              <a:rPr lang="en-US" sz="1600" dirty="0" smtClean="0"/>
              <a:t> </a:t>
            </a:r>
            <a:r>
              <a:rPr lang="en-US" sz="1600" dirty="0" err="1" smtClean="0"/>
              <a:t>nhãn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i="1" dirty="0" smtClean="0"/>
              <a:t>d[v]:=min{d[v],d[u]+a[</a:t>
            </a:r>
            <a:r>
              <a:rPr lang="en-US" sz="1600" i="1" dirty="0" err="1" smtClean="0"/>
              <a:t>u,v</a:t>
            </a:r>
            <a:r>
              <a:rPr lang="en-US" sz="1600" i="1" dirty="0" smtClean="0"/>
              <a:t>]}</a:t>
            </a:r>
            <a:r>
              <a:rPr lang="en-US" sz="1600" dirty="0" smtClean="0"/>
              <a:t>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cực</a:t>
            </a:r>
            <a:r>
              <a:rPr lang="en-US" sz="1600" dirty="0"/>
              <a:t> </a:t>
            </a:r>
            <a:r>
              <a:rPr lang="en-US" sz="1600" dirty="0" err="1"/>
              <a:t>tiểu</a:t>
            </a:r>
            <a:r>
              <a:rPr lang="en-US" sz="1600" dirty="0"/>
              <a:t> </a:t>
            </a:r>
            <a:r>
              <a:rPr lang="en-US" sz="1600" dirty="0" err="1"/>
              <a:t>hoá</a:t>
            </a:r>
            <a:r>
              <a:rPr lang="en-US" sz="1600" dirty="0"/>
              <a:t>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43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611560" y="483518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611560" y="1275606"/>
            <a:ext cx="7884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,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i="1" dirty="0" smtClean="0"/>
              <a:t>a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.</a:t>
            </a:r>
          </a:p>
          <a:p>
            <a:pPr marL="0" lvl="0" indent="0">
              <a:buSzPts val="1100"/>
              <a:buNone/>
            </a:pPr>
            <a:r>
              <a:rPr lang="en-US" sz="1800" dirty="0" smtClean="0"/>
              <a:t>Ở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v,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Dijkstra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3 </a:t>
            </a:r>
            <a:r>
              <a:rPr lang="en-US" sz="1800" dirty="0" err="1"/>
              <a:t>thông</a:t>
            </a:r>
            <a:r>
              <a:rPr lang="en-US" sz="1800" dirty="0"/>
              <a:t> tin: </a:t>
            </a:r>
            <a:r>
              <a:rPr lang="en-US" sz="1800" i="1" dirty="0" err="1"/>
              <a:t>k</a:t>
            </a:r>
            <a:r>
              <a:rPr lang="en-US" sz="1800" i="1" baseline="-25000" dirty="0" err="1"/>
              <a:t>v</a:t>
            </a:r>
            <a:r>
              <a:rPr lang="en-US" sz="1800" i="1" dirty="0"/>
              <a:t>, d</a:t>
            </a:r>
            <a:r>
              <a:rPr lang="en-US" sz="1800" i="1" baseline="-25000" dirty="0"/>
              <a:t>v</a:t>
            </a:r>
            <a:r>
              <a:rPr lang="en-US" sz="1800" i="1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v</a:t>
            </a:r>
            <a:r>
              <a:rPr lang="en-US" sz="1800" dirty="0" smtClean="0"/>
              <a:t>.</a:t>
            </a:r>
            <a:endParaRPr sz="1800" dirty="0">
              <a:solidFill>
                <a:schemeClr val="dk1"/>
              </a:solidFill>
            </a:endParaRPr>
          </a:p>
          <a:p>
            <a:pPr lvl="0" indent="-298450">
              <a:lnSpc>
                <a:spcPct val="150000"/>
              </a:lnSpc>
              <a:buSzPts val="1100"/>
              <a:buFont typeface="Montserrat"/>
              <a:buChar char="●"/>
            </a:pPr>
            <a:r>
              <a:rPr lang="en-US" sz="1800" i="1" dirty="0" err="1"/>
              <a:t>k</a:t>
            </a:r>
            <a:r>
              <a:rPr lang="en-US" sz="1800" i="1" baseline="-25000" dirty="0" err="1"/>
              <a:t>v</a:t>
            </a:r>
            <a:r>
              <a:rPr lang="en-US" sz="1800" dirty="0"/>
              <a:t>: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 smtClean="0"/>
              <a:t>.</a:t>
            </a:r>
            <a:r>
              <a:rPr lang="vi-VN" sz="1800" b="1" dirty="0" smtClean="0">
                <a:solidFill>
                  <a:schemeClr val="dk1"/>
                </a:solidFill>
              </a:rPr>
              <a:t> </a:t>
            </a:r>
            <a:endParaRPr lang="vi-VN" sz="1800" dirty="0" smtClean="0">
              <a:solidFill>
                <a:schemeClr val="dk1"/>
              </a:solidFill>
            </a:endParaRPr>
          </a:p>
          <a:p>
            <a:pPr lvl="0" indent="-298450">
              <a:lnSpc>
                <a:spcPct val="150000"/>
              </a:lnSpc>
              <a:buSzPts val="1100"/>
              <a:buFont typeface="Montserrat"/>
              <a:buChar char="●"/>
            </a:pPr>
            <a:r>
              <a:rPr lang="en-US" sz="1800" i="1" dirty="0" smtClean="0"/>
              <a:t>d</a:t>
            </a:r>
            <a:r>
              <a:rPr lang="en-US" sz="1800" i="1" baseline="-25000" dirty="0" smtClean="0"/>
              <a:t>v</a:t>
            </a:r>
            <a:r>
              <a:rPr lang="en-US" sz="1800" dirty="0" smtClean="0"/>
              <a:t>: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chiều</a:t>
            </a:r>
            <a:r>
              <a:rPr lang="en-US" sz="1800" dirty="0" smtClean="0"/>
              <a:t> </a:t>
            </a:r>
            <a:r>
              <a:rPr lang="en-US" sz="1800" dirty="0" err="1" smtClean="0"/>
              <a:t>dài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đi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ta </a:t>
            </a:r>
            <a:r>
              <a:rPr lang="en-US" sz="1800" dirty="0" err="1" smtClean="0"/>
              <a:t>tìm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đang</a:t>
            </a:r>
            <a:r>
              <a:rPr lang="en-US" sz="1800" dirty="0" smtClean="0"/>
              <a:t> </a:t>
            </a:r>
            <a:r>
              <a:rPr lang="en-US" sz="1800" dirty="0" err="1" smtClean="0"/>
              <a:t>xét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i="1" dirty="0" smtClean="0"/>
              <a:t>v.</a:t>
            </a:r>
            <a:r>
              <a:rPr lang="en" sz="1800" b="1" dirty="0" smtClean="0">
                <a:solidFill>
                  <a:schemeClr val="dk1"/>
                </a:solidFill>
              </a:rPr>
              <a:t> </a:t>
            </a:r>
            <a:endParaRPr lang="en" sz="1800" b="1" dirty="0">
              <a:solidFill>
                <a:schemeClr val="dk1"/>
              </a:solidFill>
            </a:endParaRP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800" i="1" dirty="0" err="1"/>
              <a:t>p</a:t>
            </a:r>
            <a:r>
              <a:rPr lang="en-US" sz="1800" i="1" baseline="-25000" dirty="0" err="1"/>
              <a:t>v</a:t>
            </a:r>
            <a:r>
              <a:rPr lang="en-US" sz="1800" dirty="0"/>
              <a:t>: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v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a </a:t>
            </a:r>
            <a:r>
              <a:rPr lang="en-US" sz="1800" dirty="0" err="1"/>
              <a:t>đến</a:t>
            </a:r>
            <a:r>
              <a:rPr lang="en-US" sz="1800" dirty="0"/>
              <a:t> b. 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294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50" y="1059582"/>
                <a:ext cx="7717500" cy="35091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SzPts val="1100"/>
                  <a:buNone/>
                </a:pPr>
                <a:r>
                  <a:rPr lang="vi-VN" sz="1800" dirty="0" smtClean="0"/>
                  <a:t>Sau</a:t>
                </a:r>
                <a:r>
                  <a:rPr lang="vi-VN" sz="1800" dirty="0"/>
                  <a:t> </a:t>
                </a:r>
                <a:r>
                  <a:rPr lang="vi-VN" sz="1800" dirty="0" err="1"/>
                  <a:t>đây</a:t>
                </a:r>
                <a:r>
                  <a:rPr lang="vi-VN" sz="1800" dirty="0"/>
                  <a:t> </a:t>
                </a:r>
                <a:r>
                  <a:rPr lang="vi-VN" sz="1800" dirty="0" err="1"/>
                  <a:t>là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các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bước</a:t>
                </a:r>
                <a:r>
                  <a:rPr lang="vi-VN" sz="1800" dirty="0"/>
                  <a:t> </a:t>
                </a:r>
                <a:r>
                  <a:rPr lang="vi-VN" sz="1800" dirty="0" err="1"/>
                  <a:t>của</a:t>
                </a:r>
                <a:r>
                  <a:rPr lang="vi-VN" sz="1800" dirty="0"/>
                  <a:t> </a:t>
                </a:r>
                <a:r>
                  <a:rPr lang="vi-VN" sz="1800" dirty="0" err="1"/>
                  <a:t>giải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thuật</a:t>
                </a:r>
                <a:r>
                  <a:rPr lang="vi-VN" sz="1800" dirty="0"/>
                  <a:t> </a:t>
                </a:r>
                <a:r>
                  <a:rPr lang="vi-VN" sz="1800" dirty="0" err="1"/>
                  <a:t>Dijkstra</a:t>
                </a:r>
                <a:r>
                  <a:rPr lang="vi-VN" sz="1800" dirty="0" smtClean="0"/>
                  <a:t>.</a:t>
                </a:r>
                <a:endParaRPr lang="vi-VN" sz="1800" dirty="0">
                  <a:solidFill>
                    <a:schemeClr val="dk1"/>
                  </a:solidFill>
                </a:endParaRPr>
              </a:p>
              <a:p>
                <a:pPr lvl="0" indent="-298450">
                  <a:lnSpc>
                    <a:spcPct val="150000"/>
                  </a:lnSpc>
                  <a:spcBef>
                    <a:spcPts val="1200"/>
                  </a:spcBef>
                  <a:buSzPts val="1100"/>
                  <a:buFont typeface="Montserrat Medium"/>
                  <a:buChar char="●"/>
                </a:pPr>
                <a:r>
                  <a:rPr lang="vi-VN" sz="1800" b="1" dirty="0" smtClean="0"/>
                  <a:t>B1:</a:t>
                </a:r>
                <a:r>
                  <a:rPr lang="vi-VN" sz="1800" dirty="0" smtClean="0"/>
                  <a:t> </a:t>
                </a:r>
                <a:r>
                  <a:rPr lang="vi-VN" sz="1800" dirty="0" err="1"/>
                  <a:t>Khởi</a:t>
                </a:r>
                <a:r>
                  <a:rPr lang="vi-VN" sz="1800" dirty="0"/>
                  <a:t> </a:t>
                </a:r>
                <a:r>
                  <a:rPr lang="vi-VN" sz="1800" dirty="0" err="1"/>
                  <a:t>tạo</a:t>
                </a:r>
                <a:r>
                  <a:rPr lang="vi-VN" sz="1800" dirty="0"/>
                  <a:t>: </a:t>
                </a:r>
                <a:r>
                  <a:rPr lang="vi-VN" sz="1800" dirty="0" err="1"/>
                  <a:t>Đặt</a:t>
                </a:r>
                <a:r>
                  <a:rPr lang="vi-V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</m:t>
                    </m:r>
                    <m:r>
                      <a:rPr lang="ar-AE" sz="1800" i="1">
                        <a:latin typeface="Cambria Math"/>
                      </a:rPr>
                      <m:t>0</m:t>
                    </m:r>
                    <m:r>
                      <a:rPr lang="ar-AE" sz="1800" i="1">
                        <a:latin typeface="Cambria Math"/>
                        <a:sym typeface="Symbol"/>
                      </a:rPr>
                      <m:t></m:t>
                    </m:r>
                    <m:r>
                      <a:rPr lang="ar-AE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≔∞ </m:t>
                    </m:r>
                    <m:r>
                      <a:rPr lang="ar-AE" sz="1800" i="1">
                        <a:latin typeface="Cambria Math"/>
                        <a:sym typeface="Symbol"/>
                      </a:rPr>
                      <m:t></m:t>
                    </m:r>
                    <m:r>
                      <a:rPr lang="ar-AE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i="1">
                        <a:latin typeface="Cambria Math"/>
                      </a:rPr>
                      <m:t>{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US" sz="1800" i="1">
                        <a:latin typeface="Cambria Math"/>
                      </a:rPr>
                      <m:t>};</m:t>
                    </m:r>
                    <m:sSub>
                      <m:sSubPr>
                        <m:ctrlPr>
                          <a:rPr lang="ar-A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ar-AE" sz="1800" i="1">
                        <a:latin typeface="Cambria Math"/>
                      </a:rPr>
                      <m:t>≔</m:t>
                    </m:r>
                    <m:r>
                      <a:rPr lang="ar-AE" sz="1800" i="1">
                        <a:latin typeface="Cambria Math"/>
                      </a:rPr>
                      <m:t>0</m:t>
                    </m:r>
                  </m:oMath>
                </a14:m>
                <a:r>
                  <a:rPr lang="ar-AE" sz="1800" dirty="0" smtClean="0"/>
                  <a:t>.</a:t>
                </a:r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dirty="0" smtClean="0">
                    <a:solidFill>
                      <a:schemeClr val="dk1"/>
                    </a:solidFill>
                  </a:rPr>
                  <a:t>B2</a:t>
                </a:r>
                <a:r>
                  <a:rPr lang="vi-VN" sz="1800" b="1" dirty="0" smtClean="0">
                    <a:solidFill>
                      <a:schemeClr val="dk1"/>
                    </a:solidFill>
                  </a:rPr>
                  <a:t>:</a:t>
                </a:r>
                <a:r>
                  <a:rPr lang="en-US" sz="1800" b="1" dirty="0" smtClean="0">
                    <a:solidFill>
                      <a:schemeClr val="dk1"/>
                    </a:solidFill>
                  </a:rPr>
                  <a:t> </a:t>
                </a:r>
                <a:r>
                  <a:rPr lang="en-US" sz="1800" dirty="0" err="1"/>
                  <a:t>Chọn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sao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cho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min</m:t>
                    </m:r>
                    <m:r>
                      <a:rPr lang="en-US" sz="1800">
                        <a:latin typeface="Cambria Math"/>
                      </a:rPr>
                      <m:t>⁡</m:t>
                    </m:r>
                    <m:r>
                      <a:rPr lang="en-US" sz="1800" i="1">
                        <a:latin typeface="Cambria Math"/>
                      </a:rPr>
                      <m:t>{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=∞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thúc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không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tồn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tại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đường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từ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đến</a:t>
                </a:r>
                <a:r>
                  <a:rPr lang="en-US" sz="1800" dirty="0"/>
                  <a:t> b.</a:t>
                </a:r>
                <a:r>
                  <a:rPr lang="vi-VN" sz="1800" b="1" dirty="0" smtClean="0">
                    <a:solidFill>
                      <a:schemeClr val="dk1"/>
                    </a:solidFill>
                  </a:rPr>
                  <a:t> </a:t>
                </a:r>
                <a:endParaRPr lang="en-US" sz="1800" b="1" dirty="0" smtClean="0">
                  <a:solidFill>
                    <a:schemeClr val="dk1"/>
                  </a:solidFill>
                </a:endParaRPr>
              </a:p>
              <a:p>
                <a:pPr lvl="0" indent="-298450">
                  <a:lnSpc>
                    <a:spcPct val="150000"/>
                  </a:lnSpc>
                  <a:buSzPts val="1100"/>
                  <a:buFont typeface="Montserrat"/>
                  <a:buChar char="●"/>
                </a:pPr>
                <a:r>
                  <a:rPr lang="en-US" sz="1800" b="1" dirty="0" smtClean="0"/>
                  <a:t>B3: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Đánh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dấu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1</m:t>
                    </m:r>
                  </m:oMath>
                </a14:m>
                <a:r>
                  <a:rPr lang="vi-VN" sz="1800" dirty="0" smtClean="0"/>
                  <a:t>.</a:t>
                </a:r>
                <a:endParaRPr lang="en-US" sz="1800" dirty="0" smtClean="0"/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dirty="0" smtClean="0"/>
                  <a:t>B4: </a:t>
                </a:r>
                <a:r>
                  <a:rPr lang="en-US" sz="1800" dirty="0" err="1" smtClean="0"/>
                  <a:t>Nếu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thúc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ngắn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từ</a:t>
                </a:r>
                <a:r>
                  <a:rPr lang="en-US" sz="1800" dirty="0"/>
                  <a:t> </a:t>
                </a:r>
                <a:r>
                  <a:rPr lang="en-US" sz="1800" i="1" dirty="0"/>
                  <a:t>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đến</a:t>
                </a:r>
                <a:r>
                  <a:rPr lang="en-US" sz="1800" dirty="0"/>
                  <a:t> </a:t>
                </a:r>
                <a:r>
                  <a:rPr lang="en-US" sz="1800" i="1" dirty="0"/>
                  <a:t>b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Ngược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lại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≠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800" dirty="0"/>
                  <a:t> sang </a:t>
                </a:r>
                <a:r>
                  <a:rPr lang="en-US" sz="1800" b="1" i="1" dirty="0" smtClean="0"/>
                  <a:t>B5.</a:t>
                </a:r>
              </a:p>
              <a:p>
                <a:pPr lvl="0" indent="-298450">
                  <a:buSzPts val="1100"/>
                  <a:buFont typeface="Montserrat"/>
                  <a:buChar char="●"/>
                </a:pPr>
                <a:r>
                  <a:rPr lang="en-US" sz="1800" b="1" i="1" dirty="0" smtClean="0"/>
                  <a:t>B5: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mỗi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u </a:t>
                </a:r>
                <a:r>
                  <a:rPr lang="en-US" sz="1800" dirty="0" err="1"/>
                  <a:t>kề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v </a:t>
                </a:r>
                <a:r>
                  <a:rPr lang="en-US" sz="1800" dirty="0" err="1"/>
                  <a:t>mà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kiểm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tra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Nếu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𝑤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thì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𝑤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. </a:t>
                </a:r>
                <a:r>
                  <a:rPr lang="en-US" sz="1800" dirty="0" err="1"/>
                  <a:t>Ghi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nhớ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đỉnh</a:t>
                </a:r>
                <a:r>
                  <a:rPr lang="en-US" sz="1800" dirty="0"/>
                  <a:t> </a:t>
                </a:r>
                <a:r>
                  <a:rPr lang="en-US" sz="1800" i="1" dirty="0"/>
                  <a:t>v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≔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1800" dirty="0"/>
                  <a:t>. Quay </a:t>
                </a:r>
                <a:r>
                  <a:rPr lang="en-US" sz="1800" dirty="0" err="1"/>
                  <a:t>lại</a:t>
                </a:r>
                <a:r>
                  <a:rPr lang="en-US" sz="1800" dirty="0"/>
                  <a:t> </a:t>
                </a:r>
                <a:r>
                  <a:rPr lang="en-US" sz="1800" b="1" i="1" dirty="0" smtClean="0"/>
                  <a:t>B2.</a:t>
                </a:r>
                <a:endParaRPr sz="1800" dirty="0"/>
              </a:p>
            </p:txBody>
          </p:sp>
        </mc:Choice>
        <mc:Fallback xmlns="">
          <p:sp>
            <p:nvSpPr>
              <p:cNvPr id="256" name="Google Shape;25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50" y="1059582"/>
                <a:ext cx="7717500" cy="3509143"/>
              </a:xfrm>
              <a:prstGeom prst="rect">
                <a:avLst/>
              </a:prstGeom>
              <a:blipFill rotWithShape="1"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5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Độ phức tạp thuật toán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Dijkstra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đường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trước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đỉnh</a:t>
            </a:r>
            <a:r>
              <a:rPr lang="en-US" sz="1800" dirty="0"/>
              <a:t> </a:t>
            </a:r>
            <a:r>
              <a:rPr lang="en-US" sz="1800" dirty="0" err="1"/>
              <a:t>tuỳ</a:t>
            </a:r>
            <a:r>
              <a:rPr lang="en-US" sz="1800" dirty="0"/>
              <a:t> ý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vô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O(n</a:t>
            </a:r>
            <a:r>
              <a:rPr lang="en-US" sz="1800" baseline="30000" dirty="0"/>
              <a:t>2</a:t>
            </a:r>
            <a:r>
              <a:rPr lang="en-US" sz="1800" dirty="0" smtClean="0"/>
              <a:t>).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12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539552" y="1373479"/>
            <a:ext cx="3816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s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11560" y="483665"/>
            <a:ext cx="11944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Canvas 186"/>
          <p:cNvGrpSpPr/>
          <p:nvPr/>
        </p:nvGrpSpPr>
        <p:grpSpPr>
          <a:xfrm>
            <a:off x="5423048" y="581725"/>
            <a:ext cx="3240000" cy="1620000"/>
            <a:chOff x="0" y="0"/>
            <a:chExt cx="2519687" cy="146915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519680" cy="146875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836960" y="374455"/>
              <a:ext cx="891210" cy="8912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70402" y="501804"/>
              <a:ext cx="891210" cy="63651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601960" y="501804"/>
              <a:ext cx="891210" cy="63651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73705" y="790646"/>
              <a:ext cx="50936" cy="5093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04380" y="344569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07073" y="1235780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703910" y="344569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711759" y="1235780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331435" y="790825"/>
              <a:ext cx="50760" cy="5076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64599" tIns="32301" rIns="64599" bIns="3230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Text Box 27"/>
            <p:cNvSpPr txBox="1"/>
            <p:nvPr/>
          </p:nvSpPr>
          <p:spPr>
            <a:xfrm>
              <a:off x="774432" y="106165"/>
              <a:ext cx="152729" cy="238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7"/>
            <p:cNvSpPr txBox="1"/>
            <p:nvPr/>
          </p:nvSpPr>
          <p:spPr>
            <a:xfrm>
              <a:off x="1663276" y="106152"/>
              <a:ext cx="195723" cy="23830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b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7"/>
            <p:cNvSpPr txBox="1"/>
            <p:nvPr/>
          </p:nvSpPr>
          <p:spPr>
            <a:xfrm>
              <a:off x="1663070" y="1235391"/>
              <a:ext cx="195697" cy="232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 Box 27"/>
            <p:cNvSpPr txBox="1"/>
            <p:nvPr/>
          </p:nvSpPr>
          <p:spPr>
            <a:xfrm>
              <a:off x="745568" y="1265666"/>
              <a:ext cx="152729" cy="2034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5474" y="702372"/>
              <a:ext cx="152729" cy="20348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Text Box 27"/>
            <p:cNvSpPr txBox="1"/>
            <p:nvPr/>
          </p:nvSpPr>
          <p:spPr>
            <a:xfrm>
              <a:off x="2365528" y="702150"/>
              <a:ext cx="154159" cy="32775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t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Text Box 289"/>
            <p:cNvSpPr txBox="1"/>
            <p:nvPr/>
          </p:nvSpPr>
          <p:spPr>
            <a:xfrm>
              <a:off x="1178253" y="141879"/>
              <a:ext cx="351634" cy="25343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(6)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Text Box 289"/>
            <p:cNvSpPr txBox="1"/>
            <p:nvPr/>
          </p:nvSpPr>
          <p:spPr>
            <a:xfrm>
              <a:off x="1926503" y="376576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>(4)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89"/>
            <p:cNvSpPr txBox="1"/>
            <p:nvPr/>
          </p:nvSpPr>
          <p:spPr>
            <a:xfrm>
              <a:off x="1926497" y="1033576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(3)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89"/>
            <p:cNvSpPr txBox="1"/>
            <p:nvPr/>
          </p:nvSpPr>
          <p:spPr>
            <a:xfrm>
              <a:off x="1690282" y="702147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89"/>
            <p:cNvSpPr txBox="1"/>
            <p:nvPr/>
          </p:nvSpPr>
          <p:spPr>
            <a:xfrm>
              <a:off x="1233783" y="745437"/>
              <a:ext cx="351627" cy="2529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(5)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7" name="Straight Connector 26"/>
            <p:cNvCxnSpPr>
              <a:stCxn id="13" idx="3"/>
              <a:endCxn id="12" idx="0"/>
            </p:cNvCxnSpPr>
            <p:nvPr/>
          </p:nvCxnSpPr>
          <p:spPr>
            <a:xfrm flipH="1">
              <a:off x="832452" y="387893"/>
              <a:ext cx="878890" cy="847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89"/>
            <p:cNvSpPr txBox="1"/>
            <p:nvPr/>
          </p:nvSpPr>
          <p:spPr>
            <a:xfrm>
              <a:off x="1085924" y="1215874"/>
              <a:ext cx="45436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>(10)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289"/>
            <p:cNvSpPr txBox="1"/>
            <p:nvPr/>
          </p:nvSpPr>
          <p:spPr>
            <a:xfrm>
              <a:off x="167381" y="955041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289"/>
            <p:cNvSpPr txBox="1"/>
            <p:nvPr/>
          </p:nvSpPr>
          <p:spPr>
            <a:xfrm>
              <a:off x="272954" y="344453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(4)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289"/>
            <p:cNvSpPr txBox="1"/>
            <p:nvPr/>
          </p:nvSpPr>
          <p:spPr>
            <a:xfrm>
              <a:off x="549653" y="702743"/>
              <a:ext cx="351011" cy="2523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88812" tIns="44406" rIns="88812" bIns="4440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108064"/>
                  </p:ext>
                </p:extLst>
              </p:nvPr>
            </p:nvGraphicFramePr>
            <p:xfrm>
              <a:off x="539552" y="2283718"/>
              <a:ext cx="4716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95550"/>
                    <a:gridCol w="538449"/>
                    <a:gridCol w="652595"/>
                    <a:gridCol w="652595"/>
                    <a:gridCol w="661840"/>
                    <a:gridCol w="633469"/>
                    <a:gridCol w="729142"/>
                    <a:gridCol w="352360"/>
                  </a:tblGrid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[s,4]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]*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]*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[s,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</a:rPr>
                            <a:t>]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a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-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[b,9]*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188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108064"/>
                  </p:ext>
                </p:extLst>
              </p:nvPr>
            </p:nvGraphicFramePr>
            <p:xfrm>
              <a:off x="539552" y="2283718"/>
              <a:ext cx="4716000" cy="2251837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95550"/>
                    <a:gridCol w="538449"/>
                    <a:gridCol w="652595"/>
                    <a:gridCol w="652595"/>
                    <a:gridCol w="661840"/>
                    <a:gridCol w="633469"/>
                    <a:gridCol w="729142"/>
                    <a:gridCol w="352360"/>
                  </a:tblGrid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[s,4]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103846" r="-365421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103846" r="-258716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74038" t="-103846" r="-171154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103846" r="-49580" b="-5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58879" t="-200000" r="-465421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200000" r="-365421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200000" r="-258716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200000" r="-49580" b="-4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58879" t="-300000" r="-365421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2294" t="-300000" r="-258716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01681" t="-300000" r="-49580" b="-3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[b,9]*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[b,11]*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c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16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69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539552" y="1373479"/>
            <a:ext cx="3816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611560" y="483665"/>
            <a:ext cx="11944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Ví dụ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" name="Canvas 191"/>
          <p:cNvGrpSpPr/>
          <p:nvPr/>
        </p:nvGrpSpPr>
        <p:grpSpPr>
          <a:xfrm>
            <a:off x="5697562" y="740159"/>
            <a:ext cx="3009900" cy="2101850"/>
            <a:chOff x="0" y="0"/>
            <a:chExt cx="3009900" cy="2101850"/>
          </a:xfrm>
        </p:grpSpPr>
        <p:sp>
          <p:nvSpPr>
            <p:cNvPr id="62" name="Rectangle 61"/>
            <p:cNvSpPr/>
            <p:nvPr/>
          </p:nvSpPr>
          <p:spPr>
            <a:xfrm>
              <a:off x="0" y="0"/>
              <a:ext cx="3009900" cy="2101850"/>
            </a:xfrm>
            <a:prstGeom prst="rect">
              <a:avLst/>
            </a:prstGeom>
          </p:spPr>
        </p:sp>
        <p:sp>
          <p:nvSpPr>
            <p:cNvPr id="63" name="Rectangle 62"/>
            <p:cNvSpPr/>
            <p:nvPr/>
          </p:nvSpPr>
          <p:spPr>
            <a:xfrm>
              <a:off x="336550" y="704898"/>
              <a:ext cx="1080000" cy="9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416550" y="704898"/>
              <a:ext cx="1080000" cy="9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Right Bracket 64"/>
            <p:cNvSpPr/>
            <p:nvPr/>
          </p:nvSpPr>
          <p:spPr>
            <a:xfrm rot="16200000">
              <a:off x="1200550" y="-591102"/>
              <a:ext cx="432000" cy="2160000"/>
            </a:xfrm>
            <a:prstGeom prst="rightBracket">
              <a:avLst>
                <a:gd name="adj" fmla="val 2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416550" y="1465198"/>
              <a:ext cx="1080000" cy="2880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98450" y="664649"/>
              <a:ext cx="72000" cy="7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378450" y="658299"/>
              <a:ext cx="72000" cy="72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2460650" y="664649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304800" y="1564893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387000" y="1568998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2460650" y="1562648"/>
              <a:ext cx="71755" cy="7175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>
                  <a:effectLst/>
                  <a:latin typeface="Times New Roman"/>
                  <a:ea typeface="Times New Roman"/>
                </a:rPr>
                <a:t> </a:t>
              </a:r>
              <a:endParaRPr lang="en-US" sz="13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3" name="Text Box 27"/>
            <p:cNvSpPr txBox="1"/>
            <p:nvPr/>
          </p:nvSpPr>
          <p:spPr>
            <a:xfrm>
              <a:off x="95545" y="609699"/>
              <a:ext cx="19655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latin typeface="Times New Roman"/>
                  <a:ea typeface="Times New Roman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4" name="Text Box 27"/>
            <p:cNvSpPr txBox="1"/>
            <p:nvPr/>
          </p:nvSpPr>
          <p:spPr>
            <a:xfrm>
              <a:off x="1316650" y="420174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latin typeface="Times New Roman"/>
                  <a:ea typeface="Times New Roman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5" name="Text Box 27"/>
            <p:cNvSpPr txBox="1"/>
            <p:nvPr/>
          </p:nvSpPr>
          <p:spPr>
            <a:xfrm>
              <a:off x="1312205" y="164075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latin typeface="Times New Roman"/>
                  <a:ea typeface="Times New Roman"/>
                </a:rPr>
                <a:t>d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6" name="Text Box 27"/>
            <p:cNvSpPr txBox="1"/>
            <p:nvPr/>
          </p:nvSpPr>
          <p:spPr>
            <a:xfrm>
              <a:off x="237150" y="164075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 dirty="0">
                  <a:latin typeface="Times New Roman"/>
                  <a:ea typeface="Times New Roman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7" name="Text Box 27"/>
            <p:cNvSpPr txBox="1"/>
            <p:nvPr/>
          </p:nvSpPr>
          <p:spPr>
            <a:xfrm>
              <a:off x="2532405" y="1515073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8" name="Text Box 27"/>
            <p:cNvSpPr txBox="1"/>
            <p:nvPr/>
          </p:nvSpPr>
          <p:spPr>
            <a:xfrm>
              <a:off x="2532405" y="554698"/>
              <a:ext cx="19621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f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9" name="Text Box 27"/>
            <p:cNvSpPr txBox="1"/>
            <p:nvPr/>
          </p:nvSpPr>
          <p:spPr>
            <a:xfrm rot="16200000">
              <a:off x="209699" y="1003495"/>
              <a:ext cx="276519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0" name="Text Box 27"/>
            <p:cNvSpPr txBox="1"/>
            <p:nvPr/>
          </p:nvSpPr>
          <p:spPr>
            <a:xfrm rot="10800000" flipH="1">
              <a:off x="768350" y="1488266"/>
              <a:ext cx="299688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1" name="Straight Connector 80"/>
            <p:cNvCxnSpPr>
              <a:stCxn id="67" idx="5"/>
              <a:endCxn id="71" idx="3"/>
            </p:cNvCxnSpPr>
            <p:nvPr/>
          </p:nvCxnSpPr>
          <p:spPr>
            <a:xfrm>
              <a:off x="359906" y="726105"/>
              <a:ext cx="1037602" cy="904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 Box 27"/>
            <p:cNvSpPr txBox="1"/>
            <p:nvPr/>
          </p:nvSpPr>
          <p:spPr>
            <a:xfrm rot="2626210">
              <a:off x="741223" y="1067626"/>
              <a:ext cx="283897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3" name="Text Box 27"/>
            <p:cNvSpPr txBox="1"/>
            <p:nvPr/>
          </p:nvSpPr>
          <p:spPr>
            <a:xfrm>
              <a:off x="738351" y="59279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>
              <a:off x="1272200" y="16299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>
              <a:off x="1824650" y="599149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6" name="Text Box 27"/>
            <p:cNvSpPr txBox="1"/>
            <p:nvPr/>
          </p:nvSpPr>
          <p:spPr>
            <a:xfrm rot="16200000">
              <a:off x="1286465" y="1050187"/>
              <a:ext cx="27622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7" name="Text Box 27"/>
            <p:cNvSpPr txBox="1"/>
            <p:nvPr/>
          </p:nvSpPr>
          <p:spPr>
            <a:xfrm rot="5400000">
              <a:off x="2358050" y="1022637"/>
              <a:ext cx="27622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8" name="Text Box 27"/>
            <p:cNvSpPr txBox="1"/>
            <p:nvPr/>
          </p:nvSpPr>
          <p:spPr>
            <a:xfrm>
              <a:off x="1824650" y="1356273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9" name="Text Box 27"/>
            <p:cNvSpPr txBox="1"/>
            <p:nvPr/>
          </p:nvSpPr>
          <p:spPr>
            <a:xfrm rot="10542344">
              <a:off x="1824650" y="1635865"/>
              <a:ext cx="283845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Arial"/>
                  <a:ea typeface="Calibri"/>
                </a:rPr>
                <a:t>►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0" name="Text Box 27"/>
            <p:cNvSpPr txBox="1"/>
            <p:nvPr/>
          </p:nvSpPr>
          <p:spPr>
            <a:xfrm>
              <a:off x="48305" y="1041666"/>
              <a:ext cx="36000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1" name="Text Box 27"/>
            <p:cNvSpPr txBox="1"/>
            <p:nvPr/>
          </p:nvSpPr>
          <p:spPr>
            <a:xfrm>
              <a:off x="708107" y="1634223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2" name="Text Box 27"/>
            <p:cNvSpPr txBox="1"/>
            <p:nvPr/>
          </p:nvSpPr>
          <p:spPr>
            <a:xfrm>
              <a:off x="561179" y="1115936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(2)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3" name="Text Box 27"/>
            <p:cNvSpPr txBox="1"/>
            <p:nvPr/>
          </p:nvSpPr>
          <p:spPr>
            <a:xfrm>
              <a:off x="1272200" y="41757"/>
              <a:ext cx="36000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(7)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4" name="Text Box 27"/>
            <p:cNvSpPr txBox="1"/>
            <p:nvPr/>
          </p:nvSpPr>
          <p:spPr>
            <a:xfrm>
              <a:off x="698304" y="4674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(5)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5" name="Text Box 27"/>
            <p:cNvSpPr txBox="1"/>
            <p:nvPr/>
          </p:nvSpPr>
          <p:spPr>
            <a:xfrm>
              <a:off x="1399065" y="1069872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6" name="Text Box 27"/>
            <p:cNvSpPr txBox="1"/>
            <p:nvPr/>
          </p:nvSpPr>
          <p:spPr>
            <a:xfrm>
              <a:off x="1804998" y="4674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7" name="Text Box 27"/>
            <p:cNvSpPr txBox="1"/>
            <p:nvPr/>
          </p:nvSpPr>
          <p:spPr>
            <a:xfrm>
              <a:off x="1758475" y="1227708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(4)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8" name="Text Box 27"/>
            <p:cNvSpPr txBox="1"/>
            <p:nvPr/>
          </p:nvSpPr>
          <p:spPr>
            <a:xfrm>
              <a:off x="1804998" y="1755341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(3)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9" name="Text Box 27"/>
            <p:cNvSpPr txBox="1"/>
            <p:nvPr/>
          </p:nvSpPr>
          <p:spPr>
            <a:xfrm>
              <a:off x="2496550" y="1031136"/>
              <a:ext cx="359410" cy="237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64599" tIns="32301" rIns="64599" bIns="323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(1)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01968"/>
                  </p:ext>
                </p:extLst>
              </p:nvPr>
            </p:nvGraphicFramePr>
            <p:xfrm>
              <a:off x="611560" y="2136054"/>
              <a:ext cx="4464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85231"/>
                    <a:gridCol w="536275"/>
                    <a:gridCol w="620269"/>
                    <a:gridCol w="629960"/>
                    <a:gridCol w="631899"/>
                    <a:gridCol w="595071"/>
                    <a:gridCol w="620269"/>
                    <a:gridCol w="345026"/>
                  </a:tblGrid>
                  <a:tr h="3175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 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[b,3]*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/>
                                </a:rPr>
                                <m:t>∞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[d,4]*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[c,5]*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[f,6]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10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901968"/>
                  </p:ext>
                </p:extLst>
              </p:nvPr>
            </p:nvGraphicFramePr>
            <p:xfrm>
              <a:off x="611560" y="2136054"/>
              <a:ext cx="4464000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{3223608A-4A52-499C-BB89-FA351516019F}</a:tableStyleId>
                  </a:tblPr>
                  <a:tblGrid>
                    <a:gridCol w="485231"/>
                    <a:gridCol w="536275"/>
                    <a:gridCol w="620269"/>
                    <a:gridCol w="629960"/>
                    <a:gridCol w="631899"/>
                    <a:gridCol w="595071"/>
                    <a:gridCol w="620269"/>
                    <a:gridCol w="345026"/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effectLst/>
                            </a:rPr>
                            <a:t>Lặp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00000" r="-816250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[a,0]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[a,1]*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62136" t="-100000" r="-349515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58654" t="-100000" r="-246154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91753" t="-100000" r="-163918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62745" t="-100000" r="-55882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00000" r="-816250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[b,3]*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91753" t="-200000" r="-163918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b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00000" r="-816250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[d,4]*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[b,8]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400000" r="-81625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[d,7]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[c,5]*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500000" r="-81625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[f,6]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600000" r="-816250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-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endParaRPr lang="en-US" sz="16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1259632" y="2571750"/>
            <a:ext cx="6624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Xây dựng chương trình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0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welcome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9662"/>
            <a:ext cx="5810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627534"/>
            <a:ext cx="5580380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16000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file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688657"/>
            <a:ext cx="5580380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2378700" y="293179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15"/>
          </p:nvPr>
        </p:nvSpPr>
        <p:spPr>
          <a:xfrm>
            <a:off x="5724450" y="293179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72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224000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giao diện sau khi mở từ file thư mục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688657"/>
            <a:ext cx="5580380" cy="376618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680085"/>
            <a:ext cx="5580380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708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chọn điểm đầu, chọn điểm cuối, tính, in và xuất kết quả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1275606"/>
            <a:ext cx="3803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2664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kết quả hiển thị sau khi tính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1707654"/>
            <a:ext cx="36512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27720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thể hiện minh họa đồ thị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7654"/>
            <a:ext cx="603250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0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lưu kết quả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465137"/>
            <a:ext cx="558038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1122471" cy="3783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nhập thủ công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81810" y="996315"/>
            <a:ext cx="5580380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27534"/>
            <a:ext cx="5472608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b="1" dirty="0">
                <a:latin typeface="Times New Roman" pitchFamily="18" charset="0"/>
                <a:cs typeface="Times New Roman" pitchFamily="18" charset="0"/>
              </a:rPr>
              <a:t>Form sau khi nhập ma trận hoặc chọn ma trận ngẫu nhiên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1635646"/>
            <a:ext cx="5580380" cy="31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467544" y="699542"/>
            <a:ext cx="5472608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t-IT" b="1" dirty="0">
                <a:latin typeface="Times New Roman" pitchFamily="18" charset="0"/>
                <a:cs typeface="Times New Roman" pitchFamily="18" charset="0"/>
              </a:rPr>
              <a:t>Ma trận sau khi lưu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699542"/>
            <a:ext cx="2127250" cy="1212850"/>
          </a:xfrm>
          <a:prstGeom prst="rect">
            <a:avLst/>
          </a:prstGeom>
        </p:spPr>
      </p:pic>
      <p:sp>
        <p:nvSpPr>
          <p:cNvPr id="6" name="Google Shape;338;p45"/>
          <p:cNvSpPr txBox="1">
            <a:spLocks/>
          </p:cNvSpPr>
          <p:nvPr/>
        </p:nvSpPr>
        <p:spPr>
          <a:xfrm>
            <a:off x="379041" y="3003798"/>
            <a:ext cx="547260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30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Kết quả sau khi xuất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213349" y="3003798"/>
            <a:ext cx="327660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827584" y="2571750"/>
            <a:ext cx="7488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4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004142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" sz="1600" b="1" dirty="0" smtClean="0">
                <a:solidFill>
                  <a:schemeClr val="dk1"/>
                </a:solidFill>
              </a:rPr>
              <a:t>Kết luận: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minh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C# </a:t>
            </a:r>
            <a:r>
              <a:rPr lang="en-US" sz="1600" dirty="0" err="1"/>
              <a:t>đã</a:t>
            </a:r>
            <a:r>
              <a:rPr lang="en-US" sz="1600" dirty="0"/>
              <a:t> minh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Dijkstra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 smtClean="0"/>
              <a:t>thao</a:t>
            </a:r>
            <a:r>
              <a:rPr lang="en-US" sz="1600" dirty="0" smtClean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 smtClean="0"/>
              <a:t>:</a:t>
            </a:r>
            <a:endParaRPr sz="1600" dirty="0">
              <a:solidFill>
                <a:schemeClr val="dk1"/>
              </a:solidFill>
            </a:endParaRPr>
          </a:p>
          <a:p>
            <a:pPr lvl="0" indent="-298450"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(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phím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file)</a:t>
            </a:r>
            <a:r>
              <a:rPr lang="en-US" sz="1600" dirty="0" smtClean="0"/>
              <a:t>.</a:t>
            </a: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file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 smtClean="0"/>
              <a:t>bản</a:t>
            </a:r>
            <a:r>
              <a:rPr lang="en" sz="1600" dirty="0" smtClean="0">
                <a:solidFill>
                  <a:schemeClr val="dk1"/>
                </a:solidFill>
              </a:rPr>
              <a:t>.</a:t>
            </a:r>
          </a:p>
          <a:p>
            <a:pPr lvl="0" indent="-298450">
              <a:buSzPts val="1100"/>
              <a:buFont typeface="Montserrat"/>
              <a:buChar char="●"/>
            </a:pP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(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họa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chưa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đường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).</a:t>
            </a:r>
            <a:endParaRPr sz="16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 dirty="0" err="1" smtClean="0"/>
              <a:t>Hướng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phát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triển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giải</a:t>
            </a:r>
            <a:r>
              <a:rPr lang="en-US" sz="1600" dirty="0" smtClean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phức</a:t>
            </a:r>
            <a:r>
              <a:rPr lang="en-US" sz="1600" dirty="0"/>
              <a:t> </a:t>
            </a:r>
            <a:r>
              <a:rPr lang="en-US" sz="1600" dirty="0" err="1"/>
              <a:t>tạp</a:t>
            </a:r>
            <a:r>
              <a:rPr lang="en-US" sz="1600" dirty="0"/>
              <a:t> O(n</a:t>
            </a:r>
            <a:r>
              <a:rPr lang="en-US" sz="1600" baseline="30000" dirty="0"/>
              <a:t>2</a:t>
            </a:r>
            <a:r>
              <a:rPr lang="en-US" sz="1600" dirty="0" smtClean="0"/>
              <a:t>), </a:t>
            </a:r>
            <a:r>
              <a:rPr lang="en-US" sz="1600" dirty="0" err="1" smtClean="0"/>
              <a:t>nên</a:t>
            </a:r>
            <a:r>
              <a:rPr lang="en-US" sz="1600" dirty="0" smtClean="0"/>
              <a:t> </a:t>
            </a:r>
            <a:r>
              <a:rPr lang="en-US" sz="1600" dirty="0" err="1"/>
              <a:t>khi</a:t>
            </a:r>
            <a:r>
              <a:rPr lang="en-US" sz="1600" dirty="0"/>
              <a:t> n </a:t>
            </a:r>
            <a:r>
              <a:rPr lang="en-US" sz="1600" dirty="0" err="1"/>
              <a:t>tăng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,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chậm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đáng</a:t>
            </a:r>
            <a:r>
              <a:rPr lang="en-US" sz="1600" dirty="0"/>
              <a:t> </a:t>
            </a:r>
            <a:r>
              <a:rPr lang="en-US" sz="1600" dirty="0" err="1"/>
              <a:t>kể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đòi</a:t>
            </a:r>
            <a:r>
              <a:rPr lang="en-US" sz="1600" dirty="0"/>
              <a:t> </a:t>
            </a:r>
            <a:r>
              <a:rPr lang="en-US" sz="1600" dirty="0" err="1"/>
              <a:t>hỏi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nhanh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.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vậy</a:t>
            </a:r>
            <a:r>
              <a:rPr lang="en-US" sz="1600" dirty="0"/>
              <a:t>,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Dijkstra</a:t>
            </a:r>
            <a:r>
              <a:rPr lang="en-US" sz="1600" dirty="0"/>
              <a:t> </a:t>
            </a:r>
            <a:r>
              <a:rPr lang="en-US" sz="1600" dirty="0" err="1"/>
              <a:t>nhằm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kiệm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. </a:t>
            </a:r>
            <a:r>
              <a:rPr lang="en-US" sz="1600" dirty="0" err="1"/>
              <a:t>Ngoài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xây</a:t>
            </a:r>
            <a:r>
              <a:rPr lang="en-US" sz="1600" dirty="0"/>
              <a:t> </a:t>
            </a:r>
            <a:r>
              <a:rPr lang="en-US" sz="1600" dirty="0" err="1"/>
              <a:t>dựng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đẹp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thân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901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2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827584" y="2571750"/>
            <a:ext cx="7488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err="1"/>
              <a:t>Đỗ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An (2012), </a:t>
            </a:r>
            <a:r>
              <a:rPr lang="en-US" sz="1600" i="1" dirty="0" err="1"/>
              <a:t>Toán</a:t>
            </a:r>
            <a:r>
              <a:rPr lang="en-US" sz="1600" i="1" dirty="0"/>
              <a:t> </a:t>
            </a:r>
            <a:r>
              <a:rPr lang="en-US" sz="1600" i="1" dirty="0" err="1"/>
              <a:t>Rời</a:t>
            </a:r>
            <a:r>
              <a:rPr lang="en-US" sz="1600" i="1" dirty="0"/>
              <a:t> </a:t>
            </a:r>
            <a:r>
              <a:rPr lang="en-US" sz="1600" i="1" dirty="0" err="1"/>
              <a:t>Rạc</a:t>
            </a:r>
            <a:r>
              <a:rPr lang="en-US" sz="1600" dirty="0"/>
              <a:t>, </a:t>
            </a:r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/>
              <a:t>Thị</a:t>
            </a:r>
            <a:r>
              <a:rPr lang="en-US" sz="1600" dirty="0"/>
              <a:t> Kim </a:t>
            </a:r>
            <a:r>
              <a:rPr lang="en-US" sz="1600" dirty="0" err="1"/>
              <a:t>Ngoan</a:t>
            </a:r>
            <a:r>
              <a:rPr lang="en-US" sz="1600" dirty="0"/>
              <a:t> (2015),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, </a:t>
            </a:r>
            <a:r>
              <a:rPr lang="en-US" sz="1600" dirty="0" err="1"/>
              <a:t>Đại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,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Tham</a:t>
            </a:r>
            <a:r>
              <a:rPr lang="en-US" sz="1600" dirty="0"/>
              <a:t> </a:t>
            </a:r>
            <a:r>
              <a:rPr lang="en-US" sz="1600" dirty="0" err="1"/>
              <a:t>khảo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u="sng" dirty="0">
                <a:hlinkClick r:id="rId3"/>
              </a:rPr>
              <a:t>http://vi.wikipedia.org</a:t>
            </a:r>
            <a:r>
              <a:rPr lang="en-US" sz="1600" dirty="0"/>
              <a:t>.</a:t>
            </a:r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6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Mở đầu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5866825" y="1737575"/>
            <a:ext cx="34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C1</a:t>
            </a:r>
            <a:r>
              <a:rPr lang="en-US" dirty="0"/>
              <a:t>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. </a:t>
            </a:r>
          </a:p>
          <a:p>
            <a:pPr lvl="0" algn="ctr"/>
            <a:r>
              <a:rPr lang="en-US" dirty="0" smtClean="0"/>
              <a:t>C2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 lvl="0" algn="ctr"/>
            <a:r>
              <a:rPr lang="en-US" dirty="0" smtClean="0"/>
              <a:t>C3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sp>
        <p:nvSpPr>
          <p:cNvPr id="486" name="Google Shape;486;p53"/>
          <p:cNvSpPr txBox="1"/>
          <p:nvPr/>
        </p:nvSpPr>
        <p:spPr>
          <a:xfrm>
            <a:off x="2022375" y="1737575"/>
            <a:ext cx="30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ctr">
              <a:buFontTx/>
              <a:buChar char="-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  <a:p>
            <a:pPr marL="285750" lvl="1" indent="-285750" algn="ctr">
              <a:buFontTx/>
              <a:buChar char="-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7" name="Google Shape;487;p53"/>
          <p:cNvSpPr txBox="1"/>
          <p:nvPr/>
        </p:nvSpPr>
        <p:spPr>
          <a:xfrm>
            <a:off x="4712150" y="3363838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Yêu cầu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488" name="Google Shape;488;p53"/>
          <p:cNvSpPr txBox="1"/>
          <p:nvPr/>
        </p:nvSpPr>
        <p:spPr>
          <a:xfrm>
            <a:off x="4313600" y="3795886"/>
            <a:ext cx="252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 algn="ctr">
              <a:buFontTx/>
              <a:buChar char="-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pPr marL="285750" lvl="2" indent="-285750" algn="ctr">
              <a:buFontTx/>
              <a:buChar char="-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9" name="Google Shape;489;p53"/>
          <p:cNvSpPr txBox="1"/>
          <p:nvPr/>
        </p:nvSpPr>
        <p:spPr>
          <a:xfrm>
            <a:off x="705725" y="3363838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Mục đích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490" name="Google Shape;490;p53"/>
          <p:cNvSpPr txBox="1"/>
          <p:nvPr/>
        </p:nvSpPr>
        <p:spPr>
          <a:xfrm>
            <a:off x="705725" y="3795886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vi-VN" dirty="0" smtClean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ghiên </a:t>
            </a:r>
            <a:r>
              <a:rPr lang="vi-VN" dirty="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cứu thuật toán Dijkstra để tìm đường đi ngắn nhất</a:t>
            </a:r>
            <a:endParaRPr dirty="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1" name="Google Shape;491;p53"/>
          <p:cNvGrpSpPr/>
          <p:nvPr/>
        </p:nvGrpSpPr>
        <p:grpSpPr>
          <a:xfrm>
            <a:off x="1061626" y="2700425"/>
            <a:ext cx="7013349" cy="667500"/>
            <a:chOff x="1061626" y="2700425"/>
            <a:chExt cx="7013349" cy="667500"/>
          </a:xfrm>
        </p:grpSpPr>
        <p:cxnSp>
          <p:nvCxnSpPr>
            <p:cNvPr id="492" name="Google Shape;492;p53"/>
            <p:cNvCxnSpPr>
              <a:stCxn id="493" idx="3"/>
              <a:endCxn id="494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53"/>
            <p:cNvCxnSpPr>
              <a:stCxn id="494" idx="3"/>
              <a:endCxn id="496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53"/>
            <p:cNvCxnSpPr>
              <a:stCxn id="496" idx="3"/>
              <a:endCxn id="498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3" name="Google Shape;493;p5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4" name="Google Shape;494;p5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6" name="Google Shape;496;p5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499" name="Google Shape;499;p53"/>
          <p:cNvSpPr txBox="1"/>
          <p:nvPr/>
        </p:nvSpPr>
        <p:spPr>
          <a:xfrm>
            <a:off x="2725175" y="1347614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Nhiệm vụ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6568825" y="1347614"/>
            <a:ext cx="2016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Times New Roman" pitchFamily="18" charset="0"/>
                <a:ea typeface="Vidaloka"/>
                <a:cs typeface="Times New Roman" pitchFamily="18" charset="0"/>
                <a:sym typeface="Vidaloka"/>
              </a:rPr>
              <a:t>Cấu trúc đề tài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Vidaloka"/>
              <a:cs typeface="Times New Roman" pitchFamily="18" charset="0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12428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9520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3888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50" y="1859520"/>
            <a:ext cx="3240000" cy="1800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426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Times New Roman" pitchFamily="18" charset="0"/>
                <a:cs typeface="Times New Roman" pitchFamily="18" charset="0"/>
              </a:rPr>
              <a:t>Bài toán tìm đường đi ngắn nhất</a:t>
            </a: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5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Đường đi ngắn nhất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0" name="Google Shape;770;p65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4920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vi-VN" dirty="0"/>
              <a:t>Bài toán tìm đường đi ngắn nhất là bài toán quan trọng trong lý thuyết đồ thi. Được ứng dụng trong thực tế: Giao thông, viễn thông</a:t>
            </a:r>
            <a:r>
              <a:rPr lang="vi-VN" dirty="0" smtClean="0"/>
              <a:t>…</a:t>
            </a:r>
            <a:endParaRPr dirty="0"/>
          </a:p>
        </p:txBody>
      </p:sp>
      <p:grpSp>
        <p:nvGrpSpPr>
          <p:cNvPr id="771" name="Google Shape;771;p65"/>
          <p:cNvGrpSpPr/>
          <p:nvPr/>
        </p:nvGrpSpPr>
        <p:grpSpPr>
          <a:xfrm>
            <a:off x="5205650" y="1369751"/>
            <a:ext cx="3017896" cy="2531353"/>
            <a:chOff x="649171" y="238145"/>
            <a:chExt cx="6249525" cy="5241981"/>
          </a:xfrm>
        </p:grpSpPr>
        <p:sp>
          <p:nvSpPr>
            <p:cNvPr id="772" name="Google Shape;772;p65"/>
            <p:cNvSpPr/>
            <p:nvPr/>
          </p:nvSpPr>
          <p:spPr>
            <a:xfrm>
              <a:off x="2850275" y="4515119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5"/>
            <p:cNvSpPr/>
            <p:nvPr/>
          </p:nvSpPr>
          <p:spPr>
            <a:xfrm>
              <a:off x="2638975" y="5325151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5"/>
            <p:cNvSpPr/>
            <p:nvPr/>
          </p:nvSpPr>
          <p:spPr>
            <a:xfrm>
              <a:off x="649171" y="238145"/>
              <a:ext cx="6249525" cy="4250923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5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6" name="Google Shape;776;p6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36" y="1487085"/>
            <a:ext cx="2771291" cy="1659039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01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Đường đi ngắn nhất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Google Shape;321;p44"/>
          <p:cNvSpPr txBox="1">
            <a:spLocks noGrp="1"/>
          </p:cNvSpPr>
          <p:nvPr>
            <p:ph type="subTitle" idx="1"/>
          </p:nvPr>
        </p:nvSpPr>
        <p:spPr>
          <a:xfrm>
            <a:off x="4698519" y="2643758"/>
            <a:ext cx="3168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Giữa tất cả các cặp đỉnh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Tìm đường đi ngắn nhất từ đỉnh u đến đỉnh v, với mọi cặp đỉnh u,v thuộc G: </a:t>
            </a:r>
            <a:r>
              <a:rPr lang="vi-VN" dirty="0" smtClean="0"/>
              <a:t>Floyd-Warshall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Giữa 1 cặp đỉnh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Google Shape;324;p44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/>
              <a:t>Cho 2 đỉnh u,v thuộc G, tìm đường đi ngắn nhất từ u đến v : </a:t>
            </a:r>
            <a:r>
              <a:rPr lang="vi-VN" dirty="0" smtClean="0"/>
              <a:t>D</a:t>
            </a:r>
            <a:r>
              <a:rPr lang="en-US" dirty="0" err="1" smtClean="0"/>
              <a:t>ij</a:t>
            </a:r>
            <a:r>
              <a:rPr lang="vi-VN" dirty="0" smtClean="0"/>
              <a:t>kstra</a:t>
            </a:r>
            <a:endParaRPr dirty="0"/>
          </a:p>
        </p:txBody>
      </p:sp>
      <p:grpSp>
        <p:nvGrpSpPr>
          <p:cNvPr id="325" name="Google Shape;325;p44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326" name="Google Shape;326;p44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4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330" name="Google Shape;330;p44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93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Dijkstra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Mô tả thuật toán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Nội dung thuật toán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1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1432</Words>
  <Application>Microsoft Office PowerPoint</Application>
  <PresentationFormat>On-screen Show (16:9)</PresentationFormat>
  <Paragraphs>267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Times New Roman</vt:lpstr>
      <vt:lpstr>Cambria Math</vt:lpstr>
      <vt:lpstr>Vidaloka</vt:lpstr>
      <vt:lpstr>Montserrat</vt:lpstr>
      <vt:lpstr>Symbol</vt:lpstr>
      <vt:lpstr>Josefin Sans</vt:lpstr>
      <vt:lpstr>Lato</vt:lpstr>
      <vt:lpstr>Calibri</vt:lpstr>
      <vt:lpstr>Montserrat Medium</vt:lpstr>
      <vt:lpstr>Minimalist Business Slides by Slidesgo</vt:lpstr>
      <vt:lpstr>CÀI ĐẶT THUẬT TOÁN  TÌM ĐƯỜNG ĐI NGẮN NHẤT VÀ MINH HỌA</vt:lpstr>
      <vt:lpstr>Nội dung</vt:lpstr>
      <vt:lpstr>Mở đầu</vt:lpstr>
      <vt:lpstr>Mở đầu</vt:lpstr>
      <vt:lpstr>Nội dung chính</vt:lpstr>
      <vt:lpstr>Bài toán tìm đường đi ngắn nhất</vt:lpstr>
      <vt:lpstr>Đường đi ngắn nhất</vt:lpstr>
      <vt:lpstr>Đường đi ngắn nhất</vt:lpstr>
      <vt:lpstr>Đường đi ngắn nhất trong đồ thị có trọng số cạnh không âm – Thuật toán Dijkstra</vt:lpstr>
      <vt:lpstr>Mô tả thuật toán</vt:lpstr>
      <vt:lpstr>Nội dung thuật toán</vt:lpstr>
      <vt:lpstr>Nội dung thuật toán</vt:lpstr>
      <vt:lpstr>Độ phức tạp thuật toán</vt:lpstr>
      <vt:lpstr>Ví dụ</vt:lpstr>
      <vt:lpstr>Ví dụ</vt:lpstr>
      <vt:lpstr>Xây dựng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 và hướng phát triển</vt:lpstr>
      <vt:lpstr>Kết luận và hướng phát triển</vt:lpstr>
      <vt:lpstr>Tài liệu tham khảo</vt:lpstr>
      <vt:lpstr>Tài liệu tham khảo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THUẬT TOÁN  TÌM ĐƯỜNG ĐI NGẮN NHẤT VÀ MINH HỌA</dc:title>
  <dc:creator>Han Nguyen</dc:creator>
  <cp:lastModifiedBy>PH Laptop</cp:lastModifiedBy>
  <cp:revision>19</cp:revision>
  <dcterms:modified xsi:type="dcterms:W3CDTF">2022-01-22T03:03:17Z</dcterms:modified>
</cp:coreProperties>
</file>