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61" r:id="rId2"/>
    <p:sldId id="265" r:id="rId3"/>
    <p:sldId id="268" r:id="rId4"/>
    <p:sldId id="263" r:id="rId5"/>
    <p:sldId id="272" r:id="rId6"/>
    <p:sldId id="275" r:id="rId7"/>
    <p:sldId id="282" r:id="rId8"/>
    <p:sldId id="333" r:id="rId9"/>
    <p:sldId id="309" r:id="rId10"/>
    <p:sldId id="337" r:id="rId11"/>
    <p:sldId id="273" r:id="rId12"/>
    <p:sldId id="288" r:id="rId13"/>
    <p:sldId id="287" r:id="rId14"/>
    <p:sldId id="289" r:id="rId15"/>
    <p:sldId id="290" r:id="rId16"/>
    <p:sldId id="291" r:id="rId17"/>
    <p:sldId id="292" r:id="rId18"/>
    <p:sldId id="310" r:id="rId19"/>
    <p:sldId id="311" r:id="rId20"/>
    <p:sldId id="314" r:id="rId21"/>
    <p:sldId id="312" r:id="rId22"/>
    <p:sldId id="313" r:id="rId23"/>
    <p:sldId id="293" r:id="rId24"/>
    <p:sldId id="315" r:id="rId25"/>
    <p:sldId id="318" r:id="rId26"/>
    <p:sldId id="320" r:id="rId27"/>
    <p:sldId id="306" r:id="rId28"/>
    <p:sldId id="329" r:id="rId29"/>
    <p:sldId id="327" r:id="rId30"/>
    <p:sldId id="324" r:id="rId31"/>
    <p:sldId id="294" r:id="rId32"/>
    <p:sldId id="295" r:id="rId33"/>
    <p:sldId id="296" r:id="rId34"/>
    <p:sldId id="298" r:id="rId35"/>
    <p:sldId id="270" r:id="rId36"/>
    <p:sldId id="299" r:id="rId37"/>
    <p:sldId id="319" r:id="rId38"/>
    <p:sldId id="300" r:id="rId39"/>
    <p:sldId id="321" r:id="rId40"/>
    <p:sldId id="322" r:id="rId41"/>
    <p:sldId id="323" r:id="rId42"/>
    <p:sldId id="325" r:id="rId43"/>
    <p:sldId id="326" r:id="rId44"/>
    <p:sldId id="304" r:id="rId45"/>
    <p:sldId id="334" r:id="rId46"/>
    <p:sldId id="335" r:id="rId47"/>
    <p:sldId id="336" r:id="rId48"/>
    <p:sldId id="330" r:id="rId49"/>
    <p:sldId id="332" r:id="rId50"/>
    <p:sldId id="331" r:id="rId51"/>
    <p:sldId id="343" r:id="rId52"/>
    <p:sldId id="339" r:id="rId53"/>
    <p:sldId id="340" r:id="rId54"/>
    <p:sldId id="338" r:id="rId55"/>
    <p:sldId id="341" r:id="rId56"/>
    <p:sldId id="344" r:id="rId57"/>
    <p:sldId id="345" r:id="rId58"/>
    <p:sldId id="342" r:id="rId59"/>
    <p:sldId id="266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F9E0C7"/>
    <a:srgbClr val="F9B298"/>
    <a:srgbClr val="F6F4EE"/>
    <a:srgbClr val="F8F6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92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61667-0E6D-43B8-8690-D1363EDDB486}" type="datetimeFigureOut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CF923-8186-4B79-8288-383474F780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7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64D4-1084-4C59-9C76-9EAED4975C6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AEF71-9982-4F63-98DF-7843090EFDA3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8EE3-ABA5-4D6B-A402-535F5FD02356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AC5A-EC37-4D13-805E-6263942498DB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1F97-2341-4209-A9C4-738F5F5FF238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DEB-A868-44EA-8312-0E5EF23F4518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376B-5EEF-4C0D-B82C-1780BAD3EC8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F307-4FB1-4807-B7EC-6C26FCDF5B50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0941-3CD7-45D6-A78D-1C9301E738F1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1CEC-D8E1-4E49-8AEF-58CB1B39C525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 anchor="ctr" anchorCtr="0"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31A98-FF8B-4D01-B71D-9CD82C42AAD7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183D-F1E1-48F2-933D-4E52AF4ACAA7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4C8A-6B16-468F-A40F-F49B373DBC43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C901-E1CC-427B-B1F4-8C4A8314C702}" type="datetime1">
              <a:rPr lang="ko-KR" altLang="en-US" smtClean="0"/>
              <a:t>2022-03-24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71F03-06A1-4001-8F86-941081869F75}"/>
              </a:ext>
            </a:extLst>
          </p:cNvPr>
          <p:cNvSpPr txBox="1"/>
          <p:nvPr userDrawn="1"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wing3Team/law_similarity" TargetMode="External"/><Relationship Id="rId2" Type="http://schemas.openxmlformats.org/officeDocument/2006/relationships/hyperlink" Target="https://github.com/Growing3Team/Law_NLP_Projec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reascience.or.kr/article/JAKO202012854885152.pdf" TargetMode="External"/><Relationship Id="rId7" Type="http://schemas.openxmlformats.org/officeDocument/2006/relationships/hyperlink" Target="https://dodonam.tistory.com/204" TargetMode="External"/><Relationship Id="rId2" Type="http://schemas.openxmlformats.org/officeDocument/2006/relationships/hyperlink" Target="http://journal.dcs.or.kr/xml/25182/2518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sconstructed.tistory.com/28" TargetMode="External"/><Relationship Id="rId5" Type="http://schemas.openxmlformats.org/officeDocument/2006/relationships/hyperlink" Target="https://arxiv.org/abs/2004.03289" TargetMode="External"/><Relationship Id="rId4" Type="http://schemas.openxmlformats.org/officeDocument/2006/relationships/hyperlink" Target="https://www.koreascience.or.kr/article/CFKO202130060864862.pdf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-data/natural-language/about" TargetMode="External"/><Relationship Id="rId7" Type="http://schemas.openxmlformats.org/officeDocument/2006/relationships/hyperlink" Target="https://lee-mandu.tistory.com/519?category=838684" TargetMode="External"/><Relationship Id="rId2" Type="http://schemas.openxmlformats.org/officeDocument/2006/relationships/hyperlink" Target="https://open.law.go.kr/LSO/main.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lftstack.com/ko/howto/python/python-xml-parser/" TargetMode="External"/><Relationship Id="rId5" Type="http://schemas.openxmlformats.org/officeDocument/2006/relationships/hyperlink" Target="https://codetorial.net/pyqt5/examples/translator.html" TargetMode="External"/><Relationship Id="rId4" Type="http://schemas.openxmlformats.org/officeDocument/2006/relationships/hyperlink" Target="https://heannim-world.tistory.com/43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putnik-kr.tistory.com/173?category=997532" TargetMode="External"/><Relationship Id="rId7" Type="http://schemas.openxmlformats.org/officeDocument/2006/relationships/hyperlink" Target="https://huggingface.co/" TargetMode="External"/><Relationship Id="rId2" Type="http://schemas.openxmlformats.org/officeDocument/2006/relationships/hyperlink" Target="https://soohee410.github.io/compare_tagg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daangn/%EB%94%A5%EB%9F%AC%EB%8B%9D%EC%9C%BC%EB%A1%9C-%EB%8F%99%EB%84%A4%EC%83%9D%ED%99%9C-%EA%B2%8C%EC%8B%9C%EA%B8%80-%ED%95%84%ED%84%B0%EB%A7%81%ED%95%98%EA%B8%B0-263cfe4bc58d" TargetMode="External"/><Relationship Id="rId5" Type="http://schemas.openxmlformats.org/officeDocument/2006/relationships/hyperlink" Target="https://sikaleo.tistory.com/m/62" TargetMode="External"/><Relationship Id="rId4" Type="http://schemas.openxmlformats.org/officeDocument/2006/relationships/hyperlink" Target="https://www.youtube.com/watch?v=g2-z0saMteA&amp;list=PL9mhQYIlKEhdkOVTZWJJIy8rv6rQaZNNc&amp;index=2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02705" TargetMode="External"/><Relationship Id="rId7" Type="http://schemas.openxmlformats.org/officeDocument/2006/relationships/hyperlink" Target="https://haystar.tistory.com/11?category=962597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liable-poultry-5ba.notion.site/doc2Vec-39f290edb3484ef1b7bdc8dbf9012b7e" TargetMode="External"/><Relationship Id="rId5" Type="http://schemas.openxmlformats.org/officeDocument/2006/relationships/hyperlink" Target="https://towardsdatascience.com/calculating-document-similarities-using-bert-and-other-models-b2c1a29c9630" TargetMode="External"/><Relationship Id="rId4" Type="http://schemas.openxmlformats.org/officeDocument/2006/relationships/hyperlink" Target="https://medium.com/analytics-vidhya/word2vector-using-gensim-e055d35f1cb4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dailyheumsi.tistory.com/165" TargetMode="External"/><Relationship Id="rId3" Type="http://schemas.openxmlformats.org/officeDocument/2006/relationships/hyperlink" Target="https://bkshin.tistory.com/entry/NLP-11-Word2Vec" TargetMode="External"/><Relationship Id="rId7" Type="http://schemas.openxmlformats.org/officeDocument/2006/relationships/hyperlink" Target="https://www.sbert.net/docs/pretrained_models.html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agh.tistory.com/32" TargetMode="External"/><Relationship Id="rId5" Type="http://schemas.openxmlformats.org/officeDocument/2006/relationships/hyperlink" Target="https://m.blog.naver.com/gpdlswkd17/221494617376" TargetMode="External"/><Relationship Id="rId4" Type="http://schemas.openxmlformats.org/officeDocument/2006/relationships/hyperlink" Target="https://wikidocs.net/31698" TargetMode="External"/><Relationship Id="rId9" Type="http://schemas.openxmlformats.org/officeDocument/2006/relationships/hyperlink" Target="https://radimrehurek.com/gensim/models/doc2vec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wahae.co.kr/all/tech/tech-tech/5876/" TargetMode="External"/><Relationship Id="rId7" Type="http://schemas.openxmlformats.org/officeDocument/2006/relationships/hyperlink" Target="https://ko-nlp.github.io/Korpora/ko-docs/" TargetMode="External"/><Relationship Id="rId2" Type="http://schemas.openxmlformats.org/officeDocument/2006/relationships/hyperlink" Target="https://wikidocs.net/15617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jaehyeong/Basic-NLP-sentence-transformers-%EB%9D%BC%EC%9D%B4%EB%B8%8C%EB%9F%AC%EB%A6%AC%EB%A5%BC-%ED%99%9C%EC%9A%A9%ED%95%9C-SBERT-%ED%95%99%EC%8A%B5-%EB%B0%A9%EB%B2%95" TargetMode="External"/><Relationship Id="rId5" Type="http://schemas.openxmlformats.org/officeDocument/2006/relationships/hyperlink" Target="http://freesearch.pe.kr/archives/4963" TargetMode="External"/><Relationship Id="rId4" Type="http://schemas.openxmlformats.org/officeDocument/2006/relationships/hyperlink" Target="https://cryptosalamander.tistory.com/139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hclub.net/category/Python/QT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codetorial.net/pyqt5/examples/translato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gexr.com/" TargetMode="External"/><Relationship Id="rId5" Type="http://schemas.openxmlformats.org/officeDocument/2006/relationships/hyperlink" Target="https://infrajp.tistory.com/1?category=805802" TargetMode="External"/><Relationship Id="rId4" Type="http://schemas.openxmlformats.org/officeDocument/2006/relationships/hyperlink" Target="https://paperswithcode.com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2007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</a:rPr>
              <a:t>NLP</a:t>
            </a:r>
            <a:endParaRPr lang="ko-KR" altLang="en-US" sz="8800" b="1" dirty="0">
              <a:solidFill>
                <a:srgbClr val="0187FB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513456"/>
            <a:chOff x="1333500" y="3023567"/>
            <a:chExt cx="7632080" cy="15134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623760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자연어처리 모델을 이용한 </a:t>
              </a:r>
              <a:endParaRPr lang="en-US" altLang="ko-KR" sz="4400" b="1" spc="-300" dirty="0">
                <a:solidFill>
                  <a:schemeClr val="bg1"/>
                </a:solidFill>
              </a:endParaRPr>
            </a:p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법조문 조회 프로그램 구현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4D352B-AA07-48DA-BA0A-944E9958B1DE}"/>
              </a:ext>
            </a:extLst>
          </p:cNvPr>
          <p:cNvSpPr txBox="1"/>
          <p:nvPr/>
        </p:nvSpPr>
        <p:spPr>
          <a:xfrm>
            <a:off x="1333500" y="4471682"/>
            <a:ext cx="527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187FB"/>
                </a:solidFill>
              </a:rPr>
              <a:t>3</a:t>
            </a:r>
            <a:r>
              <a:rPr lang="ko-KR" altLang="en-US" b="1" dirty="0">
                <a:solidFill>
                  <a:srgbClr val="0187FB"/>
                </a:solidFill>
              </a:rPr>
              <a:t>팀</a:t>
            </a:r>
            <a:r>
              <a:rPr lang="en-US" altLang="ko-KR" b="1" dirty="0">
                <a:solidFill>
                  <a:srgbClr val="0187FB"/>
                </a:solidFill>
              </a:rPr>
              <a:t>(</a:t>
            </a:r>
            <a:r>
              <a:rPr lang="ko-KR" altLang="en-US" b="1" dirty="0">
                <a:solidFill>
                  <a:srgbClr val="0187FB"/>
                </a:solidFill>
              </a:rPr>
              <a:t>삼삼오오</a:t>
            </a:r>
            <a:r>
              <a:rPr lang="en-US" altLang="ko-KR" b="1" dirty="0">
                <a:solidFill>
                  <a:srgbClr val="0187FB"/>
                </a:solidFill>
              </a:rPr>
              <a:t>) </a:t>
            </a:r>
            <a:r>
              <a:rPr lang="ko-KR" altLang="en-US" b="1" dirty="0">
                <a:solidFill>
                  <a:srgbClr val="0187FB"/>
                </a:solidFill>
              </a:rPr>
              <a:t>팀장 </a:t>
            </a:r>
            <a:r>
              <a:rPr lang="ko-KR" altLang="en-US" b="1" dirty="0" err="1">
                <a:solidFill>
                  <a:srgbClr val="0187FB"/>
                </a:solidFill>
              </a:rPr>
              <a:t>김찬희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>
                <a:solidFill>
                  <a:srgbClr val="0187FB"/>
                </a:solidFill>
              </a:rPr>
              <a:t>박유정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>
                <a:solidFill>
                  <a:srgbClr val="0187FB"/>
                </a:solidFill>
              </a:rPr>
              <a:t>정새하</a:t>
            </a:r>
            <a:r>
              <a:rPr lang="en-US" altLang="ko-KR" b="1" dirty="0">
                <a:solidFill>
                  <a:srgbClr val="0187FB"/>
                </a:solidFill>
              </a:rPr>
              <a:t>, </a:t>
            </a:r>
            <a:r>
              <a:rPr lang="ko-KR" altLang="en-US" b="1" dirty="0" err="1">
                <a:solidFill>
                  <a:srgbClr val="0187FB"/>
                </a:solidFill>
              </a:rPr>
              <a:t>정한슬</a:t>
            </a:r>
            <a:endParaRPr lang="ko-KR" altLang="en-US" b="1" dirty="0">
              <a:solidFill>
                <a:srgbClr val="0187F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A5196-22F1-4DC0-B4E2-267EB16A399D}"/>
              </a:ext>
            </a:extLst>
          </p:cNvPr>
          <p:cNvSpPr txBox="1"/>
          <p:nvPr/>
        </p:nvSpPr>
        <p:spPr>
          <a:xfrm>
            <a:off x="4600394" y="1174239"/>
            <a:ext cx="145684" cy="308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400" b="1" spc="-3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989B7-8C40-4EEE-B23B-2B950D531C43}"/>
              </a:ext>
            </a:extLst>
          </p:cNvPr>
          <p:cNvSpPr txBox="1"/>
          <p:nvPr/>
        </p:nvSpPr>
        <p:spPr>
          <a:xfrm>
            <a:off x="1333500" y="4946133"/>
            <a:ext cx="6199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 02.14 ~ 3.24</a:t>
            </a:r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3628F-3131-4313-AEAB-215EDF77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62AB7-7F80-4AA4-9EEB-F70E7E238CE5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1.6 </a:t>
            </a:r>
            <a:r>
              <a:rPr lang="ko-KR" altLang="en-US" sz="3600" spc="-300" dirty="0"/>
              <a:t>프로젝트 </a:t>
            </a:r>
            <a:r>
              <a:rPr lang="en-US" altLang="ko-KR" sz="3600" spc="-300" dirty="0"/>
              <a:t>GitHub</a:t>
            </a:r>
            <a:endParaRPr lang="ko-KR" altLang="en-US" sz="3600" spc="-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4FAED-4150-4409-988F-3B42968190D8}"/>
              </a:ext>
            </a:extLst>
          </p:cNvPr>
          <p:cNvSpPr txBox="1"/>
          <p:nvPr/>
        </p:nvSpPr>
        <p:spPr>
          <a:xfrm>
            <a:off x="1151199" y="1255693"/>
            <a:ext cx="793010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GitHub – Model Code</a:t>
            </a: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https://github.com/Growing3Team/Law_NLP_Project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GitHub –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법령정보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</a:rPr>
              <a:t>크롤러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Code</a:t>
            </a: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https://github.com/Growing3Team/law_similarity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B28A6D0-D1F1-4FBC-A9B0-851C36844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39" y="4014981"/>
            <a:ext cx="4823461" cy="223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7C79D3-598D-4DDD-9738-D45E2CA4B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539" y="1936410"/>
            <a:ext cx="5281612" cy="9824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D8591-DB71-431D-A120-9A0DE4007C76}"/>
              </a:ext>
            </a:extLst>
          </p:cNvPr>
          <p:cNvSpPr/>
          <p:nvPr/>
        </p:nvSpPr>
        <p:spPr>
          <a:xfrm>
            <a:off x="1272539" y="2293620"/>
            <a:ext cx="2042161" cy="274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E9FC19-FE84-48AD-8528-12E989AF5C44}"/>
              </a:ext>
            </a:extLst>
          </p:cNvPr>
          <p:cNvSpPr/>
          <p:nvPr/>
        </p:nvSpPr>
        <p:spPr>
          <a:xfrm>
            <a:off x="1310639" y="5966674"/>
            <a:ext cx="2042161" cy="274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67CD817-0332-4A8D-B753-04A2D70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10128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데이터 수집 및 모델</a:t>
            </a:r>
            <a:r>
              <a:rPr lang="en-US" altLang="ko-KR" sz="4400" b="1" dirty="0">
                <a:solidFill>
                  <a:schemeClr val="bg1"/>
                </a:solidFill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</a:rPr>
              <a:t>형태소 분석기 선정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4B699-98BE-4048-B000-A11AA6EA1AC9}"/>
              </a:ext>
            </a:extLst>
          </p:cNvPr>
          <p:cNvSpPr txBox="1"/>
          <p:nvPr/>
        </p:nvSpPr>
        <p:spPr>
          <a:xfrm>
            <a:off x="657922" y="4141267"/>
            <a:ext cx="6106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1.</a:t>
            </a:r>
            <a:r>
              <a:rPr lang="ko-KR" altLang="en-US" sz="18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1800" dirty="0" err="1">
                <a:solidFill>
                  <a:schemeClr val="bg1"/>
                </a:solidFill>
              </a:rPr>
              <a:t>전처리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후보 모델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모델 성능 테스트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4.</a:t>
            </a:r>
            <a:r>
              <a:rPr lang="ko-KR" altLang="en-US" dirty="0">
                <a:solidFill>
                  <a:schemeClr val="bg1"/>
                </a:solidFill>
              </a:rPr>
              <a:t>최종 모델 선정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5.SBERT </a:t>
            </a:r>
            <a:r>
              <a:rPr lang="ko-KR" altLang="en-US" dirty="0">
                <a:solidFill>
                  <a:schemeClr val="bg1"/>
                </a:solidFill>
              </a:rPr>
              <a:t>한국어 모델 성능 테스트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6.</a:t>
            </a:r>
            <a:r>
              <a:rPr lang="ko-KR" altLang="en-US" dirty="0">
                <a:solidFill>
                  <a:schemeClr val="bg1"/>
                </a:solidFill>
              </a:rPr>
              <a:t>형태소 분석기 비교 및 선정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9A1F0D-76BA-4AD1-B9FC-D049192D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946A2-C09A-4567-B08E-C1C35221094C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648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국가법령정보 </a:t>
            </a:r>
            <a:r>
              <a:rPr lang="en-US" altLang="ko-KR" sz="2800" dirty="0"/>
              <a:t>API</a:t>
            </a:r>
            <a:r>
              <a:rPr lang="ko-KR" altLang="en-US" sz="2800" dirty="0"/>
              <a:t>를 이용한 데이터 수집</a:t>
            </a:r>
            <a:r>
              <a:rPr lang="ko-KR" altLang="en-US" sz="3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54E65-3DD3-4ABF-B63C-A01051BA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37" y="1615978"/>
            <a:ext cx="2000250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7DD46E-B94D-4DF3-B534-44A33187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37" y="2687953"/>
            <a:ext cx="8772525" cy="32004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1586C1-9B3A-46D6-9177-99ABE55D975D}"/>
              </a:ext>
            </a:extLst>
          </p:cNvPr>
          <p:cNvCxnSpPr>
            <a:cxnSpLocks/>
          </p:cNvCxnSpPr>
          <p:nvPr/>
        </p:nvCxnSpPr>
        <p:spPr>
          <a:xfrm>
            <a:off x="1124452" y="767949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43D18D2-E439-4A02-B1CB-EE6831D2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XML </a:t>
            </a:r>
            <a:r>
              <a:rPr lang="ko-KR" altLang="en-US" sz="2800" dirty="0"/>
              <a:t>파싱으로 진행</a:t>
            </a:r>
            <a:r>
              <a:rPr lang="ko-KR" altLang="en-US" sz="3600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9AD74-C8BC-4E04-9D5B-A99EDE43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615978"/>
            <a:ext cx="8170408" cy="48366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97FC5F-0D5F-431A-BD7C-B0DE33D32A6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8DA327-A316-4B5A-A33F-2C4ED4A4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XML </a:t>
            </a:r>
            <a:r>
              <a:rPr lang="ko-KR" altLang="en-US" sz="2800" dirty="0" err="1"/>
              <a:t>크롤링</a:t>
            </a:r>
            <a:r>
              <a:rPr lang="ko-KR" altLang="en-US" sz="2800" dirty="0"/>
              <a:t> 및 파싱 코드 작성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8D247-359D-4554-9428-ADE41237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590839"/>
            <a:ext cx="4616029" cy="482520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A4006F-1EA0-4B2A-82C9-C405792EADD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AAA894C-B7B0-45D0-AC0F-A9C8C4DB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98" y="2488226"/>
            <a:ext cx="5049122" cy="3600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FAC9C1-ECC7-4A9E-813B-45646952FE8A}"/>
              </a:ext>
            </a:extLst>
          </p:cNvPr>
          <p:cNvSpPr txBox="1"/>
          <p:nvPr/>
        </p:nvSpPr>
        <p:spPr>
          <a:xfrm>
            <a:off x="6332222" y="1767188"/>
            <a:ext cx="5049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조문 내용 중 항</a:t>
            </a:r>
            <a:r>
              <a:rPr lang="en-US" altLang="ko-KR" dirty="0"/>
              <a:t>, </a:t>
            </a:r>
            <a:r>
              <a:rPr lang="ko-KR" altLang="en-US" dirty="0"/>
              <a:t>호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이라는 목록을 나타내는 데이터가 따로 있어서 분리하는 코드 </a:t>
            </a:r>
            <a:endParaRPr lang="en-US" altLang="ko-KR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D622D50-52AD-4F3D-9B9D-94321429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308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XML </a:t>
            </a:r>
            <a:r>
              <a:rPr lang="ko-KR" altLang="en-US" sz="2800" dirty="0"/>
              <a:t>파싱 결과 </a:t>
            </a:r>
            <a:r>
              <a:rPr lang="en-US" altLang="ko-KR" sz="2800" dirty="0"/>
              <a:t>CSV</a:t>
            </a:r>
            <a:r>
              <a:rPr lang="ko-KR" altLang="en-US" sz="2800" dirty="0"/>
              <a:t>로 저장 </a:t>
            </a:r>
            <a:endParaRPr lang="en-US" altLang="ko-KR" sz="2800" dirty="0"/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145,279</a:t>
            </a:r>
            <a:r>
              <a:rPr lang="ko-KR" altLang="en-US" sz="2000" dirty="0"/>
              <a:t>개 조문 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046495-09A8-49A4-A5EF-9DC00A6B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31" y="1923165"/>
            <a:ext cx="8292135" cy="2141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DEA3F6-4023-4234-A11F-D74FBB20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31" y="4316391"/>
            <a:ext cx="8292135" cy="20385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909088-E52A-4B1D-A53D-2742908E94B1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BEE2A5-245B-43CA-817B-356A82C4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7430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정규 표현식을 이용한 기호 제거</a:t>
            </a:r>
            <a:endParaRPr lang="en-US" altLang="ko-KR" sz="2800" dirty="0"/>
          </a:p>
          <a:p>
            <a:r>
              <a:rPr lang="ko-KR" altLang="en-US" sz="2000" dirty="0"/>
              <a:t>조문 내용에 영향이 덜 가도록 하되 텍스트만 남길 수 있도록 진행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397688-5E03-4F11-8243-807DDA90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02" y="1977593"/>
            <a:ext cx="9787796" cy="319887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F79D4E-02E7-4BC0-AF18-F0DBACB80F7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9B7E8F-FC2B-4C02-9872-27AD0C63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2.1 </a:t>
            </a:r>
            <a:r>
              <a:rPr lang="ko-KR" altLang="en-US" sz="3600" spc="-300" dirty="0"/>
              <a:t>데이터 수집 및 </a:t>
            </a:r>
            <a:r>
              <a:rPr lang="ko-KR" altLang="en-US" sz="3600" spc="-300" dirty="0" err="1"/>
              <a:t>전처리</a:t>
            </a:r>
            <a:endParaRPr lang="ko-KR" altLang="en-US" sz="36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127395" y="969647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기호 제거 전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ACC75-8DA9-409C-9CCE-B60348B5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9868"/>
          <a:stretch/>
        </p:blipFill>
        <p:spPr>
          <a:xfrm>
            <a:off x="1127395" y="4433088"/>
            <a:ext cx="9937210" cy="1574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3E4046-4228-424B-8D44-482A965D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49" y="1492867"/>
            <a:ext cx="9880613" cy="242900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4D5AD8-F508-4335-AC72-A3E277CE62A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3A0A60-734B-4739-A9D4-DAEB22C9603D}"/>
              </a:ext>
            </a:extLst>
          </p:cNvPr>
          <p:cNvSpPr txBox="1"/>
          <p:nvPr/>
        </p:nvSpPr>
        <p:spPr>
          <a:xfrm>
            <a:off x="1127395" y="392187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기호 제거 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2AE172-8B70-4BF2-9163-FA0C68F8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2.2 </a:t>
            </a:r>
            <a:r>
              <a:rPr lang="ko-KR" altLang="en-US" sz="3600" spc="-300" dirty="0"/>
              <a:t>후보 모델 선정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A30E22-5F43-45B6-83E4-53EF2AA69808}"/>
              </a:ext>
            </a:extLst>
          </p:cNvPr>
          <p:cNvGrpSpPr/>
          <p:nvPr/>
        </p:nvGrpSpPr>
        <p:grpSpPr>
          <a:xfrm>
            <a:off x="1198515" y="4454931"/>
            <a:ext cx="9968534" cy="1259514"/>
            <a:chOff x="1225109" y="2348492"/>
            <a:chExt cx="9968534" cy="12595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4AA7DF-1368-467B-8222-1BABD08B5709}"/>
                </a:ext>
              </a:extLst>
            </p:cNvPr>
            <p:cNvSpPr txBox="1"/>
            <p:nvPr/>
          </p:nvSpPr>
          <p:spPr>
            <a:xfrm>
              <a:off x="1225109" y="2348492"/>
              <a:ext cx="109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Doc2Vec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66FC5C-EEC1-4169-9C42-B6E41FD89D27}"/>
                </a:ext>
              </a:extLst>
            </p:cNvPr>
            <p:cNvSpPr txBox="1"/>
            <p:nvPr/>
          </p:nvSpPr>
          <p:spPr>
            <a:xfrm>
              <a:off x="1225109" y="2684676"/>
              <a:ext cx="99685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W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ord</a:t>
              </a:r>
              <a:r>
                <a:rPr lang="en-US" altLang="ko-KR" dirty="0">
                  <a:solidFill>
                    <a:srgbClr val="333333"/>
                  </a:solidFill>
                  <a:latin typeface="Arial" panose="020B0604020202020204" pitchFamily="34" charset="0"/>
                  <a:ea typeface="Noto Sans Light"/>
                </a:rPr>
                <a:t>2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V</a:t>
              </a: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ec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에 이어 2014년 구글 연구팀이 발표한 </a:t>
              </a:r>
              <a:r>
                <a:rPr kumimoji="0" lang="ko-KR" altLang="ko-KR" sz="18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문서 </a:t>
              </a:r>
              <a:r>
                <a:rPr kumimoji="0" lang="ko-KR" altLang="ko-KR" sz="1800" b="1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임베딩</a:t>
              </a:r>
              <a:r>
                <a:rPr kumimoji="0" lang="ko-KR" altLang="ko-KR" sz="18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모</a:t>
              </a:r>
              <a:r>
                <a:rPr kumimoji="0" lang="ko-KR" altLang="en-US" sz="18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델</a:t>
              </a:r>
              <a:endPara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oto Sans Light"/>
              </a:endParaRPr>
            </a:p>
            <a:p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타겟 단어와 이전 단어 개가 주어졌을 때, 이전 단어들 + 해당 문서의 아이디로 타겟 단어를 예측하는 과정에서 문맥이 비슷한 문서 벡터와 단어 벡터가 유사하게(코사인 유사도) </a:t>
              </a:r>
              <a:r>
                <a:rPr kumimoji="0" lang="ko-KR" altLang="ko-KR" sz="180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임베딩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Noto Sans Light"/>
                </a:rPr>
                <a:t>된다.</a:t>
              </a:r>
              <a:endParaRPr lang="en-US" altLang="ko-KR" sz="800" dirty="0">
                <a:latin typeface="Arial" panose="020B0604020202020204" pitchFamily="34" charset="0"/>
                <a:ea typeface="Noto Sans Ligh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74B7A7-EAE2-4647-A8F0-2E535BECC47D}"/>
              </a:ext>
            </a:extLst>
          </p:cNvPr>
          <p:cNvSpPr txBox="1"/>
          <p:nvPr/>
        </p:nvSpPr>
        <p:spPr>
          <a:xfrm>
            <a:off x="1201017" y="5797898"/>
            <a:ext cx="84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SBERT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E45D5-CF13-4B59-A7D6-012F02B6ACA9}"/>
              </a:ext>
            </a:extLst>
          </p:cNvPr>
          <p:cNvSpPr txBox="1"/>
          <p:nvPr/>
        </p:nvSpPr>
        <p:spPr>
          <a:xfrm>
            <a:off x="1198515" y="6121063"/>
            <a:ext cx="996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SBERT</a:t>
            </a:r>
            <a:r>
              <a:rPr lang="ko-KR" altLang="en-US" dirty="0"/>
              <a:t>는 기본적으로 </a:t>
            </a:r>
            <a:r>
              <a:rPr lang="en-US" altLang="ko-KR" dirty="0"/>
              <a:t>BERT</a:t>
            </a:r>
            <a:r>
              <a:rPr lang="ko-KR" altLang="en-US" dirty="0"/>
              <a:t>의 문장 </a:t>
            </a:r>
            <a:r>
              <a:rPr lang="ko-KR" altLang="en-US" dirty="0" err="1"/>
              <a:t>임베딩의</a:t>
            </a:r>
            <a:r>
              <a:rPr lang="ko-KR" altLang="en-US" dirty="0"/>
              <a:t> 성능을 우수하게 개선시킨 모델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4F4180-E2C3-4885-B7B3-E0E73ABA7606}"/>
              </a:ext>
            </a:extLst>
          </p:cNvPr>
          <p:cNvGrpSpPr/>
          <p:nvPr/>
        </p:nvGrpSpPr>
        <p:grpSpPr>
          <a:xfrm>
            <a:off x="1198515" y="1412120"/>
            <a:ext cx="9892324" cy="1264255"/>
            <a:chOff x="1170607" y="1104129"/>
            <a:chExt cx="9892324" cy="12642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8AEE2-4E44-4E83-BB24-9D7DEB56A1E9}"/>
                </a:ext>
              </a:extLst>
            </p:cNvPr>
            <p:cNvSpPr txBox="1"/>
            <p:nvPr/>
          </p:nvSpPr>
          <p:spPr>
            <a:xfrm>
              <a:off x="1170607" y="1104129"/>
              <a:ext cx="167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Word2Vec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E9508-B361-40CA-BAC2-A9E4E2DDC42E}"/>
                </a:ext>
              </a:extLst>
            </p:cNvPr>
            <p:cNvSpPr txBox="1"/>
            <p:nvPr/>
          </p:nvSpPr>
          <p:spPr>
            <a:xfrm>
              <a:off x="1170607" y="1445054"/>
              <a:ext cx="989232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단어 간 유사성을 고려하기 위해 단어의 의미를 벡터화 시켜주는데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, 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이러한 방법을 </a:t>
              </a:r>
              <a:r>
                <a:rPr lang="ko-KR" altLang="en-US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워드투벡터라고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 한다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. Word2vec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은 추론 기반 기법으로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, </a:t>
              </a:r>
              <a:r>
                <a:rPr lang="ko-KR" alt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데이터의 일부를 사용하여 순차적으로 학습하는 미니배치 학습을 바탕으로 한다</a:t>
              </a:r>
              <a:r>
                <a:rPr lang="en-US" altLang="ko-KR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poqa Han Sans"/>
                </a:rPr>
                <a:t>.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A58C5A-4019-4973-A94D-CD448B42E501}"/>
              </a:ext>
            </a:extLst>
          </p:cNvPr>
          <p:cNvSpPr txBox="1"/>
          <p:nvPr/>
        </p:nvSpPr>
        <p:spPr>
          <a:xfrm>
            <a:off x="1040781" y="3977266"/>
            <a:ext cx="173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문장 인식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17DDB-5A4C-4693-AD55-478051441D8D}"/>
              </a:ext>
            </a:extLst>
          </p:cNvPr>
          <p:cNvSpPr txBox="1"/>
          <p:nvPr/>
        </p:nvSpPr>
        <p:spPr>
          <a:xfrm>
            <a:off x="1040781" y="900574"/>
            <a:ext cx="16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단어인식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16CF11-37A1-42E4-B641-7405331B05DB}"/>
              </a:ext>
            </a:extLst>
          </p:cNvPr>
          <p:cNvGrpSpPr/>
          <p:nvPr/>
        </p:nvGrpSpPr>
        <p:grpSpPr>
          <a:xfrm>
            <a:off x="1198515" y="2604318"/>
            <a:ext cx="9968534" cy="938718"/>
            <a:chOff x="1225109" y="5341226"/>
            <a:chExt cx="9968534" cy="9387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BAC586-1FEE-46B0-B40B-AFFE0A843ECE}"/>
                </a:ext>
              </a:extLst>
            </p:cNvPr>
            <p:cNvSpPr txBox="1"/>
            <p:nvPr/>
          </p:nvSpPr>
          <p:spPr>
            <a:xfrm>
              <a:off x="1226359" y="534122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</a:rPr>
                <a:t>TF-IDF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A65B3F-F15D-4C7D-B1FA-3729C9FC63F4}"/>
                </a:ext>
              </a:extLst>
            </p:cNvPr>
            <p:cNvSpPr txBox="1"/>
            <p:nvPr/>
          </p:nvSpPr>
          <p:spPr>
            <a:xfrm>
              <a:off x="1225109" y="5633613"/>
              <a:ext cx="99685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TF-IDF(Term </a:t>
              </a:r>
              <a:r>
                <a:rPr lang="en-US" altLang="ko-KR" dirty="0"/>
                <a:t>Frequency-Inverse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 Document Frequency)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는 단어의 빈도와 역 문서 빈도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(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문서의 빈도에 특정 식을 취함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)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를 사용하여 </a:t>
              </a:r>
              <a:r>
                <a:rPr lang="en-US" altLang="ko-KR" b="0" i="0" dirty="0">
                  <a:solidFill>
                    <a:srgbClr val="000000"/>
                  </a:solidFill>
                  <a:effectLst/>
                  <a:latin typeface="-apple-system"/>
                </a:rPr>
                <a:t>DTM 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-apple-system"/>
                </a:rPr>
                <a:t>내의 각 단어들마다 중요한 정도를 가중치로 주는 방법</a:t>
              </a:r>
              <a:endParaRPr lang="en-US" altLang="ko-KR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28ADAA-4BDC-40B0-9523-19F798B16A1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C22D0-4515-427B-8253-7EEC49EA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en-US" altLang="ko-KR" sz="2800" dirty="0"/>
              <a:t> VS</a:t>
            </a:r>
            <a:r>
              <a:rPr lang="ko-KR" altLang="en-US" sz="2800" dirty="0"/>
              <a:t> </a:t>
            </a:r>
            <a:r>
              <a:rPr lang="en-US" altLang="ko-KR" sz="2800" dirty="0"/>
              <a:t>TF-IDF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Word2Vec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1</a:t>
            </a:r>
            <a:r>
              <a:rPr lang="ko-KR" altLang="en-US" dirty="0"/>
              <a:t>만개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</a:t>
            </a:r>
            <a:endParaRPr lang="en-US" altLang="ko-KR" dirty="0"/>
          </a:p>
          <a:p>
            <a:r>
              <a:rPr lang="ko-KR" altLang="en-US" dirty="0"/>
              <a:t>어떻게 나오는지 테스트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B1D83-859D-4A35-8ADF-921C5CD1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0" y="2296832"/>
            <a:ext cx="7284600" cy="37248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B86BF7-6C0E-48FB-AC11-53C2A739EB38}"/>
              </a:ext>
            </a:extLst>
          </p:cNvPr>
          <p:cNvSpPr/>
          <p:nvPr/>
        </p:nvSpPr>
        <p:spPr>
          <a:xfrm>
            <a:off x="3343460" y="5067119"/>
            <a:ext cx="1190440" cy="21608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4A407D-B212-4830-A8F6-BC1AE0644F5A}"/>
              </a:ext>
            </a:extLst>
          </p:cNvPr>
          <p:cNvSpPr/>
          <p:nvPr/>
        </p:nvSpPr>
        <p:spPr>
          <a:xfrm>
            <a:off x="2454460" y="2413000"/>
            <a:ext cx="30954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4BACAA-9643-4E6B-8B21-5818C0BF40B3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C801C3-1AAD-40DD-A11A-E8D50BCD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9">
            <a:extLst>
              <a:ext uri="{FF2B5EF4-FFF2-40B4-BE49-F238E27FC236}">
                <a16:creationId xmlns:a16="http://schemas.microsoft.com/office/drawing/2014/main" id="{8B71C82B-E873-4F1C-97FF-48C1473265A8}"/>
              </a:ext>
            </a:extLst>
          </p:cNvPr>
          <p:cNvSpPr txBox="1"/>
          <p:nvPr/>
        </p:nvSpPr>
        <p:spPr>
          <a:xfrm>
            <a:off x="851061" y="2603941"/>
            <a:ext cx="475317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Team &amp; Member</a:t>
            </a: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3팀(삼삼오오) 김찬희, 박유정, 정새하, 정한슬</a:t>
            </a:r>
          </a:p>
          <a:p>
            <a:endParaRPr lang="en-US"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9CAF7A63-4C19-440B-8FB7-DEBB5896F5EB}"/>
              </a:ext>
            </a:extLst>
          </p:cNvPr>
          <p:cNvSpPr txBox="1"/>
          <p:nvPr/>
        </p:nvSpPr>
        <p:spPr>
          <a:xfrm>
            <a:off x="851061" y="3562825"/>
            <a:ext cx="494231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Schedule</a:t>
            </a: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2.14~2.19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기획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2.20~2.26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데이터 수집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2.20~3.12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모델</a:t>
            </a:r>
            <a:r>
              <a:rPr lang="en-US" altLang="ko-KR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,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형태소 분석 성능 테스트 및 선정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2.27~3.13  </a:t>
            </a:r>
            <a:r>
              <a:rPr lang="ko-KR" altLang="en-US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유사도 분석</a:t>
            </a:r>
            <a:endParaRPr lang="en-US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3.06~3.25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시각화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D16A7E0B-D8DC-4CFF-89BC-C59F8E45EF62}"/>
              </a:ext>
            </a:extLst>
          </p:cNvPr>
          <p:cNvSpPr txBox="1"/>
          <p:nvPr/>
        </p:nvSpPr>
        <p:spPr>
          <a:xfrm>
            <a:off x="851061" y="5702402"/>
            <a:ext cx="28778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rgbClr val="00B0F0"/>
                </a:solidFill>
                <a:latin typeface="Cafe24 Ssurround" pitchFamily="34" charset="0"/>
                <a:cs typeface="Cafe24 Ssurround" pitchFamily="34" charset="0"/>
              </a:rPr>
              <a:t>Work Dataset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법조문 </a:t>
            </a:r>
            <a:r>
              <a:rPr lang="en-US" altLang="ko-KR" dirty="0">
                <a:solidFill>
                  <a:schemeClr val="bg1"/>
                </a:solidFill>
              </a:rPr>
              <a:t>145,279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6471D742-73CB-4219-91D5-6AB5DCF52B7A}"/>
              </a:ext>
            </a:extLst>
          </p:cNvPr>
          <p:cNvSpPr txBox="1"/>
          <p:nvPr/>
        </p:nvSpPr>
        <p:spPr>
          <a:xfrm>
            <a:off x="2082169" y="1831737"/>
            <a:ext cx="802766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i="0" u="none" strike="noStrike" baseline="0" dirty="0">
                <a:solidFill>
                  <a:schemeClr val="bg1"/>
                </a:solidFill>
                <a:latin typeface="HCRDotum"/>
              </a:rPr>
              <a:t>자연어처리 모델을 이용</a:t>
            </a:r>
            <a:r>
              <a:rPr lang="ko-KR" altLang="en-US" b="1" dirty="0">
                <a:solidFill>
                  <a:schemeClr val="bg1"/>
                </a:solidFill>
                <a:latin typeface="HCRDotum"/>
              </a:rPr>
              <a:t>해</a:t>
            </a:r>
            <a:r>
              <a:rPr lang="ko-KR" altLang="en-US" sz="1800" b="1" i="0" u="none" strike="noStrike" baseline="0" dirty="0">
                <a:solidFill>
                  <a:schemeClr val="bg1"/>
                </a:solidFill>
                <a:latin typeface="HCRDotum"/>
              </a:rPr>
              <a:t> 감사 지적사항 및 관련근거 판별에 필요한 법을 제시</a:t>
            </a:r>
            <a:endParaRPr lang="en-US" b="1" kern="0" spc="-100" dirty="0">
              <a:solidFill>
                <a:schemeClr val="bg1"/>
              </a:solidFill>
              <a:latin typeface="Cafe24 Ssurround" pitchFamily="34" charset="0"/>
              <a:cs typeface="Cafe24 Ssurround" pitchFamily="34" charset="0"/>
            </a:endParaRPr>
          </a:p>
          <a:p>
            <a:endParaRPr lang="en-US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883B1953-CBBF-470B-A1F5-E1934E093146}"/>
              </a:ext>
            </a:extLst>
          </p:cNvPr>
          <p:cNvSpPr txBox="1"/>
          <p:nvPr/>
        </p:nvSpPr>
        <p:spPr>
          <a:xfrm>
            <a:off x="6398626" y="3041105"/>
            <a:ext cx="164782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PYTHON   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bject 27">
            <a:extLst>
              <a:ext uri="{FF2B5EF4-FFF2-40B4-BE49-F238E27FC236}">
                <a16:creationId xmlns:a16="http://schemas.microsoft.com/office/drawing/2014/main" id="{16D1D4D8-DE6E-4CA3-B902-00E9BDF7ABB2}"/>
              </a:ext>
            </a:extLst>
          </p:cNvPr>
          <p:cNvSpPr txBox="1"/>
          <p:nvPr/>
        </p:nvSpPr>
        <p:spPr>
          <a:xfrm>
            <a:off x="6398627" y="3441215"/>
            <a:ext cx="10167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NLP</a:t>
            </a:r>
            <a:r>
              <a:rPr lang="en-US" sz="2400" b="1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</a:t>
            </a:r>
            <a:endParaRPr lang="en-US" dirty="0"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589F5FC3-0F0E-4116-BB0D-29F6C908F8F3}"/>
              </a:ext>
            </a:extLst>
          </p:cNvPr>
          <p:cNvSpPr txBox="1"/>
          <p:nvPr/>
        </p:nvSpPr>
        <p:spPr>
          <a:xfrm>
            <a:off x="6398626" y="2727485"/>
            <a:ext cx="87936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kern="0" spc="-100" dirty="0">
                <a:solidFill>
                  <a:schemeClr val="accent1">
                    <a:lumMod val="50000"/>
                    <a:lumOff val="50000"/>
                  </a:schemeClr>
                </a:solidFill>
                <a:latin typeface="Cafe24 Ssurround" pitchFamily="34" charset="0"/>
                <a:cs typeface="Cafe24 Ssurround" pitchFamily="34" charset="0"/>
              </a:rPr>
              <a:t>Skills</a:t>
            </a:r>
            <a:endParaRPr lang="en-US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DE5C4-2EB7-4941-9005-B04995BAF069}"/>
              </a:ext>
            </a:extLst>
          </p:cNvPr>
          <p:cNvSpPr/>
          <p:nvPr/>
        </p:nvSpPr>
        <p:spPr>
          <a:xfrm>
            <a:off x="0" y="408047"/>
            <a:ext cx="12192000" cy="1283177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B8954508-A853-42D7-91A3-67A9243E4DC8}"/>
              </a:ext>
            </a:extLst>
          </p:cNvPr>
          <p:cNvSpPr txBox="1"/>
          <p:nvPr/>
        </p:nvSpPr>
        <p:spPr>
          <a:xfrm>
            <a:off x="1626131" y="449470"/>
            <a:ext cx="871249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자연어처리 모델을 이용한 </a:t>
            </a:r>
          </a:p>
          <a:p>
            <a:pPr algn="ctr"/>
            <a:r>
              <a:rPr lang="ko-KR" alt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법조문 조회 프로그램 구현</a:t>
            </a:r>
          </a:p>
          <a:p>
            <a:pPr algn="ctr"/>
            <a:r>
              <a:rPr 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(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 02.14 ~ 3.24</a:t>
            </a:r>
            <a:r>
              <a:rPr lang="en-US" sz="2400" b="1" kern="0" spc="-100" dirty="0">
                <a:solidFill>
                  <a:schemeClr val="tx2">
                    <a:lumMod val="75000"/>
                  </a:schemeClr>
                </a:solidFill>
                <a:latin typeface="Gong Gothic Light" pitchFamily="34" charset="0"/>
                <a:cs typeface="Gong Gothic Light" pitchFamily="34" charset="0"/>
              </a:rPr>
              <a:t>)</a:t>
            </a:r>
            <a:r>
              <a:rPr lang="en-US" sz="2400" kern="0" spc="-200" dirty="0">
                <a:solidFill>
                  <a:schemeClr val="tx2">
                    <a:lumMod val="75000"/>
                  </a:schemeClr>
                </a:solidFill>
                <a:latin typeface="Black Han Sans" pitchFamily="34" charset="0"/>
                <a:cs typeface="Black Han Sans" pitchFamily="34" charset="0"/>
              </a:rPr>
              <a:t> 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C37079-60D9-43F8-8C0B-E2537FBD6809}"/>
              </a:ext>
            </a:extLst>
          </p:cNvPr>
          <p:cNvSpPr/>
          <p:nvPr/>
        </p:nvSpPr>
        <p:spPr>
          <a:xfrm>
            <a:off x="7580614" y="3096817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239AD8-CC2A-46D5-A88D-4E9A0DDECAEC}"/>
              </a:ext>
            </a:extLst>
          </p:cNvPr>
          <p:cNvSpPr/>
          <p:nvPr/>
        </p:nvSpPr>
        <p:spPr>
          <a:xfrm>
            <a:off x="7580614" y="3567748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6421B7-BC72-4C8D-BBF1-FDA813968E2D}"/>
              </a:ext>
            </a:extLst>
          </p:cNvPr>
          <p:cNvSpPr/>
          <p:nvPr/>
        </p:nvSpPr>
        <p:spPr>
          <a:xfrm>
            <a:off x="7580614" y="3096817"/>
            <a:ext cx="1141023" cy="257688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748B26-FC16-4973-AEB0-5D2DE513472F}"/>
              </a:ext>
            </a:extLst>
          </p:cNvPr>
          <p:cNvSpPr/>
          <p:nvPr/>
        </p:nvSpPr>
        <p:spPr>
          <a:xfrm>
            <a:off x="7580614" y="4077801"/>
            <a:ext cx="3436620" cy="25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1B7BB3-E6C1-48D4-9663-7757A714ECC0}"/>
              </a:ext>
            </a:extLst>
          </p:cNvPr>
          <p:cNvSpPr/>
          <p:nvPr/>
        </p:nvSpPr>
        <p:spPr>
          <a:xfrm>
            <a:off x="7580614" y="4077801"/>
            <a:ext cx="585852" cy="25306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22903D56-F9F9-4617-9C90-25691408981D}"/>
              </a:ext>
            </a:extLst>
          </p:cNvPr>
          <p:cNvSpPr txBox="1"/>
          <p:nvPr/>
        </p:nvSpPr>
        <p:spPr>
          <a:xfrm>
            <a:off x="6398627" y="3918268"/>
            <a:ext cx="10167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kern="0" spc="-100" dirty="0" err="1">
                <a:solidFill>
                  <a:schemeClr val="bg1"/>
                </a:solidFill>
                <a:latin typeface="Cafe24 Ssurround" pitchFamily="34" charset="0"/>
                <a:cs typeface="Cafe24 Ssurround" pitchFamily="34" charset="0"/>
              </a:rPr>
              <a:t>PyQt</a:t>
            </a:r>
            <a:r>
              <a:rPr lang="en-US" sz="2400" b="1" kern="0" spc="-1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endParaRPr lang="en-US" dirty="0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D70E939F-8178-4D21-AE5A-9CCACF7D84E1}"/>
              </a:ext>
            </a:extLst>
          </p:cNvPr>
          <p:cNvSpPr txBox="1"/>
          <p:nvPr/>
        </p:nvSpPr>
        <p:spPr>
          <a:xfrm>
            <a:off x="9096203" y="3041105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40%</a:t>
            </a: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07159389-AB1E-42CC-A5A4-88EF48113986}"/>
              </a:ext>
            </a:extLst>
          </p:cNvPr>
          <p:cNvSpPr txBox="1"/>
          <p:nvPr/>
        </p:nvSpPr>
        <p:spPr>
          <a:xfrm>
            <a:off x="9096203" y="4004279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10%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83108F-BC0A-40FA-AA78-FBC341205855}"/>
              </a:ext>
            </a:extLst>
          </p:cNvPr>
          <p:cNvSpPr/>
          <p:nvPr/>
        </p:nvSpPr>
        <p:spPr>
          <a:xfrm>
            <a:off x="7580614" y="3568048"/>
            <a:ext cx="1706822" cy="25306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590923B8-11EB-42EE-90A8-1A4BB9B4F86A}"/>
              </a:ext>
            </a:extLst>
          </p:cNvPr>
          <p:cNvSpPr txBox="1"/>
          <p:nvPr/>
        </p:nvSpPr>
        <p:spPr>
          <a:xfrm>
            <a:off x="9096203" y="3491548"/>
            <a:ext cx="63199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50%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56A0ED-43CC-434A-BD72-7625BAA9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en-US" altLang="ko-KR" sz="2800" dirty="0"/>
              <a:t> VS</a:t>
            </a:r>
            <a:r>
              <a:rPr lang="ko-KR" altLang="en-US" sz="2800" dirty="0"/>
              <a:t> </a:t>
            </a:r>
            <a:r>
              <a:rPr lang="en-US" altLang="ko-KR" sz="2800" dirty="0"/>
              <a:t>TF-IDF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 이라는 </a:t>
            </a:r>
            <a:r>
              <a:rPr lang="en-US" altLang="ko-KR" dirty="0"/>
              <a:t>input </a:t>
            </a:r>
            <a:r>
              <a:rPr lang="ko-KR" altLang="en-US" dirty="0"/>
              <a:t>값을 넣었지만 곤충 산업 관련 기술 개발 등 </a:t>
            </a:r>
            <a:r>
              <a:rPr lang="en-US" altLang="ko-KR" dirty="0"/>
              <a:t>input</a:t>
            </a:r>
            <a:r>
              <a:rPr lang="ko-KR" altLang="en-US" dirty="0"/>
              <a:t> 값과 </a:t>
            </a:r>
            <a:endParaRPr lang="en-US" altLang="ko-KR" dirty="0"/>
          </a:p>
          <a:p>
            <a:r>
              <a:rPr lang="ko-KR" altLang="en-US" dirty="0"/>
              <a:t>관련이 없는 문장들이 나온 것을 확인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28ED76-F86B-40F5-8400-7F38F653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43" y="2217785"/>
            <a:ext cx="9698564" cy="3034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3CB3C-185C-460F-AE11-33F5D6375923}"/>
              </a:ext>
            </a:extLst>
          </p:cNvPr>
          <p:cNvSpPr/>
          <p:nvPr/>
        </p:nvSpPr>
        <p:spPr>
          <a:xfrm>
            <a:off x="1635310" y="2217785"/>
            <a:ext cx="31589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CA013-70E0-4DE7-833D-7841EC8C0BB9}"/>
              </a:ext>
            </a:extLst>
          </p:cNvPr>
          <p:cNvSpPr/>
          <p:nvPr/>
        </p:nvSpPr>
        <p:spPr>
          <a:xfrm>
            <a:off x="1686110" y="3094085"/>
            <a:ext cx="315894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191DC7-7259-4176-84AA-A3F93FF2D650}"/>
              </a:ext>
            </a:extLst>
          </p:cNvPr>
          <p:cNvSpPr/>
          <p:nvPr/>
        </p:nvSpPr>
        <p:spPr>
          <a:xfrm>
            <a:off x="1635310" y="4452985"/>
            <a:ext cx="3025590" cy="1621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CA313B-FC57-426B-A1BA-143BFE10ED8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AB35F3-3488-46E1-B016-58BC0924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Word2Vec VS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TF-IDF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1</a:t>
            </a:r>
            <a:r>
              <a:rPr lang="ko-KR" altLang="en-US" dirty="0"/>
              <a:t>만개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어떻게 나오는지 테스트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94CC08-D0EB-4D15-9B8B-998A5DA5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84" y="1870964"/>
            <a:ext cx="4640497" cy="4865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C81315-D623-4642-B170-29510F185909}"/>
              </a:ext>
            </a:extLst>
          </p:cNvPr>
          <p:cNvSpPr/>
          <p:nvPr/>
        </p:nvSpPr>
        <p:spPr>
          <a:xfrm>
            <a:off x="4384966" y="5865019"/>
            <a:ext cx="720434" cy="18097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2DB9D-892D-4E52-A138-9DFC35C1A22D}"/>
              </a:ext>
            </a:extLst>
          </p:cNvPr>
          <p:cNvSpPr/>
          <p:nvPr/>
        </p:nvSpPr>
        <p:spPr>
          <a:xfrm>
            <a:off x="3883316" y="1908175"/>
            <a:ext cx="1901534" cy="15240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B16F20-5CD4-41D0-8F5A-D7A455ABE7D6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169E93-9AE4-4284-AB16-7FFB4F4B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1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Word2Vec VS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4CD1-97D5-4EFE-B4C4-635A8F6C8661}"/>
              </a:ext>
            </a:extLst>
          </p:cNvPr>
          <p:cNvSpPr txBox="1"/>
          <p:nvPr/>
        </p:nvSpPr>
        <p:spPr>
          <a:xfrm>
            <a:off x="1243751" y="1506225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 이라는 </a:t>
            </a:r>
            <a:r>
              <a:rPr lang="en-US" altLang="ko-KR" dirty="0"/>
              <a:t>input </a:t>
            </a:r>
            <a:r>
              <a:rPr lang="ko-KR" altLang="en-US" dirty="0"/>
              <a:t>값과 관련된 법조문이 결과로 나온 것을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2E3093-ABD8-406D-9677-C4710C83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67" y="2379468"/>
            <a:ext cx="9585268" cy="2616334"/>
          </a:xfrm>
          <a:prstGeom prst="rect">
            <a:avLst/>
          </a:prstGeom>
          <a:ln w="19050"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72EB0D2-6C70-4573-96D7-F8112A7563A5}"/>
              </a:ext>
            </a:extLst>
          </p:cNvPr>
          <p:cNvSpPr/>
          <p:nvPr/>
        </p:nvSpPr>
        <p:spPr>
          <a:xfrm>
            <a:off x="3400610" y="2584269"/>
            <a:ext cx="322731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FCED2F-2ED2-4457-8900-5E7C0B6F5035}"/>
              </a:ext>
            </a:extLst>
          </p:cNvPr>
          <p:cNvSpPr/>
          <p:nvPr/>
        </p:nvSpPr>
        <p:spPr>
          <a:xfrm>
            <a:off x="2058802" y="2986911"/>
            <a:ext cx="349715" cy="17019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942F65-56F9-4B8D-BA49-0386B8042ED2}"/>
              </a:ext>
            </a:extLst>
          </p:cNvPr>
          <p:cNvSpPr/>
          <p:nvPr/>
        </p:nvSpPr>
        <p:spPr>
          <a:xfrm>
            <a:off x="7611034" y="2960787"/>
            <a:ext cx="322731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69AD7E-AEA8-424B-8EA1-9EC291905302}"/>
              </a:ext>
            </a:extLst>
          </p:cNvPr>
          <p:cNvSpPr/>
          <p:nvPr/>
        </p:nvSpPr>
        <p:spPr>
          <a:xfrm>
            <a:off x="5988422" y="4532147"/>
            <a:ext cx="412378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48AB7E-4110-4139-A4BE-B70DA2BC30B7}"/>
              </a:ext>
            </a:extLst>
          </p:cNvPr>
          <p:cNvSpPr/>
          <p:nvPr/>
        </p:nvSpPr>
        <p:spPr>
          <a:xfrm>
            <a:off x="7094068" y="3752218"/>
            <a:ext cx="256989" cy="19822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36699D-73E3-4342-8D94-417F2A25501A}"/>
              </a:ext>
            </a:extLst>
          </p:cNvPr>
          <p:cNvSpPr/>
          <p:nvPr/>
        </p:nvSpPr>
        <p:spPr>
          <a:xfrm>
            <a:off x="4598893" y="4532147"/>
            <a:ext cx="470366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528CC0-2121-45B1-82AA-06B9F35545B1}"/>
              </a:ext>
            </a:extLst>
          </p:cNvPr>
          <p:cNvSpPr/>
          <p:nvPr/>
        </p:nvSpPr>
        <p:spPr>
          <a:xfrm>
            <a:off x="2988231" y="4728463"/>
            <a:ext cx="543864" cy="19631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628821-5B47-43DE-A0A4-F7ACB5BC2731}"/>
              </a:ext>
            </a:extLst>
          </p:cNvPr>
          <p:cNvSpPr/>
          <p:nvPr/>
        </p:nvSpPr>
        <p:spPr>
          <a:xfrm>
            <a:off x="1976664" y="4729503"/>
            <a:ext cx="431853" cy="19527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6274F9-09DD-48CA-ABAC-8CCF1EA0829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D13844-ADBE-4851-AD0B-B62FE4FC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Doc2Vec </a:t>
            </a:r>
            <a:r>
              <a:rPr lang="en-US" altLang="ko-KR" sz="2800" dirty="0"/>
              <a:t>VS SBERT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E854B9-FF9B-4564-BE46-47012D66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04" y="2217785"/>
            <a:ext cx="6550991" cy="4180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Doc2Vec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50,000</a:t>
            </a:r>
            <a:r>
              <a:rPr lang="ko-KR" altLang="en-US" dirty="0"/>
              <a:t>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</a:t>
            </a:r>
            <a:endParaRPr lang="en-US" altLang="ko-KR" dirty="0"/>
          </a:p>
          <a:p>
            <a:r>
              <a:rPr lang="ko-KR" altLang="en-US" dirty="0"/>
              <a:t>어떻게 나오는지 테스트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01A0D5-FDD3-42E4-82DA-6D4E3BABD8A0}"/>
              </a:ext>
            </a:extLst>
          </p:cNvPr>
          <p:cNvSpPr/>
          <p:nvPr/>
        </p:nvSpPr>
        <p:spPr>
          <a:xfrm>
            <a:off x="3589020" y="5504180"/>
            <a:ext cx="952500" cy="2133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B73371-D9DE-46EA-923E-3517BE69E4F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1C834-6EC6-4E74-BBB8-84DBBE1E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Doc2Vec </a:t>
            </a:r>
            <a:r>
              <a:rPr lang="en-US" altLang="ko-KR" sz="2800" dirty="0"/>
              <a:t>VS SBERT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관련과는 관련 없는 문장들이 나오는 것을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DE3FE-CB50-4977-98B0-A33F1403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88697"/>
            <a:ext cx="7839075" cy="4248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F6BF6-8511-40FA-B677-6A99FB12BC44}"/>
              </a:ext>
            </a:extLst>
          </p:cNvPr>
          <p:cNvSpPr/>
          <p:nvPr/>
        </p:nvSpPr>
        <p:spPr>
          <a:xfrm>
            <a:off x="3348446" y="2107056"/>
            <a:ext cx="2341154" cy="1211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2C2E13-3BCF-4049-92DE-7AF929F046F7}"/>
              </a:ext>
            </a:extLst>
          </p:cNvPr>
          <p:cNvSpPr/>
          <p:nvPr/>
        </p:nvSpPr>
        <p:spPr>
          <a:xfrm>
            <a:off x="3071936" y="3243706"/>
            <a:ext cx="3570163" cy="1211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8DF4C6-96A5-4334-A6DE-2F862AAF6824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A6D0D-E205-40C8-BB8C-1B03132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Doc2Vec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/>
              <a:t>VS </a:t>
            </a:r>
            <a:r>
              <a:rPr lang="en-US" altLang="ko-KR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SBERT</a:t>
            </a:r>
            <a:endParaRPr lang="ko-KR" altLang="en-US" sz="28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SBERT</a:t>
            </a:r>
            <a:r>
              <a:rPr lang="ko-KR" altLang="en-US" dirty="0"/>
              <a:t>를 이용해 조문 데이터 </a:t>
            </a:r>
            <a:r>
              <a:rPr lang="en-US" altLang="ko-KR" dirty="0"/>
              <a:t>50,000</a:t>
            </a:r>
            <a:r>
              <a:rPr lang="ko-KR" altLang="en-US" dirty="0"/>
              <a:t>개 학습 후 </a:t>
            </a:r>
            <a:r>
              <a:rPr lang="en-US" altLang="ko-KR" dirty="0"/>
              <a:t>input </a:t>
            </a:r>
            <a:r>
              <a:rPr lang="ko-KR" altLang="en-US" dirty="0"/>
              <a:t>값에 해당하는 조문이 어떻게 나오는지 테스트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C12A82-CBE4-4647-8261-0FC34231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50" y="2016087"/>
            <a:ext cx="6334125" cy="432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B75711-EF31-4714-B26A-706A904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19" y="1930562"/>
            <a:ext cx="7823562" cy="46782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563128-BAB5-43F2-B746-DC4E02D72C05}"/>
              </a:ext>
            </a:extLst>
          </p:cNvPr>
          <p:cNvSpPr/>
          <p:nvPr/>
        </p:nvSpPr>
        <p:spPr>
          <a:xfrm>
            <a:off x="3407067" y="2053322"/>
            <a:ext cx="1050633" cy="16446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DFFA0E-A2DD-472F-AB4E-AA1417ED0D9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9152B0-353F-4A3D-8780-41F07E8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2.3 </a:t>
            </a:r>
            <a:r>
              <a:rPr lang="ko-KR" altLang="en-US" sz="3600" spc="-300" dirty="0"/>
              <a:t>모델 성능 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28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Doc2Vec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2800" dirty="0"/>
              <a:t>VS </a:t>
            </a:r>
            <a:r>
              <a:rPr lang="en-US" altLang="ko-KR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SBERT</a:t>
            </a:r>
            <a:endParaRPr lang="ko-KR" altLang="en-US" sz="28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492867"/>
            <a:ext cx="989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소방 대원 관련이란 </a:t>
            </a:r>
            <a:r>
              <a:rPr lang="en-US" altLang="ko-KR" dirty="0"/>
              <a:t>input</a:t>
            </a:r>
            <a:r>
              <a:rPr lang="ko-KR" altLang="en-US" dirty="0"/>
              <a:t>값을 넣었을 때 </a:t>
            </a:r>
            <a:r>
              <a:rPr lang="en-US" altLang="ko-KR" dirty="0"/>
              <a:t>Doc2Vec</a:t>
            </a:r>
            <a:r>
              <a:rPr lang="ko-KR" altLang="en-US" dirty="0"/>
              <a:t>보다 관련 있는 문장들이 나오는 것을 확인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8D195F-43F3-4C16-B546-1B7164B3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930009"/>
            <a:ext cx="8420100" cy="4714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F9F63B-45E4-47AF-B4C4-9ED28EBA2987}"/>
              </a:ext>
            </a:extLst>
          </p:cNvPr>
          <p:cNvSpPr/>
          <p:nvPr/>
        </p:nvSpPr>
        <p:spPr>
          <a:xfrm>
            <a:off x="2952206" y="2527300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0ED0AD-B8BD-43A2-BD7A-FD7BF7360A77}"/>
              </a:ext>
            </a:extLst>
          </p:cNvPr>
          <p:cNvSpPr/>
          <p:nvPr/>
        </p:nvSpPr>
        <p:spPr>
          <a:xfrm>
            <a:off x="4700043" y="268704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A65A55-9215-4132-85AE-02DF7A7EF8D0}"/>
              </a:ext>
            </a:extLst>
          </p:cNvPr>
          <p:cNvSpPr/>
          <p:nvPr/>
        </p:nvSpPr>
        <p:spPr>
          <a:xfrm>
            <a:off x="4835253" y="301089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7F6110-EA76-4264-B755-95D90A096CBC}"/>
              </a:ext>
            </a:extLst>
          </p:cNvPr>
          <p:cNvSpPr/>
          <p:nvPr/>
        </p:nvSpPr>
        <p:spPr>
          <a:xfrm>
            <a:off x="7973741" y="3010891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77896-1C71-4BFB-BD37-22CBC0BE60D5}"/>
              </a:ext>
            </a:extLst>
          </p:cNvPr>
          <p:cNvSpPr/>
          <p:nvPr/>
        </p:nvSpPr>
        <p:spPr>
          <a:xfrm>
            <a:off x="8507141" y="3653828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A5BD63-4168-43C7-8028-2CB5CFFA77E8}"/>
              </a:ext>
            </a:extLst>
          </p:cNvPr>
          <p:cNvSpPr/>
          <p:nvPr/>
        </p:nvSpPr>
        <p:spPr>
          <a:xfrm>
            <a:off x="8311879" y="4787303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52A81B-ADF5-46BB-9BA7-9A88DA653078}"/>
              </a:ext>
            </a:extLst>
          </p:cNvPr>
          <p:cNvSpPr/>
          <p:nvPr/>
        </p:nvSpPr>
        <p:spPr>
          <a:xfrm>
            <a:off x="3682729" y="4136036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8A39B-550D-4054-88DE-F32A16CC7ECC}"/>
              </a:ext>
            </a:extLst>
          </p:cNvPr>
          <p:cNvSpPr/>
          <p:nvPr/>
        </p:nvSpPr>
        <p:spPr>
          <a:xfrm>
            <a:off x="2282554" y="3496663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8DB33C-69E9-45FA-9E24-3F98F908519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B1A01-2F15-4237-A26D-CA95F8D1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2.4 </a:t>
            </a:r>
            <a:r>
              <a:rPr lang="ko-KR" altLang="en-US" sz="3600" spc="-300" dirty="0"/>
              <a:t>최종 모델 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373FE-4E03-4CC2-8395-AAD1C597266D}"/>
              </a:ext>
            </a:extLst>
          </p:cNvPr>
          <p:cNvSpPr txBox="1"/>
          <p:nvPr/>
        </p:nvSpPr>
        <p:spPr>
          <a:xfrm>
            <a:off x="921834" y="2318387"/>
            <a:ext cx="101271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단어인식만 사용하기에는 문맥적인 유사도가 조금 부족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문장인식만 사용하기에는 제시된 데이터의 내용과 조금 동떨어지는 경우가 생김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r>
              <a:rPr lang="en-US" altLang="ko-KR" sz="2000" dirty="0"/>
              <a:t>TF-IDF </a:t>
            </a:r>
            <a:r>
              <a:rPr lang="ko-KR" altLang="en-US" sz="2000" dirty="0"/>
              <a:t>로 최대한 관련 단어가 있는 문장을 걸러내고 </a:t>
            </a:r>
            <a:endParaRPr lang="en-US" altLang="ko-KR" sz="2000" dirty="0"/>
          </a:p>
          <a:p>
            <a:r>
              <a:rPr lang="ko-KR" altLang="en-US" sz="2000" dirty="0"/>
              <a:t>그 결과물을 </a:t>
            </a:r>
            <a:r>
              <a:rPr lang="en-US" altLang="ko-KR" sz="2000" dirty="0"/>
              <a:t>SBERT</a:t>
            </a:r>
            <a:r>
              <a:rPr lang="ko-KR" altLang="en-US" sz="2000" dirty="0"/>
              <a:t>를 이용해 학습시켜서 최대한 </a:t>
            </a:r>
            <a:r>
              <a:rPr lang="ko-KR" altLang="en-US" sz="2000" dirty="0" err="1"/>
              <a:t>관련있는</a:t>
            </a:r>
            <a:r>
              <a:rPr lang="ko-KR" altLang="en-US" sz="2000" dirty="0"/>
              <a:t> 문장으로 반영하는 것으로 결정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7D56E-95CF-41F1-9898-C6C826359457}"/>
              </a:ext>
            </a:extLst>
          </p:cNvPr>
          <p:cNvSpPr txBox="1"/>
          <p:nvPr/>
        </p:nvSpPr>
        <p:spPr>
          <a:xfrm>
            <a:off x="986697" y="1677291"/>
            <a:ext cx="6107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TF-IDF + SBERT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B2858-B8B4-40D4-B043-EE328756BB0D}"/>
              </a:ext>
            </a:extLst>
          </p:cNvPr>
          <p:cNvSpPr txBox="1"/>
          <p:nvPr/>
        </p:nvSpPr>
        <p:spPr>
          <a:xfrm>
            <a:off x="986697" y="3564882"/>
            <a:ext cx="120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3Font_40"/>
              </a:rPr>
              <a:t>결론</a:t>
            </a:r>
            <a:endParaRPr lang="en-US" altLang="ko-KR" sz="1800" b="1" i="0" u="none" strike="noStrike" baseline="0" dirty="0">
              <a:latin typeface="T3Font_4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836DF1-2125-4F69-9BEE-A6DAFCE9AE9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DE8572-BCB2-4BE5-A0F9-37044999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Part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2.5 SBERT 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931056" y="1105480"/>
            <a:ext cx="10651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sentence-transformers/xlm-r-100langs-bert-base-nli-stsb-mean-tokens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76C01-06D8-43CA-AE1A-A0B3D226FE39}"/>
              </a:ext>
            </a:extLst>
          </p:cNvPr>
          <p:cNvSpPr txBox="1"/>
          <p:nvPr/>
        </p:nvSpPr>
        <p:spPr>
          <a:xfrm>
            <a:off x="1418165" y="5323908"/>
            <a:ext cx="935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연관된 문장이 나오지 않음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더 조사해 보니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저품질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임베딩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생성으로 더 이상 사용되지 않는 모델로 확인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3F812-A7C4-4180-8AD0-C9CB3B8B4FBF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한글이 포함된 </a:t>
            </a:r>
            <a:r>
              <a:rPr lang="ko-KR" altLang="en-US" dirty="0" err="1"/>
              <a:t>다언어</a:t>
            </a:r>
            <a:r>
              <a:rPr lang="ko-KR" altLang="en-US" dirty="0"/>
              <a:t> 변환 모델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20C4E-5F4F-4054-B318-873F4297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997679"/>
            <a:ext cx="9845040" cy="304534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EB99D9-D955-4094-999E-7D4FC587E678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98E69A-C625-4213-9493-8CD35D9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2.5 SBERT </a:t>
            </a:r>
            <a:r>
              <a:rPr lang="ko-KR" altLang="en-US" sz="3600" spc="-300" dirty="0"/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157586"/>
            <a:ext cx="5509171" cy="52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distiluse-base-multilingual-cased-v1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6EAF11-DB26-4782-BE17-D61BB16E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0" y="2398930"/>
            <a:ext cx="9986399" cy="2615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25A72B-D565-48D3-B810-BFFE2D157E4E}"/>
              </a:ext>
            </a:extLst>
          </p:cNvPr>
          <p:cNvSpPr txBox="1"/>
          <p:nvPr/>
        </p:nvSpPr>
        <p:spPr>
          <a:xfrm>
            <a:off x="1243750" y="5450071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소방청의 역할에 관련한 법률이 주로 나옴 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F1A1-B3D4-4318-A325-A8306C29A318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한글이 포함된 </a:t>
            </a:r>
            <a:r>
              <a:rPr lang="ko-KR" altLang="en-US" dirty="0" err="1"/>
              <a:t>다언어</a:t>
            </a:r>
            <a:r>
              <a:rPr lang="ko-KR" altLang="en-US" dirty="0"/>
              <a:t> 변환 모델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67E4E-D707-43D5-B475-3DDE19D0225C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E04A08-A998-4C3C-8D3A-2A00918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393867"/>
            <a:ext cx="2944847" cy="646331"/>
            <a:chOff x="7207341" y="1706133"/>
            <a:chExt cx="294484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2100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40513" y="2167798"/>
            <a:ext cx="3844131" cy="923330"/>
            <a:chOff x="7207341" y="1706133"/>
            <a:chExt cx="3844131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29995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데이터 수집</a:t>
              </a:r>
              <a:r>
                <a:rPr lang="en-US" altLang="ko-KR" sz="2400" dirty="0">
                  <a:solidFill>
                    <a:schemeClr val="bg1"/>
                  </a:solidFill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</a:rPr>
                <a:t>및 모델</a:t>
              </a:r>
              <a:r>
                <a:rPr lang="en-US" altLang="ko-KR" sz="2400" dirty="0">
                  <a:solidFill>
                    <a:schemeClr val="bg1"/>
                  </a:solidFill>
                </a:rPr>
                <a:t>, 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형태소 분석기선정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52010" y="3126395"/>
            <a:ext cx="3390482" cy="646331"/>
            <a:chOff x="7207341" y="1706133"/>
            <a:chExt cx="3390482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545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모델 구축 및 학습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52010" y="3915436"/>
            <a:ext cx="3013776" cy="646331"/>
            <a:chOff x="7207341" y="1706133"/>
            <a:chExt cx="3013776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216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시각화 및 결과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52010" y="4725469"/>
            <a:ext cx="3390482" cy="646331"/>
            <a:chOff x="7207341" y="1706133"/>
            <a:chExt cx="339048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5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2545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개선 사항 및 소감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0D6D3C4-BA9C-4037-BAF5-0FA703A607AC}"/>
              </a:ext>
            </a:extLst>
          </p:cNvPr>
          <p:cNvGrpSpPr/>
          <p:nvPr/>
        </p:nvGrpSpPr>
        <p:grpSpPr>
          <a:xfrm>
            <a:off x="7255195" y="5531006"/>
            <a:ext cx="2329294" cy="646331"/>
            <a:chOff x="7207341" y="1706133"/>
            <a:chExt cx="2329294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51DDBD-B700-4B50-A551-5CBB07C08F8E}"/>
                </a:ext>
              </a:extLst>
            </p:cNvPr>
            <p:cNvSpPr txBox="1"/>
            <p:nvPr/>
          </p:nvSpPr>
          <p:spPr>
            <a:xfrm>
              <a:off x="7207341" y="170613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6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E23E34-2304-4F32-BF8D-C83BBFBF7039}"/>
                </a:ext>
              </a:extLst>
            </p:cNvPr>
            <p:cNvSpPr txBox="1"/>
            <p:nvPr/>
          </p:nvSpPr>
          <p:spPr>
            <a:xfrm>
              <a:off x="8051933" y="179846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참고자료 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C29A2B-B3A3-4F03-9616-DA2298CB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24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 </a:t>
            </a:r>
            <a:r>
              <a:rPr lang="en-US" altLang="ko-KR" sz="3600" spc="-300" dirty="0"/>
              <a:t>2.5 SBERT </a:t>
            </a:r>
            <a:r>
              <a:rPr lang="ko-KR" altLang="en-US" sz="3600" spc="-300" dirty="0"/>
              <a:t>한국어 모델 성능 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604DF-A799-43BA-A4EF-9E60539BCF65}"/>
              </a:ext>
            </a:extLst>
          </p:cNvPr>
          <p:cNvSpPr txBox="1"/>
          <p:nvPr/>
        </p:nvSpPr>
        <p:spPr>
          <a:xfrm>
            <a:off x="1243751" y="1157586"/>
            <a:ext cx="4585549" cy="53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jhgan</a:t>
            </a:r>
            <a:r>
              <a:rPr lang="en-US" altLang="ko-KR" sz="2800" b="1" dirty="0"/>
              <a:t>/ko-</a:t>
            </a:r>
            <a:r>
              <a:rPr lang="en-US" altLang="ko-KR" sz="2800" b="1" dirty="0" err="1"/>
              <a:t>sroberta</a:t>
            </a:r>
            <a:r>
              <a:rPr lang="en-US" altLang="ko-KR" sz="2800" b="1" dirty="0"/>
              <a:t>-multitask</a:t>
            </a:r>
            <a:endParaRPr lang="en-US" altLang="ko-KR" sz="2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FAD7601-5006-4833-9395-2144EF5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49" y="2319215"/>
            <a:ext cx="9633219" cy="25239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C76C01-06D8-43CA-AE1A-A0B3D226FE39}"/>
              </a:ext>
            </a:extLst>
          </p:cNvPr>
          <p:cNvSpPr txBox="1"/>
          <p:nvPr/>
        </p:nvSpPr>
        <p:spPr>
          <a:xfrm>
            <a:off x="1243750" y="5097331"/>
            <a:ext cx="9355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소방 대원이 어떤 일을 하는 사람인지에 대한 법률 조문이 유사도 </a:t>
            </a:r>
            <a:r>
              <a:rPr lang="en-US" altLang="ko-KR" sz="1800" dirty="0"/>
              <a:t>0.7658</a:t>
            </a:r>
            <a:r>
              <a:rPr lang="ko-KR" altLang="en-US" sz="1800" dirty="0"/>
              <a:t>로 나왔고 </a:t>
            </a:r>
            <a:endParaRPr lang="en-US" altLang="ko-KR" dirty="0"/>
          </a:p>
          <a:p>
            <a:r>
              <a:rPr lang="ko-KR" altLang="en-US" sz="1800" dirty="0"/>
              <a:t>관련 조문 역시 소방대원과 관련된 내용이 주였다</a:t>
            </a:r>
            <a:r>
              <a:rPr lang="en-US" altLang="ko-KR" sz="1800" dirty="0"/>
              <a:t>. </a:t>
            </a:r>
          </a:p>
          <a:p>
            <a:endParaRPr lang="en-US" altLang="ko-KR" dirty="0"/>
          </a:p>
          <a:p>
            <a:r>
              <a:rPr lang="en-US" altLang="ko-KR" sz="1800" dirty="0"/>
              <a:t>=&gt; </a:t>
            </a:r>
            <a:r>
              <a:rPr lang="ko-KR" altLang="en-US" sz="1800" dirty="0"/>
              <a:t>이 모델을 사용하기로 결정 </a:t>
            </a:r>
            <a:endParaRPr lang="en-US" altLang="ko-KR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3F812-A7C4-4180-8AD0-C9CB3B8B4FBF}"/>
              </a:ext>
            </a:extLst>
          </p:cNvPr>
          <p:cNvSpPr txBox="1"/>
          <p:nvPr/>
        </p:nvSpPr>
        <p:spPr>
          <a:xfrm>
            <a:off x="1243750" y="1593592"/>
            <a:ext cx="935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한국어 중심의 문장 변환 모델</a:t>
            </a:r>
            <a:endParaRPr lang="en-US" altLang="ko-KR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A3B444-B1C6-44A4-9680-361F8A62A42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FFAB1F-8EAE-49E2-BD43-BC4CFBB9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형태소 분석기 속도 비교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07E77-35BF-4C93-8406-23AA36777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68" y="1517878"/>
            <a:ext cx="6878264" cy="419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3294953" y="5745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 baseline="0" dirty="0" err="1">
                <a:latin typeface="LiberationSans"/>
              </a:rPr>
              <a:t>Mecab</a:t>
            </a:r>
            <a:r>
              <a:rPr lang="en-US" altLang="ko-KR" sz="1800" b="0" i="0" u="none" strike="noStrike" baseline="0" dirty="0">
                <a:latin typeface="LiberationSans"/>
              </a:rPr>
              <a:t>(4.77ms)&gt; </a:t>
            </a:r>
            <a:r>
              <a:rPr lang="en-US" altLang="ko-KR" sz="1800" b="0" i="0" u="none" strike="noStrike" baseline="0" dirty="0" err="1">
                <a:latin typeface="LiberationSans"/>
              </a:rPr>
              <a:t>Komoran</a:t>
            </a:r>
            <a:r>
              <a:rPr lang="en-US" altLang="ko-KR" sz="1800" b="0" i="0" u="none" strike="noStrike" baseline="0" dirty="0">
                <a:latin typeface="LiberationSans"/>
              </a:rPr>
              <a:t>(27.6ms) &gt; </a:t>
            </a:r>
            <a:r>
              <a:rPr lang="en-US" altLang="ko-KR" sz="1800" b="0" i="0" u="none" strike="noStrike" baseline="0" dirty="0" err="1">
                <a:latin typeface="LiberationSans"/>
              </a:rPr>
              <a:t>Okt</a:t>
            </a:r>
            <a:r>
              <a:rPr lang="en-US" altLang="ko-KR" sz="1800" b="0" i="0" u="none" strike="noStrike" baseline="0" dirty="0">
                <a:latin typeface="LiberationSans"/>
              </a:rPr>
              <a:t>(340ms) &gt; </a:t>
            </a:r>
            <a:r>
              <a:rPr lang="en-US" altLang="ko-KR" sz="1800" b="0" i="0" u="none" strike="noStrike" baseline="0" dirty="0" err="1">
                <a:latin typeface="LiberationSans"/>
              </a:rPr>
              <a:t>Kkma</a:t>
            </a:r>
            <a:r>
              <a:rPr lang="en-US" altLang="ko-KR" sz="1800" b="0" i="0" u="none" strike="noStrike" baseline="0" dirty="0">
                <a:latin typeface="LiberationSans"/>
              </a:rPr>
              <a:t>(1.33s)</a:t>
            </a:r>
            <a:endParaRPr lang="ko-KR" altLang="en-US" sz="2400" spc="-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A55F54-B715-4F13-924A-38EE7B351DE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3B3397-2781-4A3B-B2EC-F6F6AC94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모델 및 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513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Mecab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Okt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Komoran</a:t>
            </a:r>
            <a:r>
              <a:rPr lang="en-US" altLang="ko-KR" sz="2800" dirty="0"/>
              <a:t> </a:t>
            </a:r>
            <a:r>
              <a:rPr lang="ko-KR" altLang="en-US" sz="2800" dirty="0"/>
              <a:t>성능 비교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1732852" y="5792679"/>
            <a:ext cx="863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i="0" u="none" strike="noStrike" baseline="0" dirty="0" err="1">
                <a:latin typeface="T3Font_35"/>
              </a:rPr>
              <a:t>코</a:t>
            </a:r>
            <a:r>
              <a:rPr lang="ko-KR" altLang="en-US" sz="1800" b="0" i="0" u="none" strike="noStrike" baseline="0" dirty="0" err="1">
                <a:latin typeface="T3Font_8"/>
              </a:rPr>
              <a:t>모</a:t>
            </a:r>
            <a:r>
              <a:rPr lang="ko-KR" altLang="en-US" sz="1800" b="0" i="0" u="none" strike="noStrike" baseline="0" dirty="0" err="1">
                <a:latin typeface="T3Font_16"/>
              </a:rPr>
              <a:t>란</a:t>
            </a:r>
            <a:r>
              <a:rPr lang="ko-KR" altLang="en-US" sz="1800" b="0" i="0" u="none" strike="noStrike" baseline="0" dirty="0" err="1">
                <a:latin typeface="T3Font_9"/>
              </a:rPr>
              <a:t>은</a:t>
            </a:r>
            <a:r>
              <a:rPr lang="ko-KR" altLang="en-US" sz="1800" b="0" i="0" u="none" strike="noStrike" baseline="0" dirty="0">
                <a:latin typeface="T3Font_9"/>
              </a:rPr>
              <a:t> </a:t>
            </a:r>
            <a:r>
              <a:rPr lang="ko-KR" altLang="en-US" sz="1800" b="0" i="0" u="none" strike="noStrike" baseline="0" dirty="0">
                <a:latin typeface="T3Font_32"/>
              </a:rPr>
              <a:t>단</a:t>
            </a:r>
            <a:r>
              <a:rPr lang="ko-KR" altLang="en-US" sz="1800" b="0" i="0" u="none" strike="noStrike" baseline="0" dirty="0">
                <a:latin typeface="T3Font_29"/>
              </a:rPr>
              <a:t>어</a:t>
            </a:r>
            <a:r>
              <a:rPr lang="ko-KR" altLang="en-US" sz="1800" b="0" i="0" u="none" strike="noStrike" baseline="0" dirty="0">
                <a:latin typeface="T3Font_27"/>
              </a:rPr>
              <a:t>를 </a:t>
            </a:r>
            <a:r>
              <a:rPr lang="ko-KR" altLang="en-US" sz="1800" b="0" i="0" u="none" strike="noStrike" baseline="0" dirty="0">
                <a:latin typeface="T3Font_28"/>
              </a:rPr>
              <a:t>너</a:t>
            </a:r>
            <a:r>
              <a:rPr lang="ko-KR" altLang="en-US" sz="1800" b="0" i="0" u="none" strike="noStrike" baseline="0" dirty="0">
                <a:latin typeface="T3Font_8"/>
              </a:rPr>
              <a:t>무 </a:t>
            </a:r>
            <a:r>
              <a:rPr lang="ko-KR" altLang="en-US" sz="1800" b="0" i="0" u="none" strike="noStrike" baseline="0" dirty="0">
                <a:latin typeface="T3Font_10"/>
              </a:rPr>
              <a:t>세</a:t>
            </a:r>
            <a:r>
              <a:rPr lang="ko-KR" altLang="en-US" sz="1800" b="0" i="0" u="none" strike="noStrike" baseline="0" dirty="0">
                <a:latin typeface="T3Font_12"/>
              </a:rPr>
              <a:t>부</a:t>
            </a:r>
            <a:r>
              <a:rPr lang="ko-KR" altLang="en-US" sz="1800" b="0" i="0" u="none" strike="noStrike" baseline="0" dirty="0">
                <a:latin typeface="T3Font_7"/>
              </a:rPr>
              <a:t>적</a:t>
            </a:r>
            <a:r>
              <a:rPr lang="ko-KR" altLang="en-US" sz="1800" b="0" i="0" u="none" strike="noStrike" baseline="0" dirty="0">
                <a:latin typeface="T3Font_9"/>
              </a:rPr>
              <a:t>으</a:t>
            </a:r>
            <a:r>
              <a:rPr lang="ko-KR" altLang="en-US" sz="1800" b="0" i="0" u="none" strike="noStrike" baseline="0" dirty="0">
                <a:latin typeface="T3Font_16"/>
              </a:rPr>
              <a:t>로 </a:t>
            </a:r>
            <a:r>
              <a:rPr lang="ko-KR" altLang="en-US" sz="1800" b="0" i="0" u="none" strike="noStrike" baseline="0" dirty="0">
                <a:latin typeface="T3Font_36"/>
              </a:rPr>
              <a:t>쪼</a:t>
            </a:r>
            <a:r>
              <a:rPr lang="ko-KR" altLang="en-US" sz="1800" b="0" i="0" u="none" strike="noStrike" baseline="0" dirty="0">
                <a:latin typeface="T3Font_24"/>
              </a:rPr>
              <a:t>개 </a:t>
            </a:r>
            <a:r>
              <a:rPr lang="ko-KR" altLang="en-US" sz="1800" b="0" i="0" u="none" strike="noStrike" baseline="0" dirty="0">
                <a:latin typeface="T3Font_28"/>
              </a:rPr>
              <a:t>내</a:t>
            </a:r>
            <a:r>
              <a:rPr lang="ko-KR" altLang="en-US" sz="1800" b="0" i="0" u="none" strike="noStrike" baseline="0" dirty="0">
                <a:latin typeface="T3Font_29"/>
              </a:rPr>
              <a:t>어 </a:t>
            </a:r>
            <a:r>
              <a:rPr lang="ko-KR" altLang="en-US" sz="1800" b="0" i="0" u="none" strike="noStrike" baseline="0" dirty="0">
                <a:latin typeface="T3Font_9"/>
              </a:rPr>
              <a:t>원</a:t>
            </a:r>
            <a:r>
              <a:rPr lang="ko-KR" altLang="en-US" sz="1800" b="0" i="0" u="none" strike="noStrike" baseline="0" dirty="0">
                <a:latin typeface="T3Font_14"/>
              </a:rPr>
              <a:t>하</a:t>
            </a:r>
            <a:r>
              <a:rPr lang="ko-KR" altLang="en-US" sz="1800" b="0" i="0" u="none" strike="noStrike" baseline="0" dirty="0">
                <a:latin typeface="T3Font_32"/>
              </a:rPr>
              <a:t>는 </a:t>
            </a:r>
            <a:r>
              <a:rPr lang="ko-KR" altLang="en-US" sz="1800" b="0" i="0" u="none" strike="noStrike" baseline="0" dirty="0">
                <a:latin typeface="T3Font_14"/>
              </a:rPr>
              <a:t>형</a:t>
            </a:r>
            <a:r>
              <a:rPr lang="ko-KR" altLang="en-US" sz="1800" b="0" i="0" u="none" strike="noStrike" baseline="0" dirty="0">
                <a:latin typeface="T3Font_25"/>
              </a:rPr>
              <a:t>태</a:t>
            </a:r>
            <a:r>
              <a:rPr lang="ko-KR" altLang="en-US" sz="1800" b="0" i="0" u="none" strike="noStrike" baseline="0" dirty="0">
                <a:latin typeface="T3Font_29"/>
              </a:rPr>
              <a:t>와</a:t>
            </a:r>
            <a:r>
              <a:rPr lang="ko-KR" altLang="en-US" sz="1800" b="0" i="0" u="none" strike="noStrike" baseline="0" dirty="0">
                <a:latin typeface="T3Font_32"/>
              </a:rPr>
              <a:t>는 </a:t>
            </a:r>
            <a:r>
              <a:rPr lang="ko-KR" altLang="en-US" sz="1800" b="0" i="0" u="none" strike="noStrike" baseline="0" dirty="0">
                <a:latin typeface="T3Font_27"/>
              </a:rPr>
              <a:t>맞</a:t>
            </a:r>
            <a:r>
              <a:rPr lang="ko-KR" altLang="en-US" sz="1800" b="0" i="0" u="none" strike="noStrike" baseline="0" dirty="0">
                <a:latin typeface="T3Font_34"/>
              </a:rPr>
              <a:t>지 </a:t>
            </a:r>
            <a:r>
              <a:rPr lang="ko-KR" altLang="en-US" sz="1800" b="0" i="0" u="none" strike="noStrike" baseline="0" dirty="0">
                <a:latin typeface="T3Font_31"/>
              </a:rPr>
              <a:t>않</a:t>
            </a:r>
            <a:r>
              <a:rPr lang="ko-KR" altLang="en-US" sz="1800" b="0" i="0" u="none" strike="noStrike" baseline="0" dirty="0">
                <a:latin typeface="T3Font_32"/>
              </a:rPr>
              <a:t>는다</a:t>
            </a:r>
            <a:r>
              <a:rPr lang="ko-KR" altLang="en-US" sz="1800" b="0" i="0" u="none" strike="noStrike" baseline="0" dirty="0">
                <a:latin typeface="T3Font_18"/>
              </a:rPr>
              <a:t>고 </a:t>
            </a:r>
            <a:r>
              <a:rPr lang="ko-KR" altLang="en-US" sz="1800" b="0" i="0" u="none" strike="noStrike" baseline="0" dirty="0">
                <a:latin typeface="T3Font_30"/>
              </a:rPr>
              <a:t>판</a:t>
            </a:r>
            <a:r>
              <a:rPr lang="ko-KR" altLang="en-US" sz="1800" b="0" i="0" u="none" strike="noStrike" baseline="0" dirty="0">
                <a:latin typeface="T3Font_32"/>
              </a:rPr>
              <a:t>단</a:t>
            </a:r>
            <a:endParaRPr lang="ko-KR" altLang="en-US" sz="2400" spc="-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586504-6032-4E1A-9396-0CD0ADF5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762125"/>
            <a:ext cx="4143375" cy="1666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449B5E-81CD-4C6E-9605-A2E90585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1" y="3809217"/>
            <a:ext cx="4171950" cy="1685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3C5A3F-9659-433B-9393-6BD515AC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021" y="1895474"/>
            <a:ext cx="3314700" cy="1400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A26ED2-BB19-41BD-827F-5E0172C99D5D}"/>
              </a:ext>
            </a:extLst>
          </p:cNvPr>
          <p:cNvSpPr txBox="1"/>
          <p:nvPr/>
        </p:nvSpPr>
        <p:spPr>
          <a:xfrm>
            <a:off x="4061516" y="2016569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Mecab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AD263-48FA-4FFF-B1D5-AE9B378067DE}"/>
              </a:ext>
            </a:extLst>
          </p:cNvPr>
          <p:cNvSpPr txBox="1"/>
          <p:nvPr/>
        </p:nvSpPr>
        <p:spPr>
          <a:xfrm>
            <a:off x="4239316" y="4041212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Okt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59082-89E2-4CAE-96D2-307B065953A7}"/>
              </a:ext>
            </a:extLst>
          </p:cNvPr>
          <p:cNvSpPr txBox="1"/>
          <p:nvPr/>
        </p:nvSpPr>
        <p:spPr>
          <a:xfrm>
            <a:off x="8773216" y="2007488"/>
            <a:ext cx="135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Komoran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78A307-D95A-43B6-BAF9-F3ECAA607355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279361-E8BA-458B-918E-EB89A4FE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2.6 </a:t>
            </a:r>
            <a:r>
              <a:rPr lang="ko-KR" altLang="en-US" sz="3600" spc="-300" dirty="0"/>
              <a:t>모델 및 형태소 분석기 비교 및 선정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1243751" y="969647"/>
            <a:ext cx="383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Okt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Mecab</a:t>
            </a:r>
            <a:r>
              <a:rPr lang="en-US" altLang="ko-KR" sz="2800" dirty="0"/>
              <a:t> </a:t>
            </a:r>
            <a:r>
              <a:rPr lang="ko-KR" altLang="en-US" sz="2800" dirty="0"/>
              <a:t>편의성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0A0C6-2578-4C60-8D32-8A8B2E8D494C}"/>
              </a:ext>
            </a:extLst>
          </p:cNvPr>
          <p:cNvSpPr txBox="1"/>
          <p:nvPr/>
        </p:nvSpPr>
        <p:spPr>
          <a:xfrm>
            <a:off x="1330836" y="4728313"/>
            <a:ext cx="9959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T3Font_40"/>
              </a:rPr>
              <a:t>결론</a:t>
            </a:r>
            <a:endParaRPr lang="en-US" altLang="ko-KR" sz="1800" b="1" i="0" u="none" strike="noStrike" baseline="0" dirty="0">
              <a:latin typeface="T3Font_40"/>
            </a:endParaRPr>
          </a:p>
          <a:p>
            <a:r>
              <a:rPr lang="ko-KR" altLang="en-US" sz="1800" b="0" i="0" u="none" strike="noStrike" baseline="0" dirty="0">
                <a:latin typeface="T3Font_40"/>
              </a:rPr>
              <a:t>프</a:t>
            </a:r>
            <a:r>
              <a:rPr lang="ko-KR" altLang="en-US" sz="1800" b="0" i="0" u="none" strike="noStrike" baseline="0" dirty="0">
                <a:latin typeface="T3Font_16"/>
              </a:rPr>
              <a:t>로</a:t>
            </a:r>
            <a:r>
              <a:rPr lang="ko-KR" altLang="en-US" sz="1800" b="0" i="0" u="none" strike="noStrike" baseline="0" dirty="0">
                <a:latin typeface="T3Font_7"/>
              </a:rPr>
              <a:t>젝</a:t>
            </a:r>
            <a:r>
              <a:rPr lang="ko-KR" altLang="en-US" sz="1800" b="0" i="0" u="none" strike="noStrike" baseline="0" dirty="0">
                <a:latin typeface="T3Font_30"/>
              </a:rPr>
              <a:t>트</a:t>
            </a:r>
            <a:r>
              <a:rPr lang="ko-KR" altLang="en-US" sz="1800" b="0" i="0" u="none" strike="noStrike" baseline="0" dirty="0">
                <a:latin typeface="T3Font_9"/>
              </a:rPr>
              <a:t>의 </a:t>
            </a:r>
            <a:r>
              <a:rPr lang="ko-KR" altLang="en-US" sz="1800" b="0" i="0" u="none" strike="noStrike" baseline="0" dirty="0">
                <a:latin typeface="T3Font_34"/>
              </a:rPr>
              <a:t>진</a:t>
            </a:r>
            <a:r>
              <a:rPr lang="ko-KR" altLang="en-US" sz="1800" b="0" i="0" u="none" strike="noStrike" baseline="0" dirty="0">
                <a:latin typeface="T3Font_14"/>
              </a:rPr>
              <a:t>행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14"/>
              </a:rPr>
              <a:t>항</a:t>
            </a:r>
            <a:r>
              <a:rPr lang="ko-KR" altLang="en-US" sz="1800" b="0" i="0" u="none" strike="noStrike" baseline="0" dirty="0">
                <a:latin typeface="T3Font_9"/>
              </a:rPr>
              <a:t>을 봤을 때 좀 더 </a:t>
            </a:r>
            <a:r>
              <a:rPr lang="ko-KR" altLang="en-US" dirty="0">
                <a:latin typeface="T3Font_9"/>
              </a:rPr>
              <a:t>사용하기 용이한 </a:t>
            </a:r>
            <a:r>
              <a:rPr lang="en-US" altLang="ko-KR" sz="1800" b="1" i="0" u="none" strike="noStrike" baseline="0" dirty="0" err="1">
                <a:latin typeface="LiberationSans"/>
              </a:rPr>
              <a:t>Okt</a:t>
            </a:r>
            <a:r>
              <a:rPr lang="ko-KR" altLang="en-US" sz="1800" b="1" i="0" u="none" strike="noStrike" baseline="0" dirty="0">
                <a:latin typeface="T3Font_27"/>
              </a:rPr>
              <a:t>를 </a:t>
            </a:r>
            <a:r>
              <a:rPr lang="ko-KR" altLang="en-US" sz="1800" b="1" i="0" u="none" strike="noStrike" baseline="0" dirty="0">
                <a:latin typeface="T3Font_10"/>
              </a:rPr>
              <a:t>사</a:t>
            </a:r>
            <a:r>
              <a:rPr lang="ko-KR" altLang="en-US" sz="1800" b="1" i="0" u="none" strike="noStrike" baseline="0" dirty="0">
                <a:latin typeface="T3Font_9"/>
              </a:rPr>
              <a:t>용</a:t>
            </a:r>
            <a:r>
              <a:rPr lang="ko-KR" altLang="en-US" sz="1800" b="1" i="0" u="none" strike="noStrike" baseline="0" dirty="0">
                <a:latin typeface="T3Font_14"/>
              </a:rPr>
              <a:t>하</a:t>
            </a:r>
            <a:r>
              <a:rPr lang="ko-KR" altLang="en-US" sz="1800" b="1" i="0" u="none" strike="noStrike" baseline="0" dirty="0">
                <a:latin typeface="T3Font_20"/>
              </a:rPr>
              <a:t>기</a:t>
            </a:r>
            <a:r>
              <a:rPr lang="ko-KR" altLang="en-US" sz="1800" b="1" i="0" u="none" strike="noStrike" baseline="0" dirty="0">
                <a:latin typeface="T3Font_16"/>
              </a:rPr>
              <a:t>로 </a:t>
            </a:r>
            <a:r>
              <a:rPr lang="ko-KR" altLang="en-US" sz="1800" b="1" i="0" u="none" strike="noStrike" baseline="0" dirty="0">
                <a:latin typeface="T3Font_18"/>
              </a:rPr>
              <a:t>결</a:t>
            </a:r>
            <a:r>
              <a:rPr lang="ko-KR" altLang="en-US" sz="1800" b="1" i="0" u="none" strike="noStrike" baseline="0" dirty="0">
                <a:latin typeface="T3Font_7"/>
              </a:rPr>
              <a:t>정</a:t>
            </a:r>
            <a:endParaRPr lang="en-US" altLang="ko-KR" b="1" dirty="0">
              <a:latin typeface="T3Font_16"/>
            </a:endParaRPr>
          </a:p>
          <a:p>
            <a:endParaRPr lang="ko-KR" altLang="en-US" sz="2400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8EC7F-2946-4895-B23D-D5ADC03E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71" y="2902908"/>
            <a:ext cx="4337237" cy="6490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A2DC4D-71ED-4AF4-8F50-4E7BDF02EE80}"/>
              </a:ext>
            </a:extLst>
          </p:cNvPr>
          <p:cNvSpPr txBox="1"/>
          <p:nvPr/>
        </p:nvSpPr>
        <p:spPr>
          <a:xfrm>
            <a:off x="6096000" y="170257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latin typeface="T3Font_7"/>
              </a:rPr>
              <a:t>Mecab</a:t>
            </a:r>
            <a:endParaRPr lang="en-US" altLang="ko-KR" sz="1800" b="1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따로 설치 필요</a:t>
            </a:r>
            <a:endParaRPr lang="en-US" altLang="ko-KR" sz="1800" b="0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용</a:t>
            </a:r>
            <a:r>
              <a:rPr lang="ko-KR" altLang="en-US" sz="1800" b="0" i="0" u="none" strike="noStrike" baseline="0" dirty="0">
                <a:latin typeface="T3Font_7"/>
              </a:rPr>
              <a:t>자 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7"/>
              </a:rPr>
              <a:t>전</a:t>
            </a:r>
            <a:r>
              <a:rPr lang="ko-KR" altLang="en-US" sz="1800" b="0" i="0" u="none" strike="noStrike" baseline="0" dirty="0">
                <a:latin typeface="T3Font_9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추</a:t>
            </a:r>
            <a:r>
              <a:rPr lang="ko-KR" altLang="en-US" sz="1800" b="0" i="0" u="none" strike="noStrike" baseline="0" dirty="0">
                <a:latin typeface="T3Font_24"/>
              </a:rPr>
              <a:t>가</a:t>
            </a:r>
            <a:r>
              <a:rPr lang="ko-KR" altLang="en-US" sz="1800" b="0" i="0" u="none" strike="noStrike" baseline="0" dirty="0">
                <a:latin typeface="T3Font_32"/>
              </a:rPr>
              <a:t> </a:t>
            </a:r>
            <a:r>
              <a:rPr lang="ko-KR" altLang="en-US" sz="1800" b="0" i="0" u="none" strike="noStrike" baseline="0" dirty="0">
                <a:latin typeface="T3Font_20"/>
              </a:rPr>
              <a:t>까</a:t>
            </a:r>
            <a:r>
              <a:rPr lang="ko-KR" altLang="en-US" sz="1800" b="0" i="0" u="none" strike="noStrike" baseline="0" dirty="0">
                <a:latin typeface="T3Font_32"/>
              </a:rPr>
              <a:t>다</a:t>
            </a:r>
            <a:r>
              <a:rPr lang="ko-KR" altLang="en-US" dirty="0">
                <a:latin typeface="T3Font_16"/>
              </a:rPr>
              <a:t>로움 </a:t>
            </a:r>
            <a:r>
              <a:rPr lang="en-US" altLang="ko-KR" dirty="0">
                <a:latin typeface="T3Font_16"/>
              </a:rPr>
              <a:t>: </a:t>
            </a:r>
            <a:r>
              <a:rPr lang="ko-KR" altLang="en-US" dirty="0">
                <a:latin typeface="T3Font_16"/>
              </a:rPr>
              <a:t>넣으려는 데이터의 </a:t>
            </a:r>
            <a:endParaRPr lang="en-US" altLang="ko-KR" dirty="0">
              <a:latin typeface="T3Font_16"/>
            </a:endParaRPr>
          </a:p>
          <a:p>
            <a:r>
              <a:rPr lang="en-US" altLang="ko-KR" dirty="0">
                <a:latin typeface="T3Font_16"/>
              </a:rPr>
              <a:t>  </a:t>
            </a:r>
            <a:r>
              <a:rPr lang="ko-KR" altLang="en-US" dirty="0">
                <a:latin typeface="T3Font_16"/>
              </a:rPr>
              <a:t>품사까지 지정해야 함</a:t>
            </a:r>
            <a:endParaRPr lang="ko-KR" altLang="en-US" sz="2400" spc="-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56210-DC97-468F-93C3-A865D6C5397A}"/>
              </a:ext>
            </a:extLst>
          </p:cNvPr>
          <p:cNvSpPr txBox="1"/>
          <p:nvPr/>
        </p:nvSpPr>
        <p:spPr>
          <a:xfrm>
            <a:off x="819859" y="1705898"/>
            <a:ext cx="4976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 err="1">
                <a:latin typeface="T3Font_7"/>
              </a:rPr>
              <a:t>Okt</a:t>
            </a:r>
            <a:endParaRPr lang="en-US" altLang="ko-KR" sz="1800" b="1" i="0" u="none" strike="noStrike" baseline="0" dirty="0">
              <a:latin typeface="T3Font_7"/>
            </a:endParaRPr>
          </a:p>
          <a:p>
            <a:r>
              <a:rPr lang="en-US" altLang="ko-KR" dirty="0">
                <a:latin typeface="T3Font_7"/>
              </a:rPr>
              <a:t>-</a:t>
            </a:r>
            <a:r>
              <a:rPr lang="ko-KR" altLang="en-US" dirty="0">
                <a:latin typeface="T3Font_7"/>
              </a:rPr>
              <a:t> </a:t>
            </a:r>
            <a:r>
              <a:rPr lang="en-US" altLang="ko-KR" dirty="0" err="1">
                <a:latin typeface="T3Font_7"/>
              </a:rPr>
              <a:t>Konlpy</a:t>
            </a:r>
            <a:r>
              <a:rPr lang="ko-KR" altLang="en-US" dirty="0">
                <a:latin typeface="T3Font_7"/>
              </a:rPr>
              <a:t>를 이용하여 사용가능</a:t>
            </a:r>
            <a:endParaRPr lang="en-US" altLang="ko-KR" sz="1800" b="0" i="0" u="none" strike="noStrike" baseline="0" dirty="0">
              <a:latin typeface="T3Font_7"/>
            </a:endParaRPr>
          </a:p>
          <a:p>
            <a:r>
              <a:rPr lang="en-US" altLang="ko-KR" sz="1800" b="0" i="0" u="none" strike="noStrike" baseline="0" dirty="0">
                <a:latin typeface="T3Font_7"/>
              </a:rPr>
              <a:t>- </a:t>
            </a:r>
            <a:r>
              <a:rPr lang="ko-KR" altLang="en-US" sz="1800" b="0" i="0" u="none" strike="noStrike" baseline="0" dirty="0">
                <a:latin typeface="T3Font_7"/>
              </a:rPr>
              <a:t>이</a:t>
            </a:r>
            <a:r>
              <a:rPr lang="ko-KR" altLang="en-US" sz="1800" b="0" i="0" u="none" strike="noStrike" baseline="0" dirty="0">
                <a:latin typeface="T3Font_9"/>
              </a:rPr>
              <a:t>용</a:t>
            </a:r>
            <a:r>
              <a:rPr lang="ko-KR" altLang="en-US" sz="1800" b="0" i="0" u="none" strike="noStrike" baseline="0" dirty="0">
                <a:latin typeface="T3Font_7"/>
              </a:rPr>
              <a:t>자 </a:t>
            </a:r>
            <a:r>
              <a:rPr lang="ko-KR" altLang="en-US" sz="1800" b="0" i="0" u="none" strike="noStrike" baseline="0" dirty="0">
                <a:latin typeface="T3Font_10"/>
              </a:rPr>
              <a:t>사</a:t>
            </a:r>
            <a:r>
              <a:rPr lang="ko-KR" altLang="en-US" sz="1800" b="0" i="0" u="none" strike="noStrike" baseline="0" dirty="0">
                <a:latin typeface="T3Font_7"/>
              </a:rPr>
              <a:t>전</a:t>
            </a:r>
            <a:r>
              <a:rPr lang="ko-KR" altLang="en-US" sz="1800" b="0" i="0" u="none" strike="noStrike" baseline="0" dirty="0">
                <a:latin typeface="T3Font_9"/>
              </a:rPr>
              <a:t>을 </a:t>
            </a:r>
            <a:r>
              <a:rPr lang="ko-KR" altLang="en-US" sz="1800" b="0" i="0" u="none" strike="noStrike" baseline="0" dirty="0">
                <a:latin typeface="T3Font_19"/>
              </a:rPr>
              <a:t>추</a:t>
            </a:r>
            <a:r>
              <a:rPr lang="ko-KR" altLang="en-US" sz="1800" b="0" i="0" u="none" strike="noStrike" baseline="0" dirty="0">
                <a:latin typeface="T3Font_24"/>
              </a:rPr>
              <a:t>가가 용이함 </a:t>
            </a:r>
            <a:r>
              <a:rPr lang="en-US" altLang="ko-KR" sz="1800" b="0" i="0" u="none" strike="noStrike" baseline="0" dirty="0">
                <a:latin typeface="T3Font_24"/>
              </a:rPr>
              <a:t>: txt </a:t>
            </a:r>
            <a:r>
              <a:rPr lang="ko-KR" altLang="en-US" sz="1800" b="0" i="0" u="none" strike="noStrike" baseline="0" dirty="0">
                <a:latin typeface="T3Font_24"/>
              </a:rPr>
              <a:t>파일에 단어만 추가</a:t>
            </a:r>
            <a:endParaRPr lang="ko-KR" altLang="en-US" sz="2400" spc="-3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868C07-4B4F-4238-BF3C-FC91697DD668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F4B9D-E0AD-4334-A418-F7275AE2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519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모델 구축 및 학습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라이브러리 및 데이터 로드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2.TF-IDF </a:t>
            </a:r>
            <a:r>
              <a:rPr lang="ko-KR" altLang="en-US" dirty="0">
                <a:solidFill>
                  <a:schemeClr val="bg1"/>
                </a:solidFill>
              </a:rPr>
              <a:t>단어 학습 및 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3.1</a:t>
            </a:r>
            <a:r>
              <a:rPr lang="ko-KR" altLang="en-US" dirty="0">
                <a:solidFill>
                  <a:schemeClr val="bg1"/>
                </a:solidFill>
              </a:rPr>
              <a:t>차 문장 추출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4.SBERT </a:t>
            </a:r>
            <a:r>
              <a:rPr lang="ko-KR" altLang="en-US" dirty="0">
                <a:solidFill>
                  <a:schemeClr val="bg1"/>
                </a:solidFill>
              </a:rPr>
              <a:t>학습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결과 반영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656EF9-3D68-46F7-B23D-652EAAC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6631E-3483-4ADF-8B20-BCFD6E7D20AA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3.1 </a:t>
            </a:r>
            <a:r>
              <a:rPr lang="ko-KR" altLang="en-US" sz="3600" spc="-300" dirty="0"/>
              <a:t>라이브러리 및 데이터 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라이브러리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84437" y="3643729"/>
            <a:ext cx="165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load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04C57C-7D1E-43AB-B017-D1B0A0C6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34" y="1470090"/>
            <a:ext cx="7038975" cy="1828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DEEF2E-D490-43AF-9B7A-81F7BAB4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34" y="4264920"/>
            <a:ext cx="8439150" cy="14954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B8131B-DC43-4544-94F1-00E1AE1888BB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76EFAE-0133-4587-AC1B-F1CD2AF2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TF-IDF</a:t>
            </a:r>
            <a:r>
              <a:rPr lang="ko-KR" altLang="en-US" sz="2800" dirty="0"/>
              <a:t> 단어 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BD963-B43A-466C-AFEB-61CD0B60A50F}"/>
              </a:ext>
            </a:extLst>
          </p:cNvPr>
          <p:cNvSpPr txBox="1"/>
          <p:nvPr/>
        </p:nvSpPr>
        <p:spPr>
          <a:xfrm>
            <a:off x="1201478" y="4099149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모델 학습 및 모델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1ADDCB-ACBF-4DAA-8347-D23CACA2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524666"/>
            <a:ext cx="8448675" cy="2343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2D16A3-D659-4094-9AF9-438954CB3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82"/>
          <a:stretch/>
        </p:blipFill>
        <p:spPr>
          <a:xfrm>
            <a:off x="1243751" y="4824067"/>
            <a:ext cx="5179909" cy="12287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4B3FCB-BA9D-4830-9980-F984C86830C9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5E5D5CE-284F-4D74-ADC2-2404DA9B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단어 학습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5BD2B7-280C-48F7-B69F-5BDF0150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1" y="1492867"/>
            <a:ext cx="8391525" cy="48958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236341-9058-4F23-A0EE-1F1700CED619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C98D85-29D6-4FCC-89BD-5F271AF5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3.2 TF-IDF </a:t>
            </a:r>
            <a:r>
              <a:rPr lang="ko-KR" altLang="en-US" sz="3600" spc="-300" dirty="0"/>
              <a:t>단어 학습 및 저장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16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Transform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59973" y="4315998"/>
            <a:ext cx="327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저장 후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추출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C73CF0-9A11-41AE-8A88-B7D117F9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48" y="1492867"/>
            <a:ext cx="8448675" cy="2524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CBF08D-E524-42D6-97FF-2125A9D7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47" y="4839218"/>
            <a:ext cx="8448675" cy="16002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5D45C4-FE5F-4743-8219-08A243E04782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9E547B-8FFA-462E-9D98-4C36B261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3.3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1</a:t>
            </a:r>
            <a:r>
              <a:rPr lang="ko-KR" altLang="en-US" sz="3600" spc="-300" dirty="0"/>
              <a:t>차 문장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296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Input Text Tokenize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4EE4-E728-4A54-A390-156B53EF1FBB}"/>
              </a:ext>
            </a:extLst>
          </p:cNvPr>
          <p:cNvSpPr txBox="1"/>
          <p:nvPr/>
        </p:nvSpPr>
        <p:spPr>
          <a:xfrm>
            <a:off x="1243751" y="3820198"/>
            <a:ext cx="696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코사인 유사도를 이용해 </a:t>
            </a:r>
            <a:r>
              <a:rPr lang="en-US" altLang="ko-KR" sz="2800" dirty="0"/>
              <a:t>1</a:t>
            </a:r>
            <a:r>
              <a:rPr lang="ko-KR" altLang="en-US" sz="2800" dirty="0"/>
              <a:t>차 유사 문장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5F7874-5CEF-466C-8F92-060F9091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72" y="1492867"/>
            <a:ext cx="8439150" cy="198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6A1859-4829-4295-82E6-9D2827D0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72" y="4267718"/>
            <a:ext cx="8439150" cy="1905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49D167-14E7-430F-A5F5-1C84F341CEF2}"/>
              </a:ext>
            </a:extLst>
          </p:cNvPr>
          <p:cNvSpPr/>
          <p:nvPr/>
        </p:nvSpPr>
        <p:spPr>
          <a:xfrm>
            <a:off x="2731246" y="1576016"/>
            <a:ext cx="1091914" cy="18928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530464-7A55-422F-8A2D-FB0D6D9F9DA0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7D7E4A-6737-4389-8D69-980FE6F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프로젝트 개요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문제 정의 및 목적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사용 툴 및 기술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역할 분담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</a:t>
            </a:r>
            <a:r>
              <a:rPr lang="ko-KR" altLang="en-US" dirty="0">
                <a:solidFill>
                  <a:schemeClr val="bg1"/>
                </a:solidFill>
              </a:rPr>
              <a:t>시스템 순서도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진행 과정 및 소요 기간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6.</a:t>
            </a: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79823D-CF6D-448E-A721-E42DE4CA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860E-7E1D-4FBB-9E07-2C1FA6925F3E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3.3</a:t>
            </a:r>
            <a:r>
              <a:rPr lang="ko-KR" altLang="en-US" sz="3600" spc="-300" dirty="0"/>
              <a:t> </a:t>
            </a:r>
            <a:r>
              <a:rPr lang="en-US" altLang="ko-KR" sz="3600" spc="-300" dirty="0"/>
              <a:t>1</a:t>
            </a:r>
            <a:r>
              <a:rPr lang="ko-KR" altLang="en-US" sz="3600" spc="-300" dirty="0"/>
              <a:t>차 문장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차 문장 추출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CD859-10D1-4AD5-B7B1-CEEE1B47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89" y="1843933"/>
            <a:ext cx="6817314" cy="39787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5B8A84-D1C9-44AA-BF37-904ADF3CAE64}"/>
              </a:ext>
            </a:extLst>
          </p:cNvPr>
          <p:cNvSpPr/>
          <p:nvPr/>
        </p:nvSpPr>
        <p:spPr>
          <a:xfrm>
            <a:off x="4269581" y="3040523"/>
            <a:ext cx="459582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507670-28DE-4B70-A715-D7A86E6AE647}"/>
              </a:ext>
            </a:extLst>
          </p:cNvPr>
          <p:cNvSpPr/>
          <p:nvPr/>
        </p:nvSpPr>
        <p:spPr>
          <a:xfrm>
            <a:off x="3982492" y="4089399"/>
            <a:ext cx="612024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AC0AFB-EBA9-4CC1-AC3C-696437EAC2D3}"/>
              </a:ext>
            </a:extLst>
          </p:cNvPr>
          <p:cNvSpPr/>
          <p:nvPr/>
        </p:nvSpPr>
        <p:spPr>
          <a:xfrm>
            <a:off x="3947185" y="1841337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773370-6D10-4CE5-A883-028A02386B09}"/>
              </a:ext>
            </a:extLst>
          </p:cNvPr>
          <p:cNvSpPr/>
          <p:nvPr/>
        </p:nvSpPr>
        <p:spPr>
          <a:xfrm>
            <a:off x="5146131" y="3145908"/>
            <a:ext cx="270420" cy="18097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DD9C69-E289-49E5-BB1F-79067FB9941F}"/>
              </a:ext>
            </a:extLst>
          </p:cNvPr>
          <p:cNvSpPr/>
          <p:nvPr/>
        </p:nvSpPr>
        <p:spPr>
          <a:xfrm>
            <a:off x="6425046" y="3950340"/>
            <a:ext cx="429966" cy="1476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9C6266-BCCA-4FD1-A31B-C7DE40D74BED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9AFD501-CE47-4B39-8B6D-4BE969E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66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3.4 SBERT </a:t>
            </a:r>
            <a:r>
              <a:rPr lang="ko-KR" altLang="en-US" sz="3600" spc="-300" dirty="0"/>
              <a:t>학습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788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TF-IDF </a:t>
            </a:r>
            <a:r>
              <a:rPr lang="ko-KR" altLang="en-US" sz="2800" dirty="0"/>
              <a:t>결과에 해당하는 문장 토대로 </a:t>
            </a:r>
            <a:r>
              <a:rPr lang="en-US" altLang="ko-KR" sz="2800" dirty="0"/>
              <a:t>SBERT</a:t>
            </a:r>
            <a:r>
              <a:rPr lang="ko-KR" altLang="en-US" sz="2800" dirty="0"/>
              <a:t>에 학습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B13110-57D0-400D-B4F8-866919AF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70765"/>
            <a:ext cx="8315325" cy="42005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8025BA-05BB-4388-9A06-E6E015CF845A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BCFFD6-C766-49EA-B467-D198AE0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3.5 </a:t>
            </a:r>
            <a:r>
              <a:rPr lang="ko-KR" altLang="en-US" sz="3600" spc="-300" dirty="0"/>
              <a:t>결과 반영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819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결과를 실제 법령 데이터와 연결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법령명</a:t>
            </a:r>
            <a:r>
              <a:rPr lang="ko-KR" altLang="en-US" sz="2800" dirty="0"/>
              <a:t> 목록 반영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E8570C-C4AD-4055-B1AE-24EE45E8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1492867"/>
            <a:ext cx="8298180" cy="4791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CD85F7-8892-4EC1-B6C4-D112F456DC8C}"/>
              </a:ext>
            </a:extLst>
          </p:cNvPr>
          <p:cNvSpPr/>
          <p:nvPr/>
        </p:nvSpPr>
        <p:spPr>
          <a:xfrm>
            <a:off x="1993900" y="3771900"/>
            <a:ext cx="4711700" cy="251256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280B38-E8B9-4DBC-9534-7A653DE848E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77F23A-9D01-4838-B316-9A394DA7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3.5 </a:t>
            </a:r>
            <a:r>
              <a:rPr lang="ko-KR" altLang="en-US" sz="3600" spc="-300" dirty="0"/>
              <a:t>결과 반영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C875F-5B00-4E1E-BDF8-7FFAE7E86C36}"/>
              </a:ext>
            </a:extLst>
          </p:cNvPr>
          <p:cNvSpPr txBox="1"/>
          <p:nvPr/>
        </p:nvSpPr>
        <p:spPr>
          <a:xfrm>
            <a:off x="1243751" y="969647"/>
            <a:ext cx="935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결과를 실제 법령 데이터와 연결 </a:t>
            </a:r>
            <a:r>
              <a:rPr lang="en-US" altLang="ko-KR" sz="2800" dirty="0"/>
              <a:t>– </a:t>
            </a:r>
            <a:r>
              <a:rPr lang="ko-KR" altLang="en-US" sz="2800" dirty="0"/>
              <a:t>해당 </a:t>
            </a:r>
            <a:r>
              <a:rPr lang="ko-KR" altLang="en-US" sz="2800" dirty="0" err="1"/>
              <a:t>법령명</a:t>
            </a:r>
            <a:r>
              <a:rPr lang="ko-KR" altLang="en-US" sz="2800" dirty="0"/>
              <a:t> 법조문 반영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010B24-D3C4-4848-BF91-A605D96C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14" y="1626039"/>
            <a:ext cx="8302371" cy="49059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48B335-CCAE-4F3B-98FD-8E05DC7CC257}"/>
              </a:ext>
            </a:extLst>
          </p:cNvPr>
          <p:cNvSpPr/>
          <p:nvPr/>
        </p:nvSpPr>
        <p:spPr>
          <a:xfrm>
            <a:off x="1944813" y="3628465"/>
            <a:ext cx="8257021" cy="29035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85C962-34DE-4534-94AC-036638C99344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98C43-E631-4FD4-9834-2B474C10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826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시각화 및 결과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1.PyQt </a:t>
            </a:r>
            <a:r>
              <a:rPr lang="ko-KR" altLang="en-US" dirty="0">
                <a:solidFill>
                  <a:schemeClr val="bg1"/>
                </a:solidFill>
              </a:rPr>
              <a:t>시각화 및 결과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8E834A-D7FF-4262-B958-CAC9D231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2FA25-2297-47EF-BA7E-9C7E9AC63984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2BA26-C1C3-4873-AE5C-F8A22B81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15" y="1932730"/>
            <a:ext cx="4844285" cy="4160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E6F58A-E030-44D1-B911-9F9D84EE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20" y="1932730"/>
            <a:ext cx="4848165" cy="4160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1251715" y="1250186"/>
            <a:ext cx="112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첫 화면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검색 정보 입력</a:t>
            </a:r>
            <a:endParaRPr lang="en-US" altLang="ko-KR" dirty="0"/>
          </a:p>
          <a:p>
            <a:r>
              <a:rPr lang="ko-KR" altLang="en-US" sz="1400" dirty="0"/>
              <a:t>오타가 들어가는 경우도 확인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654271-FA32-47B6-A539-ABE80F7A57EC}"/>
              </a:ext>
            </a:extLst>
          </p:cNvPr>
          <p:cNvSpPr/>
          <p:nvPr/>
        </p:nvSpPr>
        <p:spPr>
          <a:xfrm>
            <a:off x="7264401" y="2423460"/>
            <a:ext cx="2883646" cy="230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A9902E-EBE2-4A86-85D8-1DC8C7D4365D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F7343-73B2-4592-BBC1-C789D603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921833" y="1242616"/>
            <a:ext cx="49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검색 정보에 관련된 </a:t>
            </a:r>
            <a:r>
              <a:rPr lang="ko-KR" altLang="en-US" sz="1800" dirty="0" err="1"/>
              <a:t>법령명</a:t>
            </a:r>
            <a:r>
              <a:rPr lang="ko-KR" altLang="en-US" sz="1800" dirty="0"/>
              <a:t> 목록 출력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법령명</a:t>
            </a:r>
            <a:r>
              <a:rPr lang="ko-KR" altLang="en-US" dirty="0"/>
              <a:t> 클릭 </a:t>
            </a:r>
            <a:r>
              <a:rPr lang="en-US" altLang="ko-KR" dirty="0"/>
              <a:t>-&gt; </a:t>
            </a:r>
            <a:r>
              <a:rPr lang="ko-KR" altLang="en-US" dirty="0"/>
              <a:t>관련 조문 출력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69B53-6E80-4052-B55F-A7C94E7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4" y="1932731"/>
            <a:ext cx="4920947" cy="4196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B8829-8C11-4EA3-97D4-498B6163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32" y="1932731"/>
            <a:ext cx="4893494" cy="41969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2AF77-CAFE-427A-8820-EF1C9025BD8A}"/>
              </a:ext>
            </a:extLst>
          </p:cNvPr>
          <p:cNvSpPr/>
          <p:nvPr/>
        </p:nvSpPr>
        <p:spPr>
          <a:xfrm>
            <a:off x="1792941" y="2934447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BA6B3B-D377-41AB-961B-09D927AAD692}"/>
              </a:ext>
            </a:extLst>
          </p:cNvPr>
          <p:cNvSpPr/>
          <p:nvPr/>
        </p:nvSpPr>
        <p:spPr>
          <a:xfrm>
            <a:off x="7001436" y="2411506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715324-4170-4665-BDE8-BA0D4587A8AF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84ECC4-E652-49D0-B937-EA6C35A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4.1  </a:t>
            </a:r>
            <a:r>
              <a:rPr lang="en-US" altLang="ko-KR" sz="3600" spc="-300" dirty="0" err="1"/>
              <a:t>PyQt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시각화 및 결과</a:t>
            </a:r>
            <a:r>
              <a:rPr lang="en-US" altLang="ko-KR" sz="3600" spc="-300" dirty="0"/>
              <a:t> </a:t>
            </a:r>
            <a:endParaRPr lang="ko-KR" altLang="en-US" sz="3600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B5F4C-9420-4FE0-AA27-6FD2B44FDBAB}"/>
              </a:ext>
            </a:extLst>
          </p:cNvPr>
          <p:cNvSpPr txBox="1"/>
          <p:nvPr/>
        </p:nvSpPr>
        <p:spPr>
          <a:xfrm>
            <a:off x="921833" y="1242616"/>
            <a:ext cx="49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검색 정보에 관련된 </a:t>
            </a:r>
            <a:r>
              <a:rPr lang="ko-KR" altLang="en-US" sz="1800" dirty="0" err="1"/>
              <a:t>법령명</a:t>
            </a:r>
            <a:r>
              <a:rPr lang="ko-KR" altLang="en-US" sz="1800" dirty="0"/>
              <a:t> 목록 출력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84C85-82EE-4D8D-B2E3-57D6FFB2D179}"/>
              </a:ext>
            </a:extLst>
          </p:cNvPr>
          <p:cNvSpPr txBox="1"/>
          <p:nvPr/>
        </p:nvSpPr>
        <p:spPr>
          <a:xfrm>
            <a:off x="6295432" y="1246646"/>
            <a:ext cx="452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법령명</a:t>
            </a:r>
            <a:r>
              <a:rPr lang="ko-KR" altLang="en-US" dirty="0"/>
              <a:t> 클릭 </a:t>
            </a:r>
            <a:r>
              <a:rPr lang="en-US" altLang="ko-KR" dirty="0"/>
              <a:t>-&gt; </a:t>
            </a:r>
            <a:r>
              <a:rPr lang="ko-KR" altLang="en-US" dirty="0"/>
              <a:t>관련 조문 출력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69B53-6E80-4052-B55F-A7C94E7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4" y="1932731"/>
            <a:ext cx="4920947" cy="4196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B8829-8C11-4EA3-97D4-498B6163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32" y="1932731"/>
            <a:ext cx="4893494" cy="41969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2AF77-CAFE-427A-8820-EF1C9025BD8A}"/>
              </a:ext>
            </a:extLst>
          </p:cNvPr>
          <p:cNvSpPr/>
          <p:nvPr/>
        </p:nvSpPr>
        <p:spPr>
          <a:xfrm>
            <a:off x="1816846" y="3866776"/>
            <a:ext cx="1864659" cy="26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BA6B3B-D377-41AB-961B-09D927AAD692}"/>
              </a:ext>
            </a:extLst>
          </p:cNvPr>
          <p:cNvSpPr/>
          <p:nvPr/>
        </p:nvSpPr>
        <p:spPr>
          <a:xfrm>
            <a:off x="7001436" y="2411506"/>
            <a:ext cx="687294" cy="23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DE90B6-21B6-4E39-ACCF-7B2E8AE7F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432" y="1932731"/>
            <a:ext cx="4908177" cy="41969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97CC5-FBB5-4333-87DA-40F0E9D591AD}"/>
              </a:ext>
            </a:extLst>
          </p:cNvPr>
          <p:cNvSpPr/>
          <p:nvPr/>
        </p:nvSpPr>
        <p:spPr>
          <a:xfrm>
            <a:off x="7001436" y="2411506"/>
            <a:ext cx="1864659" cy="268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AA1432-73ED-4311-8098-54C114D34536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12CF0C-DBDC-4954-896A-347845A2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2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개선사항 및 소감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개선 사항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소감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63828A-BFCF-4DF0-9576-252C4F52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62B24-BD5B-438A-B070-5760BB9D9A17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5.1 </a:t>
            </a:r>
            <a:r>
              <a:rPr lang="ko-KR" altLang="en-US" sz="3600" spc="-300" dirty="0"/>
              <a:t>개선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A7DF-1368-467B-8222-1BABD08B5709}"/>
              </a:ext>
            </a:extLst>
          </p:cNvPr>
          <p:cNvSpPr txBox="1"/>
          <p:nvPr/>
        </p:nvSpPr>
        <p:spPr>
          <a:xfrm>
            <a:off x="921834" y="1211394"/>
            <a:ext cx="10795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TF-IDF </a:t>
            </a:r>
            <a:r>
              <a:rPr lang="ko-KR" altLang="en-US" sz="2800" dirty="0"/>
              <a:t>학습 시 형태소 분석기 선정 부분</a:t>
            </a:r>
            <a:endParaRPr lang="en-US" altLang="ko-KR" sz="2800" dirty="0"/>
          </a:p>
          <a:p>
            <a:r>
              <a:rPr lang="ko-KR" altLang="en-US" sz="1600" dirty="0"/>
              <a:t>시간관계상 적용하기 힘들다고 판단한 </a:t>
            </a:r>
            <a:r>
              <a:rPr lang="en-US" altLang="ko-KR" sz="1600" dirty="0" err="1"/>
              <a:t>Mecab</a:t>
            </a:r>
            <a:r>
              <a:rPr lang="ko-KR" altLang="en-US" sz="1600" dirty="0"/>
              <a:t>을 사용해 보지 못한 점</a:t>
            </a:r>
            <a:endParaRPr lang="en-US" altLang="ko-KR" sz="1600" dirty="0"/>
          </a:p>
          <a:p>
            <a:r>
              <a:rPr lang="ko-KR" altLang="en-US" sz="1600" dirty="0"/>
              <a:t>프로젝트 마무리 후에 간단한 테스트를 시도 </a:t>
            </a:r>
            <a:r>
              <a:rPr lang="en-US" altLang="ko-KR" sz="1600" dirty="0"/>
              <a:t>=&gt; </a:t>
            </a:r>
            <a:r>
              <a:rPr lang="en-US" altLang="ko-KR" sz="1600" dirty="0" err="1"/>
              <a:t>Okt</a:t>
            </a:r>
            <a:r>
              <a:rPr lang="en-US" altLang="ko-KR" sz="1600" dirty="0"/>
              <a:t> </a:t>
            </a:r>
            <a:r>
              <a:rPr lang="ko-KR" altLang="en-US" sz="1600" dirty="0"/>
              <a:t>보다 확실히 빠른 속도를 자랑함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600" dirty="0" err="1"/>
              <a:t>Okt</a:t>
            </a:r>
            <a:r>
              <a:rPr lang="ko-KR" altLang="en-US" sz="1600" dirty="0"/>
              <a:t>를 이용한 학습 시간 </a:t>
            </a:r>
            <a:r>
              <a:rPr lang="en-US" altLang="ko-KR" sz="1600" dirty="0"/>
              <a:t>: 4</a:t>
            </a:r>
            <a:r>
              <a:rPr lang="ko-KR" altLang="en-US" sz="1600" dirty="0"/>
              <a:t>시간 이상</a:t>
            </a:r>
            <a:endParaRPr lang="en-US" altLang="ko-KR" sz="1600" dirty="0"/>
          </a:p>
          <a:p>
            <a:r>
              <a:rPr lang="en-US" altLang="ko-KR" sz="1600" dirty="0" err="1"/>
              <a:t>Mecab</a:t>
            </a:r>
            <a:r>
              <a:rPr lang="ko-KR" altLang="en-US" sz="1600" dirty="0"/>
              <a:t>을 이용한 학습 시간 </a:t>
            </a:r>
            <a:r>
              <a:rPr lang="en-US" altLang="ko-KR" sz="1600" dirty="0"/>
              <a:t>: </a:t>
            </a:r>
            <a:r>
              <a:rPr lang="ko-KR" altLang="en-US" sz="1600" dirty="0"/>
              <a:t> 약 </a:t>
            </a:r>
            <a:r>
              <a:rPr lang="en-US" altLang="ko-KR" sz="1600" dirty="0"/>
              <a:t>2</a:t>
            </a:r>
            <a:r>
              <a:rPr lang="ko-KR" altLang="en-US" sz="1600" dirty="0"/>
              <a:t>시간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FA784-6787-46CF-94F8-23E9501E846C}"/>
              </a:ext>
            </a:extLst>
          </p:cNvPr>
          <p:cNvSpPr txBox="1"/>
          <p:nvPr/>
        </p:nvSpPr>
        <p:spPr>
          <a:xfrm>
            <a:off x="921833" y="4574073"/>
            <a:ext cx="10795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PyQt</a:t>
            </a:r>
            <a:r>
              <a:rPr lang="en-US" altLang="ko-KR" sz="2400" dirty="0"/>
              <a:t> </a:t>
            </a:r>
            <a:r>
              <a:rPr lang="ko-KR" altLang="en-US" sz="2400" dirty="0"/>
              <a:t>구현 부분</a:t>
            </a:r>
            <a:endParaRPr lang="en-US" altLang="ko-KR" sz="2400" dirty="0"/>
          </a:p>
          <a:p>
            <a:r>
              <a:rPr lang="ko-KR" altLang="en-US" sz="1600" dirty="0"/>
              <a:t>구현을 프로젝트 기간 후반에 정해서 구현에 시간이 부족했던 점</a:t>
            </a:r>
            <a:endParaRPr lang="en-US" altLang="ko-KR" sz="1600" dirty="0"/>
          </a:p>
          <a:p>
            <a:r>
              <a:rPr lang="ko-KR" altLang="en-US" sz="1600" dirty="0"/>
              <a:t>예외 처리 부족한 점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04F9A-C3DD-46BD-A70C-D1BE976BECE7}"/>
              </a:ext>
            </a:extLst>
          </p:cNvPr>
          <p:cNvSpPr txBox="1"/>
          <p:nvPr/>
        </p:nvSpPr>
        <p:spPr>
          <a:xfrm>
            <a:off x="921833" y="3132170"/>
            <a:ext cx="10795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SBERT </a:t>
            </a:r>
            <a:r>
              <a:rPr lang="ko-KR" altLang="en-US" sz="2800" dirty="0"/>
              <a:t>한국어 모델 선정</a:t>
            </a:r>
            <a:r>
              <a:rPr lang="en-US" altLang="ko-KR" sz="2800" dirty="0"/>
              <a:t>, </a:t>
            </a:r>
            <a:r>
              <a:rPr lang="ko-KR" altLang="en-US" sz="2800" dirty="0"/>
              <a:t>학습 부분</a:t>
            </a:r>
            <a:endParaRPr lang="en-US" altLang="ko-KR" sz="2000" dirty="0"/>
          </a:p>
          <a:p>
            <a:r>
              <a:rPr lang="ko-KR" altLang="en-US" sz="1600" dirty="0"/>
              <a:t>여러 한국어 모델을 테스트 해보지 못한 점</a:t>
            </a:r>
            <a:endParaRPr lang="en-US" altLang="ko-KR" sz="1600" dirty="0"/>
          </a:p>
          <a:p>
            <a:r>
              <a:rPr lang="ko-KR" altLang="en-US" sz="1600" dirty="0"/>
              <a:t>법률에 맞은 </a:t>
            </a:r>
            <a:r>
              <a:rPr lang="ko-KR" altLang="en-US" sz="1600" dirty="0" err="1"/>
              <a:t>파인튜닝을</a:t>
            </a:r>
            <a:r>
              <a:rPr lang="ko-KR" altLang="en-US" sz="1600" dirty="0"/>
              <a:t> 해보지 못한 점</a:t>
            </a:r>
            <a:endParaRPr lang="en-US" altLang="ko-KR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81E150-A366-4D39-A18E-18EC6B3D6A9E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1CC313-0E82-445C-83E9-E806E53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1.1 </a:t>
            </a:r>
            <a:r>
              <a:rPr lang="ko-KR" altLang="en-US" sz="3600" spc="-300" dirty="0"/>
              <a:t>프로젝트 정의 및 목적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>
            <a:off x="537117" y="1123619"/>
            <a:ext cx="11117766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763053"/>
            <a:ext cx="5995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ESG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는 기업의 비재무적 요소인 ‘환경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(Environment), </a:t>
            </a:r>
          </a:p>
          <a:p>
            <a:pPr algn="l"/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사회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(Social), 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지배구조</a:t>
            </a:r>
            <a:r>
              <a:rPr lang="en-US" altLang="ko-KR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(Governance)’</a:t>
            </a:r>
            <a:r>
              <a:rPr lang="ko-KR" altLang="en-US" b="0" i="0" dirty="0">
                <a:solidFill>
                  <a:srgbClr val="023F88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의 약자 </a:t>
            </a:r>
            <a:endParaRPr lang="en-US" altLang="ko-KR" b="0" i="0" dirty="0">
              <a:solidFill>
                <a:srgbClr val="023F88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l"/>
            <a:endParaRPr lang="en-US" altLang="ko-KR" b="0" i="0" dirty="0">
              <a:solidFill>
                <a:srgbClr val="023F88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b="0" i="0" u="none" strike="noStrike" baseline="0" dirty="0">
                <a:latin typeface="HCRDotum"/>
              </a:rPr>
              <a:t>2025</a:t>
            </a:r>
            <a:r>
              <a:rPr lang="ko-KR" altLang="en-US" b="0" i="0" u="none" strike="noStrike" baseline="0" dirty="0">
                <a:latin typeface="HCRDotum"/>
              </a:rPr>
              <a:t>년부터 기업이 의무적으로 </a:t>
            </a:r>
            <a:r>
              <a:rPr lang="ko-KR" altLang="en-US" b="0" i="0" u="none" strike="noStrike" baseline="0" dirty="0" err="1">
                <a:latin typeface="HCRDotum"/>
              </a:rPr>
              <a:t>공시해야하는</a:t>
            </a:r>
            <a:r>
              <a:rPr lang="ko-KR" altLang="en-US" b="0" i="0" u="none" strike="noStrike" baseline="0" dirty="0">
                <a:latin typeface="HCRDotum"/>
              </a:rPr>
              <a:t> 평가 지표로</a:t>
            </a:r>
            <a:endParaRPr lang="en-US" altLang="ko-KR" b="0" i="0" u="none" strike="noStrike" baseline="0" dirty="0">
              <a:latin typeface="HCRDotum"/>
            </a:endParaRP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기업은 당장 </a:t>
            </a:r>
            <a:r>
              <a:rPr lang="en-US" altLang="ko-KR" sz="1800" b="0" i="0" u="none" strike="noStrike" baseline="0" dirty="0">
                <a:latin typeface="HCRDotum"/>
              </a:rPr>
              <a:t>ESG </a:t>
            </a:r>
            <a:r>
              <a:rPr lang="ko-KR" altLang="en-US" sz="1800" b="0" i="0" u="none" strike="noStrike" baseline="0" dirty="0">
                <a:latin typeface="HCRDotum"/>
              </a:rPr>
              <a:t>점수를 높여야 한다는 과제를</a:t>
            </a:r>
          </a:p>
          <a:p>
            <a:pPr algn="l"/>
            <a:r>
              <a:rPr lang="ko-KR" altLang="en-US" sz="1800" b="0" i="0" u="none" strike="noStrike" baseline="0" dirty="0">
                <a:latin typeface="HCRDotum"/>
              </a:rPr>
              <a:t>떠안게 됐다</a:t>
            </a:r>
            <a:endParaRPr lang="ko-KR" altLang="en-US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44551" y="4154958"/>
            <a:ext cx="537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0" i="0" u="none" strike="noStrike" baseline="0" dirty="0">
                <a:latin typeface="HCRDotum"/>
              </a:rPr>
              <a:t>자연어처리 모델을 이용</a:t>
            </a:r>
            <a:r>
              <a:rPr lang="ko-KR" altLang="en-US" dirty="0">
                <a:latin typeface="HCRDotum"/>
              </a:rPr>
              <a:t>해</a:t>
            </a:r>
            <a:r>
              <a:rPr lang="ko-KR" altLang="en-US" sz="1800" b="0" i="0" u="none" strike="noStrike" baseline="0" dirty="0">
                <a:latin typeface="HCRDotum"/>
              </a:rPr>
              <a:t> 감사 지적사항 및 관련근거 판별에 필요한 법을 제시해 </a:t>
            </a:r>
            <a:r>
              <a:rPr lang="ko-KR" altLang="en-US" sz="1800" b="0" i="0" u="none" strike="noStrike" baseline="0" dirty="0">
                <a:latin typeface="HCRBatang"/>
              </a:rPr>
              <a:t>감사인력 및 소요시간을 줄이도록 함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388A77-3D11-445F-952C-0880247D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66" y="1898146"/>
            <a:ext cx="5186117" cy="36865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F73BCC-6FC1-48BC-9BAE-0FCC346465C2}"/>
              </a:ext>
            </a:extLst>
          </p:cNvPr>
          <p:cNvSpPr txBox="1"/>
          <p:nvPr/>
        </p:nvSpPr>
        <p:spPr>
          <a:xfrm>
            <a:off x="450562" y="1362943"/>
            <a:ext cx="537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/>
              <a:t>문제 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2760-1486-4F33-8D37-0F425E8D62EF}"/>
              </a:ext>
            </a:extLst>
          </p:cNvPr>
          <p:cNvSpPr txBox="1"/>
          <p:nvPr/>
        </p:nvSpPr>
        <p:spPr>
          <a:xfrm>
            <a:off x="544551" y="3754848"/>
            <a:ext cx="537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/>
              <a:t>목적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7038C6-D82B-4CE0-92E0-738118B1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5.2 </a:t>
            </a:r>
            <a:r>
              <a:rPr lang="ko-KR" altLang="en-US" sz="3600" spc="-300" dirty="0"/>
              <a:t>소감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1313619" y="1409060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880214" y="1557444"/>
            <a:ext cx="8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김찬희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1313618" y="250810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박유정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1313619" y="3641788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1904256" y="37567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정새하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1313618" y="485253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1896029" y="4967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</a:rPr>
              <a:t>정한슬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3662797" y="1341868"/>
            <a:ext cx="7930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자연어처리를 두번째 하기 때문에 어느정도 자신이 있었지만 깊이 파고 들어가보니 논리적으로 이유를 찾아야하는 복잡한 분야라는  생각이 많이 들었습니다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그만큼 결과를 추출하는 흥미로웠으며 앞으로도 관련분야를 공부하고 싶다는 생각이 많이 들었습니다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모두 고생하셨습니다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3662797" y="3520189"/>
            <a:ext cx="7930104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시작할 때 갈피를 잡지 못해 힘들었지만 자연어 처리에 대한 시각을 넓힐 수 있는 기회여서 좋았습니다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모델을 비교해 보면서 내가 이걸 왜 써야하는 지를 생각하며 스스로 방향을 잡아 나갈 수 있는 능력이 많이 필요하다는 걸 느꼈습니다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팀원들 다들 고생 많으셨습니다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4FAED-4150-4409-988F-3B42968190D8}"/>
              </a:ext>
            </a:extLst>
          </p:cNvPr>
          <p:cNvSpPr txBox="1"/>
          <p:nvPr/>
        </p:nvSpPr>
        <p:spPr>
          <a:xfrm>
            <a:off x="3662797" y="4782842"/>
            <a:ext cx="793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생소한 법령 데이터를 이용한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NLP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프로젝트여서 어려웠으나 자연어 처리는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실생활뿐만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아니라 전문적인 영역에서도 필요로 하는 것을 알게 되었습니다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또한 새로운 시각화 방법인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PyQt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에 대해 알게 되고 공부할 수 있어서 좋았습니다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5E22E9-87BF-4359-BD12-DB8A36728EF9}"/>
              </a:ext>
            </a:extLst>
          </p:cNvPr>
          <p:cNvSpPr txBox="1"/>
          <p:nvPr/>
        </p:nvSpPr>
        <p:spPr>
          <a:xfrm>
            <a:off x="3662797" y="2333188"/>
            <a:ext cx="7722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모델을 여러 개 적용해 보면서 어떤 것이 더 나은지 명확한 기준이 없어서 어려웠지만, 직접 구현하고 비교해 보면서 방향을 찾아갈 수 있었습니다. 이 과정에서 해보기 전까지는 모르는 것이며 정답이란 없다는 걸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깨달았습니다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. 무엇보다 자연어는 성능 개선을 위해 전처리가 중요하다는 것 도요. 짧은 기간 동안 팀원들과 고생하며 핵심적으로 많은 것들을 배울 수 있어서 좋았습니다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76B7C9-F750-48F7-92CF-D952C777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16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참고 자료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3FCB52-30CA-4D27-AB9D-2E8971C35C1E}"/>
              </a:ext>
            </a:extLst>
          </p:cNvPr>
          <p:cNvSpPr txBox="1"/>
          <p:nvPr/>
        </p:nvSpPr>
        <p:spPr>
          <a:xfrm>
            <a:off x="657922" y="4165756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1.</a:t>
            </a:r>
            <a:r>
              <a:rPr lang="ko-KR" altLang="en-US" dirty="0">
                <a:solidFill>
                  <a:schemeClr val="bg1"/>
                </a:solidFill>
              </a:rPr>
              <a:t>참고 논문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2.</a:t>
            </a:r>
            <a:r>
              <a:rPr lang="ko-KR" altLang="en-US" dirty="0">
                <a:solidFill>
                  <a:schemeClr val="bg1"/>
                </a:solidFill>
              </a:rPr>
              <a:t>데이터 수집 및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r>
              <a:rPr lang="ko-KR" altLang="en-US" dirty="0">
                <a:solidFill>
                  <a:schemeClr val="bg1"/>
                </a:solidFill>
              </a:rPr>
              <a:t> 관련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3.</a:t>
            </a:r>
            <a:r>
              <a:rPr lang="ko-KR" altLang="en-US" dirty="0">
                <a:solidFill>
                  <a:schemeClr val="bg1"/>
                </a:solidFill>
              </a:rPr>
              <a:t>모델 구축 관련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4.</a:t>
            </a:r>
            <a:r>
              <a:rPr lang="ko-KR" altLang="en-US" dirty="0">
                <a:solidFill>
                  <a:schemeClr val="bg1"/>
                </a:solidFill>
              </a:rPr>
              <a:t>시각화 및 기타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964C3C-02FA-4C5C-BF45-B88735B7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9A18B-89EF-45BA-BFE4-29B282AD8507}"/>
              </a:ext>
            </a:extLst>
          </p:cNvPr>
          <p:cNvSpPr txBox="1"/>
          <p:nvPr/>
        </p:nvSpPr>
        <p:spPr>
          <a:xfrm>
            <a:off x="11247120" y="6400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/59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6.1 </a:t>
            </a:r>
            <a:r>
              <a:rPr lang="ko-KR" altLang="en-US" sz="3600" spc="-300" dirty="0"/>
              <a:t>참고 논문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149FA-FF31-43C6-8062-30E1422B762D}"/>
              </a:ext>
            </a:extLst>
          </p:cNvPr>
          <p:cNvSpPr txBox="1"/>
          <p:nvPr/>
        </p:nvSpPr>
        <p:spPr>
          <a:xfrm>
            <a:off x="1151199" y="921834"/>
            <a:ext cx="7930104" cy="571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인공지능 기법을 활용한 법률안 예측 모델 연구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http://journal.dcs.or.kr/xml/25182/25182.pdf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법률정보시스템을 위한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텍스트마이닝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적용방안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https://www.koreascience.or.kr/article/JAKO202012854885152.pdf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딥러닝 알고리즘을 이용한 유사 판례 매칭 데이터셋 구축 방안 연구</a:t>
            </a:r>
            <a:endParaRPr lang="en-US" altLang="ko-KR" sz="1400" b="1" dirty="0">
              <a:solidFill>
                <a:srgbClr val="3F3F3F"/>
              </a:solidFill>
              <a:effectLst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https://www.koreascience.or.kr/article/CFKO202130060864862.pdf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KorNLI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KorSTS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: New Benchmark Datasets for Korean Natural Language Understanding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https://arxiv.org/abs/2004.03289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논문 리뷰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KorNLI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KorSTS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: New Benchmark Datasets for Korean Natural Language Understanding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https://misconstructed.tistory.com/28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Universal Sentence Encoder(2018)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https://dodonam.tistory.com/204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법률정보시스템을 위한 텍스트 마이닝 적용 방안 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https://www.koreascience.or.kr/article/JAKO202012854885152.pdf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KorNLI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and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KorSTS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New Benchmark Datasets for Korean Natural Language Understanding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/>
              </a:rPr>
              <a:t>https://arxiv.org/abs/2004.03289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0F7DB1-3C92-4630-B609-8C8BC0A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149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6.2 </a:t>
            </a:r>
            <a:r>
              <a:rPr lang="ko-KR" altLang="en-US" sz="3600" spc="-300" dirty="0"/>
              <a:t>데이터 수집 </a:t>
            </a:r>
            <a:r>
              <a:rPr lang="ko-KR" altLang="en-US" sz="3600" spc="-300" dirty="0" err="1"/>
              <a:t>전처리</a:t>
            </a:r>
            <a:r>
              <a:rPr lang="ko-KR" altLang="en-US" sz="3600" spc="-300" dirty="0"/>
              <a:t>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148482"/>
            <a:ext cx="7930104" cy="565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effectLst/>
              </a:rPr>
              <a:t>데이터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국가법령정보 공동활용 사이트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https://open.law.go.kr/LSO/main.do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it-IT" altLang="ko-KR" sz="1400" b="1" dirty="0">
                <a:solidFill>
                  <a:schemeClr val="bg2">
                    <a:lumMod val="25000"/>
                  </a:schemeClr>
                </a:solidFill>
              </a:rPr>
              <a:t>AI </a:t>
            </a:r>
            <a:r>
              <a:rPr lang="ko-KR" altLang="it-IT" sz="1400" b="1" dirty="0">
                <a:solidFill>
                  <a:schemeClr val="bg2">
                    <a:lumMod val="25000"/>
                  </a:schemeClr>
                </a:solidFill>
              </a:rPr>
              <a:t>허브</a:t>
            </a:r>
          </a:p>
          <a:p>
            <a:r>
              <a:rPr lang="it-IT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https://aihub.or.kr/aihub-data/natural-language/about</a:t>
            </a:r>
            <a:endParaRPr lang="it-IT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크롤러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[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빅데이터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]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웹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크롤링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: </a:t>
            </a:r>
            <a:r>
              <a:rPr lang="en-US" altLang="ko-KR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BeautifulSoup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(1) find, xml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파싱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태그 속성값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크롤링</a:t>
            </a:r>
            <a:endParaRPr lang="en-US" altLang="ko-KR" sz="1400" b="1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https://heannim-world.tistory.com/43</a:t>
            </a: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altLang="ko-KR" sz="1400" b="0" i="0" dirty="0">
              <a:solidFill>
                <a:schemeClr val="bg2">
                  <a:lumMod val="25000"/>
                </a:schemeClr>
              </a:solidFill>
              <a:effectLst/>
              <a:latin typeface="Lato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Python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에서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XML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Lato" panose="020B0604020202020204" pitchFamily="34" charset="0"/>
              </a:rPr>
              <a:t>파서 만들기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https://www.delftstack.com/ko/howto/python/python-xml-parser/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파이썬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xml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태그값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가져오기 및 파싱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https://lee-mandu.tistory.com/519?category=838684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네이버 영화 리뷰 키워드분석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(4)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전처리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시작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https://haystar.tistory.com/11?category=962597</a:t>
            </a:r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FFD7C7-C8EF-42C2-949E-FCA24F5C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51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[Python]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한국어 형태소 분석기 체험 및 비교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Okt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Mecab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Komoran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400" b="1" spc="-150" dirty="0" err="1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Kkma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–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https://soohee410.github.io/compare_tagger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Python #eunjeon,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mecab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모듈 설치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https://sputnik-kr.tistory.com/173?category=997532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추천시스템 분석 입문하기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유사도 학습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https://www.youtube.com/watch?v=g2-z0saMteA&amp;list=PL9mhQYIlKEhdkOVTZWJJIy8rv6rQaZNNc&amp;index=2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사이킷런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TFIDF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와 </a:t>
            </a:r>
            <a:r>
              <a:rPr lang="ko-KR" altLang="en-US" sz="14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코사인유사도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Medium"/>
              </a:rPr>
              <a:t> 로 문서 유사도 구하기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https://sikaleo.tistory.com/m/62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딥러닝으로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동네생활 게시글 필터링하기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https://medium.com/daangn/%EB%94%A5%EB%9F%AC%EB%8B%9D%EC%9C%BC%EB%A1%9C-%EB%8F%99%EB%84%A4%EC%83%9D%ED%99%9C-%EA%B2%8C%EC%8B%9C%EA%B8%80-%ED%95%84%ED%84%B0%EB%A7%81%ED%95%98%EA%B8%B0-263cfe4bc58d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Hugging face : A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I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커뮤니티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SBERT Model Search 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D36EB-9C99-47D1-9EEE-52FC52B7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493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 러닝을 이용한 자연어 처리 입문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BERT/SBERT</a:t>
            </a:r>
            <a:endParaRPr lang="en-US" altLang="ko-KR" sz="1400" b="1" spc="-150" dirty="0">
              <a:solidFill>
                <a:srgbClr val="3F3F3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https://wikidocs.net/156176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문서 벡터를 이용한 추천 시스템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https://wikidocs.net/102705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Word2Vector using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https://medium.com/analytics-vidhya/word2vector-using-gensim-e055d35f1cb4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Calculating Document Similarities using BERT, word2vec, and other models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https://towardsdatascience.com/calculating-document-similarities-using-bert-and-other-models-b2c1a29c9630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doc2Vec Example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https://reliable-poultry-5ba.notion.site/doc2Vec-39f290edb3484ef1b7bdc8dbf9012b7e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네이버 영화 리뷰 키워드 분석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https://haystar.tistory.com/11?category=962597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746F77-2F26-4D63-B5FD-8C87D213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51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NLP - 11.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워드투벡터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(Word2Vec) 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https://bkshin.tistory.com/entry/NLP-11-Word2Vec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딥 러닝을 이용한 자연어 처리 입문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TF-IDF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https://wikidocs.net/31698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[python]Doc2Vec -3 ) Doc2vec tokenizing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https://m.blog.naver.com/gpdlswkd17/221494617376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[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elasticsearch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] doc2vec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으로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korquad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데이터 유사도 분석하기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문단 수준의 문서를 검색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https://skagh.tistory.com/32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Pretrained Models — Sentence-Transformers documentation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https://www.sbert.net/docs/pretrained_models.html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b="1" i="0" dirty="0">
              <a:solidFill>
                <a:schemeClr val="bg2">
                  <a:lumMod val="25000"/>
                </a:schemeClr>
              </a:solidFill>
              <a:effectLst/>
              <a:latin typeface="Noto Sans Light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Word2Vec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과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 Sans Light"/>
              </a:rPr>
              <a:t>Doc2Vec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8"/>
              </a:rPr>
              <a:t>https://dailyheumsi.tistory.com/165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9"/>
              </a:rPr>
              <a:t>https://radimrehurek.com/gensim/models/doc2vec.html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C6DF38-20DD-46CA-A642-A82D070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6.3 </a:t>
            </a:r>
            <a:r>
              <a:rPr lang="ko-KR" altLang="en-US" sz="3600" spc="-300" dirty="0"/>
              <a:t>모델 구축 관련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226634"/>
            <a:ext cx="7930104" cy="403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Beauty Domain-Specific Pre-trained Language Model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개발하기</a:t>
            </a:r>
            <a:endParaRPr lang="en-US" altLang="ko-KR" sz="1400" b="1" spc="-150" dirty="0">
              <a:solidFill>
                <a:schemeClr val="bg2">
                  <a:lumMod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http://blog.hwahae.co.kr/all/tech/tech-tech/5876/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[PYTORCH / HUGGINGFACE] CUSTOM DATASET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으로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BERTTOKENIZER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학습하기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https://cryptosalamander.tistory.com/139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버트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(BERT)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파인튜닝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간단하게 해보자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5"/>
              </a:rPr>
              <a:t>http://freesearch.pe.kr/archives/4963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[Basic NLP] sentence-transformers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라이브러리를 활용한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SBERT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학습 방법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/>
              </a:rPr>
              <a:t>https://velog.io/@jaehyeong/Basic-NLP-sentence-transformers-%EB%9D%BC%EC%9D%B4%EB%B8%8C%EB%9F%AC%EB%A6%AC%EB%A5%BC-%ED%99%9C%EC%9A%A9%ED%95%9C-SBERT-%ED%95%99%EC%8A%B5-%EB%B0%A9%EB%B2%95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Kopora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https://ko-nlp.github.io/Korpora/ko-docs/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F99B39-5BD4-46F6-BE38-6B602CBD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6.4 </a:t>
            </a:r>
            <a:r>
              <a:rPr lang="ko-KR" altLang="en-US" sz="3600" spc="-300" dirty="0"/>
              <a:t>시각화 및 기타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1151199" y="1148482"/>
            <a:ext cx="7930104" cy="613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시각화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구글 번역기 프로그램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https://codetorial.net/pyqt5/examples/translator.html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PyQt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https://ehclub.net/category/Python/QT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기타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Paperswithcode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코드와 논문을 </a:t>
            </a:r>
            <a:r>
              <a:rPr lang="en-US" altLang="ko-KR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matching</a:t>
            </a:r>
            <a:r>
              <a:rPr lang="ko-KR" altLang="en-US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NotoSansKR"/>
              </a:rPr>
              <a:t>해서 볼 수 있는 사이트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https://paperswithcode.com/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Slack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사용법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https://infrajp.tistory.com/1?category=805802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정규표현식 의미를 확인 할 수 있는 사이트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https://regexr.com/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effectLst/>
              </a:rPr>
              <a:t>순서도 작성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/>
          </a:p>
          <a:p>
            <a:pPr algn="just">
              <a:lnSpc>
                <a:spcPct val="120000"/>
              </a:lnSpc>
            </a:pPr>
            <a:endParaRPr lang="en-US" altLang="ko-KR" sz="1400" dirty="0">
              <a:effectLst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BBA495-700F-4CA8-8D26-43109E2E70D7}"/>
              </a:ext>
            </a:extLst>
          </p:cNvPr>
          <p:cNvCxnSpPr>
            <a:cxnSpLocks/>
          </p:cNvCxnSpPr>
          <p:nvPr/>
        </p:nvCxnSpPr>
        <p:spPr>
          <a:xfrm>
            <a:off x="1151199" y="769406"/>
            <a:ext cx="102362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4D5F64-149B-4ECC-B0C1-4D6835A3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D935F5-6D3F-4DEE-9BF9-5F31789FE91F}"/>
              </a:ext>
            </a:extLst>
          </p:cNvPr>
          <p:cNvSpPr/>
          <p:nvPr/>
        </p:nvSpPr>
        <p:spPr>
          <a:xfrm>
            <a:off x="4025900" y="952500"/>
            <a:ext cx="29972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EA6CD2-5A1D-4176-AEC1-9709693B9D15}"/>
              </a:ext>
            </a:extLst>
          </p:cNvPr>
          <p:cNvSpPr/>
          <p:nvPr/>
        </p:nvSpPr>
        <p:spPr>
          <a:xfrm>
            <a:off x="5168900" y="1968500"/>
            <a:ext cx="2997200" cy="2997200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FCE18-AE6A-46A4-89E6-FE0D746FE556}"/>
              </a:ext>
            </a:extLst>
          </p:cNvPr>
          <p:cNvSpPr txBox="1"/>
          <p:nvPr/>
        </p:nvSpPr>
        <p:spPr>
          <a:xfrm>
            <a:off x="5594350" y="3168650"/>
            <a:ext cx="456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300" dirty="0">
                <a:solidFill>
                  <a:schemeClr val="tx2">
                    <a:lumMod val="75000"/>
                  </a:schemeClr>
                </a:solidFill>
              </a:rPr>
              <a:t>THANK YOU!</a:t>
            </a:r>
            <a:endParaRPr lang="ko-KR" altLang="en-US" sz="6000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3E998-1FC5-46C2-8AEE-6770D8F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1.2 </a:t>
            </a:r>
            <a:r>
              <a:rPr lang="ko-KR" altLang="en-US" sz="3600" spc="-300" dirty="0"/>
              <a:t>사용 툴</a:t>
            </a:r>
            <a:r>
              <a:rPr lang="en-US" altLang="ko-KR" sz="3600" spc="-300" dirty="0"/>
              <a:t> </a:t>
            </a:r>
            <a:r>
              <a:rPr lang="ko-KR" altLang="en-US" sz="3600" spc="-300" dirty="0"/>
              <a:t>및 기술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1184466" y="767949"/>
            <a:ext cx="55588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B09F09-45DC-438D-81B4-7BF83A6B24F6}"/>
              </a:ext>
            </a:extLst>
          </p:cNvPr>
          <p:cNvGrpSpPr/>
          <p:nvPr/>
        </p:nvGrpSpPr>
        <p:grpSpPr>
          <a:xfrm>
            <a:off x="5319173" y="1886890"/>
            <a:ext cx="6056247" cy="3411700"/>
            <a:chOff x="4812243" y="2262895"/>
            <a:chExt cx="6056247" cy="34117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0B020C-DBE2-4420-9E4C-9DD82CCB9E3F}"/>
                </a:ext>
              </a:extLst>
            </p:cNvPr>
            <p:cNvSpPr/>
            <p:nvPr/>
          </p:nvSpPr>
          <p:spPr>
            <a:xfrm>
              <a:off x="6841105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10A944-0A3A-4432-AAA1-D0C11A556125}"/>
                </a:ext>
              </a:extLst>
            </p:cNvPr>
            <p:cNvSpPr/>
            <p:nvPr/>
          </p:nvSpPr>
          <p:spPr>
            <a:xfrm>
              <a:off x="7238931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FEF53D-72F3-4072-B15C-5D79996E2B58}"/>
                </a:ext>
              </a:extLst>
            </p:cNvPr>
            <p:cNvSpPr/>
            <p:nvPr/>
          </p:nvSpPr>
          <p:spPr>
            <a:xfrm>
              <a:off x="7644378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1E6F0F-584D-4AE1-A3B7-FF14EE81F6FA}"/>
                </a:ext>
              </a:extLst>
            </p:cNvPr>
            <p:cNvSpPr/>
            <p:nvPr/>
          </p:nvSpPr>
          <p:spPr>
            <a:xfrm>
              <a:off x="8049824" y="235818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033FEC-B460-417E-B541-D39BAC0D633B}"/>
                </a:ext>
              </a:extLst>
            </p:cNvPr>
            <p:cNvSpPr/>
            <p:nvPr/>
          </p:nvSpPr>
          <p:spPr>
            <a:xfrm>
              <a:off x="8470510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44D8081-2E4D-4695-B70E-61D7588A887C}"/>
                </a:ext>
              </a:extLst>
            </p:cNvPr>
            <p:cNvSpPr/>
            <p:nvPr/>
          </p:nvSpPr>
          <p:spPr>
            <a:xfrm>
              <a:off x="8891197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C1C352-1CD2-4E9B-BB7B-827C3BF4CEDD}"/>
                </a:ext>
              </a:extLst>
            </p:cNvPr>
            <p:cNvSpPr/>
            <p:nvPr/>
          </p:nvSpPr>
          <p:spPr>
            <a:xfrm>
              <a:off x="9296643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B78A80-88CB-45A5-8464-E710EBE51230}"/>
                </a:ext>
              </a:extLst>
            </p:cNvPr>
            <p:cNvSpPr/>
            <p:nvPr/>
          </p:nvSpPr>
          <p:spPr>
            <a:xfrm>
              <a:off x="9709709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989530-16FF-4DB4-AFB5-58B14576EC52}"/>
                </a:ext>
              </a:extLst>
            </p:cNvPr>
            <p:cNvSpPr/>
            <p:nvPr/>
          </p:nvSpPr>
          <p:spPr>
            <a:xfrm>
              <a:off x="10122776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160ADE-7BF9-4E0E-8AAB-17D6748C0601}"/>
                </a:ext>
              </a:extLst>
            </p:cNvPr>
            <p:cNvSpPr/>
            <p:nvPr/>
          </p:nvSpPr>
          <p:spPr>
            <a:xfrm>
              <a:off x="10535842" y="235818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3FCDC5-FCDD-496F-B35B-14EA09EDD001}"/>
                </a:ext>
              </a:extLst>
            </p:cNvPr>
            <p:cNvSpPr/>
            <p:nvPr/>
          </p:nvSpPr>
          <p:spPr>
            <a:xfrm>
              <a:off x="6837320" y="308030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8A734B-2EF9-4D6D-AE38-D0F4FBCA76F1}"/>
                </a:ext>
              </a:extLst>
            </p:cNvPr>
            <p:cNvSpPr/>
            <p:nvPr/>
          </p:nvSpPr>
          <p:spPr>
            <a:xfrm>
              <a:off x="7235146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040AF2-F937-4FAB-A67E-B0BC9745382F}"/>
                </a:ext>
              </a:extLst>
            </p:cNvPr>
            <p:cNvSpPr/>
            <p:nvPr/>
          </p:nvSpPr>
          <p:spPr>
            <a:xfrm>
              <a:off x="7640593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74D4FB6-EBE3-4235-A41C-C52DC0F356DF}"/>
                </a:ext>
              </a:extLst>
            </p:cNvPr>
            <p:cNvSpPr/>
            <p:nvPr/>
          </p:nvSpPr>
          <p:spPr>
            <a:xfrm>
              <a:off x="8046039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2F2AAD-1A51-47FF-AB1E-BC585F1D93C8}"/>
                </a:ext>
              </a:extLst>
            </p:cNvPr>
            <p:cNvSpPr/>
            <p:nvPr/>
          </p:nvSpPr>
          <p:spPr>
            <a:xfrm>
              <a:off x="8466725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E6A1EB-10CC-4D59-A059-F69B5B30118A}"/>
                </a:ext>
              </a:extLst>
            </p:cNvPr>
            <p:cNvSpPr/>
            <p:nvPr/>
          </p:nvSpPr>
          <p:spPr>
            <a:xfrm>
              <a:off x="8887412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E21251-9512-45FA-BAF5-0029C972CE5C}"/>
                </a:ext>
              </a:extLst>
            </p:cNvPr>
            <p:cNvSpPr/>
            <p:nvPr/>
          </p:nvSpPr>
          <p:spPr>
            <a:xfrm>
              <a:off x="9292858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F88586-05CA-4390-9CEE-CC93470A3DE8}"/>
                </a:ext>
              </a:extLst>
            </p:cNvPr>
            <p:cNvSpPr/>
            <p:nvPr/>
          </p:nvSpPr>
          <p:spPr>
            <a:xfrm>
              <a:off x="9705924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603F77-2405-4C48-AE7B-A0855328ED02}"/>
                </a:ext>
              </a:extLst>
            </p:cNvPr>
            <p:cNvSpPr/>
            <p:nvPr/>
          </p:nvSpPr>
          <p:spPr>
            <a:xfrm>
              <a:off x="10118991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904FE9-7F81-42CA-BFDD-2F0F173CBF83}"/>
                </a:ext>
              </a:extLst>
            </p:cNvPr>
            <p:cNvSpPr/>
            <p:nvPr/>
          </p:nvSpPr>
          <p:spPr>
            <a:xfrm>
              <a:off x="10532057" y="308030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5F4935C-8C41-47ED-9456-7539BA1A57B8}"/>
                </a:ext>
              </a:extLst>
            </p:cNvPr>
            <p:cNvSpPr/>
            <p:nvPr/>
          </p:nvSpPr>
          <p:spPr>
            <a:xfrm>
              <a:off x="6833535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71D79-63DA-4177-A001-766857B0E94A}"/>
                </a:ext>
              </a:extLst>
            </p:cNvPr>
            <p:cNvSpPr/>
            <p:nvPr/>
          </p:nvSpPr>
          <p:spPr>
            <a:xfrm>
              <a:off x="7231361" y="380242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E0E137-17AA-4F9E-ABDD-FC8BD2A8B7F0}"/>
                </a:ext>
              </a:extLst>
            </p:cNvPr>
            <p:cNvSpPr/>
            <p:nvPr/>
          </p:nvSpPr>
          <p:spPr>
            <a:xfrm>
              <a:off x="7636808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5BE49E-A653-4C14-9522-9495608508CD}"/>
                </a:ext>
              </a:extLst>
            </p:cNvPr>
            <p:cNvSpPr/>
            <p:nvPr/>
          </p:nvSpPr>
          <p:spPr>
            <a:xfrm>
              <a:off x="8042254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66D10D-728E-4303-BBEB-736CC9DA37E1}"/>
                </a:ext>
              </a:extLst>
            </p:cNvPr>
            <p:cNvSpPr/>
            <p:nvPr/>
          </p:nvSpPr>
          <p:spPr>
            <a:xfrm>
              <a:off x="8462940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D0C2A9-8B6A-4981-A47D-0FA7EE577A3B}"/>
                </a:ext>
              </a:extLst>
            </p:cNvPr>
            <p:cNvSpPr/>
            <p:nvPr/>
          </p:nvSpPr>
          <p:spPr>
            <a:xfrm>
              <a:off x="8883627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1E0762-5DE8-4BAD-8D0C-44C75FDAB247}"/>
                </a:ext>
              </a:extLst>
            </p:cNvPr>
            <p:cNvSpPr/>
            <p:nvPr/>
          </p:nvSpPr>
          <p:spPr>
            <a:xfrm>
              <a:off x="9289073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E512C7-6B03-410B-8229-BEAA680475D0}"/>
                </a:ext>
              </a:extLst>
            </p:cNvPr>
            <p:cNvSpPr/>
            <p:nvPr/>
          </p:nvSpPr>
          <p:spPr>
            <a:xfrm>
              <a:off x="9702139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FD867B-5ABB-4B70-8F68-EA74B368F104}"/>
                </a:ext>
              </a:extLst>
            </p:cNvPr>
            <p:cNvSpPr/>
            <p:nvPr/>
          </p:nvSpPr>
          <p:spPr>
            <a:xfrm>
              <a:off x="10115206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FEFB5D-ACE6-4EDD-BAFC-C7879CF34E78}"/>
                </a:ext>
              </a:extLst>
            </p:cNvPr>
            <p:cNvSpPr/>
            <p:nvPr/>
          </p:nvSpPr>
          <p:spPr>
            <a:xfrm>
              <a:off x="10528272" y="380242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FA764C-73A5-4711-BD06-6F4A1874BB2E}"/>
                </a:ext>
              </a:extLst>
            </p:cNvPr>
            <p:cNvSpPr/>
            <p:nvPr/>
          </p:nvSpPr>
          <p:spPr>
            <a:xfrm>
              <a:off x="6829750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ED5373-1145-4401-AD95-E48E48BC47CF}"/>
                </a:ext>
              </a:extLst>
            </p:cNvPr>
            <p:cNvSpPr/>
            <p:nvPr/>
          </p:nvSpPr>
          <p:spPr>
            <a:xfrm>
              <a:off x="7227576" y="452454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83327B-5B88-4579-B6D1-E2783ACB8D94}"/>
                </a:ext>
              </a:extLst>
            </p:cNvPr>
            <p:cNvSpPr/>
            <p:nvPr/>
          </p:nvSpPr>
          <p:spPr>
            <a:xfrm>
              <a:off x="7633023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C9E0C5D-4437-44B2-920F-FBE56CD8A3DB}"/>
                </a:ext>
              </a:extLst>
            </p:cNvPr>
            <p:cNvSpPr/>
            <p:nvPr/>
          </p:nvSpPr>
          <p:spPr>
            <a:xfrm>
              <a:off x="8038469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944899-9824-4904-9108-215AF886233D}"/>
                </a:ext>
              </a:extLst>
            </p:cNvPr>
            <p:cNvSpPr/>
            <p:nvPr/>
          </p:nvSpPr>
          <p:spPr>
            <a:xfrm>
              <a:off x="8459155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1C75A3-6CAC-4FCD-963A-AC6A261FA2D3}"/>
                </a:ext>
              </a:extLst>
            </p:cNvPr>
            <p:cNvSpPr/>
            <p:nvPr/>
          </p:nvSpPr>
          <p:spPr>
            <a:xfrm>
              <a:off x="8879842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78C6BAF-CE8B-42DB-9484-DDA73B3A25CD}"/>
                </a:ext>
              </a:extLst>
            </p:cNvPr>
            <p:cNvSpPr/>
            <p:nvPr/>
          </p:nvSpPr>
          <p:spPr>
            <a:xfrm>
              <a:off x="9285288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5AE41B-C779-4ADF-8ABD-B15C7BD41FF8}"/>
                </a:ext>
              </a:extLst>
            </p:cNvPr>
            <p:cNvSpPr/>
            <p:nvPr/>
          </p:nvSpPr>
          <p:spPr>
            <a:xfrm>
              <a:off x="9698354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525CA26-E5E6-4A24-A075-ECE052AB9888}"/>
                </a:ext>
              </a:extLst>
            </p:cNvPr>
            <p:cNvSpPr/>
            <p:nvPr/>
          </p:nvSpPr>
          <p:spPr>
            <a:xfrm>
              <a:off x="10111421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2CDF743-E29D-4739-B6E2-357C1FE99ECB}"/>
                </a:ext>
              </a:extLst>
            </p:cNvPr>
            <p:cNvSpPr/>
            <p:nvPr/>
          </p:nvSpPr>
          <p:spPr>
            <a:xfrm>
              <a:off x="10524487" y="452454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80D1DEF-16AE-4E55-BF9D-E3E679956EFC}"/>
                </a:ext>
              </a:extLst>
            </p:cNvPr>
            <p:cNvSpPr/>
            <p:nvPr/>
          </p:nvSpPr>
          <p:spPr>
            <a:xfrm>
              <a:off x="6825965" y="5246661"/>
              <a:ext cx="332648" cy="332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617BC3-DF72-4B9F-8829-C55B07DB8647}"/>
                </a:ext>
              </a:extLst>
            </p:cNvPr>
            <p:cNvSpPr/>
            <p:nvPr/>
          </p:nvSpPr>
          <p:spPr>
            <a:xfrm>
              <a:off x="7223791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B3ECC2F-839D-4FBC-857A-BE1A7D41711B}"/>
                </a:ext>
              </a:extLst>
            </p:cNvPr>
            <p:cNvSpPr/>
            <p:nvPr/>
          </p:nvSpPr>
          <p:spPr>
            <a:xfrm>
              <a:off x="7629238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A2DED92-D9CA-46F2-8BEA-C881641DBFA7}"/>
                </a:ext>
              </a:extLst>
            </p:cNvPr>
            <p:cNvSpPr/>
            <p:nvPr/>
          </p:nvSpPr>
          <p:spPr>
            <a:xfrm>
              <a:off x="8034684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7B896FC-D646-4322-812E-6363F3FDDF78}"/>
                </a:ext>
              </a:extLst>
            </p:cNvPr>
            <p:cNvSpPr/>
            <p:nvPr/>
          </p:nvSpPr>
          <p:spPr>
            <a:xfrm>
              <a:off x="8455370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B61977-ADC6-4B16-80D0-192DD6C7F22D}"/>
                </a:ext>
              </a:extLst>
            </p:cNvPr>
            <p:cNvSpPr/>
            <p:nvPr/>
          </p:nvSpPr>
          <p:spPr>
            <a:xfrm>
              <a:off x="8876057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219C322-16BA-4221-A4CD-07FBBF599796}"/>
                </a:ext>
              </a:extLst>
            </p:cNvPr>
            <p:cNvSpPr/>
            <p:nvPr/>
          </p:nvSpPr>
          <p:spPr>
            <a:xfrm>
              <a:off x="9281503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A3F08E5-EC4B-445C-8FED-94FFF87D2C18}"/>
                </a:ext>
              </a:extLst>
            </p:cNvPr>
            <p:cNvSpPr/>
            <p:nvPr/>
          </p:nvSpPr>
          <p:spPr>
            <a:xfrm>
              <a:off x="9694569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36504A-79F6-498D-9943-66180D74DBE4}"/>
                </a:ext>
              </a:extLst>
            </p:cNvPr>
            <p:cNvSpPr/>
            <p:nvPr/>
          </p:nvSpPr>
          <p:spPr>
            <a:xfrm>
              <a:off x="10107636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08677E-110E-4F47-A8F0-C55C8AB90371}"/>
                </a:ext>
              </a:extLst>
            </p:cNvPr>
            <p:cNvSpPr/>
            <p:nvPr/>
          </p:nvSpPr>
          <p:spPr>
            <a:xfrm>
              <a:off x="10520702" y="5246661"/>
              <a:ext cx="332648" cy="332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461B14-64C8-4DDE-A21C-DD6924E4CB60}"/>
                </a:ext>
              </a:extLst>
            </p:cNvPr>
            <p:cNvSpPr txBox="1"/>
            <p:nvPr/>
          </p:nvSpPr>
          <p:spPr>
            <a:xfrm>
              <a:off x="4812243" y="2262895"/>
              <a:ext cx="1251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Python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D67A66-124D-4C31-AFA4-F6D05D3D9C89}"/>
                </a:ext>
              </a:extLst>
            </p:cNvPr>
            <p:cNvSpPr txBox="1"/>
            <p:nvPr/>
          </p:nvSpPr>
          <p:spPr>
            <a:xfrm>
              <a:off x="4812243" y="2985015"/>
              <a:ext cx="1321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</a:rPr>
                <a:t>KoNLPy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DBBFF0-94EF-4A54-81F3-8CD33F4E38E2}"/>
                </a:ext>
              </a:extLst>
            </p:cNvPr>
            <p:cNvSpPr txBox="1"/>
            <p:nvPr/>
          </p:nvSpPr>
          <p:spPr>
            <a:xfrm>
              <a:off x="4812243" y="3707135"/>
              <a:ext cx="1125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TF-IDF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1D944B4-8213-4DD1-B8E5-11229CD2078B}"/>
                </a:ext>
              </a:extLst>
            </p:cNvPr>
            <p:cNvSpPr txBox="1"/>
            <p:nvPr/>
          </p:nvSpPr>
          <p:spPr>
            <a:xfrm>
              <a:off x="4812243" y="4429255"/>
              <a:ext cx="11076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</a:rPr>
                <a:t>SBERT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52E1D6-B7DF-4E8C-B07D-C0332930C28B}"/>
                </a:ext>
              </a:extLst>
            </p:cNvPr>
            <p:cNvSpPr txBox="1"/>
            <p:nvPr/>
          </p:nvSpPr>
          <p:spPr>
            <a:xfrm>
              <a:off x="4812243" y="5151375"/>
              <a:ext cx="919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accent1"/>
                  </a:solidFill>
                </a:rPr>
                <a:t>PyQt</a:t>
              </a:r>
              <a:endParaRPr lang="ko-KR" altLang="en-US" sz="28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5" name="Object 30">
            <a:extLst>
              <a:ext uri="{FF2B5EF4-FFF2-40B4-BE49-F238E27FC236}">
                <a16:creationId xmlns:a16="http://schemas.microsoft.com/office/drawing/2014/main" id="{26EC4F59-7672-4FE5-9BAD-C591120AA2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542" y="3215225"/>
            <a:ext cx="1114408" cy="406186"/>
          </a:xfrm>
          <a:prstGeom prst="rect">
            <a:avLst/>
          </a:prstGeom>
        </p:spPr>
      </p:pic>
      <p:grpSp>
        <p:nvGrpSpPr>
          <p:cNvPr id="76" name="그룹 1006">
            <a:extLst>
              <a:ext uri="{FF2B5EF4-FFF2-40B4-BE49-F238E27FC236}">
                <a16:creationId xmlns:a16="http://schemas.microsoft.com/office/drawing/2014/main" id="{3945D50E-558F-4547-9BB8-2A948FB4D152}"/>
              </a:ext>
            </a:extLst>
          </p:cNvPr>
          <p:cNvGrpSpPr/>
          <p:nvPr/>
        </p:nvGrpSpPr>
        <p:grpSpPr>
          <a:xfrm>
            <a:off x="1050795" y="4507364"/>
            <a:ext cx="1114408" cy="634022"/>
            <a:chOff x="982579" y="6323126"/>
            <a:chExt cx="2491150" cy="1867526"/>
          </a:xfrm>
        </p:grpSpPr>
        <p:pic>
          <p:nvPicPr>
            <p:cNvPr id="77" name="Object 23">
              <a:extLst>
                <a:ext uri="{FF2B5EF4-FFF2-40B4-BE49-F238E27FC236}">
                  <a16:creationId xmlns:a16="http://schemas.microsoft.com/office/drawing/2014/main" id="{0E10DBCA-F70B-47F1-852A-3953C3593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579" y="6323126"/>
              <a:ext cx="2491150" cy="1867526"/>
            </a:xfrm>
            <a:prstGeom prst="rect">
              <a:avLst/>
            </a:prstGeom>
          </p:spPr>
        </p:pic>
      </p:grpSp>
      <p:grpSp>
        <p:nvGrpSpPr>
          <p:cNvPr id="78" name="그룹 1004">
            <a:extLst>
              <a:ext uri="{FF2B5EF4-FFF2-40B4-BE49-F238E27FC236}">
                <a16:creationId xmlns:a16="http://schemas.microsoft.com/office/drawing/2014/main" id="{66F6B0FE-E930-4987-A92C-1CFC2C9F094A}"/>
              </a:ext>
            </a:extLst>
          </p:cNvPr>
          <p:cNvGrpSpPr/>
          <p:nvPr/>
        </p:nvGrpSpPr>
        <p:grpSpPr>
          <a:xfrm>
            <a:off x="3495757" y="4546081"/>
            <a:ext cx="1183104" cy="523220"/>
            <a:chOff x="4601630" y="6195972"/>
            <a:chExt cx="4447859" cy="2083095"/>
          </a:xfrm>
        </p:grpSpPr>
        <p:pic>
          <p:nvPicPr>
            <p:cNvPr id="79" name="Object 14">
              <a:extLst>
                <a:ext uri="{FF2B5EF4-FFF2-40B4-BE49-F238E27FC236}">
                  <a16:creationId xmlns:a16="http://schemas.microsoft.com/office/drawing/2014/main" id="{C5AE2D0B-698F-4522-962A-9AD8F3AD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1630" y="6195972"/>
              <a:ext cx="4447859" cy="2083095"/>
            </a:xfrm>
            <a:prstGeom prst="rect">
              <a:avLst/>
            </a:prstGeom>
          </p:spPr>
        </p:pic>
      </p:grpSp>
      <p:grpSp>
        <p:nvGrpSpPr>
          <p:cNvPr id="80" name="그룹 1003">
            <a:extLst>
              <a:ext uri="{FF2B5EF4-FFF2-40B4-BE49-F238E27FC236}">
                <a16:creationId xmlns:a16="http://schemas.microsoft.com/office/drawing/2014/main" id="{C24FBDA3-A717-4277-AE4E-10D0550EB8FC}"/>
              </a:ext>
            </a:extLst>
          </p:cNvPr>
          <p:cNvGrpSpPr/>
          <p:nvPr/>
        </p:nvGrpSpPr>
        <p:grpSpPr>
          <a:xfrm>
            <a:off x="2245060" y="4485067"/>
            <a:ext cx="1114408" cy="645249"/>
            <a:chOff x="8819928" y="2142269"/>
            <a:chExt cx="4270355" cy="2215447"/>
          </a:xfrm>
        </p:grpSpPr>
        <p:pic>
          <p:nvPicPr>
            <p:cNvPr id="81" name="Object 11">
              <a:extLst>
                <a:ext uri="{FF2B5EF4-FFF2-40B4-BE49-F238E27FC236}">
                  <a16:creationId xmlns:a16="http://schemas.microsoft.com/office/drawing/2014/main" id="{379380F7-D4D0-485C-96BD-3FF5CAC7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9928" y="2142269"/>
              <a:ext cx="4270355" cy="2215447"/>
            </a:xfrm>
            <a:prstGeom prst="rect">
              <a:avLst/>
            </a:prstGeom>
          </p:spPr>
        </p:pic>
      </p:grpSp>
      <p:grpSp>
        <p:nvGrpSpPr>
          <p:cNvPr id="82" name="그룹 1002">
            <a:extLst>
              <a:ext uri="{FF2B5EF4-FFF2-40B4-BE49-F238E27FC236}">
                <a16:creationId xmlns:a16="http://schemas.microsoft.com/office/drawing/2014/main" id="{DC880FD4-77C2-4F46-A0D7-B7695817606B}"/>
              </a:ext>
            </a:extLst>
          </p:cNvPr>
          <p:cNvGrpSpPr/>
          <p:nvPr/>
        </p:nvGrpSpPr>
        <p:grpSpPr>
          <a:xfrm>
            <a:off x="1050795" y="5295150"/>
            <a:ext cx="1064540" cy="843248"/>
            <a:chOff x="4601630" y="1571056"/>
            <a:chExt cx="3927741" cy="3125428"/>
          </a:xfrm>
        </p:grpSpPr>
        <p:pic>
          <p:nvPicPr>
            <p:cNvPr id="83" name="Object 8">
              <a:extLst>
                <a:ext uri="{FF2B5EF4-FFF2-40B4-BE49-F238E27FC236}">
                  <a16:creationId xmlns:a16="http://schemas.microsoft.com/office/drawing/2014/main" id="{BF09B494-7858-4E33-BCEA-C35E26C47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1630" y="1571056"/>
              <a:ext cx="3927741" cy="3125428"/>
            </a:xfrm>
            <a:prstGeom prst="rect">
              <a:avLst/>
            </a:prstGeom>
          </p:spPr>
        </p:pic>
      </p:grpSp>
      <p:grpSp>
        <p:nvGrpSpPr>
          <p:cNvPr id="84" name="그룹 1005">
            <a:extLst>
              <a:ext uri="{FF2B5EF4-FFF2-40B4-BE49-F238E27FC236}">
                <a16:creationId xmlns:a16="http://schemas.microsoft.com/office/drawing/2014/main" id="{34AED814-BABB-46F8-B40C-FCFB27DC10BE}"/>
              </a:ext>
            </a:extLst>
          </p:cNvPr>
          <p:cNvGrpSpPr/>
          <p:nvPr/>
        </p:nvGrpSpPr>
        <p:grpSpPr>
          <a:xfrm>
            <a:off x="1117542" y="1849044"/>
            <a:ext cx="492372" cy="583513"/>
            <a:chOff x="1202756" y="2075541"/>
            <a:chExt cx="2205760" cy="2116458"/>
          </a:xfrm>
        </p:grpSpPr>
        <p:pic>
          <p:nvPicPr>
            <p:cNvPr id="85" name="Object 18">
              <a:extLst>
                <a:ext uri="{FF2B5EF4-FFF2-40B4-BE49-F238E27FC236}">
                  <a16:creationId xmlns:a16="http://schemas.microsoft.com/office/drawing/2014/main" id="{469A5260-2FE8-47A5-B3A9-01188C74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756" y="2075541"/>
              <a:ext cx="2205760" cy="2116458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7408308A-C89A-4E7E-8C23-FDEDC292B071}"/>
              </a:ext>
            </a:extLst>
          </p:cNvPr>
          <p:cNvSpPr txBox="1"/>
          <p:nvPr/>
        </p:nvSpPr>
        <p:spPr>
          <a:xfrm>
            <a:off x="6667997" y="194844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67C973-BE00-4891-ADE9-678B88CF832D}"/>
              </a:ext>
            </a:extLst>
          </p:cNvPr>
          <p:cNvSpPr txBox="1"/>
          <p:nvPr/>
        </p:nvSpPr>
        <p:spPr>
          <a:xfrm>
            <a:off x="6667997" y="267056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257C9C-FD72-4414-9105-1D53F363F7D2}"/>
              </a:ext>
            </a:extLst>
          </p:cNvPr>
          <p:cNvSpPr txBox="1"/>
          <p:nvPr/>
        </p:nvSpPr>
        <p:spPr>
          <a:xfrm>
            <a:off x="6667997" y="3365148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7F12A1-2B3B-4A7F-91CB-5EE1D1CEB17F}"/>
              </a:ext>
            </a:extLst>
          </p:cNvPr>
          <p:cNvSpPr txBox="1"/>
          <p:nvPr/>
        </p:nvSpPr>
        <p:spPr>
          <a:xfrm>
            <a:off x="6685232" y="4114805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7DD4B8-9472-4F99-914B-E0167F2F44F8}"/>
              </a:ext>
            </a:extLst>
          </p:cNvPr>
          <p:cNvSpPr txBox="1"/>
          <p:nvPr/>
        </p:nvSpPr>
        <p:spPr>
          <a:xfrm>
            <a:off x="6665832" y="4898480"/>
            <a:ext cx="6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294E2-C524-43D8-AD62-02593B6B3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399" y="3215225"/>
            <a:ext cx="1077955" cy="4061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8B0F6E8-08F7-4EA6-A645-78C5526429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5450" y="1835506"/>
            <a:ext cx="584489" cy="6340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2D104DD-413B-4E0F-99DA-6755C9CC3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1950" y="5300628"/>
            <a:ext cx="890702" cy="84471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E78BED1-4503-4CE6-A50B-1418A9F329EB}"/>
              </a:ext>
            </a:extLst>
          </p:cNvPr>
          <p:cNvSpPr txBox="1"/>
          <p:nvPr/>
        </p:nvSpPr>
        <p:spPr>
          <a:xfrm>
            <a:off x="1040781" y="1313541"/>
            <a:ext cx="868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F7CEF1-0B30-448A-A7E5-600D7A6614C8}"/>
              </a:ext>
            </a:extLst>
          </p:cNvPr>
          <p:cNvSpPr txBox="1"/>
          <p:nvPr/>
        </p:nvSpPr>
        <p:spPr>
          <a:xfrm>
            <a:off x="989480" y="2699906"/>
            <a:ext cx="3456395" cy="46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Apple SD Gothic Neo"/>
              </a:rPr>
              <a:t>Team Collaboration Tool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FD8D8E-7569-464E-B1F7-CB8F47F377F9}"/>
              </a:ext>
            </a:extLst>
          </p:cNvPr>
          <p:cNvSpPr txBox="1"/>
          <p:nvPr/>
        </p:nvSpPr>
        <p:spPr>
          <a:xfrm>
            <a:off x="989480" y="3938388"/>
            <a:ext cx="118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70542B4-34D6-4325-9F33-02924FCE21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9468" y="5368592"/>
            <a:ext cx="1125629" cy="696364"/>
          </a:xfrm>
          <a:prstGeom prst="rect">
            <a:avLst/>
          </a:prstGeom>
        </p:spPr>
      </p:pic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C2AF56B0-FDD3-4B3C-8D08-85C973E0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1.3 </a:t>
            </a:r>
            <a:r>
              <a:rPr lang="ko-KR" altLang="en-US" sz="3600" spc="-300" dirty="0"/>
              <a:t>역할 분담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8E96ED-9BBD-41FC-9921-1D9BBF366EB3}"/>
              </a:ext>
            </a:extLst>
          </p:cNvPr>
          <p:cNvCxnSpPr/>
          <p:nvPr/>
        </p:nvCxnSpPr>
        <p:spPr>
          <a:xfrm>
            <a:off x="1092920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807B77-3F50-420E-BF76-5A446EE37596}"/>
              </a:ext>
            </a:extLst>
          </p:cNvPr>
          <p:cNvCxnSpPr/>
          <p:nvPr/>
        </p:nvCxnSpPr>
        <p:spPr>
          <a:xfrm>
            <a:off x="3757323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7ABC86-418F-470A-BF0E-805DA1488E7A}"/>
              </a:ext>
            </a:extLst>
          </p:cNvPr>
          <p:cNvCxnSpPr/>
          <p:nvPr/>
        </p:nvCxnSpPr>
        <p:spPr>
          <a:xfrm>
            <a:off x="6421726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BF8B75-3B32-4BDF-BCA7-833A2799DE88}"/>
              </a:ext>
            </a:extLst>
          </p:cNvPr>
          <p:cNvCxnSpPr/>
          <p:nvPr/>
        </p:nvCxnSpPr>
        <p:spPr>
          <a:xfrm>
            <a:off x="9086129" y="54649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CC2409-53F7-4097-94B0-7D80DC00AADB}"/>
              </a:ext>
            </a:extLst>
          </p:cNvPr>
          <p:cNvSpPr txBox="1"/>
          <p:nvPr/>
        </p:nvSpPr>
        <p:spPr>
          <a:xfrm flipH="1">
            <a:off x="936487" y="1515653"/>
            <a:ext cx="261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김찬희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[PL/Developer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543B3-2F0E-40A3-8402-853EA5B6C00C}"/>
              </a:ext>
            </a:extLst>
          </p:cNvPr>
          <p:cNvSpPr txBox="1"/>
          <p:nvPr/>
        </p:nvSpPr>
        <p:spPr>
          <a:xfrm flipH="1">
            <a:off x="3552534" y="1515653"/>
            <a:ext cx="286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박유정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[DA/Developer]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84B0C-4A7A-4E29-A5C6-0E34B7338798}"/>
              </a:ext>
            </a:extLst>
          </p:cNvPr>
          <p:cNvSpPr txBox="1"/>
          <p:nvPr/>
        </p:nvSpPr>
        <p:spPr>
          <a:xfrm flipH="1">
            <a:off x="6168587" y="1515653"/>
            <a:ext cx="26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정새하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[AA/Developer]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35C3-7A1D-415D-B8B3-C4642371BCC6}"/>
              </a:ext>
            </a:extLst>
          </p:cNvPr>
          <p:cNvSpPr txBox="1"/>
          <p:nvPr/>
        </p:nvSpPr>
        <p:spPr>
          <a:xfrm flipH="1">
            <a:off x="8784640" y="1515653"/>
            <a:ext cx="25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정한슬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[QA/Developer]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C5918C-DF24-4B66-A110-D34088274635}"/>
              </a:ext>
            </a:extLst>
          </p:cNvPr>
          <p:cNvSpPr/>
          <p:nvPr/>
        </p:nvSpPr>
        <p:spPr>
          <a:xfrm>
            <a:off x="852581" y="19291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C8359E-6D0A-485D-AC61-27F6A75A80CD}"/>
              </a:ext>
            </a:extLst>
          </p:cNvPr>
          <p:cNvSpPr/>
          <p:nvPr/>
        </p:nvSpPr>
        <p:spPr>
          <a:xfrm>
            <a:off x="3516984" y="19291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데이터 수집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형태소 분석기 비교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Doc2Vec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TF-IDF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44B3CE-746D-42AF-AA91-A65164E9D849}"/>
              </a:ext>
            </a:extLst>
          </p:cNvPr>
          <p:cNvSpPr/>
          <p:nvPr/>
        </p:nvSpPr>
        <p:spPr>
          <a:xfrm>
            <a:off x="6181387" y="19291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300">
                <a:solidFill>
                  <a:schemeClr val="bg1"/>
                </a:solidFill>
              </a:rPr>
              <a:t>제목을 입력하세요</a:t>
            </a:r>
            <a:endParaRPr lang="ko-KR" altLang="en-US" sz="1800" b="1" spc="-3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37DD2B-0808-42CE-9869-791B82F6F1DD}"/>
              </a:ext>
            </a:extLst>
          </p:cNvPr>
          <p:cNvSpPr/>
          <p:nvPr/>
        </p:nvSpPr>
        <p:spPr>
          <a:xfrm>
            <a:off x="8845790" y="19291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300">
                <a:solidFill>
                  <a:schemeClr val="bg1"/>
                </a:solidFill>
              </a:rPr>
              <a:t>제목을 입력하세요</a:t>
            </a:r>
            <a:endParaRPr lang="ko-KR" altLang="en-US" sz="1800" b="1" spc="-3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82E030-68CB-4EA1-A3F1-60343DFB7302}"/>
              </a:ext>
            </a:extLst>
          </p:cNvPr>
          <p:cNvSpPr/>
          <p:nvPr/>
        </p:nvSpPr>
        <p:spPr>
          <a:xfrm>
            <a:off x="8846474" y="1934616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데이터 수집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 err="1">
                <a:solidFill>
                  <a:schemeClr val="bg1"/>
                </a:solidFill>
              </a:rPr>
              <a:t>PyQt</a:t>
            </a:r>
            <a:r>
              <a:rPr lang="en-US" altLang="ko-KR" b="1" spc="-150" dirty="0">
                <a:solidFill>
                  <a:schemeClr val="bg1"/>
                </a:solidFill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</a:rPr>
              <a:t>프로그램 구현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 err="1">
                <a:solidFill>
                  <a:schemeClr val="bg1"/>
                </a:solidFill>
              </a:rPr>
              <a:t>Mecab</a:t>
            </a:r>
            <a:r>
              <a:rPr lang="ko-KR" altLang="en-US" b="1" spc="-150" dirty="0">
                <a:solidFill>
                  <a:schemeClr val="bg1"/>
                </a:solidFill>
              </a:rPr>
              <a:t>  테스트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팀 일정 관리 및 기록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endParaRPr lang="ko-KR" altLang="en-US" sz="1800" b="1" spc="-15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A2D823-757E-49E8-B7DC-11C85B4CD243}"/>
              </a:ext>
            </a:extLst>
          </p:cNvPr>
          <p:cNvSpPr/>
          <p:nvPr/>
        </p:nvSpPr>
        <p:spPr>
          <a:xfrm>
            <a:off x="6185896" y="1928442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데이터 수집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NLP </a:t>
            </a:r>
            <a:r>
              <a:rPr lang="ko-KR" altLang="en-US" sz="1800" b="1" spc="-150" dirty="0">
                <a:solidFill>
                  <a:schemeClr val="bg1"/>
                </a:solidFill>
              </a:rPr>
              <a:t>기초 모델구축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sz="1800" b="1" spc="-150" dirty="0">
                <a:solidFill>
                  <a:schemeClr val="bg1"/>
                </a:solidFill>
              </a:rPr>
              <a:t>모델 성능 테스트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SBERT  </a:t>
            </a:r>
            <a:r>
              <a:rPr lang="ko-KR" altLang="en-US" sz="1800" b="1" spc="-150" dirty="0">
                <a:solidFill>
                  <a:schemeClr val="bg1"/>
                </a:solidFill>
              </a:rPr>
              <a:t>모델 성능 테스트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프로젝트 코드 통합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en-US" altLang="ko-KR" b="1" spc="-150" dirty="0">
                <a:solidFill>
                  <a:schemeClr val="bg1"/>
                </a:solidFill>
              </a:rPr>
              <a:t>PPT </a:t>
            </a:r>
            <a:r>
              <a:rPr lang="ko-KR" altLang="en-US" b="1" spc="-150" dirty="0">
                <a:solidFill>
                  <a:schemeClr val="bg1"/>
                </a:solidFill>
              </a:rPr>
              <a:t>제작 및 발표</a:t>
            </a:r>
            <a:endParaRPr lang="ko-KR" altLang="en-US" sz="1800" b="1" spc="-15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9057E0-AD66-4D03-9235-8DC2DC48D3B1}"/>
              </a:ext>
            </a:extLst>
          </p:cNvPr>
          <p:cNvSpPr/>
          <p:nvPr/>
        </p:nvSpPr>
        <p:spPr>
          <a:xfrm>
            <a:off x="850630" y="192844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spc="-150" dirty="0">
                <a:solidFill>
                  <a:schemeClr val="bg1"/>
                </a:solidFill>
              </a:rPr>
              <a:t>데이터 수집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</a:rPr>
              <a:t>전처리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en-US" altLang="ko-KR" sz="1800" b="1" spc="-150" dirty="0">
                <a:solidFill>
                  <a:schemeClr val="bg1"/>
                </a:solidFill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</a:rPr>
              <a:t>SBERT</a:t>
            </a:r>
            <a:r>
              <a:rPr lang="ko-KR" altLang="en-US" b="1" spc="-150" dirty="0">
                <a:solidFill>
                  <a:schemeClr val="bg1"/>
                </a:solidFill>
              </a:rPr>
              <a:t> 모델 설계</a:t>
            </a:r>
            <a:endParaRPr lang="en-US" altLang="ko-KR" sz="1800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모델 적합성 판단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팀 일정 관리</a:t>
            </a:r>
            <a:endParaRPr lang="en-US" altLang="ko-KR" b="1" spc="-15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F4FB75-5545-4729-81D1-8F70B91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1.4 </a:t>
            </a:r>
            <a:r>
              <a:rPr lang="ko-KR" altLang="en-US" sz="3600" spc="-300" dirty="0"/>
              <a:t>시스템 순서도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>
            <a:cxnSpLocks/>
          </p:cNvCxnSpPr>
          <p:nvPr/>
        </p:nvCxnSpPr>
        <p:spPr>
          <a:xfrm>
            <a:off x="537117" y="1123619"/>
            <a:ext cx="11117766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C9A885B-7FB8-4514-8B20-B40250B4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0" y="2178049"/>
            <a:ext cx="10840400" cy="3264527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61117E-2AF9-40F5-BBAB-0AD918BD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1.5 </a:t>
            </a:r>
            <a:r>
              <a:rPr lang="ko-KR" altLang="en-US" sz="3600" spc="-300" dirty="0"/>
              <a:t>진행 과정 및 소요 기간</a:t>
            </a:r>
          </a:p>
        </p:txBody>
      </p:sp>
      <p:graphicFrame>
        <p:nvGraphicFramePr>
          <p:cNvPr id="27" name="Group 127">
            <a:extLst>
              <a:ext uri="{FF2B5EF4-FFF2-40B4-BE49-F238E27FC236}">
                <a16:creationId xmlns:a16="http://schemas.microsoft.com/office/drawing/2014/main" id="{6A78DEBA-26CC-4759-8839-81D2193BC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53231"/>
              </p:ext>
            </p:extLst>
          </p:nvPr>
        </p:nvGraphicFramePr>
        <p:xfrm>
          <a:off x="1930088" y="1618054"/>
          <a:ext cx="8191467" cy="4471162"/>
        </p:xfrm>
        <a:graphic>
          <a:graphicData uri="http://schemas.openxmlformats.org/drawingml/2006/table">
            <a:tbl>
              <a:tblPr/>
              <a:tblGrid>
                <a:gridCol w="184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74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(2.14~2.19)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(2.20~2.26)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(2.27~3.5)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(3.6~3.12)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(3.13~3.19)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(3.20~3.24)</a:t>
                      </a:r>
                    </a:p>
                  </a:txBody>
                  <a:tcPr marL="68580" marR="68580" marT="25718" marB="25718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수집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전처리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형태소 분석 테스트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형태소 분석 선정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시각화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1683799-A150-461E-A731-534021081AF6}"/>
              </a:ext>
            </a:extLst>
          </p:cNvPr>
          <p:cNvSpPr txBox="1"/>
          <p:nvPr/>
        </p:nvSpPr>
        <p:spPr>
          <a:xfrm>
            <a:off x="584085" y="838498"/>
            <a:ext cx="6032047" cy="377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TIMELINE 2022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2-3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DD3617-147A-4DFE-8AE5-72B93965DD93}"/>
              </a:ext>
            </a:extLst>
          </p:cNvPr>
          <p:cNvCxnSpPr>
            <a:cxnSpLocks/>
          </p:cNvCxnSpPr>
          <p:nvPr/>
        </p:nvCxnSpPr>
        <p:spPr>
          <a:xfrm>
            <a:off x="860566" y="1207832"/>
            <a:ext cx="1070000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4CA839F9-CF88-40B7-8039-34B1221281BA}"/>
              </a:ext>
            </a:extLst>
          </p:cNvPr>
          <p:cNvSpPr/>
          <p:nvPr/>
        </p:nvSpPr>
        <p:spPr>
          <a:xfrm>
            <a:off x="3758774" y="2125334"/>
            <a:ext cx="1078108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1B7E9A18-0999-410C-B40F-31232E455193}"/>
              </a:ext>
            </a:extLst>
          </p:cNvPr>
          <p:cNvSpPr/>
          <p:nvPr/>
        </p:nvSpPr>
        <p:spPr>
          <a:xfrm>
            <a:off x="4836882" y="2690231"/>
            <a:ext cx="10578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모서리가 둥근 직사각형 21">
            <a:extLst>
              <a:ext uri="{FF2B5EF4-FFF2-40B4-BE49-F238E27FC236}">
                <a16:creationId xmlns:a16="http://schemas.microsoft.com/office/drawing/2014/main" id="{8A737B4C-D1A0-40E0-8F5A-E1F7B2BB06DB}"/>
              </a:ext>
            </a:extLst>
          </p:cNvPr>
          <p:cNvSpPr/>
          <p:nvPr/>
        </p:nvSpPr>
        <p:spPr>
          <a:xfrm>
            <a:off x="6952554" y="4996888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모서리가 둥근 직사각형 22">
            <a:extLst>
              <a:ext uri="{FF2B5EF4-FFF2-40B4-BE49-F238E27FC236}">
                <a16:creationId xmlns:a16="http://schemas.microsoft.com/office/drawing/2014/main" id="{FB2461D0-2678-4351-BC69-E126713377D1}"/>
              </a:ext>
            </a:extLst>
          </p:cNvPr>
          <p:cNvSpPr/>
          <p:nvPr/>
        </p:nvSpPr>
        <p:spPr>
          <a:xfrm>
            <a:off x="8032751" y="5612708"/>
            <a:ext cx="20651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모서리가 둥근 직사각형 16">
            <a:extLst>
              <a:ext uri="{FF2B5EF4-FFF2-40B4-BE49-F238E27FC236}">
                <a16:creationId xmlns:a16="http://schemas.microsoft.com/office/drawing/2014/main" id="{135A10F2-EE03-4786-833C-15CB06385CA5}"/>
              </a:ext>
            </a:extLst>
          </p:cNvPr>
          <p:cNvSpPr/>
          <p:nvPr/>
        </p:nvSpPr>
        <p:spPr>
          <a:xfrm>
            <a:off x="5894718" y="3286850"/>
            <a:ext cx="1057836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7C5F1466-6E85-48C5-8A2D-457F86EDDFC2}"/>
              </a:ext>
            </a:extLst>
          </p:cNvPr>
          <p:cNvSpPr/>
          <p:nvPr/>
        </p:nvSpPr>
        <p:spPr>
          <a:xfrm>
            <a:off x="4836882" y="3849461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id="{10ED03B9-6A5F-44F9-9B52-BE39FEEAFB1A}"/>
              </a:ext>
            </a:extLst>
          </p:cNvPr>
          <p:cNvSpPr/>
          <p:nvPr/>
        </p:nvSpPr>
        <p:spPr>
          <a:xfrm>
            <a:off x="5894718" y="4446080"/>
            <a:ext cx="3145332" cy="289569"/>
          </a:xfrm>
          <a:prstGeom prst="roundRect">
            <a:avLst>
              <a:gd name="adj" fmla="val 27173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FA7360-83AA-4C54-842E-8007F983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17829</TotalTime>
  <Words>2835</Words>
  <Application>Microsoft Office PowerPoint</Application>
  <PresentationFormat>와이드스크린</PresentationFormat>
  <Paragraphs>571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103" baseType="lpstr">
      <vt:lpstr>Apple SD Gothic Neo</vt:lpstr>
      <vt:lpstr>-apple-system</vt:lpstr>
      <vt:lpstr>Black Han Sans</vt:lpstr>
      <vt:lpstr>Cafe24 Ssurround</vt:lpstr>
      <vt:lpstr>Gong Gothic Light</vt:lpstr>
      <vt:lpstr>HCRBatang</vt:lpstr>
      <vt:lpstr>HCRDotum</vt:lpstr>
      <vt:lpstr>LiberationSans</vt:lpstr>
      <vt:lpstr>Noto Sans KR</vt:lpstr>
      <vt:lpstr>Noto Sans Light</vt:lpstr>
      <vt:lpstr>Noto Sans Medium</vt:lpstr>
      <vt:lpstr>NotoSansKR</vt:lpstr>
      <vt:lpstr>Pretendard</vt:lpstr>
      <vt:lpstr>Pretendard ExtraBold</vt:lpstr>
      <vt:lpstr>Spoqa Han Sans</vt:lpstr>
      <vt:lpstr>T3Font_10</vt:lpstr>
      <vt:lpstr>T3Font_12</vt:lpstr>
      <vt:lpstr>T3Font_14</vt:lpstr>
      <vt:lpstr>T3Font_16</vt:lpstr>
      <vt:lpstr>T3Font_18</vt:lpstr>
      <vt:lpstr>T3Font_19</vt:lpstr>
      <vt:lpstr>T3Font_20</vt:lpstr>
      <vt:lpstr>T3Font_24</vt:lpstr>
      <vt:lpstr>T3Font_25</vt:lpstr>
      <vt:lpstr>T3Font_27</vt:lpstr>
      <vt:lpstr>T3Font_28</vt:lpstr>
      <vt:lpstr>T3Font_29</vt:lpstr>
      <vt:lpstr>T3Font_30</vt:lpstr>
      <vt:lpstr>T3Font_31</vt:lpstr>
      <vt:lpstr>T3Font_32</vt:lpstr>
      <vt:lpstr>T3Font_34</vt:lpstr>
      <vt:lpstr>T3Font_35</vt:lpstr>
      <vt:lpstr>T3Font_36</vt:lpstr>
      <vt:lpstr>T3Font_40</vt:lpstr>
      <vt:lpstr>T3Font_7</vt:lpstr>
      <vt:lpstr>T3Font_8</vt:lpstr>
      <vt:lpstr>T3Font_9</vt:lpstr>
      <vt:lpstr>나눔바른고딕</vt:lpstr>
      <vt:lpstr>나눔스퀘어 Light</vt:lpstr>
      <vt:lpstr>맑은 고딕</vt:lpstr>
      <vt:lpstr>Arial</vt:lpstr>
      <vt:lpstr>Lato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새하</cp:lastModifiedBy>
  <cp:revision>74</cp:revision>
  <dcterms:created xsi:type="dcterms:W3CDTF">2021-12-28T06:54:01Z</dcterms:created>
  <dcterms:modified xsi:type="dcterms:W3CDTF">2022-03-24T04:29:58Z</dcterms:modified>
</cp:coreProperties>
</file>