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199" autoAdjust="0"/>
    <p:restoredTop sz="95990" autoAdjust="0"/>
  </p:normalViewPr>
  <p:slideViewPr>
    <p:cSldViewPr snapToGrid="0">
      <p:cViewPr varScale="1">
        <p:scale>
          <a:sx n="100" d="100"/>
          <a:sy n="100" d="100"/>
        </p:scale>
        <p:origin x="43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8E-48A8-A3AF-6F5D25957733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8E-48A8-A3AF-6F5D25957733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8E-48A8-A3AF-6F5D25957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sz="1400" b="0" i="0" u="none">
          <a:solidFill>
            <a:schemeClr val="bg1"/>
          </a:solidFill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15-4BAB-91B0-3A336C52F3EA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15-4BAB-91B0-3A336C52F3EA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15-4BAB-91B0-3A336C52F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sz="1400" b="0" i="0" u="none">
          <a:solidFill>
            <a:schemeClr val="bg1"/>
          </a:solidFill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9B-40B9-B56D-1525B010B637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9B-40B9-B56D-1525B010B637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9B-40B9-B56D-1525B010B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sz="1400" b="0" i="0" u="none">
          <a:solidFill>
            <a:schemeClr val="bg1"/>
          </a:solidFill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4-4A8B-89DE-2918A327950A}"/>
              </c:ext>
            </c:extLst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04-4A8B-89DE-2918A327950A}"/>
              </c:ext>
            </c:extLst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04-4A8B-89DE-2918A3279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sz="1400" b="0" i="0" u="none">
          <a:solidFill>
            <a:schemeClr val="bg1"/>
          </a:solidFill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Relationship Id="rId5" Type="http://schemas.openxmlformats.org/officeDocument/2006/relationships/chart" Target="../charts/char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309347" y="3187901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rot="0">
            <a:off x="8309557" y="2668732"/>
            <a:ext cx="308390" cy="398606"/>
            <a:chOff x="4291013" y="4001237"/>
            <a:chExt cx="155559" cy="201066"/>
          </a:xfrm>
        </p:grpSpPr>
        <p:sp>
          <p:nvSpPr>
            <p:cNvPr id="21" name="도넛 20"/>
            <p:cNvSpPr/>
            <p:nvPr/>
          </p:nvSpPr>
          <p:spPr>
            <a:xfrm>
              <a:off x="4291013" y="4001237"/>
              <a:ext cx="144178" cy="144178"/>
            </a:xfrm>
            <a:prstGeom prst="donut">
              <a:avLst>
                <a:gd name="adj" fmla="val 9637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8100000">
              <a:off x="4428572" y="4102815"/>
              <a:ext cx="18000" cy="994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619131" y="605556"/>
            <a:ext cx="4953737" cy="1002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i="1">
                <a:solidFill>
                  <a:srgbClr val="434544"/>
                </a:solidFill>
                <a:latin typeface="배달의민족 도현"/>
                <a:ea typeface="배달의민족 도현"/>
                <a:cs typeface="함초롬돋움"/>
              </a:rPr>
              <a:t>대학종합정보시스템</a:t>
            </a:r>
            <a:endParaRPr lang="ko-KR" altLang="en-US" sz="4000" b="1" i="1">
              <a:solidFill>
                <a:srgbClr val="434544"/>
              </a:solidFill>
              <a:latin typeface="배달의민족 도현"/>
              <a:ea typeface="배달의민족 도현"/>
              <a:cs typeface="함초롬돋움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09347" y="2800671"/>
            <a:ext cx="620668" cy="293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434544"/>
                </a:solidFill>
                <a:latin typeface="휴먼엑스포"/>
                <a:ea typeface="휴먼엑스포"/>
              </a:rPr>
              <a:t>자바 </a:t>
            </a:r>
            <a:endParaRPr lang="ko-KR" altLang="en-US" sz="1400">
              <a:solidFill>
                <a:srgbClr val="434544"/>
              </a:solidFill>
              <a:latin typeface="휴먼엑스포"/>
              <a:ea typeface="휴먼엑스포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3013" y="2627214"/>
            <a:ext cx="1574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  <a:latin typeface="배달의민족 주아"/>
                <a:ea typeface="배달의민족 주아"/>
              </a:rPr>
              <a:t>2</a:t>
            </a:r>
            <a:r>
              <a:rPr lang="ko-KR" altLang="en-US" sz="2800">
                <a:solidFill>
                  <a:schemeClr val="tx1"/>
                </a:solidFill>
                <a:latin typeface="배달의민족 주아"/>
                <a:ea typeface="배달의민족 주아"/>
              </a:rPr>
              <a:t>분반 </a:t>
            </a:r>
            <a:r>
              <a:rPr lang="en-US" altLang="ko-KR" sz="2800">
                <a:solidFill>
                  <a:schemeClr val="tx1"/>
                </a:solidFill>
                <a:latin typeface="배달의민족 주아"/>
                <a:ea typeface="배달의민족 주아"/>
              </a:rPr>
              <a:t>7</a:t>
            </a:r>
            <a:r>
              <a:rPr lang="ko-KR" altLang="en-US" sz="2800">
                <a:solidFill>
                  <a:schemeClr val="tx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2800">
              <a:solidFill>
                <a:schemeClr val="tx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1" name="직사각형 27"/>
          <p:cNvSpPr/>
          <p:nvPr/>
        </p:nvSpPr>
        <p:spPr>
          <a:xfrm>
            <a:off x="6671610" y="3566302"/>
            <a:ext cx="1925655" cy="1651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marR="635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>
                <a:latin typeface="배달의민족 도현"/>
                <a:ea typeface="배달의민족 도현"/>
              </a:rPr>
              <a:t>20162249 </a:t>
            </a:r>
            <a:r>
              <a:rPr sz="1600" b="0" i="0" u="none" strike="noStrike">
                <a:latin typeface="배달의민족 도현"/>
                <a:ea typeface="배달의민족 도현"/>
              </a:rPr>
              <a:t>이규철</a:t>
            </a:r>
            <a:endParaRPr sz="1600" b="0" i="0" u="none" strike="noStrike">
              <a:latin typeface="배달의민족 도현"/>
              <a:ea typeface="배달의민족 도현"/>
            </a:endParaRPr>
          </a:p>
          <a:p>
            <a:pPr marL="63500" marR="635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배달의민족 도현"/>
                <a:ea typeface="배달의민족 도현"/>
              </a:rPr>
              <a:t>20163294 </a:t>
            </a:r>
            <a:r>
              <a:rPr lang="ko-KR" altLang="en-US" sz="1600">
                <a:latin typeface="배달의민족 도현"/>
                <a:ea typeface="배달의민족 도현"/>
              </a:rPr>
              <a:t>한슬기</a:t>
            </a:r>
            <a:endParaRPr lang="ko-KR" altLang="en-US" sz="1600">
              <a:latin typeface="배달의민족 도현"/>
              <a:ea typeface="배달의민족 도현"/>
            </a:endParaRPr>
          </a:p>
          <a:p>
            <a:pPr marL="63500" marR="635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배달의민족 도현"/>
                <a:ea typeface="배달의민족 도현"/>
              </a:rPr>
              <a:t>20183161 </a:t>
            </a:r>
            <a:r>
              <a:rPr lang="ko-KR" altLang="en-US" sz="1600">
                <a:latin typeface="배달의민족 도현"/>
                <a:ea typeface="배달의민족 도현"/>
              </a:rPr>
              <a:t> 백다은</a:t>
            </a:r>
            <a:endParaRPr lang="ko-KR" altLang="en-US" sz="1600">
              <a:latin typeface="배달의민족 도현"/>
              <a:ea typeface="배달의민족 도현"/>
            </a:endParaRPr>
          </a:p>
          <a:p>
            <a:pPr marL="63500" marR="635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배달의민족 도현"/>
                <a:ea typeface="배달의민족 도현"/>
              </a:rPr>
              <a:t>20183213 </a:t>
            </a:r>
            <a:r>
              <a:rPr lang="ko-KR" altLang="en-US" sz="1600">
                <a:latin typeface="배달의민족 도현"/>
                <a:ea typeface="배달의민족 도현"/>
              </a:rPr>
              <a:t> 조상은</a:t>
            </a:r>
            <a:endParaRPr lang="ko-KR" altLang="en-US" sz="16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4.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학사 담당자</a:t>
            </a:r>
            <a:endParaRPr lang="ko-KR" altLang="en-US" sz="4000" b="0" i="0" u="none" strike="noStrike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3"/>
          <p:cNvSpPr/>
          <p:nvPr/>
        </p:nvSpPr>
        <p:spPr>
          <a:xfrm>
            <a:off x="660400" y="311670"/>
            <a:ext cx="466163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4.</a:t>
            </a:r>
            <a:r>
              <a:rPr kumimoji="0" lang="ko-KR" altLang="en-US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 학사 담당자</a:t>
            </a:r>
            <a:r>
              <a:rPr kumimoji="0" lang="en-US" altLang="ko-KR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등록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560" y="5108177"/>
            <a:ext cx="92757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배달의민족 도현"/>
                <a:ea typeface="배달의민족 도현"/>
              </a:rPr>
              <a:t>-</a:t>
            </a:r>
            <a:r>
              <a:rPr lang="ko-KR" altLang="en-US" sz="2000" dirty="0">
                <a:latin typeface="배달의민족 도현"/>
                <a:ea typeface="배달의민족 도현"/>
              </a:rPr>
              <a:t> 학사담당자로 로그인하면 발생하는 초기화면으로 사용자를 등록할 수 있습니다</a:t>
            </a:r>
            <a:r>
              <a:rPr lang="en-US" altLang="ko-KR" sz="2000" dirty="0">
                <a:latin typeface="배달의민족 도현"/>
                <a:ea typeface="배달의민족 도현"/>
              </a:rPr>
              <a:t>.</a:t>
            </a:r>
          </a:p>
          <a:p>
            <a:pPr lvl="0">
              <a:defRPr/>
            </a:pPr>
            <a:endParaRPr lang="en-US" altLang="ko-KR" sz="2000" dirty="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en-US" altLang="ko-KR" sz="2000" dirty="0">
                <a:latin typeface="배달의민족 도현"/>
                <a:ea typeface="배달의민족 도현"/>
              </a:rPr>
              <a:t>-</a:t>
            </a:r>
            <a:r>
              <a:rPr lang="ko-KR" altLang="en-US" sz="2000" dirty="0">
                <a:latin typeface="배달의민족 도현"/>
                <a:ea typeface="배달의민족 도현"/>
              </a:rPr>
              <a:t>수정 및 삭제는 </a:t>
            </a:r>
            <a:r>
              <a:rPr lang="en-US" altLang="ko-KR" sz="2000" dirty="0" err="1">
                <a:latin typeface="배달의민족 도현"/>
                <a:ea typeface="배달의민족 도현"/>
              </a:rPr>
              <a:t>JTable</a:t>
            </a:r>
            <a:r>
              <a:rPr lang="ko-KR" altLang="en-US" sz="2000" dirty="0">
                <a:latin typeface="배달의민족 도현"/>
                <a:ea typeface="배달의민족 도현"/>
              </a:rPr>
              <a:t>을 사용하여 이루어집니다</a:t>
            </a:r>
            <a:r>
              <a:rPr lang="en-US" altLang="ko-KR" sz="2000" dirty="0">
                <a:latin typeface="배달의민족 도현"/>
                <a:ea typeface="배달의민족 도현"/>
              </a:rPr>
              <a:t>.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7826595" y="410174"/>
            <a:ext cx="353330" cy="353331"/>
            <a:chOff x="9380566" y="4106040"/>
            <a:chExt cx="523107" cy="523109"/>
          </a:xfrm>
        </p:grpSpPr>
        <p:sp>
          <p:nvSpPr>
            <p:cNvPr id="36" name="타원 28"/>
            <p:cNvSpPr/>
            <p:nvPr/>
          </p:nvSpPr>
          <p:spPr>
            <a:xfrm>
              <a:off x="9395254" y="410604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9380566" y="4120731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FE8F9B0-9A2C-46B9-888B-512AA733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1" y="1765049"/>
            <a:ext cx="9345547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3"/>
          <p:cNvSpPr/>
          <p:nvPr/>
        </p:nvSpPr>
        <p:spPr>
          <a:xfrm>
            <a:off x="660400" y="311670"/>
            <a:ext cx="466163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4.</a:t>
            </a:r>
            <a:r>
              <a:rPr kumimoji="0" lang="ko-KR" altLang="en-US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 학사 담당자</a:t>
            </a:r>
            <a:r>
              <a:rPr kumimoji="0" lang="en-US" altLang="ko-KR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등록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7826595" y="410174"/>
            <a:ext cx="353330" cy="353331"/>
            <a:chOff x="9380566" y="4106040"/>
            <a:chExt cx="523107" cy="523109"/>
          </a:xfrm>
        </p:grpSpPr>
        <p:sp>
          <p:nvSpPr>
            <p:cNvPr id="36" name="타원 28"/>
            <p:cNvSpPr/>
            <p:nvPr/>
          </p:nvSpPr>
          <p:spPr>
            <a:xfrm>
              <a:off x="9395254" y="410604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9380566" y="4120731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95A983E-A92B-403C-B089-B734D64B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716275"/>
            <a:ext cx="7588578" cy="4188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CD9E92-802F-4AD0-BCD2-A4CAA702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978" y="1716275"/>
            <a:ext cx="3340806" cy="41889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6EDD19-3C33-466E-B0BB-66A52FD7F95D}"/>
              </a:ext>
            </a:extLst>
          </p:cNvPr>
          <p:cNvSpPr/>
          <p:nvPr/>
        </p:nvSpPr>
        <p:spPr>
          <a:xfrm>
            <a:off x="672446" y="6084704"/>
            <a:ext cx="6831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배달의민족 도현"/>
                <a:ea typeface="배달의민족 도현"/>
              </a:rPr>
              <a:t>새로고침</a:t>
            </a:r>
            <a:r>
              <a:rPr lang="ko-KR" altLang="en-US" dirty="0">
                <a:solidFill>
                  <a:srgbClr val="000000"/>
                </a:solidFill>
                <a:latin typeface="배달의민족 도현"/>
                <a:ea typeface="배달의민족 도현"/>
              </a:rPr>
              <a:t> 버튼을 통해서 수정된 사용자 정보를 업데이트한다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3"/>
          <p:cNvSpPr/>
          <p:nvPr/>
        </p:nvSpPr>
        <p:spPr>
          <a:xfrm>
            <a:off x="660400" y="311670"/>
            <a:ext cx="466163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4.</a:t>
            </a:r>
            <a:r>
              <a:rPr kumimoji="0" lang="ko-KR" altLang="en-US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 학사 담당자</a:t>
            </a:r>
            <a:r>
              <a:rPr kumimoji="0" lang="en-US" altLang="ko-KR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3000" b="1" u="none" strike="noStrike" kern="1200" cap="none" spc="0" normalizeH="0" baseline="0" dirty="0">
                <a:solidFill>
                  <a:srgbClr val="434544"/>
                </a:solidFill>
                <a:latin typeface="배달의민족 도현"/>
                <a:ea typeface="배달의민족 도현"/>
              </a:rPr>
              <a:t>조회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647" y="1543363"/>
            <a:ext cx="5050232" cy="294974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5900" y="1543363"/>
            <a:ext cx="5059492" cy="2955152"/>
          </a:xfrm>
          <a:prstGeom prst="rect">
            <a:avLst/>
          </a:prstGeom>
        </p:spPr>
      </p:pic>
      <p:cxnSp>
        <p:nvCxnSpPr>
          <p:cNvPr id="38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9" name="그룹 24"/>
          <p:cNvGrpSpPr/>
          <p:nvPr/>
        </p:nvGrpSpPr>
        <p:grpSpPr>
          <a:xfrm>
            <a:off x="7826595" y="410174"/>
            <a:ext cx="353330" cy="353331"/>
            <a:chOff x="9380566" y="4106040"/>
            <a:chExt cx="523107" cy="523109"/>
          </a:xfrm>
        </p:grpSpPr>
        <p:sp>
          <p:nvSpPr>
            <p:cNvPr id="40" name="타원 28"/>
            <p:cNvSpPr/>
            <p:nvPr/>
          </p:nvSpPr>
          <p:spPr>
            <a:xfrm>
              <a:off x="9395254" y="410604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타원 30"/>
            <p:cNvSpPr/>
            <p:nvPr/>
          </p:nvSpPr>
          <p:spPr>
            <a:xfrm>
              <a:off x="9380566" y="4120731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2" name="TextBox 1"/>
          <p:cNvSpPr txBox="1"/>
          <p:nvPr/>
        </p:nvSpPr>
        <p:spPr>
          <a:xfrm>
            <a:off x="2000846" y="5365031"/>
            <a:ext cx="8190308" cy="3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112560" y="5108177"/>
            <a:ext cx="8992977" cy="1005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목록보기 버튼을 누르면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JTable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을 통해 사용자의 목록이 나타난다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 JTable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에서 선택한 값을 받아온다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3"/>
          <p:cNvSpPr/>
          <p:nvPr/>
        </p:nvSpPr>
        <p:spPr>
          <a:xfrm>
            <a:off x="660400" y="311670"/>
            <a:ext cx="466163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4.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학사 담당자</a:t>
            </a: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수정</a:t>
            </a: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, 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삭제</a:t>
            </a:r>
            <a:endParaRPr kumimoji="0" lang="ko-KR" altLang="en-US" sz="3000" b="1" u="none" strike="noStrike" kern="1200" cap="none" spc="0" normalizeH="0" baseline="0">
              <a:solidFill>
                <a:srgbClr val="434544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46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47" name="그룹 24"/>
          <p:cNvGrpSpPr/>
          <p:nvPr/>
        </p:nvGrpSpPr>
        <p:grpSpPr>
          <a:xfrm rot="0">
            <a:off x="7826595" y="410174"/>
            <a:ext cx="353330" cy="353331"/>
            <a:chOff x="9380566" y="4106040"/>
            <a:chExt cx="523107" cy="523109"/>
          </a:xfrm>
        </p:grpSpPr>
        <p:sp>
          <p:nvSpPr>
            <p:cNvPr id="48" name="타원 28"/>
            <p:cNvSpPr/>
            <p:nvPr/>
          </p:nvSpPr>
          <p:spPr>
            <a:xfrm>
              <a:off x="9395254" y="410604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타원 30"/>
            <p:cNvSpPr/>
            <p:nvPr/>
          </p:nvSpPr>
          <p:spPr>
            <a:xfrm>
              <a:off x="9380566" y="4120731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0" name="TextBox 1"/>
          <p:cNvSpPr txBox="1"/>
          <p:nvPr/>
        </p:nvSpPr>
        <p:spPr>
          <a:xfrm>
            <a:off x="660400" y="5189113"/>
            <a:ext cx="89929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수정할 수 있도록 선택되어진 사용자의 정보를 보여준다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ko-KR" altLang="en-US" sz="2000">
                <a:solidFill>
                  <a:srgbClr val="000000"/>
                </a:solidFill>
                <a:latin typeface="배달의민족 도현"/>
                <a:ea typeface="배달의민족 도현"/>
              </a:rPr>
              <a:t>선택한 사용자를 삭제할 수 있다</a:t>
            </a:r>
            <a:r>
              <a:rPr lang="en-US" altLang="ko-KR" sz="200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  <a:endParaRPr lang="en-US" altLang="ko-KR" sz="200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079" y="1347191"/>
            <a:ext cx="7150486" cy="2970788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8" name="_x115105976" descr="EMB0000217c96a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54565" y="1347192"/>
            <a:ext cx="3838778" cy="29707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5.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학생</a:t>
            </a:r>
            <a:endParaRPr lang="ko-KR" altLang="en-US" sz="4000" b="0" i="0" u="none" strike="noStrike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5.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학생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558" y="1395615"/>
            <a:ext cx="5112592" cy="298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8323" y="1355309"/>
            <a:ext cx="3861224" cy="22567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22261" y="3817398"/>
            <a:ext cx="4696946" cy="2745218"/>
          </a:xfrm>
          <a:prstGeom prst="rect">
            <a:avLst/>
          </a:prstGeom>
        </p:spPr>
      </p:pic>
      <p:cxnSp>
        <p:nvCxnSpPr>
          <p:cNvPr id="33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4" name="그룹 24"/>
          <p:cNvGrpSpPr/>
          <p:nvPr/>
        </p:nvGrpSpPr>
        <p:grpSpPr>
          <a:xfrm>
            <a:off x="8610425" y="410571"/>
            <a:ext cx="343803" cy="353728"/>
            <a:chOff x="10555132" y="4120730"/>
            <a:chExt cx="509002" cy="523696"/>
          </a:xfrm>
        </p:grpSpPr>
        <p:sp>
          <p:nvSpPr>
            <p:cNvPr id="35" name="타원 28"/>
            <p:cNvSpPr/>
            <p:nvPr/>
          </p:nvSpPr>
          <p:spPr>
            <a:xfrm>
              <a:off x="10555715" y="412073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타원 30"/>
            <p:cNvSpPr/>
            <p:nvPr/>
          </p:nvSpPr>
          <p:spPr>
            <a:xfrm>
              <a:off x="10555132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7" name="TextBox 1"/>
          <p:cNvSpPr txBox="1"/>
          <p:nvPr/>
        </p:nvSpPr>
        <p:spPr>
          <a:xfrm>
            <a:off x="866408" y="4819216"/>
            <a:ext cx="4786995" cy="161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학생이 수강신청을 하는 창이다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강좌번호를 통해 검색할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,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JTable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값을 받아서 수강신청 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400" y="1256341"/>
            <a:ext cx="4543928" cy="2655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378" y="4033473"/>
            <a:ext cx="4543928" cy="26557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87575" y="1301887"/>
            <a:ext cx="5060049" cy="2957440"/>
          </a:xfrm>
          <a:prstGeom prst="rect">
            <a:avLst/>
          </a:prstGeom>
        </p:spPr>
      </p:pic>
      <p:sp>
        <p:nvSpPr>
          <p:cNvPr id="34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5.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학생</a:t>
            </a:r>
          </a:p>
        </p:txBody>
      </p:sp>
      <p:cxnSp>
        <p:nvCxnSpPr>
          <p:cNvPr id="35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6" name="그룹 24"/>
          <p:cNvGrpSpPr/>
          <p:nvPr/>
        </p:nvGrpSpPr>
        <p:grpSpPr>
          <a:xfrm>
            <a:off x="8610425" y="410571"/>
            <a:ext cx="343803" cy="353728"/>
            <a:chOff x="10555132" y="4120730"/>
            <a:chExt cx="509002" cy="523696"/>
          </a:xfrm>
        </p:grpSpPr>
        <p:sp>
          <p:nvSpPr>
            <p:cNvPr id="37" name="타원 28"/>
            <p:cNvSpPr/>
            <p:nvPr/>
          </p:nvSpPr>
          <p:spPr>
            <a:xfrm>
              <a:off x="10555715" y="412073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타원 30"/>
            <p:cNvSpPr/>
            <p:nvPr/>
          </p:nvSpPr>
          <p:spPr>
            <a:xfrm>
              <a:off x="10555132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9" name="TextBox 1"/>
          <p:cNvSpPr txBox="1"/>
          <p:nvPr/>
        </p:nvSpPr>
        <p:spPr>
          <a:xfrm>
            <a:off x="5114720" y="4487446"/>
            <a:ext cx="7077280" cy="19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한 학생은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18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학점 이상 수강 신청할 수 없다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이미 신청한 강좌는 중복 신청할 수 없다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강좌등록을 할 때 설정된 최대수강인원을 초과하면 강좌를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 신청할 수 없다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195" y="1574424"/>
            <a:ext cx="4935173" cy="28844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5253" y="1563721"/>
            <a:ext cx="4717133" cy="27570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8208" y="4445363"/>
            <a:ext cx="3417955" cy="1315186"/>
          </a:xfrm>
          <a:prstGeom prst="rect">
            <a:avLst/>
          </a:prstGeom>
        </p:spPr>
      </p:pic>
      <p:sp>
        <p:nvSpPr>
          <p:cNvPr id="34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5.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학생</a:t>
            </a:r>
          </a:p>
        </p:txBody>
      </p:sp>
      <p:cxnSp>
        <p:nvCxnSpPr>
          <p:cNvPr id="35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6" name="그룹 24"/>
          <p:cNvGrpSpPr/>
          <p:nvPr/>
        </p:nvGrpSpPr>
        <p:grpSpPr>
          <a:xfrm>
            <a:off x="8610425" y="410571"/>
            <a:ext cx="343803" cy="353728"/>
            <a:chOff x="10555132" y="4120730"/>
            <a:chExt cx="509002" cy="523696"/>
          </a:xfrm>
        </p:grpSpPr>
        <p:sp>
          <p:nvSpPr>
            <p:cNvPr id="37" name="타원 28"/>
            <p:cNvSpPr/>
            <p:nvPr/>
          </p:nvSpPr>
          <p:spPr>
            <a:xfrm>
              <a:off x="10555715" y="412073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타원 30"/>
            <p:cNvSpPr/>
            <p:nvPr/>
          </p:nvSpPr>
          <p:spPr>
            <a:xfrm>
              <a:off x="10555132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9" name="TextBox 1"/>
          <p:cNvSpPr txBox="1"/>
          <p:nvPr/>
        </p:nvSpPr>
        <p:spPr>
          <a:xfrm>
            <a:off x="823598" y="5242996"/>
            <a:ext cx="10544802" cy="161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자신이 신청한 강좌에 교수가 등록한 성적을 볼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조회 버튼을 누르면 입력된 성적이 나타난다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개인정보 수정창을 통해서 초기 설정된 비밀번호가 아닌 자신이 비밀번호를 설정할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6.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교수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1.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개요</a:t>
            </a:r>
            <a:endParaRPr lang="ko-KR" altLang="en-US" sz="4000" b="0" i="0" u="none" strike="noStrike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867" y="1274262"/>
            <a:ext cx="4636116" cy="27096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8266" y="1350345"/>
            <a:ext cx="4671071" cy="2730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85569" y="3802761"/>
            <a:ext cx="3829050" cy="1571625"/>
          </a:xfrm>
          <a:prstGeom prst="rect">
            <a:avLst/>
          </a:prstGeom>
        </p:spPr>
      </p:pic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6.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교수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9265269" y="420493"/>
            <a:ext cx="343803" cy="343806"/>
            <a:chOff x="11524631" y="4135419"/>
            <a:chExt cx="509002" cy="509007"/>
          </a:xfrm>
        </p:grpSpPr>
        <p:sp>
          <p:nvSpPr>
            <p:cNvPr id="36" name="타원 28"/>
            <p:cNvSpPr/>
            <p:nvPr/>
          </p:nvSpPr>
          <p:spPr>
            <a:xfrm>
              <a:off x="11525214" y="4135419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1524631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8" name="TextBox 1"/>
          <p:cNvSpPr txBox="1"/>
          <p:nvPr/>
        </p:nvSpPr>
        <p:spPr>
          <a:xfrm>
            <a:off x="1599511" y="5686099"/>
            <a:ext cx="8992978" cy="100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자신의 강좌를 신청한 학생들의 명단을 확인할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로그인한 뒤 등록되어 있는 본인의 정보를 보고 비밀번호를 수정할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13969" y="2692656"/>
            <a:ext cx="4578688" cy="2676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1245" y="1339338"/>
            <a:ext cx="3969291" cy="23199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4526" y="1218954"/>
            <a:ext cx="5009654" cy="29279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9460" y="3659265"/>
            <a:ext cx="5009683" cy="2928003"/>
          </a:xfrm>
          <a:prstGeom prst="rect">
            <a:avLst/>
          </a:prstGeom>
        </p:spPr>
      </p:pic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6.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교수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9265269" y="420493"/>
            <a:ext cx="343803" cy="343806"/>
            <a:chOff x="11524631" y="4135419"/>
            <a:chExt cx="509002" cy="509007"/>
          </a:xfrm>
        </p:grpSpPr>
        <p:sp>
          <p:nvSpPr>
            <p:cNvPr id="36" name="타원 28"/>
            <p:cNvSpPr/>
            <p:nvPr/>
          </p:nvSpPr>
          <p:spPr>
            <a:xfrm>
              <a:off x="11525214" y="4135419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1524631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8" name="TextBox 1"/>
          <p:cNvSpPr txBox="1"/>
          <p:nvPr/>
        </p:nvSpPr>
        <p:spPr>
          <a:xfrm>
            <a:off x="5768037" y="5172390"/>
            <a:ext cx="5857218" cy="39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학생들의 성적을 입력할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7.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수업 담당자</a:t>
            </a:r>
            <a:endParaRPr lang="ko-KR" altLang="en-US" sz="4000" b="0" i="0" u="none" strike="noStrike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6445" y="1957493"/>
            <a:ext cx="5035386" cy="2943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0327" y="1957493"/>
            <a:ext cx="5035365" cy="2943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98845" y="2184999"/>
            <a:ext cx="2236769" cy="1026602"/>
          </a:xfrm>
          <a:prstGeom prst="rect">
            <a:avLst/>
          </a:prstGeom>
        </p:spPr>
      </p:pic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7.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수업 담당자 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9820896" y="420891"/>
            <a:ext cx="353726" cy="352934"/>
            <a:chOff x="12347237" y="4136007"/>
            <a:chExt cx="523693" cy="522520"/>
          </a:xfrm>
        </p:grpSpPr>
        <p:sp>
          <p:nvSpPr>
            <p:cNvPr id="36" name="타원 28"/>
            <p:cNvSpPr/>
            <p:nvPr/>
          </p:nvSpPr>
          <p:spPr>
            <a:xfrm>
              <a:off x="12362511" y="4150109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2347237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8" name="TextBox 1"/>
          <p:cNvSpPr txBox="1"/>
          <p:nvPr/>
        </p:nvSpPr>
        <p:spPr>
          <a:xfrm>
            <a:off x="1599511" y="5546969"/>
            <a:ext cx="8992977" cy="395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강좌를 등록할 때 필요한 정보들을 입력 받고 저장하면 강좌 등록이 완료 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2453" y="1293828"/>
            <a:ext cx="3352570" cy="4270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9715" y="1293828"/>
            <a:ext cx="3352569" cy="4270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95201" y="1293829"/>
            <a:ext cx="3352570" cy="4270342"/>
          </a:xfrm>
          <a:prstGeom prst="rect">
            <a:avLst/>
          </a:prstGeom>
        </p:spPr>
      </p:pic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7.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수업 담당자 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9820896" y="420891"/>
            <a:ext cx="353726" cy="352934"/>
            <a:chOff x="12347237" y="4136007"/>
            <a:chExt cx="523693" cy="522520"/>
          </a:xfrm>
        </p:grpSpPr>
        <p:sp>
          <p:nvSpPr>
            <p:cNvPr id="36" name="타원 28"/>
            <p:cNvSpPr/>
            <p:nvPr/>
          </p:nvSpPr>
          <p:spPr>
            <a:xfrm>
              <a:off x="12362511" y="4150109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2347237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8" name="TextBox 1"/>
          <p:cNvSpPr txBox="1"/>
          <p:nvPr/>
        </p:nvSpPr>
        <p:spPr>
          <a:xfrm>
            <a:off x="1599511" y="5771716"/>
            <a:ext cx="8992977" cy="395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원하는 강좌를 선택하여 수정 또는 삭제할 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710" y="1523050"/>
            <a:ext cx="5704687" cy="3334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8343" y="1523053"/>
            <a:ext cx="5191054" cy="3334213"/>
          </a:xfrm>
          <a:prstGeom prst="rect">
            <a:avLst/>
          </a:prstGeom>
        </p:spPr>
      </p:pic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7.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수업 담당자 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9820896" y="420891"/>
            <a:ext cx="353726" cy="352934"/>
            <a:chOff x="12347237" y="4136007"/>
            <a:chExt cx="523693" cy="522520"/>
          </a:xfrm>
        </p:grpSpPr>
        <p:sp>
          <p:nvSpPr>
            <p:cNvPr id="36" name="타원 28"/>
            <p:cNvSpPr/>
            <p:nvPr/>
          </p:nvSpPr>
          <p:spPr>
            <a:xfrm>
              <a:off x="12362511" y="4150109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2347237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8" name="TextBox 1"/>
          <p:cNvSpPr txBox="1"/>
          <p:nvPr/>
        </p:nvSpPr>
        <p:spPr>
          <a:xfrm>
            <a:off x="1326605" y="5150985"/>
            <a:ext cx="10138118" cy="1309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사용자 정보 중 학생들의 정보만 목록에 보이도록 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원하는 학생을 선택하여 조회버튼을 누르면 선택된 학생이 등록한 강좌목록이 출력되고</a:t>
            </a: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수강료가 발급된다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8.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완성도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8.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완성도 평가 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10306668" y="420891"/>
            <a:ext cx="353727" cy="343409"/>
            <a:chOff x="13066426" y="4136007"/>
            <a:chExt cx="523695" cy="508419"/>
          </a:xfrm>
        </p:grpSpPr>
        <p:sp>
          <p:nvSpPr>
            <p:cNvPr id="36" name="타원 28"/>
            <p:cNvSpPr/>
            <p:nvPr/>
          </p:nvSpPr>
          <p:spPr>
            <a:xfrm>
              <a:off x="13081702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3066426" y="4136007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1" name="차트 15"/>
          <p:cNvGraphicFramePr/>
          <p:nvPr/>
        </p:nvGraphicFramePr>
        <p:xfrm>
          <a:off x="207459" y="1783483"/>
          <a:ext cx="3363857" cy="31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TextBox 16"/>
          <p:cNvSpPr txBox="1"/>
          <p:nvPr/>
        </p:nvSpPr>
        <p:spPr>
          <a:xfrm>
            <a:off x="1228396" y="2990846"/>
            <a:ext cx="1448053" cy="75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prstClr val="black">
                    <a:lumMod val="65000"/>
                    <a:lumOff val="35000"/>
                  </a:prstClr>
                </a:solidFill>
              </a:rPr>
              <a:t>99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43" name="직사각형 17"/>
          <p:cNvSpPr/>
          <p:nvPr/>
        </p:nvSpPr>
        <p:spPr>
          <a:xfrm>
            <a:off x="514579" y="4744898"/>
            <a:ext cx="2899442" cy="53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학사담당자</a:t>
            </a:r>
          </a:p>
        </p:txBody>
      </p:sp>
      <p:graphicFrame>
        <p:nvGraphicFramePr>
          <p:cNvPr id="51" name="차트 15"/>
          <p:cNvGraphicFramePr/>
          <p:nvPr/>
        </p:nvGraphicFramePr>
        <p:xfrm>
          <a:off x="3002641" y="1795178"/>
          <a:ext cx="3363857" cy="31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16"/>
          <p:cNvSpPr txBox="1"/>
          <p:nvPr/>
        </p:nvSpPr>
        <p:spPr>
          <a:xfrm>
            <a:off x="4023578" y="3002542"/>
            <a:ext cx="1448053" cy="75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90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%</a:t>
            </a:r>
          </a:p>
        </p:txBody>
      </p:sp>
      <p:sp>
        <p:nvSpPr>
          <p:cNvPr id="53" name="직사각형 17"/>
          <p:cNvSpPr/>
          <p:nvPr/>
        </p:nvSpPr>
        <p:spPr>
          <a:xfrm>
            <a:off x="3309762" y="4756594"/>
            <a:ext cx="2899442" cy="54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수업담당자</a:t>
            </a:r>
          </a:p>
        </p:txBody>
      </p:sp>
      <p:graphicFrame>
        <p:nvGraphicFramePr>
          <p:cNvPr id="54" name="차트 15"/>
          <p:cNvGraphicFramePr/>
          <p:nvPr/>
        </p:nvGraphicFramePr>
        <p:xfrm>
          <a:off x="5691152" y="1794785"/>
          <a:ext cx="3363857" cy="31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16"/>
          <p:cNvSpPr txBox="1"/>
          <p:nvPr/>
        </p:nvSpPr>
        <p:spPr>
          <a:xfrm>
            <a:off x="6712089" y="3002148"/>
            <a:ext cx="1448053" cy="748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99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%</a:t>
            </a:r>
          </a:p>
        </p:txBody>
      </p:sp>
      <p:sp>
        <p:nvSpPr>
          <p:cNvPr id="56" name="직사각형 17"/>
          <p:cNvSpPr/>
          <p:nvPr/>
        </p:nvSpPr>
        <p:spPr>
          <a:xfrm>
            <a:off x="5998273" y="4756201"/>
            <a:ext cx="2899442" cy="54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학생</a:t>
            </a:r>
          </a:p>
        </p:txBody>
      </p:sp>
      <p:graphicFrame>
        <p:nvGraphicFramePr>
          <p:cNvPr id="58" name="차트 15"/>
          <p:cNvGraphicFramePr/>
          <p:nvPr/>
        </p:nvGraphicFramePr>
        <p:xfrm>
          <a:off x="8358901" y="1803223"/>
          <a:ext cx="3363857" cy="31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TextBox 16"/>
          <p:cNvSpPr txBox="1"/>
          <p:nvPr/>
        </p:nvSpPr>
        <p:spPr>
          <a:xfrm>
            <a:off x="9379838" y="3010586"/>
            <a:ext cx="1448053" cy="749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90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%</a:t>
            </a:r>
          </a:p>
        </p:txBody>
      </p:sp>
      <p:sp>
        <p:nvSpPr>
          <p:cNvPr id="60" name="직사각형 17"/>
          <p:cNvSpPr/>
          <p:nvPr/>
        </p:nvSpPr>
        <p:spPr>
          <a:xfrm>
            <a:off x="8666022" y="4764639"/>
            <a:ext cx="2899442" cy="54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교수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9.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일정 및 역할 분담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9.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일정 및 역할 분담 </a:t>
            </a:r>
            <a:endParaRPr kumimoji="0" lang="ko-KR" altLang="en-US" sz="3000" b="1" i="0" u="none" strike="noStrike" kern="1200" cap="none" spc="0" normalizeH="0" baseline="0">
              <a:solidFill>
                <a:srgbClr val="434544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 rot="0">
            <a:off x="11268691" y="392316"/>
            <a:ext cx="353728" cy="343409"/>
            <a:chOff x="14490706" y="4093702"/>
            <a:chExt cx="523697" cy="508419"/>
          </a:xfrm>
        </p:grpSpPr>
        <p:sp>
          <p:nvSpPr>
            <p:cNvPr id="36" name="타원 28"/>
            <p:cNvSpPr/>
            <p:nvPr/>
          </p:nvSpPr>
          <p:spPr>
            <a:xfrm>
              <a:off x="14505984" y="4093702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4490706" y="4093702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953125" y="1009650"/>
            <a:ext cx="142874" cy="60579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림 3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23899" y="1979930"/>
            <a:ext cx="5070602" cy="1049020"/>
          </a:xfrm>
          <a:prstGeom prst="rect">
            <a:avLst/>
          </a:prstGeom>
        </p:spPr>
      </p:pic>
      <p:sp>
        <p:nvSpPr>
          <p:cNvPr id="41" name="화살표: 오른쪽 40"/>
          <p:cNvSpPr/>
          <p:nvPr/>
        </p:nvSpPr>
        <p:spPr>
          <a:xfrm rot="5433426">
            <a:off x="2685682" y="3618001"/>
            <a:ext cx="989377" cy="6173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43099" y="4972050"/>
            <a:ext cx="24955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latin typeface="배달의민족 도현"/>
                <a:ea typeface="배달의민족 도현"/>
              </a:rPr>
              <a:t> </a:t>
            </a:r>
            <a:r>
              <a:rPr lang="en-US" altLang="ko-KR" sz="3000">
                <a:latin typeface="배달의민족 도현"/>
                <a:ea typeface="배달의민족 도현"/>
              </a:rPr>
              <a:t>“</a:t>
            </a:r>
            <a:r>
              <a:rPr lang="ko-KR" altLang="en-US" sz="3000">
                <a:latin typeface="배달의민족 도현"/>
                <a:ea typeface="배달의민족 도현"/>
              </a:rPr>
              <a:t> 약 </a:t>
            </a:r>
            <a:r>
              <a:rPr lang="en-US" altLang="ko-KR" sz="3000">
                <a:latin typeface="배달의민족 도현"/>
                <a:ea typeface="배달의민족 도현"/>
              </a:rPr>
              <a:t>10</a:t>
            </a:r>
            <a:r>
              <a:rPr lang="ko-KR" altLang="en-US" sz="3000">
                <a:latin typeface="배달의민족 도현"/>
                <a:ea typeface="배달의민족 도현"/>
              </a:rPr>
              <a:t>주 </a:t>
            </a:r>
            <a:r>
              <a:rPr lang="en-US" altLang="ko-KR" sz="3000">
                <a:latin typeface="배달의민족 도현"/>
                <a:ea typeface="배달의민족 도현"/>
              </a:rPr>
              <a:t>”</a:t>
            </a:r>
            <a:endParaRPr lang="en-US" altLang="ko-KR" sz="3000">
              <a:latin typeface="배달의민족 도현"/>
              <a:ea typeface="배달의민족 도현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38950" y="1624541"/>
          <a:ext cx="4267835" cy="47409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41855"/>
                <a:gridCol w="2125980"/>
              </a:tblGrid>
              <a:tr h="1185227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이규철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b="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수업 담당자 구현</a:t>
                      </a:r>
                      <a:endParaRPr lang="ko-KR" altLang="en-US" sz="1500" b="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b="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보고서 작성</a:t>
                      </a:r>
                      <a:endParaRPr lang="ko-KR" altLang="en-US" sz="1500" b="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500" b="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1185227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한슬기</a:t>
                      </a:r>
                      <a:endParaRPr lang="ko-KR" altLang="en-US" b="1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로그인</a:t>
                      </a: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 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학사 담당자 구현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보고서 작성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1185227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백다은</a:t>
                      </a:r>
                      <a:endParaRPr lang="ko-KR" altLang="en-US" b="1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교수 기능 구현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보고서 작성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ppt </a:t>
                      </a: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제작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1185227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조상은</a:t>
                      </a:r>
                      <a:endParaRPr lang="ko-KR" altLang="en-US" b="1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학생 기능 구현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회의록 정리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보고서 작성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ppt</a:t>
                      </a:r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배달의민족 도현"/>
                          <a:ea typeface="배달의민족 도현"/>
                        </a:rPr>
                        <a:t> 제작</a:t>
                      </a:r>
                      <a:endParaRPr lang="ko-KR" altLang="en-US" sz="1500" spc="0">
                        <a:solidFill>
                          <a:schemeClr val="tx1"/>
                        </a:solidFill>
                        <a:latin typeface="배달의민족 도현"/>
                        <a:ea typeface="배달의민족 도현"/>
                      </a:endParaRPr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1">
                <a:solidFill>
                  <a:srgbClr val="434544"/>
                </a:solidFill>
                <a:latin typeface="배달의민족 도현"/>
                <a:ea typeface="배달의민족 도현"/>
              </a:rPr>
              <a:t>1.</a:t>
            </a:r>
            <a:r>
              <a:rPr lang="ko-KR" altLang="en-US" sz="3000" b="1">
                <a:solidFill>
                  <a:srgbClr val="434544"/>
                </a:solidFill>
                <a:latin typeface="배달의민족 도현"/>
                <a:ea typeface="배달의민족 도현"/>
              </a:rPr>
              <a:t> 프로그램 개요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259159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76362" y="2635012"/>
            <a:ext cx="9439276" cy="1849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0" i="0" u="none" strike="noStrike">
                <a:latin typeface="배달의민족 도현"/>
                <a:ea typeface="배달의민족 도현"/>
              </a:rPr>
              <a:t> </a:t>
            </a:r>
            <a:r>
              <a:rPr sz="2400" b="0" i="0" u="none" strike="noStrike">
                <a:latin typeface="배달의민족 도현"/>
                <a:ea typeface="배달의민족 도현"/>
              </a:rPr>
              <a:t>대학에서 필요한 관리 기능들을 하나의 시스템으로 통합하여 </a:t>
            </a: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0" i="0" u="none" strike="noStrike">
                <a:latin typeface="배달의민족 도현"/>
                <a:ea typeface="배달의민족 도현"/>
              </a:rPr>
              <a:t>대학 구성원들이 보다 효율적이고 </a:t>
            </a: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0" i="0" u="none" strike="noStrike">
                <a:latin typeface="배달의민족 도현"/>
                <a:ea typeface="배달의민족 도현"/>
              </a:rPr>
              <a:t>편리하게 작업을 할 수 있도록 지원하는 프로그램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9.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일정 및 역할 분담 </a:t>
            </a:r>
          </a:p>
        </p:txBody>
      </p:sp>
      <p:cxnSp>
        <p:nvCxnSpPr>
          <p:cNvPr id="34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5" name="그룹 24"/>
          <p:cNvGrpSpPr/>
          <p:nvPr/>
        </p:nvGrpSpPr>
        <p:grpSpPr>
          <a:xfrm>
            <a:off x="11268691" y="392316"/>
            <a:ext cx="353728" cy="343409"/>
            <a:chOff x="14490706" y="4093702"/>
            <a:chExt cx="523697" cy="508419"/>
          </a:xfrm>
        </p:grpSpPr>
        <p:sp>
          <p:nvSpPr>
            <p:cNvPr id="36" name="타원 28"/>
            <p:cNvSpPr/>
            <p:nvPr/>
          </p:nvSpPr>
          <p:spPr>
            <a:xfrm>
              <a:off x="14505984" y="4093702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타원 30"/>
            <p:cNvSpPr/>
            <p:nvPr/>
          </p:nvSpPr>
          <p:spPr>
            <a:xfrm>
              <a:off x="14490706" y="4093702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953125" y="1009650"/>
            <a:ext cx="142874" cy="60579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6724" y="1876424"/>
            <a:ext cx="5343525" cy="377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latin typeface="배달의민족 도현"/>
                <a:ea typeface="배달의민족 도현"/>
              </a:rPr>
              <a:t>1</a:t>
            </a:r>
            <a:r>
              <a:rPr lang="ko-KR" altLang="en-US" sz="2200">
                <a:latin typeface="배달의민족 도현"/>
                <a:ea typeface="배달의민족 도현"/>
              </a:rPr>
              <a:t>주차 </a:t>
            </a:r>
            <a:r>
              <a:rPr lang="en-US" altLang="ko-KR" sz="2200">
                <a:latin typeface="배달의민족 도현"/>
                <a:ea typeface="배달의민족 도현"/>
              </a:rPr>
              <a:t>-</a:t>
            </a:r>
            <a:r>
              <a:rPr lang="ko-KR" altLang="en-US" sz="2200">
                <a:latin typeface="배달의민족 도현"/>
                <a:ea typeface="배달의민족 도현"/>
              </a:rPr>
              <a:t> 주제선정 및 주요기능 정리 </a:t>
            </a:r>
          </a:p>
          <a:p>
            <a:pPr>
              <a:defRPr/>
            </a:pPr>
            <a:endParaRPr lang="ko-KR" altLang="en-US" sz="2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2200">
                <a:latin typeface="배달의민족 도현"/>
                <a:ea typeface="배달의민족 도현"/>
              </a:rPr>
              <a:t>2</a:t>
            </a:r>
            <a:r>
              <a:rPr lang="ko-KR" altLang="en-US" sz="2200">
                <a:latin typeface="배달의민족 도현"/>
                <a:ea typeface="배달의민족 도현"/>
              </a:rPr>
              <a:t>주차 </a:t>
            </a:r>
            <a:r>
              <a:rPr lang="en-US" altLang="ko-KR" sz="2200">
                <a:latin typeface="배달의민족 도현"/>
                <a:ea typeface="배달의민족 도현"/>
              </a:rPr>
              <a:t>-</a:t>
            </a:r>
            <a:r>
              <a:rPr lang="ko-KR" altLang="en-US" sz="2200">
                <a:latin typeface="배달의민족 도현"/>
                <a:ea typeface="배달의민족 도현"/>
              </a:rPr>
              <a:t> 계획서 작성</a:t>
            </a:r>
          </a:p>
          <a:p>
            <a:pPr>
              <a:defRPr/>
            </a:pPr>
            <a:endParaRPr lang="ko-KR" altLang="en-US" sz="2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2200">
                <a:latin typeface="배달의민족 도현"/>
                <a:ea typeface="배달의민족 도현"/>
              </a:rPr>
              <a:t>3</a:t>
            </a:r>
            <a:r>
              <a:rPr lang="ko-KR" altLang="en-US" sz="2200">
                <a:latin typeface="배달의민족 도현"/>
                <a:ea typeface="배달의민족 도현"/>
              </a:rPr>
              <a:t>주차 </a:t>
            </a:r>
            <a:r>
              <a:rPr lang="en-US" altLang="ko-KR" sz="2200">
                <a:latin typeface="배달의민족 도현"/>
                <a:ea typeface="배달의민족 도현"/>
              </a:rPr>
              <a:t>-</a:t>
            </a:r>
            <a:r>
              <a:rPr lang="ko-KR" altLang="en-US" sz="2200">
                <a:latin typeface="배달의민족 도현"/>
                <a:ea typeface="배달의민족 도현"/>
              </a:rPr>
              <a:t> 산출물 체크리스트 작성</a:t>
            </a:r>
          </a:p>
          <a:p>
            <a:pPr>
              <a:defRPr/>
            </a:pPr>
            <a:endParaRPr lang="ko-KR" altLang="en-US" sz="2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2200">
                <a:latin typeface="배달의민족 도현"/>
                <a:ea typeface="배달의민족 도현"/>
              </a:rPr>
              <a:t>4</a:t>
            </a:r>
            <a:r>
              <a:rPr lang="ko-KR" altLang="en-US" sz="2200">
                <a:latin typeface="배달의민족 도현"/>
                <a:ea typeface="배달의민족 도현"/>
              </a:rPr>
              <a:t>주차 </a:t>
            </a:r>
            <a:r>
              <a:rPr lang="en-US" altLang="ko-KR" sz="2200">
                <a:latin typeface="배달의민족 도현"/>
                <a:ea typeface="배달의민족 도현"/>
              </a:rPr>
              <a:t>-</a:t>
            </a:r>
            <a:r>
              <a:rPr lang="ko-KR" altLang="en-US" sz="2200">
                <a:latin typeface="배달의민족 도현"/>
                <a:ea typeface="배달의민족 도현"/>
              </a:rPr>
              <a:t> </a:t>
            </a:r>
          </a:p>
          <a:p>
            <a:pPr>
              <a:defRPr/>
            </a:pPr>
            <a:endParaRPr lang="ko-KR" altLang="en-US" sz="2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2200">
                <a:latin typeface="배달의민족 도현"/>
                <a:ea typeface="배달의민족 도현"/>
              </a:rPr>
              <a:t>5</a:t>
            </a:r>
            <a:r>
              <a:rPr lang="ko-KR" altLang="en-US" sz="2200">
                <a:latin typeface="배달의민족 도현"/>
                <a:ea typeface="배달의민족 도현"/>
              </a:rPr>
              <a:t>주차 </a:t>
            </a:r>
            <a:r>
              <a:rPr lang="en-US" altLang="ko-KR" sz="2200">
                <a:latin typeface="배달의민족 도현"/>
                <a:ea typeface="배달의민족 도현"/>
              </a:rPr>
              <a:t>-</a:t>
            </a:r>
            <a:r>
              <a:rPr lang="ko-KR" altLang="en-US" sz="2200">
                <a:latin typeface="배달의민족 도현"/>
                <a:ea typeface="배달의민족 도현"/>
              </a:rPr>
              <a:t> 산출물 체크리스트 작성</a:t>
            </a:r>
          </a:p>
          <a:p>
            <a:pPr>
              <a:defRPr/>
            </a:pPr>
            <a:endParaRPr lang="ko-KR" altLang="en-US" sz="2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2200">
                <a:latin typeface="배달의민족 도현"/>
                <a:ea typeface="배달의민족 도현"/>
              </a:rPr>
              <a:t>6</a:t>
            </a:r>
            <a:r>
              <a:rPr lang="ko-KR" altLang="en-US" sz="2200">
                <a:latin typeface="배달의민족 도현"/>
                <a:ea typeface="배달의민족 도현"/>
              </a:rPr>
              <a:t>주차 </a:t>
            </a:r>
            <a:r>
              <a:rPr lang="en-US" altLang="ko-KR" sz="2200">
                <a:latin typeface="배달의민족 도현"/>
                <a:ea typeface="배달의민족 도현"/>
              </a:rPr>
              <a:t>-</a:t>
            </a:r>
            <a:r>
              <a:rPr lang="ko-KR" altLang="en-US" sz="2200">
                <a:latin typeface="배달의민족 도현"/>
                <a:ea typeface="배달의민족 도현"/>
              </a:rPr>
              <a:t> 스마트깃 </a:t>
            </a:r>
            <a:r>
              <a:rPr lang="en-US" altLang="ko-KR" sz="2200">
                <a:latin typeface="배달의민족 도현"/>
                <a:ea typeface="배달의민족 도현"/>
              </a:rPr>
              <a:t>URL</a:t>
            </a:r>
            <a:r>
              <a:rPr lang="ko-KR" altLang="en-US" sz="2200">
                <a:latin typeface="배달의민족 도현"/>
                <a:ea typeface="배달의민족 도현"/>
              </a:rPr>
              <a:t> 공유 및 </a:t>
            </a:r>
            <a:r>
              <a:rPr lang="en-US" altLang="ko-KR" sz="2200">
                <a:latin typeface="배달의민족 도현"/>
                <a:ea typeface="배달의민족 도현"/>
              </a:rPr>
              <a:t>CLONE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8398" y="1476376"/>
            <a:ext cx="5343526" cy="477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7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주차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로그인 기능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/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강좌등록 기능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/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          사용자 등록 기능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/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GUI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작성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8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주차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수강신청기능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/</a:t>
            </a:r>
            <a:b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          출석부 및 학점입력 기능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9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주차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데이터사용 방법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/</a:t>
            </a:r>
            <a:b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       수강료 청구서 발급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/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학생 성적확인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10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주차 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프로그램 테스팅 및 완료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9.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일정 및 역할 분담 </a:t>
            </a:r>
            <a:endParaRPr kumimoji="0" lang="ko-KR" altLang="en-US" sz="3000" b="1" i="0" u="none" strike="noStrike" kern="1200" cap="none" spc="0" normalizeH="0" baseline="0">
              <a:solidFill>
                <a:srgbClr val="434544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5350" y="1927870"/>
            <a:ext cx="5058108" cy="405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▶ 이규철 </a:t>
            </a: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강좌 등록 및 수정 구현</a:t>
            </a: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클래스 다이어그램 작성</a:t>
            </a: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계획서 및 보고서 작성</a:t>
            </a: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▶ 한슬기</a:t>
            </a: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로그인 기능 코드 구현</a:t>
            </a: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사용자 등록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,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수정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,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삭제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,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조회 코드 구현</a:t>
            </a: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개인정보 수정 코드 구현</a:t>
            </a:r>
            <a:b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계획서 및 보고서 작성</a:t>
            </a: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96000" y="1922044"/>
            <a:ext cx="4819984" cy="435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▶ 백다은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교수 출석부 확인 코드 </a:t>
            </a: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성적 입력 코드 구현</a:t>
            </a: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PPT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작성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계획서 및 보고서 작성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▶ 조상은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수강신청 코드 구현</a:t>
            </a: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성적확인 코드 구현</a:t>
            </a: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수강료 청구서 발급 코드 구현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PPT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작성</a:t>
            </a:r>
            <a:b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</a:b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계획서 및 보고서 작성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68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69" name="그룹 24"/>
          <p:cNvGrpSpPr/>
          <p:nvPr/>
        </p:nvGrpSpPr>
        <p:grpSpPr>
          <a:xfrm rot="0">
            <a:off x="11268691" y="392316"/>
            <a:ext cx="353728" cy="343409"/>
            <a:chOff x="14490706" y="4093702"/>
            <a:chExt cx="523697" cy="508419"/>
          </a:xfrm>
        </p:grpSpPr>
        <p:sp>
          <p:nvSpPr>
            <p:cNvPr id="70" name="타원 28"/>
            <p:cNvSpPr/>
            <p:nvPr/>
          </p:nvSpPr>
          <p:spPr>
            <a:xfrm>
              <a:off x="14505984" y="4093702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45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1" name="타원 30"/>
            <p:cNvSpPr/>
            <p:nvPr/>
          </p:nvSpPr>
          <p:spPr>
            <a:xfrm>
              <a:off x="14490706" y="4093702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- The End -</a:t>
            </a:r>
            <a:endParaRPr lang="en-US" altLang="ko-KR" sz="4000" b="0" i="0" u="none" strike="noStrike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203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2.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요구사항</a:t>
            </a: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536750" y="420097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2.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요구사항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350" y="2241549"/>
            <a:ext cx="10401300" cy="313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배달의민족 도현"/>
                <a:ea typeface="배달의민족 도현"/>
              </a:rPr>
              <a:t>▶ 학사관리 기능</a:t>
            </a:r>
            <a:br>
              <a:rPr lang="ko-KR" altLang="en-US" sz="2000">
                <a:latin typeface="배달의민족 도현"/>
                <a:ea typeface="배달의민족 도현"/>
              </a:rPr>
            </a:br>
            <a:r>
              <a:rPr lang="ko-KR" altLang="en-US" sz="2000">
                <a:latin typeface="배달의민족 도현"/>
                <a:ea typeface="배달의민족 도현"/>
              </a:rPr>
              <a:t>  </a:t>
            </a:r>
            <a:r>
              <a:rPr lang="en-US" altLang="ko-KR" sz="2000">
                <a:latin typeface="배달의민족 도현"/>
                <a:ea typeface="배달의민족 도현"/>
              </a:rPr>
              <a:t>-</a:t>
            </a:r>
            <a:r>
              <a:rPr lang="ko-KR" altLang="en-US" sz="2000">
                <a:latin typeface="배달의민족 도현"/>
                <a:ea typeface="배달의민족 도현"/>
              </a:rPr>
              <a:t> 학생 </a:t>
            </a:r>
            <a:r>
              <a:rPr lang="en-US" altLang="ko-KR" sz="2000">
                <a:latin typeface="배달의민족 도현"/>
                <a:ea typeface="배달의민족 도현"/>
              </a:rPr>
              <a:t>/</a:t>
            </a:r>
            <a:r>
              <a:rPr lang="ko-KR" altLang="en-US" sz="2000">
                <a:latin typeface="배달의민족 도현"/>
                <a:ea typeface="배달의민족 도현"/>
              </a:rPr>
              <a:t> 교수 정보 관리</a:t>
            </a:r>
            <a:br>
              <a:rPr lang="ko-KR" altLang="en-US" sz="2000">
                <a:latin typeface="배달의민족 도현"/>
                <a:ea typeface="배달의민족 도현"/>
              </a:rPr>
            </a:br>
            <a:r>
              <a:rPr lang="ko-KR" altLang="en-US" sz="2000">
                <a:latin typeface="배달의민족 도현"/>
                <a:ea typeface="배달의민족 도현"/>
              </a:rPr>
              <a:t>  </a:t>
            </a:r>
            <a:r>
              <a:rPr lang="en-US" altLang="ko-KR" sz="2000">
                <a:latin typeface="배달의민족 도현"/>
                <a:ea typeface="배달의민족 도현"/>
              </a:rPr>
              <a:t>-</a:t>
            </a:r>
            <a:r>
              <a:rPr lang="ko-KR" altLang="en-US" sz="2000">
                <a:latin typeface="배달의민족 도현"/>
                <a:ea typeface="배달의민족 도현"/>
              </a:rPr>
              <a:t> 학번 또는 교수번호로 검색 가능</a:t>
            </a:r>
            <a:br>
              <a:rPr lang="ko-KR" altLang="en-US" sz="2000">
                <a:latin typeface="배달의민족 도현"/>
                <a:ea typeface="배달의민족 도현"/>
              </a:rPr>
            </a:br>
            <a:r>
              <a:rPr lang="ko-KR" altLang="en-US" sz="2000">
                <a:latin typeface="배달의민족 도현"/>
                <a:ea typeface="배달의민족 도현"/>
              </a:rPr>
              <a:t>  </a:t>
            </a:r>
            <a:r>
              <a:rPr lang="en-US" altLang="ko-KR" sz="2000">
                <a:latin typeface="배달의민족 도현"/>
                <a:ea typeface="배달의민족 도현"/>
              </a:rPr>
              <a:t>-</a:t>
            </a:r>
            <a:r>
              <a:rPr lang="ko-KR" altLang="en-US" sz="2000">
                <a:latin typeface="배달의민족 도현"/>
                <a:ea typeface="배달의민족 도현"/>
              </a:rPr>
              <a:t> 학과는 </a:t>
            </a:r>
            <a:r>
              <a:rPr lang="en-US" altLang="ko-KR" sz="2000">
                <a:latin typeface="배달의민족 도현"/>
                <a:ea typeface="배달의민족 도현"/>
              </a:rPr>
              <a:t>‘</a:t>
            </a:r>
            <a:r>
              <a:rPr lang="ko-KR" altLang="en-US" sz="2000">
                <a:latin typeface="배달의민족 도현"/>
                <a:ea typeface="배달의민족 도현"/>
              </a:rPr>
              <a:t>전산학과</a:t>
            </a:r>
            <a:r>
              <a:rPr lang="en-US" altLang="ko-KR" sz="2000">
                <a:latin typeface="배달의민족 도현"/>
                <a:ea typeface="배달의민족 도현"/>
              </a:rPr>
              <a:t>,</a:t>
            </a:r>
            <a:r>
              <a:rPr lang="ko-KR" altLang="en-US" sz="2000">
                <a:latin typeface="배달의민족 도현"/>
                <a:ea typeface="배달의민족 도현"/>
              </a:rPr>
              <a:t> 전자공학과</a:t>
            </a:r>
            <a:r>
              <a:rPr lang="en-US" altLang="ko-KR" sz="2000">
                <a:latin typeface="배달의민족 도현"/>
                <a:ea typeface="배달의민족 도현"/>
              </a:rPr>
              <a:t>,</a:t>
            </a:r>
            <a:r>
              <a:rPr lang="ko-KR" altLang="en-US" sz="2000">
                <a:latin typeface="배달의민족 도현"/>
                <a:ea typeface="배달의민족 도현"/>
              </a:rPr>
              <a:t> 화학공학과</a:t>
            </a:r>
            <a:r>
              <a:rPr lang="en-US" altLang="ko-KR" sz="2000">
                <a:latin typeface="배달의민족 도현"/>
                <a:ea typeface="배달의민족 도현"/>
              </a:rPr>
              <a:t>,</a:t>
            </a:r>
            <a:r>
              <a:rPr lang="ko-KR" altLang="en-US" sz="2000">
                <a:latin typeface="배달의민족 도현"/>
                <a:ea typeface="배달의민족 도현"/>
              </a:rPr>
              <a:t> 기계공학과</a:t>
            </a:r>
            <a:r>
              <a:rPr lang="en-US" altLang="ko-KR" sz="2000">
                <a:latin typeface="배달의민족 도현"/>
                <a:ea typeface="배달의민족 도현"/>
              </a:rPr>
              <a:t>,</a:t>
            </a:r>
            <a:r>
              <a:rPr lang="ko-KR" altLang="en-US" sz="2000">
                <a:latin typeface="배달의민족 도현"/>
                <a:ea typeface="배달의민족 도현"/>
              </a:rPr>
              <a:t> 항공우주공학과</a:t>
            </a:r>
            <a:r>
              <a:rPr lang="en-US" altLang="ko-KR" sz="2000">
                <a:latin typeface="배달의민족 도현"/>
                <a:ea typeface="배달의민족 도현"/>
              </a:rPr>
              <a:t>’</a:t>
            </a:r>
            <a:r>
              <a:rPr lang="ko-KR" altLang="en-US" sz="2000">
                <a:latin typeface="배달의민족 도현"/>
                <a:ea typeface="배달의민족 도현"/>
              </a:rPr>
              <a:t>로 제한</a:t>
            </a:r>
          </a:p>
          <a:p>
            <a:pPr>
              <a:defRPr/>
            </a:pPr>
            <a:endParaRPr lang="ko-KR" altLang="en-US" sz="2000">
              <a:latin typeface="배달의민족 도현"/>
              <a:ea typeface="배달의민족 도현"/>
            </a:endParaRPr>
          </a:p>
          <a:p>
            <a:pPr>
              <a:defRPr/>
            </a:pPr>
            <a:endParaRPr lang="ko-KR" altLang="en-US" sz="20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ko-KR" altLang="en-US" sz="2000">
                <a:latin typeface="배달의민족 도현"/>
                <a:ea typeface="배달의민족 도현"/>
              </a:rPr>
              <a:t>▶ 수업 관리 기능</a:t>
            </a:r>
            <a:br>
              <a:rPr lang="ko-KR" altLang="en-US" sz="2000">
                <a:latin typeface="배달의민족 도현"/>
                <a:ea typeface="배달의민족 도현"/>
              </a:rPr>
            </a:br>
            <a:r>
              <a:rPr lang="ko-KR" altLang="en-US" sz="2000">
                <a:latin typeface="배달의민족 도현"/>
                <a:ea typeface="배달의민족 도현"/>
              </a:rPr>
              <a:t>  </a:t>
            </a:r>
            <a:r>
              <a:rPr lang="en-US" altLang="ko-KR" sz="2000">
                <a:latin typeface="배달의민족 도현"/>
                <a:ea typeface="배달의민족 도현"/>
              </a:rPr>
              <a:t>-</a:t>
            </a:r>
            <a:r>
              <a:rPr lang="ko-KR" altLang="en-US" sz="2000">
                <a:latin typeface="배달의민족 도현"/>
                <a:ea typeface="배달의민족 도현"/>
              </a:rPr>
              <a:t> 강좌 등록을 할 수 있고 수정 및 삭제가 가능</a:t>
            </a:r>
            <a:br>
              <a:rPr lang="ko-KR" altLang="en-US" sz="2000">
                <a:latin typeface="배달의민족 도현"/>
                <a:ea typeface="배달의민족 도현"/>
              </a:rPr>
            </a:br>
            <a:r>
              <a:rPr lang="ko-KR" altLang="en-US" sz="2000">
                <a:latin typeface="배달의민족 도현"/>
                <a:ea typeface="배달의민족 도현"/>
              </a:rPr>
              <a:t>  </a:t>
            </a:r>
            <a:r>
              <a:rPr lang="en-US" altLang="ko-KR" sz="2000">
                <a:latin typeface="배달의민족 도현"/>
                <a:ea typeface="배달의민족 도현"/>
              </a:rPr>
              <a:t>-</a:t>
            </a:r>
            <a:r>
              <a:rPr lang="ko-KR" altLang="en-US" sz="2000">
                <a:latin typeface="배달의민족 도현"/>
                <a:ea typeface="배달의민족 도현"/>
              </a:rPr>
              <a:t> 이미 신청된 강좌에 대해서는 수정 및 삭제가 불가능</a:t>
            </a:r>
          </a:p>
          <a:p>
            <a:pPr>
              <a:defRPr/>
            </a:pPr>
            <a:endParaRPr lang="ko-KR" altLang="en-US" sz="20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536750" y="420097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2.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요구사항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350" y="1974849"/>
            <a:ext cx="10401300" cy="3109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배달의민족 도현"/>
                <a:ea typeface="배달의민족 도현"/>
              </a:rPr>
              <a:t>▶ 수강 관리 기능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개설된 강좌에 대해서 수강신청이 가능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교수는 자신의 강좌를 신청한 학생들을 명단을 조회할 수 있음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교수는 성적을 입력하고 저장할 수 있음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학생은 저장된 성적을 확인할 수 있음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수업담당자는 학생별로 수강료 청구서를 발급할 수 있음</a:t>
            </a:r>
          </a:p>
          <a:p>
            <a:pPr>
              <a:defRPr/>
            </a:pPr>
            <a:endParaRPr lang="ko-KR" altLang="en-US">
              <a:latin typeface="배달의민족 도현"/>
              <a:ea typeface="배달의민족 도현"/>
            </a:endParaRPr>
          </a:p>
          <a:p>
            <a:pPr>
              <a:defRPr/>
            </a:pPr>
            <a:endParaRPr lang="ko-KR" altLang="en-US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ko-KR" altLang="en-US">
                <a:latin typeface="배달의민족 도현"/>
                <a:ea typeface="배달의민족 도현"/>
              </a:rPr>
              <a:t>▶ 사용자 관리 기능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초기 설정된 아이디와 비밀번호로 로그인 가능</a:t>
            </a:r>
            <a:br>
              <a:rPr lang="ko-KR" altLang="en-US">
                <a:latin typeface="배달의민족 도현"/>
                <a:ea typeface="배달의민족 도현"/>
              </a:rPr>
            </a:br>
            <a:r>
              <a:rPr lang="ko-KR" altLang="en-US">
                <a:latin typeface="배달의민족 도현"/>
                <a:ea typeface="배달의민족 도현"/>
              </a:rPr>
              <a:t>  </a:t>
            </a:r>
            <a:r>
              <a:rPr lang="en-US" altLang="ko-KR">
                <a:latin typeface="배달의민족 도현"/>
                <a:ea typeface="배달의민족 도현"/>
              </a:rPr>
              <a:t>-</a:t>
            </a:r>
            <a:r>
              <a:rPr lang="ko-KR" altLang="en-US">
                <a:latin typeface="배달의민족 도현"/>
                <a:ea typeface="배달의민족 도현"/>
              </a:rPr>
              <a:t> 사용자는 로그인 한 후 비밀번호를 변경할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5462" y="3181773"/>
            <a:ext cx="10381074" cy="107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0" i="0" u="none" strike="noStrike">
                <a:latin typeface="배달의민족 도현"/>
                <a:ea typeface="배달의민족 도현"/>
              </a:rPr>
              <a:t>3.</a:t>
            </a:r>
            <a:r>
              <a:rPr lang="ko-KR" altLang="en-US" sz="4000" b="0" i="0" u="none" strike="noStrike">
                <a:latin typeface="배달의민족 도현"/>
                <a:ea typeface="배달의민족 도현"/>
              </a:rPr>
              <a:t> 로그인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0">
            <a:off x="7072531" y="410174"/>
            <a:ext cx="343409" cy="353331"/>
            <a:chOff x="8264171" y="4106040"/>
            <a:chExt cx="508419" cy="523109"/>
          </a:xfrm>
        </p:grpSpPr>
        <p:sp>
          <p:nvSpPr>
            <p:cNvPr id="29" name="타원 28"/>
            <p:cNvSpPr/>
            <p:nvPr/>
          </p:nvSpPr>
          <p:spPr>
            <a:xfrm>
              <a:off x="8264171" y="410604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264172" y="4120731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3</a:t>
            </a:r>
            <a:r>
              <a:rPr kumimoji="0" lang="en-US" altLang="ko-KR" sz="3000" b="1" i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.</a:t>
            </a:r>
            <a:r>
              <a:rPr kumimoji="0" lang="ko-KR" altLang="en-US" sz="3000" b="1" i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로그인</a:t>
            </a:r>
            <a:endParaRPr kumimoji="0" lang="ko-KR" altLang="en-US" sz="3000" b="1" u="none" strike="noStrike" kern="1200" cap="none" spc="0" normalizeH="0" baseline="0">
              <a:solidFill>
                <a:srgbClr val="434544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400" y="1508221"/>
            <a:ext cx="6344240" cy="3742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9483" y="6004996"/>
            <a:ext cx="8046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배달의민족 도현"/>
                <a:ea typeface="배달의민족 도현"/>
              </a:rPr>
              <a:t> </a:t>
            </a:r>
            <a:r>
              <a:rPr lang="ko-KR" altLang="en-US" sz="2000">
                <a:latin typeface="배달의민족 도현"/>
                <a:ea typeface="배달의민족 도현"/>
              </a:rPr>
              <a:t> 프로그램을 실행하면 뜨는 초기 화면입니다</a:t>
            </a:r>
            <a:r>
              <a:rPr lang="en-US" altLang="ko-KR" sz="2000">
                <a:latin typeface="배달의민족 도현"/>
                <a:ea typeface="배달의민족 도현"/>
              </a:rPr>
              <a:t>.</a:t>
            </a:r>
            <a:endParaRPr lang="ko-KR" altLang="en-US" sz="2000">
              <a:latin typeface="배달의민족 도현"/>
              <a:ea typeface="배달의민족 도현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7260136" y="1026403"/>
            <a:ext cx="15541533" cy="426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5" name="_x495098576" descr="EMB0000217c967f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15939" y="1452920"/>
            <a:ext cx="3744821" cy="2037802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>
          <a:xfrm>
            <a:off x="7260135" y="3148618"/>
            <a:ext cx="1596902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7" name="_x495099296" descr="EMB0000217c968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15939" y="3605818"/>
            <a:ext cx="3744820" cy="21605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3"/>
          <p:cNvSpPr/>
          <p:nvPr/>
        </p:nvSpPr>
        <p:spPr>
          <a:xfrm>
            <a:off x="660400" y="311670"/>
            <a:ext cx="4661639" cy="77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3.1</a:t>
            </a:r>
            <a:r>
              <a:rPr kumimoji="0" lang="ko-KR" altLang="en-US" sz="3000" b="1" u="none" strike="noStrike" kern="1200" cap="none" spc="0" normalizeH="0" baseline="0">
                <a:solidFill>
                  <a:srgbClr val="434544"/>
                </a:solidFill>
                <a:latin typeface="배달의민족 도현"/>
                <a:ea typeface="배달의민족 도현"/>
              </a:rPr>
              <a:t> 사용자별 초기화면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94437" y="3825264"/>
            <a:ext cx="4404986" cy="287860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8971" y="3892005"/>
            <a:ext cx="4725465" cy="27914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4437" y="1463832"/>
            <a:ext cx="4404986" cy="251871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3254" y="1423011"/>
            <a:ext cx="4590893" cy="2400530"/>
          </a:xfrm>
          <a:prstGeom prst="rect">
            <a:avLst/>
          </a:prstGeom>
        </p:spPr>
      </p:pic>
      <p:cxnSp>
        <p:nvCxnSpPr>
          <p:cNvPr id="38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noFill/>
          <a:ln w="6350" cap="flat" cmpd="sng" algn="ctr">
            <a:solidFill>
              <a:srgbClr val="434544">
                <a:alpha val="100000"/>
              </a:srgbClr>
            </a:solidFill>
            <a:prstDash val="solid"/>
            <a:miter/>
          </a:ln>
        </p:spPr>
      </p:cxnSp>
      <p:grpSp>
        <p:nvGrpSpPr>
          <p:cNvPr id="39" name="그룹 24"/>
          <p:cNvGrpSpPr/>
          <p:nvPr/>
        </p:nvGrpSpPr>
        <p:grpSpPr>
          <a:xfrm>
            <a:off x="7072531" y="410174"/>
            <a:ext cx="343409" cy="353331"/>
            <a:chOff x="8264171" y="4106040"/>
            <a:chExt cx="508419" cy="523109"/>
          </a:xfrm>
        </p:grpSpPr>
        <p:sp>
          <p:nvSpPr>
            <p:cNvPr id="40" name="타원 28"/>
            <p:cNvSpPr/>
            <p:nvPr/>
          </p:nvSpPr>
          <p:spPr>
            <a:xfrm>
              <a:off x="8264171" y="4106040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5400000" algn="t" rotWithShape="0">
                <a:srgbClr val="000000">
                  <a:alpha val="784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타원 30"/>
            <p:cNvSpPr/>
            <p:nvPr/>
          </p:nvSpPr>
          <p:spPr>
            <a:xfrm>
              <a:off x="8264172" y="4120731"/>
              <a:ext cx="508418" cy="508418"/>
            </a:xfrm>
            <a:prstGeom prst="ellipse">
              <a:avLst/>
            </a:prstGeom>
            <a:gradFill flip="none" rotWithShape="1">
              <a:gsLst>
                <a:gs pos="0">
                  <a:srgbClr val="E8E8E8">
                    <a:alpha val="100000"/>
                  </a:srgbClr>
                </a:gs>
                <a:gs pos="100000">
                  <a:srgbClr val="E5E5E5">
                    <a:alpha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A6A6A6">
                  <a:alpha val="100000"/>
                </a:srgbClr>
              </a:solidFill>
              <a:prstDash val="solid"/>
              <a:miter/>
            </a:ln>
            <a:effectLst>
              <a:outerShdw blurRad="50800" dist="76200" dir="16200000" rotWithShape="0">
                <a:srgbClr val="FFFFFF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632ACD1-8BFD-4600-BE24-21E4A84FD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865" y="2839786"/>
            <a:ext cx="6281142" cy="2100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605</ep:Words>
  <ep:PresentationFormat>와이드스크린</ep:PresentationFormat>
  <ep:Paragraphs>101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백다은</cp:lastModifiedBy>
  <dcterms:modified xsi:type="dcterms:W3CDTF">2019-12-04T22:21:23.166</dcterms:modified>
  <cp:revision>1078</cp:revision>
  <dc:title>PowerPoint 프레젠테이션</dc:title>
  <cp:version/>
</cp:coreProperties>
</file>