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75" r:id="rId4"/>
    <p:sldId id="281" r:id="rId5"/>
    <p:sldId id="285" r:id="rId6"/>
    <p:sldId id="287" r:id="rId7"/>
    <p:sldId id="288" r:id="rId8"/>
    <p:sldId id="289" r:id="rId9"/>
    <p:sldId id="286" r:id="rId10"/>
    <p:sldId id="276" r:id="rId11"/>
    <p:sldId id="293" r:id="rId12"/>
    <p:sldId id="294" r:id="rId13"/>
    <p:sldId id="295" r:id="rId14"/>
    <p:sldId id="277" r:id="rId15"/>
    <p:sldId id="290" r:id="rId16"/>
    <p:sldId id="291" r:id="rId17"/>
    <p:sldId id="292" r:id="rId18"/>
    <p:sldId id="278" r:id="rId19"/>
    <p:sldId id="296" r:id="rId20"/>
    <p:sldId id="297" r:id="rId21"/>
    <p:sldId id="298" r:id="rId22"/>
    <p:sldId id="299" r:id="rId23"/>
    <p:sldId id="300" r:id="rId24"/>
    <p:sldId id="269" r:id="rId25"/>
    <p:sldId id="270" r:id="rId26"/>
    <p:sldId id="271" r:id="rId27"/>
    <p:sldId id="272" r:id="rId28"/>
    <p:sldId id="273" r:id="rId29"/>
    <p:sldId id="274" r:id="rId30"/>
    <p:sldId id="30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D70"/>
    <a:srgbClr val="ACD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00408-428A-42AE-84C0-D7E7F902E13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8C5B-4AD2-4236-A02A-B7ED6FCB0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9474-3DE4-4ED1-BD63-339D9997EB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2444-73F6-4F5F-84D2-F4F4DAEF8EB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3BB-7356-475C-A75C-C4C154999BB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9479-5D05-4B7F-9924-6E9BE18B3E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847-E987-4691-9419-1828A3EE39C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B40C-1FD6-4264-BBF0-F43B6758A5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C3FC-B3F4-401F-B5B9-0524679165C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B7F-FAB4-44CF-A5D3-AD60C491FE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AAA-023D-4C23-98EF-BB5C7E6B93C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649-CC94-4FB0-8182-9DBDD6F93B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EFF-4280-4EEE-AD19-005A2609629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74280" y="63119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D5DA-463A-443E-A0ED-FBDE7D0B01F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68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919648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srgbClr val="4E5D70"/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574035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Robot Operating System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BF8DEE6B-201A-47C4-843E-ECAB7ECA989E}"/>
              </a:ext>
            </a:extLst>
          </p:cNvPr>
          <p:cNvSpPr/>
          <p:nvPr/>
        </p:nvSpPr>
        <p:spPr>
          <a:xfrm>
            <a:off x="3437259" y="2733449"/>
            <a:ext cx="5317478" cy="2309914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44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4E5D70"/>
                </a:solidFill>
              </a:rPr>
              <a:t> </a:t>
            </a:r>
            <a:br>
              <a:rPr lang="en-US" altLang="ko-KR" sz="4400" b="1" kern="0" dirty="0">
                <a:solidFill>
                  <a:srgbClr val="4E5D70"/>
                </a:solidFill>
              </a:rPr>
            </a:br>
            <a:r>
              <a:rPr lang="ko-KR" altLang="en-US" sz="1500" kern="0" dirty="0">
                <a:solidFill>
                  <a:srgbClr val="4E5D70"/>
                </a:solidFill>
              </a:rPr>
              <a:t>김창호</a:t>
            </a:r>
            <a:r>
              <a:rPr lang="en-US" altLang="ko-KR" sz="1500" kern="0" dirty="0">
                <a:solidFill>
                  <a:srgbClr val="4E5D70"/>
                </a:solidFill>
              </a:rPr>
              <a:t>(20163346), </a:t>
            </a:r>
            <a:r>
              <a:rPr lang="ko-KR" altLang="en-US" sz="1500" kern="0" dirty="0" err="1">
                <a:solidFill>
                  <a:srgbClr val="4E5D70"/>
                </a:solidFill>
              </a:rPr>
              <a:t>백다은</a:t>
            </a:r>
            <a:r>
              <a:rPr lang="en-US" altLang="ko-KR" sz="1500" kern="0" dirty="0">
                <a:solidFill>
                  <a:srgbClr val="4E5D70"/>
                </a:solidFill>
              </a:rPr>
              <a:t>(20183161), </a:t>
            </a:r>
            <a:r>
              <a:rPr lang="ko-KR" altLang="en-US" sz="1500" kern="0" dirty="0">
                <a:solidFill>
                  <a:srgbClr val="4E5D70"/>
                </a:solidFill>
              </a:rPr>
              <a:t>유지원</a:t>
            </a:r>
            <a:r>
              <a:rPr lang="en-US" altLang="ko-KR" sz="1500" kern="0" dirty="0">
                <a:solidFill>
                  <a:srgbClr val="4E5D70"/>
                </a:solidFill>
              </a:rPr>
              <a:t>(20143252)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>
                <a:solidFill>
                  <a:srgbClr val="4E5D70"/>
                </a:solidFill>
              </a:rPr>
              <a:t>한슬기</a:t>
            </a:r>
            <a:r>
              <a:rPr lang="en-US" altLang="ko-KR" sz="1500" kern="0" dirty="0">
                <a:solidFill>
                  <a:srgbClr val="4E5D70"/>
                </a:solidFill>
              </a:rPr>
              <a:t>(20163294), </a:t>
            </a:r>
            <a:r>
              <a:rPr lang="ko-KR" altLang="en-US" sz="1500" kern="0" dirty="0">
                <a:solidFill>
                  <a:srgbClr val="4E5D70"/>
                </a:solidFill>
              </a:rPr>
              <a:t>황현지</a:t>
            </a:r>
            <a:r>
              <a:rPr lang="en-US" altLang="ko-KR" sz="1500" kern="0" dirty="0">
                <a:solidFill>
                  <a:srgbClr val="4E5D70"/>
                </a:solidFill>
              </a:rPr>
              <a:t>(20183173)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srgbClr val="4E5D7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6" y="1919648"/>
            <a:ext cx="1318287" cy="765320"/>
            <a:chOff x="5736382" y="166456"/>
            <a:chExt cx="719232" cy="41754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67130C-EFD0-459B-9FC0-8DEE4AC2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소스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C3BFB-F559-4133-BC87-2C5EB99DD926}"/>
              </a:ext>
            </a:extLst>
          </p:cNvPr>
          <p:cNvSpPr txBox="1"/>
          <p:nvPr/>
        </p:nvSpPr>
        <p:spPr>
          <a:xfrm>
            <a:off x="881432" y="1224906"/>
            <a:ext cx="85924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주행 기본 설정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odom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LaserScan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이용하여 로봇이 주행할 미로의 좌표 및 거리 정보 확인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9CC8A483-37E6-407C-A92E-342FC0EA2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704" y="2377636"/>
            <a:ext cx="7348658" cy="110316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06E0178D-A1DF-411A-A1B7-F294CA7D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b="57349"/>
          <a:stretch>
            <a:fillRect/>
          </a:stretch>
        </p:blipFill>
        <p:spPr>
          <a:xfrm>
            <a:off x="909704" y="3833313"/>
            <a:ext cx="9779632" cy="15724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51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소스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C3BFB-F559-4133-BC87-2C5EB99DD926}"/>
              </a:ext>
            </a:extLst>
          </p:cNvPr>
          <p:cNvSpPr txBox="1"/>
          <p:nvPr/>
        </p:nvSpPr>
        <p:spPr>
          <a:xfrm>
            <a:off x="881432" y="1224906"/>
            <a:ext cx="61221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주행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로봇의 효율적인 주행을 할 수 있도록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우수법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 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Picture 21">
            <a:extLst>
              <a:ext uri="{FF2B5EF4-FFF2-40B4-BE49-F238E27FC236}">
                <a16:creationId xmlns:a16="http://schemas.microsoft.com/office/drawing/2014/main" id="{130E744C-1070-4514-94F6-3B40F599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432" y="2279958"/>
            <a:ext cx="5563800" cy="19979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3">
            <a:extLst>
              <a:ext uri="{FF2B5EF4-FFF2-40B4-BE49-F238E27FC236}">
                <a16:creationId xmlns:a16="http://schemas.microsoft.com/office/drawing/2014/main" id="{16BE262F-1837-4B0E-8963-F6B1031CC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b="89670"/>
          <a:stretch>
            <a:fillRect/>
          </a:stretch>
        </p:blipFill>
        <p:spPr>
          <a:xfrm>
            <a:off x="898902" y="4392948"/>
            <a:ext cx="10646192" cy="825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C2CEACD0-52DE-4592-911B-FFE479AB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55614" y="2402707"/>
            <a:ext cx="5056422" cy="269838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424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소스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C3BFB-F559-4133-BC87-2C5EB99DD926}"/>
              </a:ext>
            </a:extLst>
          </p:cNvPr>
          <p:cNvSpPr txBox="1"/>
          <p:nvPr/>
        </p:nvSpPr>
        <p:spPr>
          <a:xfrm>
            <a:off x="881432" y="1224906"/>
            <a:ext cx="87286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경로 저장 및 처리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로봇이 출발점까지 되돌아갈 때 최단경로를 통해 이동할 수 있도록 하는 알고리즘 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7C50B31C-FED0-4A8A-91C8-9D6976CC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42847"/>
          <a:stretch>
            <a:fillRect/>
          </a:stretch>
        </p:blipFill>
        <p:spPr>
          <a:xfrm>
            <a:off x="849694" y="2093886"/>
            <a:ext cx="8760410" cy="18874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A25A3B6A-A090-4436-AFBC-779DFB1BD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0270" y="4184071"/>
            <a:ext cx="6527330" cy="224367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3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소스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C3BFB-F559-4133-BC87-2C5EB99DD926}"/>
              </a:ext>
            </a:extLst>
          </p:cNvPr>
          <p:cNvSpPr txBox="1"/>
          <p:nvPr/>
        </p:nvSpPr>
        <p:spPr>
          <a:xfrm>
            <a:off x="881432" y="1224906"/>
            <a:ext cx="53110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 주행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계산된 최단 경로를 기반으로 출발점으로 반환 주행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2F75885D-8EE2-4790-8C78-14D94933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125" y="2252961"/>
            <a:ext cx="8778916" cy="20081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9098A4D9-8603-44C3-A5B2-33FF2DDA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125" y="4517833"/>
            <a:ext cx="4590394" cy="149225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3057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주행 결과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pic>
        <p:nvPicPr>
          <p:cNvPr id="13" name="Picture 0">
            <a:extLst>
              <a:ext uri="{FF2B5EF4-FFF2-40B4-BE49-F238E27FC236}">
                <a16:creationId xmlns:a16="http://schemas.microsoft.com/office/drawing/2014/main" id="{07C0E63B-071C-4CF2-AA8C-F3CC2DF2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440" y="1957664"/>
            <a:ext cx="6835114" cy="38900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07DBE0-F1BC-4CD3-8AF1-C16FF134CC14}"/>
              </a:ext>
            </a:extLst>
          </p:cNvPr>
          <p:cNvSpPr txBox="1"/>
          <p:nvPr/>
        </p:nvSpPr>
        <p:spPr>
          <a:xfrm>
            <a:off x="881432" y="1224906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실행 초기 화면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98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주행 결과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6B3CB5F-3DA1-472A-8D94-D03598D3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797" y="1957601"/>
            <a:ext cx="6836400" cy="3890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31358E-02F6-4A94-9D9C-A8D9B9ACC153}"/>
              </a:ext>
            </a:extLst>
          </p:cNvPr>
          <p:cNvSpPr txBox="1"/>
          <p:nvPr/>
        </p:nvSpPr>
        <p:spPr>
          <a:xfrm>
            <a:off x="881432" y="1224906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막힌 길 진입 시 탈출 화면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21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주행 결과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10EEDE-D2A5-4AD4-928A-196611908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2472" y="3089266"/>
            <a:ext cx="0" cy="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ECC26DD-7E5B-4C83-9A6F-4CF18EB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100" y="1956901"/>
            <a:ext cx="6837793" cy="389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EF854B-C76C-4178-A3D6-FCD408BD1224}"/>
              </a:ext>
            </a:extLst>
          </p:cNvPr>
          <p:cNvSpPr txBox="1"/>
          <p:nvPr/>
        </p:nvSpPr>
        <p:spPr>
          <a:xfrm>
            <a:off x="881432" y="1224906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갈림길 확인 시 처리 화면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17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4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주행 결과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F833856A-138B-41B1-A9CD-098742DE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100" y="1956901"/>
            <a:ext cx="6837793" cy="389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9B973F-04E8-4F82-A558-FF1101240239}"/>
              </a:ext>
            </a:extLst>
          </p:cNvPr>
          <p:cNvSpPr txBox="1"/>
          <p:nvPr/>
        </p:nvSpPr>
        <p:spPr>
          <a:xfrm>
            <a:off x="881432" y="1224906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반환지점 도착 화면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41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23B8-B30E-4C4D-8CDD-4B4D98964ACB}"/>
              </a:ext>
            </a:extLst>
          </p:cNvPr>
          <p:cNvSpPr txBox="1"/>
          <p:nvPr/>
        </p:nvSpPr>
        <p:spPr>
          <a:xfrm>
            <a:off x="926416" y="172212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처음 지정 위치에서  청소 시작</a:t>
            </a:r>
          </a:p>
        </p:txBody>
      </p:sp>
      <p:pic>
        <p:nvPicPr>
          <p:cNvPr id="7170" name="_x579932936">
            <a:extLst>
              <a:ext uri="{FF2B5EF4-FFF2-40B4-BE49-F238E27FC236}">
                <a16:creationId xmlns:a16="http://schemas.microsoft.com/office/drawing/2014/main" id="{A3EFA259-AF54-41AF-9B41-1F9B3E9F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10" y="2573840"/>
            <a:ext cx="5770868" cy="149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579932504">
            <a:extLst>
              <a:ext uri="{FF2B5EF4-FFF2-40B4-BE49-F238E27FC236}">
                <a16:creationId xmlns:a16="http://schemas.microsoft.com/office/drawing/2014/main" id="{866DF7B4-211D-47C1-80B2-73AA074E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77" r="16676"/>
          <a:stretch>
            <a:fillRect/>
          </a:stretch>
        </p:blipFill>
        <p:spPr bwMode="auto">
          <a:xfrm>
            <a:off x="4157296" y="4649736"/>
            <a:ext cx="7407347" cy="9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B58DE-4188-4566-89A7-98D0A966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790513992">
            <a:extLst>
              <a:ext uri="{FF2B5EF4-FFF2-40B4-BE49-F238E27FC236}">
                <a16:creationId xmlns:a16="http://schemas.microsoft.com/office/drawing/2014/main" id="{EB3D857F-20C0-4692-89AB-35D24EAB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2" y="2573840"/>
            <a:ext cx="2757488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8BFEFE-729C-4B0E-95AD-72C8E36E6535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8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23B8-B30E-4C4D-8CDD-4B4D98964ACB}"/>
              </a:ext>
            </a:extLst>
          </p:cNvPr>
          <p:cNvSpPr txBox="1"/>
          <p:nvPr/>
        </p:nvSpPr>
        <p:spPr>
          <a:xfrm>
            <a:off x="926416" y="172212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이동 위치 출력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14D2B9-5F83-4432-BF35-3DB3F91D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6644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_x635702272">
            <a:extLst>
              <a:ext uri="{FF2B5EF4-FFF2-40B4-BE49-F238E27FC236}">
                <a16:creationId xmlns:a16="http://schemas.microsoft.com/office/drawing/2014/main" id="{8DACFF85-67D4-44D2-8749-B2040B31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74"/>
          <a:stretch>
            <a:fillRect/>
          </a:stretch>
        </p:blipFill>
        <p:spPr bwMode="auto">
          <a:xfrm>
            <a:off x="4135118" y="4557630"/>
            <a:ext cx="5592763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635702560">
            <a:extLst>
              <a:ext uri="{FF2B5EF4-FFF2-40B4-BE49-F238E27FC236}">
                <a16:creationId xmlns:a16="http://schemas.microsoft.com/office/drawing/2014/main" id="{126C9BB1-CCFF-4D36-9590-77936536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19" y="3066104"/>
            <a:ext cx="5846763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82C7C72-6D3F-4BA8-8622-EE2DACEC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74" y="2037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635700040">
            <a:extLst>
              <a:ext uri="{FF2B5EF4-FFF2-40B4-BE49-F238E27FC236}">
                <a16:creationId xmlns:a16="http://schemas.microsoft.com/office/drawing/2014/main" id="{D8AE6B9D-C08B-412B-81A6-7AE0C59B6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4" y="2494604"/>
            <a:ext cx="2757488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CEA8A1-DEB7-4914-B5A0-3E5E8B2AAAB8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56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091476" y="3896972"/>
            <a:ext cx="252114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1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미로 찾기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로봇청소기</a:t>
            </a:r>
            <a:r>
              <a:rPr lang="ko-KR" altLang="en-US" sz="900" dirty="0">
                <a:solidFill>
                  <a:srgbClr val="4E5D70"/>
                </a:solidFill>
              </a:rPr>
              <a:t>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DE0869-C100-4F2E-A5EA-21CBE5EBD0B0}"/>
              </a:ext>
            </a:extLst>
          </p:cNvPr>
          <p:cNvGrpSpPr/>
          <p:nvPr/>
        </p:nvGrpSpPr>
        <p:grpSpPr>
          <a:xfrm>
            <a:off x="1223539" y="2643565"/>
            <a:ext cx="9739223" cy="1238940"/>
            <a:chOff x="952895" y="2231733"/>
            <a:chExt cx="8667854" cy="11026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998D64F-8460-4E36-9A97-1F3A94EEEFCF}"/>
                </a:ext>
              </a:extLst>
            </p:cNvPr>
            <p:cNvGrpSpPr/>
            <p:nvPr/>
          </p:nvGrpSpPr>
          <p:grpSpPr>
            <a:xfrm>
              <a:off x="952895" y="2231733"/>
              <a:ext cx="1973185" cy="1086326"/>
              <a:chOff x="935986" y="2229641"/>
              <a:chExt cx="2911769" cy="1603058"/>
            </a:xfrm>
          </p:grpSpPr>
          <p:sp>
            <p:nvSpPr>
              <p:cNvPr id="2" name="대각선 방향의 모서리가 둥근 사각형 31">
                <a:extLst>
                  <a:ext uri="{FF2B5EF4-FFF2-40B4-BE49-F238E27FC236}">
                    <a16:creationId xmlns:a16="http://schemas.microsoft.com/office/drawing/2014/main" id="{3E91911C-C24F-4636-A643-44F2708B7841}"/>
                  </a:ext>
                </a:extLst>
              </p:cNvPr>
              <p:cNvSpPr/>
              <p:nvPr/>
            </p:nvSpPr>
            <p:spPr>
              <a:xfrm flipH="1">
                <a:off x="988441" y="2236128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2E0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rgbClr val="4E5D70"/>
                      </a:solidFill>
                    </a:ln>
                    <a:solidFill>
                      <a:srgbClr val="4E5D70"/>
                    </a:solidFill>
                  </a:rPr>
                  <a:t>개요</a:t>
                </a:r>
              </a:p>
            </p:txBody>
          </p:sp>
          <p:sp>
            <p:nvSpPr>
              <p:cNvPr id="3" name="직각 삼각형 2">
                <a:extLst>
                  <a:ext uri="{FF2B5EF4-FFF2-40B4-BE49-F238E27FC236}">
                    <a16:creationId xmlns:a16="http://schemas.microsoft.com/office/drawing/2014/main" id="{471C38B9-CF78-4E97-8C27-DC7CD1E2755A}"/>
                  </a:ext>
                </a:extLst>
              </p:cNvPr>
              <p:cNvSpPr/>
              <p:nvPr/>
            </p:nvSpPr>
            <p:spPr>
              <a:xfrm rot="5400000">
                <a:off x="993204" y="2240891"/>
                <a:ext cx="468085" cy="468085"/>
              </a:xfrm>
              <a:prstGeom prst="rtTriangle">
                <a:avLst/>
              </a:prstGeom>
              <a:solidFill>
                <a:srgbClr val="92E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6A7F386-F2FB-4A12-9DEF-8B5013F01E84}"/>
                  </a:ext>
                </a:extLst>
              </p:cNvPr>
              <p:cNvSpPr/>
              <p:nvPr/>
            </p:nvSpPr>
            <p:spPr>
              <a:xfrm>
                <a:off x="935986" y="2229641"/>
                <a:ext cx="419372" cy="323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b="1" dirty="0">
                    <a:solidFill>
                      <a:prstClr val="white"/>
                    </a:solidFill>
                  </a:rPr>
                  <a:t>A</a:t>
                </a:r>
                <a:r>
                  <a:rPr lang="ko-KR" altLang="en-US" sz="1000" b="1" dirty="0">
                    <a:solidFill>
                      <a:prstClr val="white"/>
                    </a:solidFill>
                  </a:rPr>
                  <a:t> </a:t>
                </a:r>
                <a:endParaRPr lang="ko-KR" altLang="en-US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F32BAEA-4EA0-4CD9-8019-C2A4C2C6C19A}"/>
                </a:ext>
              </a:extLst>
            </p:cNvPr>
            <p:cNvGrpSpPr/>
            <p:nvPr/>
          </p:nvGrpSpPr>
          <p:grpSpPr>
            <a:xfrm>
              <a:off x="3164178" y="2238188"/>
              <a:ext cx="1973185" cy="1086326"/>
              <a:chOff x="935986" y="2229641"/>
              <a:chExt cx="2911769" cy="1603058"/>
            </a:xfrm>
          </p:grpSpPr>
          <p:sp>
            <p:nvSpPr>
              <p:cNvPr id="39" name="대각선 방향의 모서리가 둥근 사각형 31">
                <a:extLst>
                  <a:ext uri="{FF2B5EF4-FFF2-40B4-BE49-F238E27FC236}">
                    <a16:creationId xmlns:a16="http://schemas.microsoft.com/office/drawing/2014/main" id="{FEEADD04-CA64-4F12-B4BE-BBD84C5153CD}"/>
                  </a:ext>
                </a:extLst>
              </p:cNvPr>
              <p:cNvSpPr/>
              <p:nvPr/>
            </p:nvSpPr>
            <p:spPr>
              <a:xfrm flipH="1">
                <a:off x="988441" y="2236128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ACD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ln>
                      <a:solidFill>
                        <a:srgbClr val="4E5D70"/>
                      </a:solidFill>
                    </a:ln>
                    <a:solidFill>
                      <a:srgbClr val="4E5D70"/>
                    </a:solidFill>
                  </a:rPr>
                  <a:t>미로찾기</a:t>
                </a:r>
                <a:endParaRPr lang="ko-KR" altLang="en-US" dirty="0">
                  <a:ln>
                    <a:solidFill>
                      <a:srgbClr val="4E5D70"/>
                    </a:solidFill>
                  </a:ln>
                  <a:solidFill>
                    <a:srgbClr val="4E5D70"/>
                  </a:solidFill>
                </a:endParaRPr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D643884D-8FBD-43D5-94D0-5D2DEFDF50B0}"/>
                  </a:ext>
                </a:extLst>
              </p:cNvPr>
              <p:cNvSpPr/>
              <p:nvPr/>
            </p:nvSpPr>
            <p:spPr>
              <a:xfrm rot="5400000">
                <a:off x="993204" y="2240891"/>
                <a:ext cx="468085" cy="468085"/>
              </a:xfrm>
              <a:prstGeom prst="rtTriangle">
                <a:avLst/>
              </a:prstGeom>
              <a:solidFill>
                <a:srgbClr val="ACD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DC31FA9-ED56-4FA3-9263-6AFAD1298D22}"/>
                  </a:ext>
                </a:extLst>
              </p:cNvPr>
              <p:cNvSpPr/>
              <p:nvPr/>
            </p:nvSpPr>
            <p:spPr>
              <a:xfrm>
                <a:off x="935986" y="2229641"/>
                <a:ext cx="349899" cy="323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b="1" dirty="0">
                    <a:solidFill>
                      <a:prstClr val="white"/>
                    </a:solidFill>
                  </a:rPr>
                  <a:t>B</a:t>
                </a:r>
                <a:endParaRPr lang="ko-KR" altLang="en-US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B716498-E775-4266-A7AC-3F303909E53A}"/>
                </a:ext>
              </a:extLst>
            </p:cNvPr>
            <p:cNvGrpSpPr/>
            <p:nvPr/>
          </p:nvGrpSpPr>
          <p:grpSpPr>
            <a:xfrm>
              <a:off x="5402126" y="2252453"/>
              <a:ext cx="1978610" cy="1081930"/>
              <a:chOff x="927980" y="2236128"/>
              <a:chExt cx="2919775" cy="1596571"/>
            </a:xfrm>
          </p:grpSpPr>
          <p:sp>
            <p:nvSpPr>
              <p:cNvPr id="43" name="대각선 방향의 모서리가 둥근 사각형 31">
                <a:extLst>
                  <a:ext uri="{FF2B5EF4-FFF2-40B4-BE49-F238E27FC236}">
                    <a16:creationId xmlns:a16="http://schemas.microsoft.com/office/drawing/2014/main" id="{F666770E-C811-4358-A87E-2630CB04100D}"/>
                  </a:ext>
                </a:extLst>
              </p:cNvPr>
              <p:cNvSpPr/>
              <p:nvPr/>
            </p:nvSpPr>
            <p:spPr>
              <a:xfrm flipH="1">
                <a:off x="988441" y="2236128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4E5D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rgbClr val="4E5D70"/>
                      </a:solidFill>
                    </a:ln>
                    <a:solidFill>
                      <a:srgbClr val="4E5D70"/>
                    </a:solidFill>
                  </a:rPr>
                  <a:t>로봇청소기</a:t>
                </a:r>
              </a:p>
            </p:txBody>
          </p:sp>
          <p:sp>
            <p:nvSpPr>
              <p:cNvPr id="44" name="직각 삼각형 43">
                <a:extLst>
                  <a:ext uri="{FF2B5EF4-FFF2-40B4-BE49-F238E27FC236}">
                    <a16:creationId xmlns:a16="http://schemas.microsoft.com/office/drawing/2014/main" id="{9E3A67D6-0C87-4ECB-A812-60F54E5DAF26}"/>
                  </a:ext>
                </a:extLst>
              </p:cNvPr>
              <p:cNvSpPr/>
              <p:nvPr/>
            </p:nvSpPr>
            <p:spPr>
              <a:xfrm rot="5400000">
                <a:off x="993204" y="2240891"/>
                <a:ext cx="468085" cy="468085"/>
              </a:xfrm>
              <a:prstGeom prst="rtTriangle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FA0F2D1-08AB-47B9-9556-31DE7C630540}"/>
                  </a:ext>
                </a:extLst>
              </p:cNvPr>
              <p:cNvSpPr/>
              <p:nvPr/>
            </p:nvSpPr>
            <p:spPr>
              <a:xfrm>
                <a:off x="927980" y="2237648"/>
                <a:ext cx="349900" cy="323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b="1" dirty="0">
                    <a:solidFill>
                      <a:prstClr val="white"/>
                    </a:solidFill>
                  </a:rPr>
                  <a:t>C</a:t>
                </a:r>
                <a:endParaRPr lang="ko-KR" altLang="en-US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000D24-00BC-45AC-8697-85A1E22C09A8}"/>
                </a:ext>
              </a:extLst>
            </p:cNvPr>
            <p:cNvGrpSpPr/>
            <p:nvPr/>
          </p:nvGrpSpPr>
          <p:grpSpPr>
            <a:xfrm>
              <a:off x="7642139" y="2252453"/>
              <a:ext cx="1978610" cy="1081930"/>
              <a:chOff x="927980" y="2236128"/>
              <a:chExt cx="2919775" cy="1596571"/>
            </a:xfrm>
          </p:grpSpPr>
          <p:sp>
            <p:nvSpPr>
              <p:cNvPr id="47" name="대각선 방향의 모서리가 둥근 사각형 31">
                <a:extLst>
                  <a:ext uri="{FF2B5EF4-FFF2-40B4-BE49-F238E27FC236}">
                    <a16:creationId xmlns:a16="http://schemas.microsoft.com/office/drawing/2014/main" id="{4117D202-3EE6-45B4-A106-36860F6D5C60}"/>
                  </a:ext>
                </a:extLst>
              </p:cNvPr>
              <p:cNvSpPr/>
              <p:nvPr/>
            </p:nvSpPr>
            <p:spPr>
              <a:xfrm flipH="1">
                <a:off x="988441" y="2236128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2E0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rgbClr val="4E5D70"/>
                      </a:solidFill>
                    </a:ln>
                    <a:solidFill>
                      <a:srgbClr val="4E5D70"/>
                    </a:solidFill>
                  </a:rPr>
                  <a:t>평가</a:t>
                </a:r>
              </a:p>
            </p:txBody>
          </p:sp>
          <p:sp>
            <p:nvSpPr>
              <p:cNvPr id="48" name="직각 삼각형 47">
                <a:extLst>
                  <a:ext uri="{FF2B5EF4-FFF2-40B4-BE49-F238E27FC236}">
                    <a16:creationId xmlns:a16="http://schemas.microsoft.com/office/drawing/2014/main" id="{9D2EDA26-E2E4-477F-A95F-365CE22FF010}"/>
                  </a:ext>
                </a:extLst>
              </p:cNvPr>
              <p:cNvSpPr/>
              <p:nvPr/>
            </p:nvSpPr>
            <p:spPr>
              <a:xfrm rot="5400000">
                <a:off x="993204" y="2240891"/>
                <a:ext cx="468085" cy="468085"/>
              </a:xfrm>
              <a:prstGeom prst="rtTriangle">
                <a:avLst/>
              </a:prstGeom>
              <a:solidFill>
                <a:srgbClr val="92E0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C1F95F6-4FD0-471D-98EB-40CD4FC53ED7}"/>
                  </a:ext>
                </a:extLst>
              </p:cNvPr>
              <p:cNvSpPr/>
              <p:nvPr/>
            </p:nvSpPr>
            <p:spPr>
              <a:xfrm>
                <a:off x="927980" y="2237648"/>
                <a:ext cx="427794" cy="323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b="1" dirty="0">
                    <a:solidFill>
                      <a:prstClr val="white"/>
                    </a:solidFill>
                  </a:rPr>
                  <a:t>D</a:t>
                </a:r>
                <a:r>
                  <a:rPr lang="ko-KR" altLang="en-US" sz="1000" b="1" dirty="0">
                    <a:solidFill>
                      <a:prstClr val="white"/>
                    </a:solidFill>
                  </a:rPr>
                  <a:t> </a:t>
                </a:r>
                <a:endParaRPr lang="ko-KR" altLang="en-US" sz="10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6C796B-4143-4000-B7B3-3153E1E909B5}"/>
              </a:ext>
            </a:extLst>
          </p:cNvPr>
          <p:cNvSpPr/>
          <p:nvPr/>
        </p:nvSpPr>
        <p:spPr>
          <a:xfrm>
            <a:off x="3612618" y="3882505"/>
            <a:ext cx="252114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2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주요 코드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주행 결과</a:t>
            </a:r>
            <a:r>
              <a:rPr lang="ko-KR" altLang="en-US" sz="900" dirty="0">
                <a:solidFill>
                  <a:srgbClr val="4E5D70"/>
                </a:solidFill>
              </a:rPr>
              <a:t>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8F5194-CF02-4B63-AA93-F67D30B89DB5}"/>
              </a:ext>
            </a:extLst>
          </p:cNvPr>
          <p:cNvSpPr/>
          <p:nvPr/>
        </p:nvSpPr>
        <p:spPr>
          <a:xfrm>
            <a:off x="6133760" y="3882505"/>
            <a:ext cx="252114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3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주요 코드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주행 결과</a:t>
            </a:r>
            <a:r>
              <a:rPr lang="ko-KR" altLang="en-US" sz="900" dirty="0">
                <a:solidFill>
                  <a:srgbClr val="4E5D70"/>
                </a:solidFill>
              </a:rPr>
              <a:t>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2DA249-3EFB-4560-905B-7F836B09717F}"/>
              </a:ext>
            </a:extLst>
          </p:cNvPr>
          <p:cNvSpPr/>
          <p:nvPr/>
        </p:nvSpPr>
        <p:spPr>
          <a:xfrm>
            <a:off x="8613623" y="3882505"/>
            <a:ext cx="252114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4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완성도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4E5D70"/>
                </a:solidFill>
              </a:rPr>
              <a:t>프로젝트 평가</a:t>
            </a:r>
            <a:endParaRPr lang="ko-KR" altLang="en-US" sz="900" dirty="0">
              <a:solidFill>
                <a:srgbClr val="4E5D70"/>
              </a:solidFill>
            </a:endParaRPr>
          </a:p>
        </p:txBody>
      </p: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13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23B8-B30E-4C4D-8CDD-4B4D98964ACB}"/>
              </a:ext>
            </a:extLst>
          </p:cNvPr>
          <p:cNvSpPr txBox="1"/>
          <p:nvPr/>
        </p:nvSpPr>
        <p:spPr>
          <a:xfrm>
            <a:off x="926416" y="17221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- 2</a:t>
            </a:r>
            <a:r>
              <a:rPr lang="ko-KR" altLang="en-US" dirty="0"/>
              <a:t>차원 이미지 지도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14D2B9-5F83-4432-BF35-3DB3F91D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6644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2C7C72-6D3F-4BA8-8622-EE2DACEC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74" y="20374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F4F429-8BC1-46E0-B1A3-55C79BA6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790512768">
            <a:extLst>
              <a:ext uri="{FF2B5EF4-FFF2-40B4-BE49-F238E27FC236}">
                <a16:creationId xmlns:a16="http://schemas.microsoft.com/office/drawing/2014/main" id="{C038D4E5-4C6C-4EEC-B248-3CABD88E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5" y="2508379"/>
            <a:ext cx="2757488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846F2DE-23E8-476E-999E-7C8D15A0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193" y="2097681"/>
            <a:ext cx="26847113" cy="14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790514928">
            <a:extLst>
              <a:ext uri="{FF2B5EF4-FFF2-40B4-BE49-F238E27FC236}">
                <a16:creationId xmlns:a16="http://schemas.microsoft.com/office/drawing/2014/main" id="{7CEFC94A-9076-492B-B17E-8C133267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51" y="1894559"/>
            <a:ext cx="5664138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_x790513200">
            <a:extLst>
              <a:ext uri="{FF2B5EF4-FFF2-40B4-BE49-F238E27FC236}">
                <a16:creationId xmlns:a16="http://schemas.microsoft.com/office/drawing/2014/main" id="{B865517E-3722-4485-8B55-394723D7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93" y="4750986"/>
            <a:ext cx="5664129" cy="3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_x790514136">
            <a:extLst>
              <a:ext uri="{FF2B5EF4-FFF2-40B4-BE49-F238E27FC236}">
                <a16:creationId xmlns:a16="http://schemas.microsoft.com/office/drawing/2014/main" id="{BE3B088C-CAA5-444C-A790-72D34247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93" y="5261856"/>
            <a:ext cx="5664140" cy="21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FFEDCBF-576E-4118-8DCE-0D25B3F92027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60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23B8-B30E-4C4D-8CDD-4B4D98964ACB}"/>
              </a:ext>
            </a:extLst>
          </p:cNvPr>
          <p:cNvSpPr txBox="1"/>
          <p:nvPr/>
        </p:nvSpPr>
        <p:spPr>
          <a:xfrm>
            <a:off x="926416" y="172212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벽을 만나면 회전</a:t>
            </a:r>
          </a:p>
        </p:txBody>
      </p:sp>
      <p:pic>
        <p:nvPicPr>
          <p:cNvPr id="8193" name="_x576885072">
            <a:extLst>
              <a:ext uri="{FF2B5EF4-FFF2-40B4-BE49-F238E27FC236}">
                <a16:creationId xmlns:a16="http://schemas.microsoft.com/office/drawing/2014/main" id="{8A18FC2A-45EE-45F7-8EDB-8DB5783B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34" y="2596281"/>
            <a:ext cx="2757488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_x576885072">
            <a:extLst>
              <a:ext uri="{FF2B5EF4-FFF2-40B4-BE49-F238E27FC236}">
                <a16:creationId xmlns:a16="http://schemas.microsoft.com/office/drawing/2014/main" id="{C6EF2DDD-ED67-4972-B021-C16CCA2A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36" y="3909502"/>
            <a:ext cx="3489960" cy="18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576886440">
            <a:extLst>
              <a:ext uri="{FF2B5EF4-FFF2-40B4-BE49-F238E27FC236}">
                <a16:creationId xmlns:a16="http://schemas.microsoft.com/office/drawing/2014/main" id="{C68A52AC-0E80-4D1D-A2EE-A55876D6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16" y="1906786"/>
            <a:ext cx="5181600" cy="16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4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23B8-B30E-4C4D-8CDD-4B4D98964ACB}"/>
              </a:ext>
            </a:extLst>
          </p:cNvPr>
          <p:cNvSpPr txBox="1"/>
          <p:nvPr/>
        </p:nvSpPr>
        <p:spPr>
          <a:xfrm>
            <a:off x="926416" y="172212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충돌하면 종료</a:t>
            </a:r>
            <a:endParaRPr lang="en-US" altLang="ko-KR" dirty="0"/>
          </a:p>
        </p:txBody>
      </p:sp>
      <p:pic>
        <p:nvPicPr>
          <p:cNvPr id="10243" name="_x576884424">
            <a:extLst>
              <a:ext uri="{FF2B5EF4-FFF2-40B4-BE49-F238E27FC236}">
                <a16:creationId xmlns:a16="http://schemas.microsoft.com/office/drawing/2014/main" id="{B608C469-475A-42FE-B95C-C23FA2D7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2680908"/>
            <a:ext cx="5846763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_x576883560">
            <a:extLst>
              <a:ext uri="{FF2B5EF4-FFF2-40B4-BE49-F238E27FC236}">
                <a16:creationId xmlns:a16="http://schemas.microsoft.com/office/drawing/2014/main" id="{6ABC8CFF-E3C0-4634-B1AE-664FAD7E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9" r="29529" b="47307"/>
          <a:stretch>
            <a:fillRect/>
          </a:stretch>
        </p:blipFill>
        <p:spPr bwMode="auto">
          <a:xfrm>
            <a:off x="6568440" y="3915728"/>
            <a:ext cx="4418013" cy="10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576885720">
            <a:extLst>
              <a:ext uri="{FF2B5EF4-FFF2-40B4-BE49-F238E27FC236}">
                <a16:creationId xmlns:a16="http://schemas.microsoft.com/office/drawing/2014/main" id="{AAE9840F-A15C-4FDB-B748-571EF91F1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72" y="2446240"/>
            <a:ext cx="2757488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3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23B8-B30E-4C4D-8CDD-4B4D98964ACB}"/>
              </a:ext>
            </a:extLst>
          </p:cNvPr>
          <p:cNvSpPr txBox="1"/>
          <p:nvPr/>
        </p:nvSpPr>
        <p:spPr>
          <a:xfrm>
            <a:off x="926416" y="1722120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청소를 마치고 대기위치에 도달하면 프로그램 종료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5713F-CAB2-4F0F-A90F-0C675B8F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2" y="19602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635702056">
            <a:extLst>
              <a:ext uri="{FF2B5EF4-FFF2-40B4-BE49-F238E27FC236}">
                <a16:creationId xmlns:a16="http://schemas.microsoft.com/office/drawing/2014/main" id="{552C5D6D-87A8-413D-9F47-66AFDBF4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2417441"/>
            <a:ext cx="2757488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710E3C-768A-4BA2-A958-4D380E6D0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675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8" name="_x635701984">
            <a:extLst>
              <a:ext uri="{FF2B5EF4-FFF2-40B4-BE49-F238E27FC236}">
                <a16:creationId xmlns:a16="http://schemas.microsoft.com/office/drawing/2014/main" id="{D24E4F87-E5EE-4118-9A01-8632F89A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7" y="4098761"/>
            <a:ext cx="4746625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_x635701048">
            <a:extLst>
              <a:ext uri="{FF2B5EF4-FFF2-40B4-BE49-F238E27FC236}">
                <a16:creationId xmlns:a16="http://schemas.microsoft.com/office/drawing/2014/main" id="{444E2682-A15D-4625-BC0D-68851FA1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88789"/>
            <a:ext cx="5295900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132" y="220980"/>
            <a:ext cx="11346770" cy="7296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평가 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미로찾기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완성도</a:t>
            </a:r>
            <a:r>
              <a:rPr lang="en-US" altLang="ko-KR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307761" y="1181862"/>
          <a:ext cx="9576476" cy="4977616"/>
        </p:xfrm>
        <a:graphic>
          <a:graphicData uri="http://schemas.openxmlformats.org/drawingml/2006/table">
            <a:tbl>
              <a:tblPr firstRow="1" bandRow="1"/>
              <a:tblGrid>
                <a:gridCol w="117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2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spc="0">
                          <a:solidFill>
                            <a:srgbClr val="000000"/>
                          </a:solidFill>
                        </a:rPr>
                        <a:t>연번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비기능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구현 여부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SFR-101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시작 지점과 반환지점을 기억한다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SFR-102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최대 이동속도인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1m/sec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이내로 주행한다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SFR-201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벽을 인식하여 해당 좌표를 저장한다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SFR-202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막다른 길을 인식하여 해당 좌표를 저장한다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SFR-203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두 갈래 길을 인식하여 해당 좌표를 저장한다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SFR-301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첫 주행에서의 주행 경로를 저장한다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0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SFR-401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첫 주행에서 저장된 장애 요소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주행 경로를 토대로 최단 경로를 계산할 수 있다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2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SFR-402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계산된 최단경로를 토대로 출발점으로 주행한다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132" y="220980"/>
            <a:ext cx="11346770" cy="7296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평가 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로봇 청소기 완성도</a:t>
            </a:r>
            <a:r>
              <a:rPr lang="en-US" altLang="ko-KR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307783" y="1173481"/>
          <a:ext cx="9576432" cy="4977761"/>
        </p:xfrm>
        <a:graphic>
          <a:graphicData uri="http://schemas.openxmlformats.org/drawingml/2006/table">
            <a:tbl>
              <a:tblPr firstRow="1" bandRow="1"/>
              <a:tblGrid>
                <a:gridCol w="117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6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연번</a:t>
                      </a:r>
                    </a:p>
                  </a:txBody>
                  <a:tcPr anchor="b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비기능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구현 여부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SFR-502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벽이 튀어나온 부분은 로봇 청소기의 초기 대기 장소이다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대기 시 로봇 청소기는 반드시 벽이 튀어나온 부분을 마주 보고 있어야한다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SFR-504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청소기의 이동 속도는 최대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50cm/sec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SFR-602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주어진 공간을 최대한 많이 청소하여야한다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SFR-801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벽면 뿐만 아니라 장애물과도 부딪히지 않고 지나가야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SFR-802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충돌을 피하기 위하여 벽면과 최소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10cm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떨어져 이동하여야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SFR-604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사용자가 청소 시작을 알리는 경우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LiDAR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를 사용하는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mapping mode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 동작한다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미완성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SFR-603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청소 완료 시 주어진 공간의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차원 모양을 이미지 형태로 보여줄 수 있어야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529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SFR-503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청소 완료 후 이동 경로 제공 시 로봇의 반지름 </a:t>
                      </a: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(r=25cm)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을 감안하여 청소한 시간과 청소한 영역의 면적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(m^2)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정보를 제공할 수 있어야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이때 중복된 청소 영역에 대한 정보가 같이 제공하여야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SFR-901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로봇 청소기는 청소가 완료되면 대기 장소로 이동하여 대기한다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SFR-701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사용자는 장애물을 원하는 위치에 지정할 수 있다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평가 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역할</a:t>
            </a:r>
            <a:r>
              <a:rPr lang="en-US" altLang="ko-KR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239203" y="2010727"/>
          <a:ext cx="9713592" cy="2819400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584"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역할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기여도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점수</a:t>
                      </a:r>
                    </a:p>
                  </a:txBody>
                  <a:tcPr anchor="ctr"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70">
                <a:tc rowSpan="3">
                  <a:txBody>
                    <a:bodyPr/>
                    <a:lstStyle/>
                    <a:p>
                      <a:pPr marL="6350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김창호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문서 작성 합본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, QA,AN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문서 관리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미로 탈출 저장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최단경로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프로젝트 최종 보고서 및 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ppt 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작성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70">
                <a:tc rowSpan="4"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유지원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미로 탈출 최초 설계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미로 탈출 장애물 인식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미로 탈출 최단경로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프로젝트 최종 보고서 및 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ppt 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작성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238249" y="4820602"/>
            <a:ext cx="60960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※ 기여도 기준 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: (5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매우 우수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4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우수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3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보통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2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낮음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1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매우 낮음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평가 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역할</a:t>
            </a:r>
            <a:r>
              <a:rPr lang="en-US" altLang="ko-KR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graphicFrame>
        <p:nvGraphicFramePr>
          <p:cNvPr id="59" name="표 58"/>
          <p:cNvGraphicFramePr/>
          <p:nvPr/>
        </p:nvGraphicFramePr>
        <p:xfrm>
          <a:off x="1239202" y="1590675"/>
          <a:ext cx="9713592" cy="3659505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역할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기여도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1" spc="0">
                          <a:solidFill>
                            <a:srgbClr val="000000"/>
                          </a:solidFill>
                        </a:rPr>
                        <a:t>점수</a:t>
                      </a:r>
                    </a:p>
                  </a:txBody>
                  <a:tcPr anchor="ctr"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EE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70">
                <a:tc rowSpan="3"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백다은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로봇 청소기 청소기능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로봇 청소기 충돌 회피 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프로젝트 최종 보고서 및 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ppt 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작성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70">
                <a:tc rowSpan="3"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황현지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로봇 청소기 최초 설계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청소기 초기상태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청소기능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프로젝트 최종 보고서 및 </a:t>
                      </a: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ppt 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작성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869">
                <a:tc rowSpan="3"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한슬기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QA, AN</a:t>
                      </a: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문서 관리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청소기 초기 상태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870"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spc="0">
                          <a:solidFill>
                            <a:srgbClr val="000000"/>
                          </a:solidFill>
                        </a:rPr>
                        <a:t>장애물 위치 설정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4E5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spc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238249" y="5258752"/>
            <a:ext cx="60960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※ 기여도 기준 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: (5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매우 우수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4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우수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3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보통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2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낮음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, 1 = </a:t>
            </a:r>
            <a:r>
              <a:rPr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매우 낮음</a:t>
            </a:r>
            <a:r>
              <a:rPr lang="EN-US" sz="1000" b="1" i="0" u="none" strike="noStrike">
                <a:solidFill>
                  <a:srgbClr val="0000FF"/>
                </a:solidFill>
                <a:latin typeface="맑은 고딕"/>
                <a:ea typeface="맑은 고딕"/>
              </a:rPr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132" y="220980"/>
            <a:ext cx="11346770" cy="7296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평가 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미로찾기 일정</a:t>
            </a:r>
            <a:r>
              <a:rPr lang="en-US" altLang="ko-KR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22182" y="1410653"/>
          <a:ext cx="7747633" cy="4589141"/>
        </p:xfrm>
        <a:graphic>
          <a:graphicData uri="http://schemas.openxmlformats.org/drawingml/2006/table">
            <a:tbl>
              <a:tblPr firstRow="1" bandRow="1"/>
              <a:tblGrid>
                <a:gridCol w="113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1" i="0" u="none" strike="noStrike" spc="-4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Activity No.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소작업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 spc="-3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작업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예상 소요기간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실제 소요기간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3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주행 초기 설정 구현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C, D, E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3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주행 초기 설정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7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장애요소 인식 및 저장 기능 구현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57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장애요소 인식 및 저장 기능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7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주행경로 저장 및 최단경로 계산 구현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57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경로 저장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최단경로 계산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3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Maze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최종 종합 및 테스팅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I, K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132" y="220980"/>
            <a:ext cx="11346770" cy="7296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평가 </a:t>
            </a:r>
            <a:r>
              <a:rPr lang="en-US" altLang="ko-KR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미로찾기 일정</a:t>
            </a:r>
            <a:r>
              <a:rPr lang="en-US" altLang="ko-KR" sz="2800" b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2441320" y="1181875"/>
          <a:ext cx="7309356" cy="4951438"/>
        </p:xfrm>
        <a:graphic>
          <a:graphicData uri="http://schemas.openxmlformats.org/drawingml/2006/table">
            <a:tbl>
              <a:tblPr firstRow="1" bandRow="1"/>
              <a:tblGrid>
                <a:gridCol w="98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09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1" i="0" u="none" strike="noStrike" spc="-4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Activity No.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소작업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 spc="-3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선행 작업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예상 소요기간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실제 소요기간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초기 상태구현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초기 상태 기능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청소 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청소 기능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장애물 위치설정 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장애물 위치설정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충돌 회피 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충돌 회피 기능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대기장소 이동 기능 구현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46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대기장소 이동 기능 테스팅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최종 종합 및 테스팅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최종 종합 테스팅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vacuum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결과 보고서 작성 및 최종 발표 준비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</a:t>
            </a:r>
            <a:endParaRPr lang="en-US" altLang="ko-KR" sz="2800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C68C75-184D-4021-A046-57670CEBFD78}"/>
              </a:ext>
            </a:extLst>
          </p:cNvPr>
          <p:cNvSpPr txBox="1"/>
          <p:nvPr/>
        </p:nvSpPr>
        <p:spPr>
          <a:xfrm>
            <a:off x="1347907" y="1879941"/>
            <a:ext cx="9748181" cy="346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비전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형태와 크기의 미로들이 로봇에게 주어졌을 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미로의 도착지까지 길을 찾고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알고리즘을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이용해 최단기 이동 경로를 찾아 돌아오는 것을 목표로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기술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탈출은 제공된 지도를 통하여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터틀봇은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미로 탈출 주행을 진행하며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도착지점까지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주행을 멈추지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센서로 벽을 인식하여 일정 간격 떨어진 거리에서 주행을 시작한다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좌표를 활용하여 반환지점에서 출발지점으로 다시 되돌아간다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반환지점에서 출발지점으로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되돌아갈 때는 최단경로를 확인하여 주행하고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너무 빠른 속도로 되돌아가지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02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/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/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/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304987C-29F7-432B-B883-ED8D01B4779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4E5D70"/>
                </a:solidFill>
                <a:latin typeface="함초롬돋움"/>
                <a:ea typeface="함초롬돋움"/>
                <a:cs typeface="함초롬돋움"/>
              </a:rPr>
              <a:t>객체지향모델링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white">
                    <a:lumMod val="75000"/>
                  </a:prstClr>
                </a:solidFill>
                <a:latin typeface="함초롬돋움"/>
                <a:ea typeface="함초롬돋움"/>
                <a:cs typeface="함초롬돋움"/>
              </a:rPr>
              <a:t>Robot Operating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604FF-76AE-48A7-9CEA-516AC8AEAAA4}"/>
              </a:ext>
            </a:extLst>
          </p:cNvPr>
          <p:cNvSpPr txBox="1"/>
          <p:nvPr/>
        </p:nvSpPr>
        <p:spPr>
          <a:xfrm>
            <a:off x="4031970" y="2582877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7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4E715-5AB4-44E4-B747-513DFF0453A5}"/>
              </a:ext>
            </a:extLst>
          </p:cNvPr>
          <p:cNvSpPr txBox="1"/>
          <p:nvPr/>
        </p:nvSpPr>
        <p:spPr>
          <a:xfrm>
            <a:off x="1347907" y="1879941"/>
            <a:ext cx="8985152" cy="3821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비전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청소기 프로젝트는 방의 환경이 어떠하든 간에 로봇 청소기가 최대한 많은 면적을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청소하게 하는 것이 목표이다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기술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청소기는 대기 장소에 있어야 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청소 시작을 알리면 나와서 청소를 시작한다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청소기는 사용자가 제공한 방 지도 안에서 최대한 많은 지면을 청소해야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청소기는 장애물과 부딪히지 않고 지나가야 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벽면과 부딪히지 않기 위해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거리를 두고 이동한다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 청소기는 청소가 끝나면 청소 완료 알림을 알리고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대기 장소로 돌아가도록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1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47DCCB-52E6-4831-AE9D-FEA3BB174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686077"/>
              </p:ext>
            </p:extLst>
          </p:nvPr>
        </p:nvGraphicFramePr>
        <p:xfrm>
          <a:off x="1885361" y="1815995"/>
          <a:ext cx="8421277" cy="383356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83962">
                  <a:extLst>
                    <a:ext uri="{9D8B030D-6E8A-4147-A177-3AD203B41FA5}">
                      <a16:colId xmlns:a16="http://schemas.microsoft.com/office/drawing/2014/main" val="3739074032"/>
                    </a:ext>
                  </a:extLst>
                </a:gridCol>
                <a:gridCol w="1283962">
                  <a:extLst>
                    <a:ext uri="{9D8B030D-6E8A-4147-A177-3AD203B41FA5}">
                      <a16:colId xmlns:a16="http://schemas.microsoft.com/office/drawing/2014/main" val="1065174866"/>
                    </a:ext>
                  </a:extLst>
                </a:gridCol>
                <a:gridCol w="5853353">
                  <a:extLst>
                    <a:ext uri="{9D8B030D-6E8A-4147-A177-3AD203B41FA5}">
                      <a16:colId xmlns:a16="http://schemas.microsoft.com/office/drawing/2014/main" val="3153184901"/>
                    </a:ext>
                  </a:extLst>
                </a:gridCol>
              </a:tblGrid>
              <a:tr h="402210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>
                          <a:effectLst/>
                        </a:rPr>
                        <a:t>연번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>
                          <a:effectLst/>
                        </a:rPr>
                        <a:t>우선순위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>
                          <a:effectLst/>
                        </a:rPr>
                        <a:t>설 명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extLst>
                  <a:ext uri="{0D108BD9-81ED-4DB2-BD59-A6C34878D82A}">
                    <a16:rowId xmlns:a16="http://schemas.microsoft.com/office/drawing/2014/main" val="1563708399"/>
                  </a:ext>
                </a:extLst>
              </a:tr>
              <a:tr h="8044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SFR-100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1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>
                          <a:effectLst/>
                        </a:rPr>
                        <a:t>로봇은 시작지점과 반환지점을 기억하며 최대 이동속도인 </a:t>
                      </a:r>
                      <a:r>
                        <a:rPr lang="en-US" altLang="ko-KR" sz="1600" u="none" strike="noStrike" spc="0">
                          <a:effectLst/>
                        </a:rPr>
                        <a:t>1m/sec </a:t>
                      </a:r>
                      <a:r>
                        <a:rPr lang="ko-KR" altLang="en-US" sz="1600" u="none" strike="noStrike" spc="0">
                          <a:effectLst/>
                        </a:rPr>
                        <a:t>이내로 주행한다</a:t>
                      </a:r>
                      <a:r>
                        <a:rPr lang="en-US" altLang="ko-KR" sz="1600" u="none" strike="noStrike" spc="0">
                          <a:effectLst/>
                        </a:rPr>
                        <a:t>.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extLst>
                  <a:ext uri="{0D108BD9-81ED-4DB2-BD59-A6C34878D82A}">
                    <a16:rowId xmlns:a16="http://schemas.microsoft.com/office/drawing/2014/main" val="708494960"/>
                  </a:ext>
                </a:extLst>
              </a:tr>
              <a:tr h="8044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SFR-200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2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>
                          <a:effectLst/>
                        </a:rPr>
                        <a:t>로봇은 벽</a:t>
                      </a:r>
                      <a:r>
                        <a:rPr lang="en-US" altLang="ko-KR" sz="1600" u="none" strike="noStrike" spc="0">
                          <a:effectLst/>
                        </a:rPr>
                        <a:t>, </a:t>
                      </a:r>
                      <a:r>
                        <a:rPr lang="ko-KR" altLang="en-US" sz="1600" u="none" strike="noStrike" spc="0">
                          <a:effectLst/>
                        </a:rPr>
                        <a:t>막다른 길</a:t>
                      </a:r>
                      <a:r>
                        <a:rPr lang="en-US" altLang="ko-KR" sz="1600" u="none" strike="noStrike" spc="0">
                          <a:effectLst/>
                        </a:rPr>
                        <a:t>, </a:t>
                      </a:r>
                      <a:r>
                        <a:rPr lang="ko-KR" altLang="en-US" sz="1600" u="none" strike="noStrike" spc="0">
                          <a:effectLst/>
                        </a:rPr>
                        <a:t>갈래 길을 인식하여 해당 좌표를 저장한다</a:t>
                      </a:r>
                      <a:r>
                        <a:rPr lang="en-US" altLang="ko-KR" sz="1600" u="none" strike="noStrike" spc="0">
                          <a:effectLst/>
                        </a:rPr>
                        <a:t>.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extLst>
                  <a:ext uri="{0D108BD9-81ED-4DB2-BD59-A6C34878D82A}">
                    <a16:rowId xmlns:a16="http://schemas.microsoft.com/office/drawing/2014/main" val="341103405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SFR-300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3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 dirty="0">
                          <a:effectLst/>
                        </a:rPr>
                        <a:t>로봇은 첫 주행에서의 주행 경로를 저장한다</a:t>
                      </a:r>
                      <a:r>
                        <a:rPr lang="en-US" altLang="ko-KR" sz="1600" u="none" strike="noStrike" spc="0" dirty="0">
                          <a:effectLst/>
                        </a:rPr>
                        <a:t>.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extLst>
                  <a:ext uri="{0D108BD9-81ED-4DB2-BD59-A6C34878D82A}">
                    <a16:rowId xmlns:a16="http://schemas.microsoft.com/office/drawing/2014/main" val="985484091"/>
                  </a:ext>
                </a:extLst>
              </a:tr>
              <a:tr h="11312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SFR-400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spc="0">
                          <a:effectLst/>
                        </a:rPr>
                        <a:t>4</a:t>
                      </a:r>
                      <a:endParaRPr lang="en-US" altLang="ko-K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strike="noStrike" spc="0" dirty="0">
                          <a:effectLst/>
                        </a:rPr>
                        <a:t>첫 주행에서 저장된 장애 요소</a:t>
                      </a:r>
                      <a:r>
                        <a:rPr lang="en-US" altLang="ko-KR" sz="16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1600" u="none" strike="noStrike" spc="0" dirty="0">
                          <a:effectLst/>
                        </a:rPr>
                        <a:t>주행 결로를 토대로 최단 경로를 계산한다</a:t>
                      </a:r>
                      <a:r>
                        <a:rPr lang="en-US" altLang="ko-KR" sz="1600" u="none" strike="noStrike" spc="0" dirty="0">
                          <a:effectLst/>
                        </a:rPr>
                        <a:t>. </a:t>
                      </a:r>
                      <a:r>
                        <a:rPr lang="ko-KR" altLang="en-US" sz="1600" u="none" strike="noStrike" spc="0" dirty="0">
                          <a:effectLst/>
                        </a:rPr>
                        <a:t>계산된 최단경로를 토대로 시작지점으로 주행한다</a:t>
                      </a:r>
                      <a:r>
                        <a:rPr lang="en-US" altLang="ko-KR" sz="1600" u="none" strike="noStrike" spc="0" dirty="0">
                          <a:effectLst/>
                        </a:rPr>
                        <a:t>.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829" marR="150829" marT="75414" marB="75414" anchor="ctr"/>
                </a:tc>
                <a:extLst>
                  <a:ext uri="{0D108BD9-81ED-4DB2-BD59-A6C34878D82A}">
                    <a16:rowId xmlns:a16="http://schemas.microsoft.com/office/drawing/2014/main" val="288453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9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85D892-DA58-4D24-A125-13FA8BD8E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982868"/>
              </p:ext>
            </p:extLst>
          </p:nvPr>
        </p:nvGraphicFramePr>
        <p:xfrm>
          <a:off x="1468750" y="1475935"/>
          <a:ext cx="9254494" cy="4506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99281">
                  <a:extLst>
                    <a:ext uri="{9D8B030D-6E8A-4147-A177-3AD203B41FA5}">
                      <a16:colId xmlns:a16="http://schemas.microsoft.com/office/drawing/2014/main" val="81315650"/>
                    </a:ext>
                  </a:extLst>
                </a:gridCol>
                <a:gridCol w="1146067">
                  <a:extLst>
                    <a:ext uri="{9D8B030D-6E8A-4147-A177-3AD203B41FA5}">
                      <a16:colId xmlns:a16="http://schemas.microsoft.com/office/drawing/2014/main" val="1959395742"/>
                    </a:ext>
                  </a:extLst>
                </a:gridCol>
                <a:gridCol w="6909146">
                  <a:extLst>
                    <a:ext uri="{9D8B030D-6E8A-4147-A177-3AD203B41FA5}">
                      <a16:colId xmlns:a16="http://schemas.microsoft.com/office/drawing/2014/main" val="151332805"/>
                    </a:ext>
                  </a:extLst>
                </a:gridCol>
              </a:tblGrid>
              <a:tr h="311897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>
                          <a:effectLst/>
                        </a:rPr>
                        <a:t>연번</a:t>
                      </a:r>
                      <a:endParaRPr lang="ko-KR" alt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>
                          <a:effectLst/>
                        </a:rPr>
                        <a:t>우선순위</a:t>
                      </a:r>
                      <a:endParaRPr lang="ko-KR" alt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>
                          <a:effectLst/>
                        </a:rPr>
                        <a:t>설 명</a:t>
                      </a:r>
                      <a:endParaRPr lang="ko-KR" alt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extLst>
                  <a:ext uri="{0D108BD9-81ED-4DB2-BD59-A6C34878D82A}">
                    <a16:rowId xmlns:a16="http://schemas.microsoft.com/office/drawing/2014/main" val="1794219308"/>
                  </a:ext>
                </a:extLst>
              </a:tr>
              <a:tr h="8504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SFR-500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1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>
                          <a:effectLst/>
                        </a:rPr>
                        <a:t>로봇 청소기는 대기 장소에 있어야하며 빨간 색 부분을 마주보고 있어야한다</a:t>
                      </a:r>
                      <a:r>
                        <a:rPr lang="en-US" altLang="ko-KR" sz="1300" u="none" strike="noStrike" spc="0">
                          <a:effectLst/>
                        </a:rPr>
                        <a:t>. </a:t>
                      </a:r>
                      <a:r>
                        <a:rPr lang="ko-KR" altLang="en-US" sz="1300" u="none" strike="noStrike" spc="0">
                          <a:effectLst/>
                        </a:rPr>
                        <a:t>로봇의 반지름은 </a:t>
                      </a:r>
                      <a:r>
                        <a:rPr lang="en-US" altLang="ko-KR" sz="1300" u="none" strike="noStrike" spc="0">
                          <a:effectLst/>
                        </a:rPr>
                        <a:t>r=25cm</a:t>
                      </a:r>
                      <a:r>
                        <a:rPr lang="ko-KR" altLang="en-US" sz="1300" u="none" strike="noStrike" spc="0">
                          <a:effectLst/>
                        </a:rPr>
                        <a:t>이고 이동속도는 최대 </a:t>
                      </a:r>
                      <a:r>
                        <a:rPr lang="en-US" altLang="ko-KR" sz="1300" u="none" strike="noStrike" spc="0">
                          <a:effectLst/>
                        </a:rPr>
                        <a:t>50cm/sec</a:t>
                      </a:r>
                      <a:r>
                        <a:rPr lang="ko-KR" altLang="en-US" sz="1300" u="none" strike="noStrike" spc="0">
                          <a:effectLst/>
                        </a:rPr>
                        <a:t>이다</a:t>
                      </a:r>
                      <a:r>
                        <a:rPr lang="en-US" altLang="ko-KR" sz="1300" u="none" strike="noStrike" spc="0">
                          <a:effectLst/>
                        </a:rPr>
                        <a:t>.</a:t>
                      </a:r>
                      <a:endParaRPr lang="ko-KR" alt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extLst>
                  <a:ext uri="{0D108BD9-81ED-4DB2-BD59-A6C34878D82A}">
                    <a16:rowId xmlns:a16="http://schemas.microsoft.com/office/drawing/2014/main" val="3724364537"/>
                  </a:ext>
                </a:extLst>
              </a:tr>
              <a:tr h="16107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SFR-600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5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 dirty="0">
                          <a:effectLst/>
                        </a:rPr>
                        <a:t>로봇 청소기는 사용자에게 청소 시작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]</a:t>
                      </a:r>
                      <a:r>
                        <a:rPr lang="ko-KR" altLang="en-US" sz="1300" u="none" strike="noStrike" spc="0" dirty="0">
                          <a:effectLst/>
                        </a:rPr>
                        <a:t>를 알리며 주어진 공간을 최대한 많이 청소해야 한다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. </a:t>
                      </a:r>
                      <a:endParaRPr lang="ko-KR" altLang="en-US" sz="2300" u="none" strike="noStrike" dirty="0"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 dirty="0">
                          <a:effectLst/>
                        </a:rPr>
                        <a:t>청소 완료 시 주어진 공간의 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2</a:t>
                      </a:r>
                      <a:r>
                        <a:rPr lang="ko-KR" altLang="en-US" sz="1300" u="none" strike="noStrike" spc="0" dirty="0">
                          <a:effectLst/>
                        </a:rPr>
                        <a:t>차원 모양과 이동 경로를 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PNG </a:t>
                      </a:r>
                      <a:r>
                        <a:rPr lang="ko-KR" altLang="en-US" sz="1300" u="none" strike="noStrike" spc="0" dirty="0">
                          <a:effectLst/>
                        </a:rPr>
                        <a:t>또는 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JPEG </a:t>
                      </a:r>
                      <a:r>
                        <a:rPr lang="ko-KR" altLang="en-US" sz="1300" u="none" strike="noStrike" spc="0" dirty="0">
                          <a:effectLst/>
                        </a:rPr>
                        <a:t>이미지 형태로 보여줄 수 있어야 한다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.</a:t>
                      </a:r>
                      <a:endParaRPr lang="ko-KR" altLang="en-US" sz="2300" u="none" strike="noStrike" dirty="0"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 dirty="0">
                          <a:effectLst/>
                        </a:rPr>
                        <a:t>또한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1300" u="none" strike="noStrike" spc="0" dirty="0">
                          <a:effectLst/>
                        </a:rPr>
                        <a:t>청소 시간과 청소한 영역의 면적 정보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1300" u="none" strike="noStrike" spc="0" dirty="0">
                          <a:effectLst/>
                        </a:rPr>
                        <a:t>중복된 청소 영역에 대한 정보를 제공할 수 있어야 한다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.</a:t>
                      </a: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extLst>
                  <a:ext uri="{0D108BD9-81ED-4DB2-BD59-A6C34878D82A}">
                    <a16:rowId xmlns:a16="http://schemas.microsoft.com/office/drawing/2014/main" val="3964891956"/>
                  </a:ext>
                </a:extLst>
              </a:tr>
              <a:tr h="5360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SFR-700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2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>
                          <a:effectLst/>
                        </a:rPr>
                        <a:t>사용자는 장애물을 원하는 위치에 지정할 수 있다</a:t>
                      </a:r>
                      <a:r>
                        <a:rPr lang="en-US" altLang="ko-KR" sz="1300" u="none" strike="noStrike" spc="0">
                          <a:effectLst/>
                        </a:rPr>
                        <a:t>.</a:t>
                      </a:r>
                      <a:endParaRPr lang="ko-KR" alt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extLst>
                  <a:ext uri="{0D108BD9-81ED-4DB2-BD59-A6C34878D82A}">
                    <a16:rowId xmlns:a16="http://schemas.microsoft.com/office/drawing/2014/main" val="783323755"/>
                  </a:ext>
                </a:extLst>
              </a:tr>
              <a:tr h="5970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SFR-800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3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>
                          <a:effectLst/>
                        </a:rPr>
                        <a:t>로봇 청소기 벽과 장애물의 충돌을 피할 수 있으며 벽면과 최소 </a:t>
                      </a:r>
                      <a:r>
                        <a:rPr lang="en-US" altLang="ko-KR" sz="1300" u="none" strike="noStrike" spc="0">
                          <a:effectLst/>
                        </a:rPr>
                        <a:t>10cm </a:t>
                      </a:r>
                      <a:r>
                        <a:rPr lang="ko-KR" altLang="en-US" sz="1300" u="none" strike="noStrike" spc="0">
                          <a:effectLst/>
                        </a:rPr>
                        <a:t>떨어져 이동한다</a:t>
                      </a:r>
                      <a:r>
                        <a:rPr lang="en-US" altLang="ko-KR" sz="1300" u="none" strike="noStrike" spc="0">
                          <a:effectLst/>
                        </a:rPr>
                        <a:t>.</a:t>
                      </a:r>
                      <a:endParaRPr lang="ko-KR" alt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extLst>
                  <a:ext uri="{0D108BD9-81ED-4DB2-BD59-A6C34878D82A}">
                    <a16:rowId xmlns:a16="http://schemas.microsoft.com/office/drawing/2014/main" val="1180247754"/>
                  </a:ext>
                </a:extLst>
              </a:tr>
              <a:tr h="5970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SFR-900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spc="0">
                          <a:effectLst/>
                        </a:rPr>
                        <a:t>4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strike="noStrike" spc="0" dirty="0">
                          <a:effectLst/>
                        </a:rPr>
                        <a:t>로봇 청소기는 청소가 완료되면 대기장소로 이동하여 사용자에게 청소 완료를 알린다</a:t>
                      </a:r>
                      <a:r>
                        <a:rPr lang="en-US" altLang="ko-KR" sz="1300" u="none" strike="noStrike" spc="0" dirty="0">
                          <a:effectLst/>
                        </a:rPr>
                        <a:t>.</a:t>
                      </a: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961" marR="116961" marT="58481" marB="58481" anchor="ctr"/>
                </a:tc>
                <a:extLst>
                  <a:ext uri="{0D108BD9-81ED-4DB2-BD59-A6C34878D82A}">
                    <a16:rowId xmlns:a16="http://schemas.microsoft.com/office/drawing/2014/main" val="267267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98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관련기술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미로 찾기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52C267-EFD9-445E-A181-5C168569E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23411"/>
              </p:ext>
            </p:extLst>
          </p:nvPr>
        </p:nvGraphicFramePr>
        <p:xfrm>
          <a:off x="1665696" y="1586724"/>
          <a:ext cx="9112604" cy="420722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09864">
                  <a:extLst>
                    <a:ext uri="{9D8B030D-6E8A-4147-A177-3AD203B41FA5}">
                      <a16:colId xmlns:a16="http://schemas.microsoft.com/office/drawing/2014/main" val="102635527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801255310"/>
                    </a:ext>
                  </a:extLst>
                </a:gridCol>
                <a:gridCol w="4621340">
                  <a:extLst>
                    <a:ext uri="{9D8B030D-6E8A-4147-A177-3AD203B41FA5}">
                      <a16:colId xmlns:a16="http://schemas.microsoft.com/office/drawing/2014/main" val="1823867430"/>
                    </a:ext>
                  </a:extLst>
                </a:gridCol>
              </a:tblGrid>
              <a:tr h="305980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연번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특징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관련 기술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extLst>
                  <a:ext uri="{0D108BD9-81ED-4DB2-BD59-A6C34878D82A}">
                    <a16:rowId xmlns:a16="http://schemas.microsoft.com/office/drawing/2014/main" val="1441147554"/>
                  </a:ext>
                </a:extLst>
              </a:tr>
              <a:tr h="8031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spc="0">
                          <a:effectLst/>
                        </a:rPr>
                        <a:t>SFR-100</a:t>
                      </a:r>
                      <a:endParaRPr lang="en-US" altLang="ko-K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탈출 로봇은 시작지점과 반환지점을 기억하며</a:t>
                      </a:r>
                      <a:r>
                        <a:rPr lang="en-US" altLang="ko-KR" sz="1200" u="none" strike="noStrike" spc="0">
                          <a:effectLst/>
                        </a:rPr>
                        <a:t>, </a:t>
                      </a:r>
                      <a:r>
                        <a:rPr lang="ko-KR" altLang="en-US" sz="1200" u="none" strike="noStrike" spc="0">
                          <a:effectLst/>
                        </a:rPr>
                        <a:t>최대 </a:t>
                      </a:r>
                      <a:r>
                        <a:rPr lang="en-US" altLang="ko-KR" sz="1200" u="none" strike="noStrike" spc="0">
                          <a:effectLst/>
                        </a:rPr>
                        <a:t>1m/s </a:t>
                      </a:r>
                      <a:r>
                        <a:rPr lang="ko-KR" altLang="en-US" sz="1200" u="none" strike="noStrike" spc="0">
                          <a:effectLst/>
                        </a:rPr>
                        <a:t>속도로 진행한다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spc="0">
                          <a:effectLst/>
                        </a:rPr>
                        <a:t>turtlebot1.launch </a:t>
                      </a:r>
                      <a:r>
                        <a:rPr lang="ko-KR" altLang="en-US" sz="1200" u="none" strike="noStrike" spc="0">
                          <a:effectLst/>
                        </a:rPr>
                        <a:t>파일 안에 로봇의 시작 좌표를 설정하고</a:t>
                      </a:r>
                      <a:r>
                        <a:rPr lang="en-US" altLang="ko-KR" sz="1200" u="none" strike="noStrike" spc="0">
                          <a:effectLst/>
                        </a:rPr>
                        <a:t>, __init__ </a:t>
                      </a:r>
                      <a:r>
                        <a:rPr lang="ko-KR" altLang="en-US" sz="1200" u="none" strike="noStrike" spc="0">
                          <a:effectLst/>
                        </a:rPr>
                        <a:t>메서드에 도착지점을 선언한다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extLst>
                  <a:ext uri="{0D108BD9-81ED-4DB2-BD59-A6C34878D82A}">
                    <a16:rowId xmlns:a16="http://schemas.microsoft.com/office/drawing/2014/main" val="1260304552"/>
                  </a:ext>
                </a:extLst>
              </a:tr>
              <a:tr h="12621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spc="0">
                          <a:effectLst/>
                        </a:rPr>
                        <a:t>SFR-200</a:t>
                      </a:r>
                      <a:endParaRPr lang="en-US" altLang="ko-K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탈출 로봇은 벽과 교차로를 인식하고 그 좌표를 저장한다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로봇은 자신의 위치를 확인하기 위해 </a:t>
                      </a:r>
                      <a:r>
                        <a:rPr lang="en-US" altLang="ko-KR" sz="1200" u="none" strike="noStrike" spc="0">
                          <a:effectLst/>
                        </a:rPr>
                        <a:t>Ros</a:t>
                      </a:r>
                      <a:r>
                        <a:rPr lang="ko-KR" altLang="en-US" sz="1200" u="none" strike="noStrike" spc="0">
                          <a:effectLst/>
                        </a:rPr>
                        <a:t>에서 제공되는 </a:t>
                      </a:r>
                      <a:r>
                        <a:rPr lang="en-US" altLang="ko-KR" sz="1200" u="none" strike="noStrike" spc="0">
                          <a:effectLst/>
                        </a:rPr>
                        <a:t>Odometry</a:t>
                      </a:r>
                      <a:r>
                        <a:rPr lang="ko-KR" altLang="en-US" sz="1200" u="none" strike="noStrike" spc="0">
                          <a:effectLst/>
                        </a:rPr>
                        <a:t>를사용하고</a:t>
                      </a:r>
                      <a:r>
                        <a:rPr lang="en-US" altLang="ko-KR" sz="1200" u="none" strike="noStrike" spc="0">
                          <a:effectLst/>
                        </a:rPr>
                        <a:t>, scan </a:t>
                      </a:r>
                      <a:r>
                        <a:rPr lang="ko-KR" altLang="en-US" sz="1200" u="none" strike="noStrike" spc="0">
                          <a:effectLst/>
                        </a:rPr>
                        <a:t>데이터를 받아서</a:t>
                      </a:r>
                      <a:endParaRPr lang="ko-KR" altLang="en-US" sz="2200" u="none" strike="noStrike">
                        <a:effectLst/>
                      </a:endParaRPr>
                    </a:p>
                    <a:p>
                      <a:pPr marL="0" marR="0" indent="0" algn="just" font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레이저 센서 인식 값을 가져오고</a:t>
                      </a:r>
                      <a:r>
                        <a:rPr lang="en-US" altLang="ko-KR" sz="1200" u="none" strike="noStrike" spc="0">
                          <a:effectLst/>
                        </a:rPr>
                        <a:t>, stack </a:t>
                      </a:r>
                      <a:r>
                        <a:rPr lang="ko-KR" altLang="en-US" sz="1200" u="none" strike="noStrike" spc="0">
                          <a:effectLst/>
                        </a:rPr>
                        <a:t>배열에 저장하도록 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extLst>
                  <a:ext uri="{0D108BD9-81ED-4DB2-BD59-A6C34878D82A}">
                    <a16:rowId xmlns:a16="http://schemas.microsoft.com/office/drawing/2014/main" val="2245577477"/>
                  </a:ext>
                </a:extLst>
              </a:tr>
              <a:tr h="8031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spc="0">
                          <a:effectLst/>
                        </a:rPr>
                        <a:t>SFR-300</a:t>
                      </a:r>
                      <a:endParaRPr lang="en-US" altLang="ko-K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탈출 로봇은 주행 좌표를 저장한다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탈출 로봇은 주행하는 동안 </a:t>
                      </a:r>
                      <a:r>
                        <a:rPr lang="en-US" altLang="ko-KR" sz="1200" u="none" strike="noStrike" spc="0">
                          <a:effectLst/>
                        </a:rPr>
                        <a:t>scan </a:t>
                      </a:r>
                      <a:r>
                        <a:rPr lang="ko-KR" altLang="en-US" sz="1200" u="none" strike="noStrike" spc="0">
                          <a:effectLst/>
                        </a:rPr>
                        <a:t>데이터로 받아온 좌표를 저장하도록 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extLst>
                  <a:ext uri="{0D108BD9-81ED-4DB2-BD59-A6C34878D82A}">
                    <a16:rowId xmlns:a16="http://schemas.microsoft.com/office/drawing/2014/main" val="2025120493"/>
                  </a:ext>
                </a:extLst>
              </a:tr>
              <a:tr h="10326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spc="0">
                          <a:effectLst/>
                        </a:rPr>
                        <a:t>SFR-400</a:t>
                      </a:r>
                      <a:endParaRPr lang="en-US" altLang="ko-K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>
                          <a:effectLst/>
                        </a:rPr>
                        <a:t>탈출 로봇은 첫 주행에서 저장된 좌표들을 통하여 최단경로를 탐색하여 그 경로로 출발점으로 반환 주행한다</a:t>
                      </a:r>
                      <a:r>
                        <a:rPr lang="en-US" altLang="ko-KR" sz="1200" u="none" strike="noStrike" spc="0">
                          <a:effectLst/>
                        </a:rPr>
                        <a:t>.</a:t>
                      </a:r>
                      <a:endParaRPr lang="ko-KR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spc="0" dirty="0">
                          <a:effectLst/>
                        </a:rPr>
                        <a:t>stack</a:t>
                      </a:r>
                      <a:r>
                        <a:rPr lang="ko-KR" altLang="en-US" sz="1200" u="none" strike="noStrike" spc="0" dirty="0">
                          <a:effectLst/>
                        </a:rPr>
                        <a:t>에 저장된 주행 좌표 중에 </a:t>
                      </a:r>
                      <a:r>
                        <a:rPr lang="en-US" altLang="ko-KR" sz="1200" u="none" strike="noStrike" spc="0" dirty="0">
                          <a:effectLst/>
                        </a:rPr>
                        <a:t>180</a:t>
                      </a:r>
                      <a:r>
                        <a:rPr lang="ko-KR" altLang="en-US" sz="1200" u="none" strike="noStrike" spc="0" dirty="0">
                          <a:effectLst/>
                        </a:rPr>
                        <a:t>도 회전이 일어난 좌표를 확인하여 그 좌표를 삭제하고 최단경로를 찾을 수 있도록 한다</a:t>
                      </a:r>
                      <a:r>
                        <a:rPr lang="en-US" altLang="ko-KR" sz="1200" u="none" strike="noStrike" spc="0" dirty="0">
                          <a:effectLst/>
                        </a:rPr>
                        <a:t>.</a:t>
                      </a:r>
                      <a:endParaRPr lang="ko-KR" alt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743" marR="114743" marT="57371" marB="57371" anchor="ctr"/>
                </a:tc>
                <a:extLst>
                  <a:ext uri="{0D108BD9-81ED-4DB2-BD59-A6C34878D82A}">
                    <a16:rowId xmlns:a16="http://schemas.microsoft.com/office/drawing/2014/main" val="322842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관련기술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로봇청소기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5FBF10-CEA4-43AB-A768-A3E0B72A5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244050"/>
              </p:ext>
            </p:extLst>
          </p:nvPr>
        </p:nvGraphicFramePr>
        <p:xfrm>
          <a:off x="2026917" y="1413483"/>
          <a:ext cx="8138159" cy="43513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37712">
                  <a:extLst>
                    <a:ext uri="{9D8B030D-6E8A-4147-A177-3AD203B41FA5}">
                      <a16:colId xmlns:a16="http://schemas.microsoft.com/office/drawing/2014/main" val="70200983"/>
                    </a:ext>
                  </a:extLst>
                </a:gridCol>
                <a:gridCol w="3361237">
                  <a:extLst>
                    <a:ext uri="{9D8B030D-6E8A-4147-A177-3AD203B41FA5}">
                      <a16:colId xmlns:a16="http://schemas.microsoft.com/office/drawing/2014/main" val="339591615"/>
                    </a:ext>
                  </a:extLst>
                </a:gridCol>
                <a:gridCol w="3539210">
                  <a:extLst>
                    <a:ext uri="{9D8B030D-6E8A-4147-A177-3AD203B41FA5}">
                      <a16:colId xmlns:a16="http://schemas.microsoft.com/office/drawing/2014/main" val="105511346"/>
                    </a:ext>
                  </a:extLst>
                </a:gridCol>
              </a:tblGrid>
              <a:tr h="227521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연번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특징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관련 기술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496967065"/>
                  </a:ext>
                </a:extLst>
              </a:tr>
              <a:tr h="10096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SFR-500</a:t>
                      </a:r>
                      <a:endParaRPr lang="en-US" altLang="ko-K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로봇 청소기는 대기 장소에 있어야하며 빨간 색 부분을 마주보고 있어야한다</a:t>
                      </a:r>
                      <a:r>
                        <a:rPr lang="en-US" altLang="ko-KR" sz="900" u="none" strike="noStrike" spc="0">
                          <a:effectLst/>
                        </a:rPr>
                        <a:t>. </a:t>
                      </a:r>
                      <a:r>
                        <a:rPr lang="ko-KR" altLang="en-US" sz="900" u="none" strike="noStrike" spc="0">
                          <a:effectLst/>
                        </a:rPr>
                        <a:t>로봇의 반지름은 </a:t>
                      </a:r>
                      <a:r>
                        <a:rPr lang="en-US" altLang="ko-KR" sz="900" u="none" strike="noStrike" spc="0">
                          <a:effectLst/>
                        </a:rPr>
                        <a:t>r=25</a:t>
                      </a:r>
                      <a:r>
                        <a:rPr lang="ko-KR" altLang="en-US" sz="900" u="none" strike="noStrike" spc="0">
                          <a:effectLst/>
                        </a:rPr>
                        <a:t>이며 이동속도는 최대 </a:t>
                      </a:r>
                      <a:r>
                        <a:rPr lang="en-US" altLang="ko-KR" sz="900" u="none" strike="noStrike" spc="0">
                          <a:effectLst/>
                        </a:rPr>
                        <a:t>50cm/sec</a:t>
                      </a:r>
                      <a:r>
                        <a:rPr lang="ko-KR" altLang="en-US" sz="900" u="none" strike="noStrike" spc="0">
                          <a:effectLst/>
                        </a:rPr>
                        <a:t>이다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spc="0">
                          <a:effectLst/>
                        </a:rPr>
                        <a:t>N/A (</a:t>
                      </a:r>
                      <a:r>
                        <a:rPr lang="ko-KR" altLang="en-US" sz="900" u="none" strike="noStrike" spc="0">
                          <a:effectLst/>
                        </a:rPr>
                        <a:t>단순한 경우에는 기술하지 않아도 됨</a:t>
                      </a:r>
                      <a:r>
                        <a:rPr lang="en-US" altLang="ko-KR" sz="900" u="none" strike="noStrike" spc="0">
                          <a:effectLst/>
                        </a:rPr>
                        <a:t>)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666156292"/>
                  </a:ext>
                </a:extLst>
              </a:tr>
              <a:tr h="15642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SFR-600</a:t>
                      </a:r>
                      <a:endParaRPr lang="en-US" altLang="ko-K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주어진 공간을 최대한 많이 청소해야한다</a:t>
                      </a:r>
                      <a:r>
                        <a:rPr lang="en-US" altLang="ko-KR" sz="900" u="none" strike="noStrike" spc="0">
                          <a:effectLst/>
                        </a:rPr>
                        <a:t>. </a:t>
                      </a:r>
                      <a:r>
                        <a:rPr lang="ko-KR" altLang="en-US" sz="900" u="none" strike="noStrike" spc="0">
                          <a:effectLst/>
                        </a:rPr>
                        <a:t>청소 완료 시 주어진 공간의 </a:t>
                      </a:r>
                      <a:r>
                        <a:rPr lang="en-US" altLang="ko-KR" sz="900" u="none" strike="noStrike" spc="0">
                          <a:effectLst/>
                        </a:rPr>
                        <a:t>2</a:t>
                      </a:r>
                      <a:r>
                        <a:rPr lang="ko-KR" altLang="en-US" sz="900" u="none" strike="noStrike" spc="0">
                          <a:effectLst/>
                        </a:rPr>
                        <a:t>차원 모양과 이동 경로를 </a:t>
                      </a:r>
                      <a:r>
                        <a:rPr lang="en-US" altLang="ko-KR" sz="900" u="none" strike="noStrike" spc="0">
                          <a:effectLst/>
                        </a:rPr>
                        <a:t>PNG </a:t>
                      </a:r>
                      <a:r>
                        <a:rPr lang="ko-KR" altLang="en-US" sz="900" u="none" strike="noStrike" spc="0">
                          <a:effectLst/>
                        </a:rPr>
                        <a:t>또는 </a:t>
                      </a:r>
                      <a:r>
                        <a:rPr lang="en-US" altLang="ko-KR" sz="900" u="none" strike="noStrike" spc="0">
                          <a:effectLst/>
                        </a:rPr>
                        <a:t>JPEG </a:t>
                      </a:r>
                      <a:r>
                        <a:rPr lang="ko-KR" altLang="en-US" sz="900" u="none" strike="noStrike" spc="0">
                          <a:effectLst/>
                        </a:rPr>
                        <a:t>이미지 형태로 보여줄 수 있어야한다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1700" u="none" strike="noStrike">
                        <a:effectLst/>
                      </a:endParaRPr>
                    </a:p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청소 시간과 청소한 영역의 면적 정보 및 중복된 청소 영역에 대한 정보를 제공해야한다</a:t>
                      </a:r>
                      <a:r>
                        <a:rPr lang="en-US" altLang="ko-KR" sz="900" u="none" strike="noStrike" spc="0">
                          <a:effectLst/>
                        </a:rPr>
                        <a:t>. 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spc="0">
                          <a:effectLst/>
                        </a:rPr>
                        <a:t>rosbag</a:t>
                      </a:r>
                      <a:r>
                        <a:rPr lang="ko-KR" altLang="en-US" sz="900" u="none" strike="noStrike" spc="0">
                          <a:effectLst/>
                        </a:rPr>
                        <a:t>을 이용해 데이터를 기록하고 </a:t>
                      </a:r>
                      <a:r>
                        <a:rPr lang="en-US" altLang="ko-KR" sz="900" u="none" strike="noStrike" spc="0">
                          <a:effectLst/>
                        </a:rPr>
                        <a:t>GMapping </a:t>
                      </a:r>
                      <a:r>
                        <a:rPr lang="ko-KR" altLang="en-US" sz="900" u="none" strike="noStrike" spc="0">
                          <a:effectLst/>
                        </a:rPr>
                        <a:t>알고리즘을 사용하여 주어진 공간의 </a:t>
                      </a:r>
                      <a:r>
                        <a:rPr lang="en-US" altLang="ko-KR" sz="900" u="none" strike="noStrike" spc="0">
                          <a:effectLst/>
                        </a:rPr>
                        <a:t>2</a:t>
                      </a:r>
                      <a:r>
                        <a:rPr lang="ko-KR" altLang="en-US" sz="900" u="none" strike="noStrike" spc="0">
                          <a:effectLst/>
                        </a:rPr>
                        <a:t>차원 모양 이미지를 제공한다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192687253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SFR-700</a:t>
                      </a:r>
                      <a:endParaRPr lang="en-US" altLang="ko-K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장애물을 원하는 위치에 지정할 수 있다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spc="0">
                          <a:effectLst/>
                        </a:rPr>
                        <a:t>N/A (</a:t>
                      </a:r>
                      <a:r>
                        <a:rPr lang="ko-KR" altLang="en-US" sz="900" u="none" strike="noStrike" spc="0">
                          <a:effectLst/>
                        </a:rPr>
                        <a:t>단순한 경우에는 기술하지 않아도 됨</a:t>
                      </a:r>
                      <a:r>
                        <a:rPr lang="en-US" altLang="ko-KR" sz="900" u="none" strike="noStrike" spc="0">
                          <a:effectLst/>
                        </a:rPr>
                        <a:t>)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772417257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SFR-800</a:t>
                      </a:r>
                      <a:endParaRPr lang="en-US" altLang="ko-K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로봇 청소기는 벽과 장애물의 충돌을 피할 수 있으며 벽면과 최소 </a:t>
                      </a:r>
                      <a:r>
                        <a:rPr lang="en-US" altLang="ko-KR" sz="900" u="none" strike="noStrike" spc="0">
                          <a:effectLst/>
                        </a:rPr>
                        <a:t>10cm </a:t>
                      </a:r>
                      <a:r>
                        <a:rPr lang="ko-KR" altLang="en-US" sz="900" u="none" strike="noStrike" spc="0">
                          <a:effectLst/>
                        </a:rPr>
                        <a:t>떨어져 이동한다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spc="0">
                          <a:effectLst/>
                        </a:rPr>
                        <a:t>N/A (</a:t>
                      </a:r>
                      <a:r>
                        <a:rPr lang="ko-KR" altLang="en-US" sz="900" u="none" strike="noStrike" spc="0">
                          <a:effectLst/>
                        </a:rPr>
                        <a:t>단순한 경우에는 기술하지 않아도 됨</a:t>
                      </a:r>
                      <a:r>
                        <a:rPr lang="en-US" altLang="ko-KR" sz="900" u="none" strike="noStrike" spc="0">
                          <a:effectLst/>
                        </a:rPr>
                        <a:t>)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242575086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SFR-900</a:t>
                      </a:r>
                      <a:endParaRPr lang="en-US" altLang="ko-K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로봇 청소가 완료돠면 대기 장소로 이동한다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9257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7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슬라이드 번호 개체 틀 52">
            <a:extLst>
              <a:ext uri="{FF2B5EF4-FFF2-40B4-BE49-F238E27FC236}">
                <a16:creationId xmlns:a16="http://schemas.microsoft.com/office/drawing/2014/main" id="{9F810839-D01B-4031-8CDF-19B8FC2F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5CBD3-D28F-4876-B743-715C240776EA}"/>
              </a:ext>
            </a:extLst>
          </p:cNvPr>
          <p:cNvSpPr txBox="1"/>
          <p:nvPr/>
        </p:nvSpPr>
        <p:spPr>
          <a:xfrm>
            <a:off x="356132" y="252384"/>
            <a:ext cx="11346770" cy="653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 </a:t>
            </a:r>
            <a:r>
              <a:rPr lang="en-US" altLang="ko-KR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b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7DA32-E407-4028-8FA4-2A9D1EC13F5E}"/>
              </a:ext>
            </a:extLst>
          </p:cNvPr>
          <p:cNvSpPr/>
          <p:nvPr/>
        </p:nvSpPr>
        <p:spPr>
          <a:xfrm>
            <a:off x="356132" y="319412"/>
            <a:ext cx="11346770" cy="79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4E5D7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객체지향모델링</a:t>
            </a:r>
            <a:endParaRPr lang="en-US" altLang="ko-KR" sz="2000" b="1" i="1" kern="0" dirty="0">
              <a:solidFill>
                <a:srgbClr val="4E5D7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prstClr val="white">
                    <a:lumMod val="7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Robot Operating System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6EF1E1-A517-446E-8581-B64AB9C49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567671"/>
              </p:ext>
            </p:extLst>
          </p:nvPr>
        </p:nvGraphicFramePr>
        <p:xfrm>
          <a:off x="1875995" y="1466343"/>
          <a:ext cx="9159238" cy="448715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746533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27275432"/>
                    </a:ext>
                  </a:extLst>
                </a:gridCol>
                <a:gridCol w="7650478">
                  <a:extLst>
                    <a:ext uri="{9D8B030D-6E8A-4147-A177-3AD203B41FA5}">
                      <a16:colId xmlns:a16="http://schemas.microsoft.com/office/drawing/2014/main" val="3751278277"/>
                    </a:ext>
                  </a:extLst>
                </a:gridCol>
              </a:tblGrid>
              <a:tr h="100291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연번</a:t>
                      </a:r>
                      <a:endParaRPr lang="ko-KR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이해 당사자</a:t>
                      </a:r>
                      <a:endParaRPr lang="ko-KR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요구사항</a:t>
                      </a:r>
                      <a:endParaRPr lang="ko-KR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426302147"/>
                  </a:ext>
                </a:extLst>
              </a:tr>
              <a:tr h="200583"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St-01</a:t>
                      </a:r>
                      <a:endParaRPr lang="en-US" altLang="ko-K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기획자</a:t>
                      </a:r>
                      <a:endParaRPr lang="ko-KR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프로젝트 개발에 필요한 환경</a:t>
                      </a:r>
                      <a:r>
                        <a:rPr lang="en-US" altLang="ko-KR" sz="900" u="none" strike="noStrike" spc="0">
                          <a:effectLst/>
                        </a:rPr>
                        <a:t>, </a:t>
                      </a:r>
                      <a:r>
                        <a:rPr lang="ko-KR" altLang="en-US" sz="900" u="none" strike="noStrike" spc="0">
                          <a:effectLst/>
                        </a:rPr>
                        <a:t>사용 언어</a:t>
                      </a:r>
                      <a:r>
                        <a:rPr lang="en-US" altLang="ko-KR" sz="900" u="none" strike="noStrike" spc="0">
                          <a:effectLst/>
                        </a:rPr>
                        <a:t>, </a:t>
                      </a:r>
                      <a:r>
                        <a:rPr lang="ko-KR" altLang="en-US" sz="900" u="none" strike="noStrike" spc="0">
                          <a:effectLst/>
                        </a:rPr>
                        <a:t>센서 종류 장치를 제공한다</a:t>
                      </a:r>
                      <a:r>
                        <a:rPr lang="en-US" altLang="ko-KR" sz="900" u="none" strike="noStrike" spc="0">
                          <a:effectLst/>
                        </a:rPr>
                        <a:t>. 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3840354589"/>
                  </a:ext>
                </a:extLst>
              </a:tr>
              <a:tr h="28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장치 안에 들어갈 소프트웨어에 대한 표준 규격과 라이센스를 제시한다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455529946"/>
                  </a:ext>
                </a:extLst>
              </a:tr>
              <a:tr h="28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 dirty="0">
                          <a:effectLst/>
                        </a:rPr>
                        <a:t>로봇 청소기를 위해 산길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비포장도로 같은 험악한 지형이 아닌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건물 안의 평평한 바닥에서 진행한다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.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865630775"/>
                  </a:ext>
                </a:extLst>
              </a:tr>
              <a:tr h="200583">
                <a:tc rowSpan="6"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 dirty="0">
                          <a:effectLst/>
                        </a:rPr>
                        <a:t>St-02</a:t>
                      </a:r>
                      <a:endParaRPr lang="en-US" altLang="ko-K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 rowSpan="6"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미로 탈출에서 미로의 지도를 쉽게 변경할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2326896379"/>
                  </a:ext>
                </a:extLst>
              </a:tr>
              <a:tr h="200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로봇 청소기는 주어진 공간을 최대한 많이 청소할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2951027080"/>
                  </a:ext>
                </a:extLst>
              </a:tr>
              <a:tr h="363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 dirty="0">
                          <a:effectLst/>
                        </a:rPr>
                        <a:t>사용자는 로봇 청소기의 청소 완료 시 주어진 공간의 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2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차원 모양과 이동 경로를 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PNG 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또는 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JPEG 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이미지 형태로 받아볼 수 있어야 한다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.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2626992869"/>
                  </a:ext>
                </a:extLst>
              </a:tr>
              <a:tr h="363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사용자는 로봇 청소기의 청소 완료 시 청소 시간</a:t>
                      </a:r>
                      <a:r>
                        <a:rPr lang="en-US" altLang="ko-KR" sz="900" u="none" strike="noStrike" spc="0">
                          <a:effectLst/>
                        </a:rPr>
                        <a:t>, </a:t>
                      </a:r>
                      <a:r>
                        <a:rPr lang="ko-KR" altLang="en-US" sz="900" u="none" strike="noStrike" spc="0">
                          <a:effectLst/>
                        </a:rPr>
                        <a:t>청소한 영역의 면적</a:t>
                      </a:r>
                      <a:r>
                        <a:rPr lang="en-US" altLang="ko-KR" sz="900" u="none" strike="noStrike" spc="0">
                          <a:effectLst/>
                        </a:rPr>
                        <a:t>, </a:t>
                      </a:r>
                      <a:r>
                        <a:rPr lang="ko-KR" altLang="en-US" sz="900" u="none" strike="noStrike" spc="0">
                          <a:effectLst/>
                        </a:rPr>
                        <a:t>중복된 청소 영역에 대한 정보를 제공 받을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4158340659"/>
                  </a:ext>
                </a:extLst>
              </a:tr>
              <a:tr h="220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사용자는 명령어를 입력하여 로봇의 주행을 요청할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306720616"/>
                  </a:ext>
                </a:extLst>
              </a:tr>
              <a:tr h="28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사용자는 틀린 명령어를 입력한 경우 명령어를 다시 입력할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23138019"/>
                  </a:ext>
                </a:extLst>
              </a:tr>
              <a:tr h="282069">
                <a:tc rowSpan="6"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spc="0">
                          <a:effectLst/>
                        </a:rPr>
                        <a:t>St-03</a:t>
                      </a:r>
                      <a:endParaRPr lang="en-US" altLang="ko-K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 rowSpan="6"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spc="0">
                          <a:effectLst/>
                        </a:rPr>
                        <a:t>개발자</a:t>
                      </a:r>
                      <a:endParaRPr lang="ko-KR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미로 탈출에서 로봇이 반환지점을 찾지 못할 경우 에러 메시지를 출력할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683548401"/>
                  </a:ext>
                </a:extLst>
              </a:tr>
              <a:tr h="445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미로 탈출에서 로봇이 두 갈래 길을 인식하여 해당 좌표를 저장하고 좌표가 없을 경우에는 탈출할 수 없는 지도임을 로봇에게 알려 시작 장소로 주행하게 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839355582"/>
                  </a:ext>
                </a:extLst>
              </a:tr>
              <a:tr h="28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미로 탈출에서 로봇이 주행하는 동안 거쳐오는 모든 좌표를 배열에 저장할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4225383796"/>
                  </a:ext>
                </a:extLst>
              </a:tr>
              <a:tr h="200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로봇은 로봇의 주행 경로를 토대로 최단 경로를 계산할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2939545502"/>
                  </a:ext>
                </a:extLst>
              </a:tr>
              <a:tr h="363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>
                          <a:effectLst/>
                        </a:rPr>
                        <a:t>로봇 청소기가 초기에 벽면을 마주보고 있지 않다면 마주볼 수 있도록 로봇 청소기를 회전할 수 있어야 한다</a:t>
                      </a:r>
                      <a:r>
                        <a:rPr lang="en-US" altLang="ko-KR" sz="900" u="none" strike="noStrike" spc="0">
                          <a:effectLst/>
                        </a:rPr>
                        <a:t>.</a:t>
                      </a:r>
                      <a:endParaRPr lang="ko-KR" alt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1665739036"/>
                  </a:ext>
                </a:extLst>
              </a:tr>
              <a:tr h="28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-347472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ko-KR" altLang="en-US" sz="900" u="none" strike="noStrike" spc="0" dirty="0">
                          <a:effectLst/>
                        </a:rPr>
                        <a:t>로봇 청소기가 벽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(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장애물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)</a:t>
                      </a:r>
                      <a:r>
                        <a:rPr lang="ko-KR" altLang="en-US" sz="900" u="none" strike="noStrike" spc="0" dirty="0">
                          <a:effectLst/>
                        </a:rPr>
                        <a:t>과 충돌할 경우 로봇 청소기를 일시 정지 시킬 수 있어야 한다</a:t>
                      </a:r>
                      <a:r>
                        <a:rPr lang="en-US" altLang="ko-KR" sz="900" u="none" strike="noStrike" spc="0" dirty="0">
                          <a:effectLst/>
                        </a:rPr>
                        <a:t>.</a:t>
                      </a:r>
                      <a:endParaRPr lang="ko-KR" alt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609" marR="37609" marT="18805" marB="18805" anchor="ctr"/>
                </a:tc>
                <a:extLst>
                  <a:ext uri="{0D108BD9-81ED-4DB2-BD59-A6C34878D82A}">
                    <a16:rowId xmlns:a16="http://schemas.microsoft.com/office/drawing/2014/main" val="393277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0316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1962</Words>
  <Application>Microsoft Office PowerPoint</Application>
  <PresentationFormat>와이드스크린</PresentationFormat>
  <Paragraphs>491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함초롬돋움</vt:lpstr>
      <vt:lpstr>Arial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Jiwon</cp:lastModifiedBy>
  <cp:revision>11</cp:revision>
  <dcterms:created xsi:type="dcterms:W3CDTF">2020-10-07T02:47:54Z</dcterms:created>
  <dcterms:modified xsi:type="dcterms:W3CDTF">2020-11-23T08:55:26Z</dcterms:modified>
</cp:coreProperties>
</file>