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xlsx" ContentType="application/vnd.openxmlformats-officedocument.spreadsheetml.sheet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58" r:id="rId68"/>
    <p:sldMasterId id="2147484259" r:id="rId70"/>
    <p:sldMasterId id="2147484260" r:id="rId72"/>
    <p:sldMasterId id="2147484261" r:id="rId74"/>
    <p:sldMasterId id="2147484262" r:id="rId76"/>
    <p:sldMasterId id="2147484263" r:id="rId78"/>
  </p:sldMasterIdLst>
  <p:sldIdLst>
    <p:sldId id="258" r:id="rId80"/>
    <p:sldId id="259" r:id="rId81"/>
    <p:sldId id="260" r:id="rId82"/>
    <p:sldId id="267" r:id="rId83"/>
    <p:sldId id="285" r:id="rId84"/>
    <p:sldId id="262" r:id="rId85"/>
    <p:sldId id="263" r:id="rId86"/>
    <p:sldId id="306" r:id="rId87"/>
    <p:sldId id="265" r:id="rId88"/>
    <p:sldId id="286" r:id="rId89"/>
    <p:sldId id="287" r:id="rId90"/>
    <p:sldId id="296" r:id="rId91"/>
    <p:sldId id="291" r:id="rId92"/>
    <p:sldId id="292" r:id="rId93"/>
    <p:sldId id="305" r:id="rId94"/>
    <p:sldId id="268" r:id="rId95"/>
    <p:sldId id="304" r:id="rId96"/>
    <p:sldId id="293" r:id="rId97"/>
    <p:sldId id="297" r:id="rId98"/>
    <p:sldId id="298" r:id="rId99"/>
    <p:sldId id="299" r:id="rId100"/>
    <p:sldId id="301" r:id="rId101"/>
    <p:sldId id="307" r:id="rId102"/>
    <p:sldId id="294" r:id="rId103"/>
    <p:sldId id="300" r:id="rId104"/>
    <p:sldId id="295" r:id="rId105"/>
    <p:sldId id="302" r:id="rId106"/>
    <p:sldId id="303" r:id="rId10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2576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809" autoAdjust="0"/>
  </p:normalViewPr>
  <p:slideViewPr>
    <p:cSldViewPr snapToGrid="1" snapToObjects="1">
      <p:cViewPr varScale="1">
        <p:scale>
          <a:sx n="59" d="100"/>
          <a:sy n="59" d="100"/>
        </p:scale>
        <p:origin x="-706" y="-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slide" Target="slides/slide20.xml"></Relationship><Relationship Id="rId100" Type="http://schemas.openxmlformats.org/officeDocument/2006/relationships/slide" Target="slides/slide21.xml"></Relationship><Relationship Id="rId101" Type="http://schemas.openxmlformats.org/officeDocument/2006/relationships/slide" Target="slides/slide22.xml"></Relationship><Relationship Id="rId102" Type="http://schemas.openxmlformats.org/officeDocument/2006/relationships/slide" Target="slides/slide23.xml"></Relationship><Relationship Id="rId103" Type="http://schemas.openxmlformats.org/officeDocument/2006/relationships/slide" Target="slides/slide24.xml"></Relationship><Relationship Id="rId104" Type="http://schemas.openxmlformats.org/officeDocument/2006/relationships/slide" Target="slides/slide25.xml"></Relationship><Relationship Id="rId105" Type="http://schemas.openxmlformats.org/officeDocument/2006/relationships/slide" Target="slides/slide26.xml"></Relationship><Relationship Id="rId106" Type="http://schemas.openxmlformats.org/officeDocument/2006/relationships/slide" Target="slides/slide27.xml"></Relationship><Relationship Id="rId107" Type="http://schemas.openxmlformats.org/officeDocument/2006/relationships/slide" Target="slides/slide28.xml"></Relationship><Relationship Id="rId108" Type="http://schemas.openxmlformats.org/officeDocument/2006/relationships/viewProps" Target="viewProps.xml"></Relationship><Relationship Id="rId10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955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955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Ø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Ø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143000" y="1122680"/>
            <a:ext cx="6859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143000" y="3602355"/>
            <a:ext cx="6859270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28650" y="1825625"/>
            <a:ext cx="7887970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3570" y="1710055"/>
            <a:ext cx="78879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23570" y="4589780"/>
            <a:ext cx="78879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28650" y="1825625"/>
            <a:ext cx="3887470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29150" y="1825625"/>
            <a:ext cx="3887470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992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30555" y="1681480"/>
            <a:ext cx="386842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30555" y="2505075"/>
            <a:ext cx="386842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28515" y="1681480"/>
            <a:ext cx="38887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28515" y="2505075"/>
            <a:ext cx="38887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5021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887470" y="987425"/>
            <a:ext cx="4630420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29920" y="2057400"/>
            <a:ext cx="2950210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5021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3887470" y="987425"/>
            <a:ext cx="4630420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29920" y="2057400"/>
            <a:ext cx="2950210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28650" y="1825625"/>
            <a:ext cx="7887970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543675" y="365125"/>
            <a:ext cx="1972310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28650" y="365125"/>
            <a:ext cx="5801360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28650" y="1825625"/>
            <a:ext cx="7887970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228600" indent="-228600" latinLnBrk="0"/>
            <a:r>
              <a:rPr sz="1800">
                <a:latin typeface="맑은 고딕" charset="0"/>
                <a:ea typeface="맑은 고딕" charset="0"/>
              </a:rPr>
              <a:t>두 번째 수준</a:t>
            </a:r>
          </a:p>
          <a:p>
            <a:pPr marL="228600" indent="-228600" latinLnBrk="0"/>
            <a:r>
              <a:rPr sz="1800">
                <a:latin typeface="맑은 고딕" charset="0"/>
                <a:ea typeface="맑은 고딕" charset="0"/>
              </a:rPr>
              <a:t>세 번째 수준</a:t>
            </a:r>
          </a:p>
          <a:p>
            <a:pPr marL="228600" indent="-228600" latinLnBrk="0"/>
            <a:r>
              <a:rPr sz="1800">
                <a:latin typeface="맑은 고딕" charset="0"/>
                <a:ea typeface="맑은 고딕" charset="0"/>
              </a:rPr>
              <a:t>네 번째 수준</a:t>
            </a:r>
          </a:p>
          <a:p>
            <a:pPr marL="228600" indent="-228600" latinLnBrk="0"/>
            <a:r>
              <a:rPr sz="1800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229784936983.png"></Relationship><Relationship Id="rId4" Type="http://schemas.openxmlformats.org/officeDocument/2006/relationships/image" Target="../media/fImage229784002518.png"></Relationship><Relationship Id="rId5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229784936983.png"></Relationship><Relationship Id="rId4" Type="http://schemas.openxmlformats.org/officeDocument/2006/relationships/image" Target="../media/fImage229784102518.png"></Relationship><Relationship Id="rId5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29784202518.png"></Relationship><Relationship Id="rId4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4.png"></Relationship><Relationship Id="rId7" Type="http://schemas.openxmlformats.org/officeDocument/2006/relationships/image" Target="../media/fImage229784302518.png"></Relationship><Relationship Id="rId8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4504538748.png"></Relationship><Relationship Id="rId3" Type="http://schemas.openxmlformats.org/officeDocument/2006/relationships/image" Target="../media/fImage14084553084.png"></Relationship><Relationship Id="rId5" Type="http://schemas.openxmlformats.org/officeDocument/2006/relationships/image" Target="../media/fImage177254726242.png"></Relationship><Relationship Id="rId6" Type="http://schemas.openxmlformats.org/officeDocument/2006/relationships/image" Target="../media/fImage229784352518.png"></Relationship><Relationship Id="rId7" Type="http://schemas.openxmlformats.org/officeDocument/2006/relationships/slideLayout" Target="../slideLayouts/slideLayout5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fImage925605099921.png"></Relationship><Relationship Id="rId4" Type="http://schemas.openxmlformats.org/officeDocument/2006/relationships/image" Target="../media/fImage229784402518.png"></Relationship><Relationship Id="rId5" Type="http://schemas.openxmlformats.org/officeDocument/2006/relationships/slideLayout" Target="../slideLayouts/slideLayout40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4" Type="http://schemas.openxmlformats.org/officeDocument/2006/relationships/image" Target="../media/image19.png"></Relationship><Relationship Id="rId5" Type="http://schemas.openxmlformats.org/officeDocument/2006/relationships/image" Target="../media/fImage229784452518.png"></Relationship><Relationship Id="rId6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4" Type="http://schemas.openxmlformats.org/officeDocument/2006/relationships/image" Target="../media/fImage229784502518.png"></Relationship><Relationship Id="rId5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21.png"></Relationship><Relationship Id="rId4" Type="http://schemas.openxmlformats.org/officeDocument/2006/relationships/image" Target="../media/image22.png"></Relationship><Relationship Id="rId5" Type="http://schemas.openxmlformats.org/officeDocument/2006/relationships/image" Target="../media/fImage229784602518.png"></Relationship><Relationship Id="rId6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4" Type="http://schemas.openxmlformats.org/officeDocument/2006/relationships/image" Target="../media/image25.png"></Relationship><Relationship Id="rId5" Type="http://schemas.openxmlformats.org/officeDocument/2006/relationships/image" Target="../media/fImage229784652518.png"></Relationship><Relationship Id="rId6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09776178584.png"></Relationship><Relationship Id="rId3" Type="http://schemas.openxmlformats.org/officeDocument/2006/relationships/image" Target="../media/fImage372956169375.png"></Relationship><Relationship Id="rId4" Type="http://schemas.openxmlformats.org/officeDocument/2006/relationships/image" Target="../media/fImage229786157633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fImage229786233266.png"></Relationship><Relationship Id="rId4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3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image5.png"></Relationship><Relationship Id="rId4" Type="http://schemas.openxmlformats.org/officeDocument/2006/relationships/image" Target="../media/image4.png"></Relationship><Relationship Id="rId6" Type="http://schemas.openxmlformats.org/officeDocument/2006/relationships/image" Target="../media/fImage229783552518.png"></Relationship><Relationship Id="rId7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8.png"></Relationship><Relationship Id="rId6" Type="http://schemas.openxmlformats.org/officeDocument/2006/relationships/image" Target="../media/fImage229783592518.png"></Relationship><Relationship Id="rId7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229783642518.png"></Relationship><Relationship Id="rId4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29784936983.png"></Relationship><Relationship Id="rId3" Type="http://schemas.openxmlformats.org/officeDocument/2006/relationships/image" Target="../media/fImage229783692518.png"></Relationship><Relationship Id="rId4" Type="http://schemas.openxmlformats.org/officeDocument/2006/relationships/slideLayout" Target="../slideLayouts/slideLayout56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29784936983.png"></Relationship><Relationship Id="rId4" Type="http://schemas.openxmlformats.org/officeDocument/2006/relationships/image" Target="../media/fImage229783902518.png"></Relationship><Relationship Id="rId5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0470" y="6488430"/>
            <a:ext cx="284480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2021.0</a:t>
            </a:r>
            <a:r>
              <a:rPr lang="ko-KR" altLang="ko-KR" sz="1600">
                <a:solidFill>
                  <a:schemeClr val="tx1"/>
                </a:solidFill>
              </a:rPr>
              <a:t>3.1</a:t>
            </a:r>
            <a:r>
              <a:rPr lang="ko-KR" altLang="ko-KR" sz="1600">
                <a:solidFill>
                  <a:schemeClr val="tx1"/>
                </a:solidFill>
              </a:rPr>
              <a:t>5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작성자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한승현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509395" y="2653665"/>
            <a:ext cx="612140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4400" b="1">
              <a:solidFill>
                <a:srgbClr val="FC4700"/>
              </a:solidFill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581785" y="1831975"/>
            <a:ext cx="598614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1">
                <a:solidFill>
                  <a:srgbClr val="FC4700"/>
                </a:solidFill>
              </a:rPr>
              <a:t>MVC2패턴의 비동기와 인터셉터를 이용한 </a:t>
            </a:r>
            <a:r>
              <a:rPr lang="ko-KR" altLang="ko-KR" sz="4400" b="1">
                <a:solidFill>
                  <a:srgbClr val="FC4700"/>
                </a:solidFill>
              </a:rPr>
              <a:t>SNS</a:t>
            </a:r>
            <a:endParaRPr lang="ko-KR" altLang="en-US" sz="4400" b="1">
              <a:solidFill>
                <a:srgbClr val="FC4700"/>
              </a:solidFill>
            </a:endParaRPr>
          </a:p>
        </p:txBody>
      </p:sp>
      <p:pic>
        <p:nvPicPr>
          <p:cNvPr id="10" name="그림 4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09825" y="2653665"/>
            <a:ext cx="4335780" cy="21062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3"/>
          <p:cNvGraphicFramePr>
            <a:graphicFrameLocks noGrp="1"/>
          </p:cNvGraphicFramePr>
          <p:nvPr/>
        </p:nvGraphicFramePr>
        <p:xfrm>
          <a:off x="104140" y="1956435"/>
          <a:ext cx="8793480" cy="160718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65580"/>
                <a:gridCol w="1664970"/>
                <a:gridCol w="1266190"/>
                <a:gridCol w="1334770"/>
                <a:gridCol w="1048385"/>
                <a:gridCol w="2013585"/>
              </a:tblGrid>
              <a:tr h="39687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Field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Extra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종속삭제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fname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100 BYTE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Nick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Varchar2(20 BYTE)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종속삭제,N_TRIGGER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" name="Rect 0"/>
          <p:cNvSpPr txBox="1">
            <a:spLocks/>
          </p:cNvSpPr>
          <p:nvPr/>
        </p:nvSpPr>
        <p:spPr>
          <a:xfrm>
            <a:off x="251460" y="1541145"/>
            <a:ext cx="172148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첨부 파일(files)</a:t>
            </a: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>
            <a:off x="179705" y="3668395"/>
            <a:ext cx="153098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좋아요 (likes)</a:t>
            </a:r>
          </a:p>
        </p:txBody>
      </p:sp>
      <p:graphicFrame>
        <p:nvGraphicFramePr>
          <p:cNvPr id="68" name="Table 3"/>
          <p:cNvGraphicFramePr>
            <a:graphicFrameLocks noGrp="1"/>
          </p:cNvGraphicFramePr>
          <p:nvPr/>
        </p:nvGraphicFramePr>
        <p:xfrm>
          <a:off x="104140" y="4121150"/>
          <a:ext cx="8793480" cy="11614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65580"/>
                <a:gridCol w="1465580"/>
                <a:gridCol w="1465580"/>
                <a:gridCol w="1076325"/>
                <a:gridCol w="1513840"/>
                <a:gridCol w="1806575"/>
              </a:tblGrid>
              <a:tr h="36893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Field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Extra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(20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나눔스퀘어 Light" charset="0"/>
                          <a:cs typeface="+mn-cs"/>
                        </a:rPr>
                        <a:t>FK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나눔스퀘어 Light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종속삭제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종속삭제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" name="도형 40"/>
          <p:cNvSpPr>
            <a:spLocks/>
          </p:cNvSpPr>
          <p:nvPr/>
        </p:nvSpPr>
        <p:spPr>
          <a:xfrm rot="0">
            <a:off x="0" y="11430"/>
            <a:ext cx="9146540" cy="90868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0" name="도형 41"/>
          <p:cNvCxnSpPr/>
          <p:nvPr/>
        </p:nvCxnSpPr>
        <p:spPr>
          <a:xfrm rot="0">
            <a:off x="0" y="908685"/>
            <a:ext cx="9146540" cy="254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42"/>
          <p:cNvSpPr txBox="1">
            <a:spLocks/>
          </p:cNvSpPr>
          <p:nvPr/>
        </p:nvSpPr>
        <p:spPr>
          <a:xfrm rot="0">
            <a:off x="593090" y="116840"/>
            <a:ext cx="2013585" cy="6470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타임라인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2" name="텍스트 상자 43"/>
          <p:cNvSpPr txBox="1">
            <a:spLocks/>
          </p:cNvSpPr>
          <p:nvPr/>
        </p:nvSpPr>
        <p:spPr>
          <a:xfrm rot="0">
            <a:off x="0" y="-5715"/>
            <a:ext cx="844550" cy="3397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1,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3" name="그림 44" descr="C:/Users/User/AppData/Roaming/PolarisOffice/ETemp/9136_19449752/fImage22978493698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6190" cy="609600"/>
          </a:xfrm>
          <a:prstGeom prst="rect"/>
          <a:noFill/>
        </p:spPr>
      </p:pic>
      <p:sp>
        <p:nvSpPr>
          <p:cNvPr id="74" name="도형 4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46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47"/>
          <p:cNvSpPr txBox="1">
            <a:spLocks/>
          </p:cNvSpPr>
          <p:nvPr/>
        </p:nvSpPr>
        <p:spPr>
          <a:xfrm rot="0">
            <a:off x="593090" y="116840"/>
            <a:ext cx="31553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테이블 명세서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7" name="텍스트 상자 48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8" name="그림 49" descr="C:/Users/User/AppData/Roaming/PolarisOffice/ETemp/9136_19449752/fImage2297840025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3"/>
          <p:cNvGraphicFramePr>
            <a:graphicFrameLocks noGrp="1"/>
          </p:cNvGraphicFramePr>
          <p:nvPr/>
        </p:nvGraphicFramePr>
        <p:xfrm>
          <a:off x="104140" y="1956435"/>
          <a:ext cx="8793480" cy="41179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65580"/>
                <a:gridCol w="1535430"/>
                <a:gridCol w="1395730"/>
                <a:gridCol w="1089025"/>
                <a:gridCol w="1578610"/>
                <a:gridCol w="172910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Field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Extra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종속삭제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nick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(20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N_TRIGGER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(100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Timestamp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(6)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Current_timestamp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likes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status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r num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r_group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pname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Varchar2(100 BYTE)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P_TRIGGER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" name="Rect 0"/>
          <p:cNvSpPr txBox="1">
            <a:spLocks/>
          </p:cNvSpPr>
          <p:nvPr/>
        </p:nvSpPr>
        <p:spPr>
          <a:xfrm>
            <a:off x="251460" y="1541145"/>
            <a:ext cx="244284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댓글&amp;대댓글 (Review)</a:t>
            </a:r>
          </a:p>
        </p:txBody>
      </p:sp>
      <p:sp>
        <p:nvSpPr>
          <p:cNvPr id="65" name="도형 50"/>
          <p:cNvSpPr>
            <a:spLocks/>
          </p:cNvSpPr>
          <p:nvPr/>
        </p:nvSpPr>
        <p:spPr>
          <a:xfrm rot="0">
            <a:off x="0" y="11430"/>
            <a:ext cx="9146540" cy="90868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51"/>
          <p:cNvCxnSpPr/>
          <p:nvPr/>
        </p:nvCxnSpPr>
        <p:spPr>
          <a:xfrm rot="0">
            <a:off x="0" y="908685"/>
            <a:ext cx="9146540" cy="254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52"/>
          <p:cNvSpPr txBox="1">
            <a:spLocks/>
          </p:cNvSpPr>
          <p:nvPr/>
        </p:nvSpPr>
        <p:spPr>
          <a:xfrm rot="0">
            <a:off x="593090" y="116840"/>
            <a:ext cx="2013585" cy="6470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타임라인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68" name="텍스트 상자 53"/>
          <p:cNvSpPr txBox="1">
            <a:spLocks/>
          </p:cNvSpPr>
          <p:nvPr/>
        </p:nvSpPr>
        <p:spPr>
          <a:xfrm rot="0">
            <a:off x="0" y="-5715"/>
            <a:ext cx="844550" cy="3397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1,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9" name="그림 54" descr="C:/Users/User/AppData/Roaming/PolarisOffice/ETemp/9136_19449752/fImage22978493698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6190" cy="609600"/>
          </a:xfrm>
          <a:prstGeom prst="rect"/>
          <a:noFill/>
        </p:spPr>
      </p:pic>
      <p:sp>
        <p:nvSpPr>
          <p:cNvPr id="70" name="도형 5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56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57"/>
          <p:cNvSpPr txBox="1">
            <a:spLocks/>
          </p:cNvSpPr>
          <p:nvPr/>
        </p:nvSpPr>
        <p:spPr>
          <a:xfrm rot="0">
            <a:off x="593090" y="116840"/>
            <a:ext cx="31553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테이블 명세서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3" name="텍스트 상자 58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4" name="그림 59" descr="C:/Users/User/AppData/Roaming/PolarisOffice/ETemp/9136_19449752/fImage2297841025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 rot="0">
            <a:off x="3275965" y="2988945"/>
            <a:ext cx="2089150" cy="1520825"/>
          </a:xfrm>
          <a:prstGeom prst="rect"/>
          <a:solidFill>
            <a:srgbClr val="F99A89"/>
          </a:solidFill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u="sng" b="1"/>
              <a:t>CHAOS.MEMBER</a:t>
            </a:r>
            <a:endParaRPr lang="ko-KR" altLang="en-US" sz="1400" u="sng" b="1"/>
          </a:p>
          <a:p>
            <a:pPr marL="0" indent="0" algn="ctr" latinLnBrk="0">
              <a:buFontTx/>
              <a:buNone/>
            </a:pPr>
            <a:r>
              <a:rPr lang="en-US" altLang="ko-KR" sz="1100"/>
              <a:t>P - ID varchar2(20)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PW varchar2(15)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EMAIL varchar2(30)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AUTHKEY varvchar2(20)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STATUS varchar2(2)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U - NICK varchar2(20)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ko-KR" altLang="ko-KR" sz="1100"/>
              <a:t>PNAME varchar2(100)</a:t>
            </a:r>
            <a:endParaRPr lang="ko-KR" altLang="en-US" sz="1100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593090" y="1268095"/>
            <a:ext cx="2179320" cy="1624330"/>
          </a:xfrm>
          <a:prstGeom prst="rect"/>
          <a:solidFill>
            <a:srgbClr val="F99A89"/>
          </a:solidFill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u="sng" b="1"/>
              <a:t>CHAOS.REVIEW</a:t>
            </a:r>
            <a:endParaRPr lang="ko-KR" altLang="en-US" sz="1400" u="sng" b="1"/>
          </a:p>
          <a:p>
            <a:pPr marL="0" indent="0" algn="ctr" latinLnBrk="0">
              <a:buFontTx/>
              <a:buNone/>
            </a:pPr>
            <a:r>
              <a:rPr lang="en-US" altLang="ko-KR" sz="1100"/>
              <a:t>F - NO NUMBER(*,0)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F -NICK varchar2(20)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CONTENT varchar2(100)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STATUS NUMBER(*,0)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DT TIMESTAMP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P - RNUM NUMBER(*,0)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RGROUP  NUMBER(*,0)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ko-KR" altLang="ko-KR" sz="1100"/>
              <a:t>PNAME varchar2(100)</a:t>
            </a:r>
            <a:endParaRPr lang="ko-KR" altLang="en-US" sz="1100"/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5363845" y="1423670"/>
            <a:ext cx="2179320" cy="1357630"/>
          </a:xfrm>
          <a:prstGeom prst="rect"/>
          <a:solidFill>
            <a:srgbClr val="F99A89"/>
          </a:solidFill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u="sng" b="1"/>
              <a:t>CHAOS.NEWS</a:t>
            </a:r>
            <a:endParaRPr lang="ko-KR" altLang="en-US" sz="1400" u="sng" b="1"/>
          </a:p>
          <a:p>
            <a:pPr marL="0" indent="0" algn="ctr" latinLnBrk="0">
              <a:buFontTx/>
              <a:buNone/>
            </a:pPr>
            <a:r>
              <a:rPr lang="en-US" altLang="ko-KR" sz="1100"/>
              <a:t>P - NO NUMBER(*,0)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F -NICK varchar2(20)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CONTENT varchar2(100)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DT TIMESTAMP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/>
              <a:t>LIKES NUMBER(*,0)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ko-KR" altLang="ko-KR" sz="1100"/>
              <a:t>PNAME varchar2(100)</a:t>
            </a:r>
            <a:endParaRPr lang="ko-KR" altLang="en-US" sz="1100"/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854710" y="4869180"/>
            <a:ext cx="2178685" cy="1151890"/>
          </a:xfrm>
          <a:prstGeom prst="rect">
            <a:avLst/>
          </a:prstGeom>
          <a:solidFill>
            <a:srgbClr val="F99A89"/>
          </a:solidFill>
          <a:ln w="0">
            <a:solidFill>
              <a:srgbClr val="FF0000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b="1" u="sng" dirty="0" smtClean="0"/>
              <a:t>CHAOS.FILES</a:t>
            </a:r>
          </a:p>
          <a:p>
            <a:pPr marL="0" indent="0" algn="ctr" latinLnBrk="0">
              <a:buFontTx/>
              <a:buNone/>
            </a:pPr>
            <a:r>
              <a:rPr lang="en-US" altLang="ko-KR" sz="1100" dirty="0" smtClean="0"/>
              <a:t>F - NO</a:t>
            </a:r>
            <a:r>
              <a:rPr lang="en-US" altLang="ko-KR" sz="1100" dirty="0" smtClean="0"/>
              <a:t> NUMBER(*,0)</a:t>
            </a:r>
          </a:p>
          <a:p>
            <a:pPr algn="ctr" latinLnBrk="0"/>
            <a:r>
              <a:rPr lang="en-US" altLang="ko-KR" sz="1100" dirty="0" smtClean="0"/>
              <a:t>F -NICK varchar2(20</a:t>
            </a:r>
            <a:r>
              <a:rPr lang="en-US" altLang="ko-KR" sz="1100" dirty="0" smtClean="0"/>
              <a:t>)</a:t>
            </a:r>
          </a:p>
          <a:p>
            <a:pPr algn="ctr" latinLnBrk="0"/>
            <a:r>
              <a:rPr lang="en-US" altLang="ko-KR" sz="1100" dirty="0" smtClean="0"/>
              <a:t>FNAME varchar2(100)</a:t>
            </a: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5652135" y="4869180"/>
            <a:ext cx="2178685" cy="1151890"/>
          </a:xfrm>
          <a:prstGeom prst="rect">
            <a:avLst/>
          </a:prstGeom>
          <a:solidFill>
            <a:srgbClr val="F99A89"/>
          </a:solidFill>
          <a:ln w="0">
            <a:solidFill>
              <a:srgbClr val="FF0000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b="1" u="sng" dirty="0" smtClean="0"/>
              <a:t>CHAOS.LIKES</a:t>
            </a:r>
          </a:p>
          <a:p>
            <a:pPr marL="0" indent="0" algn="ctr" latinLnBrk="0">
              <a:buFontTx/>
              <a:buNone/>
            </a:pPr>
            <a:r>
              <a:rPr lang="en-US" altLang="ko-KR" sz="1100" dirty="0" smtClean="0"/>
              <a:t>F - NO</a:t>
            </a:r>
            <a:r>
              <a:rPr lang="en-US" altLang="ko-KR" sz="1100" dirty="0" smtClean="0"/>
              <a:t> NUMBER(*,0)</a:t>
            </a:r>
          </a:p>
          <a:p>
            <a:pPr algn="ctr" latinLnBrk="0"/>
            <a:r>
              <a:rPr lang="en-US" altLang="ko-KR" sz="1100" dirty="0" smtClean="0"/>
              <a:t>F </a:t>
            </a:r>
            <a:r>
              <a:rPr lang="en-US" altLang="ko-KR" sz="1100" dirty="0" smtClean="0"/>
              <a:t>–ID varchar2(20)</a:t>
            </a:r>
          </a:p>
        </p:txBody>
      </p:sp>
      <p:sp>
        <p:nvSpPr>
          <p:cNvPr id="17" name="Shape 16"/>
          <p:cNvSpPr>
            <a:spLocks/>
          </p:cNvSpPr>
          <p:nvPr/>
        </p:nvSpPr>
        <p:spPr>
          <a:xfrm rot="16200000" flipH="1">
            <a:off x="2052320" y="2522220"/>
            <a:ext cx="854710" cy="1593850"/>
          </a:xfrm>
          <a:prstGeom prst="bentConnector2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475740" y="2924810"/>
            <a:ext cx="207010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682750" y="2917190"/>
            <a:ext cx="236855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2"/>
            <a:endCxn id="10" idx="3"/>
          </p:cNvCxnSpPr>
          <p:nvPr/>
        </p:nvCxnSpPr>
        <p:spPr>
          <a:xfrm rot="5400000">
            <a:off x="5354955" y="2789555"/>
            <a:ext cx="1107440" cy="1089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2"/>
          </p:cNvCxnSpPr>
          <p:nvPr/>
        </p:nvCxnSpPr>
        <p:spPr>
          <a:xfrm>
            <a:off x="6453505" y="2780665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300470" y="2780665"/>
            <a:ext cx="153035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6453505" y="2780665"/>
            <a:ext cx="20701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3"/>
            <a:endCxn id="13" idx="1"/>
          </p:cNvCxnSpPr>
          <p:nvPr/>
        </p:nvCxnSpPr>
        <p:spPr>
          <a:xfrm rot="0">
            <a:off x="2771775" y="2079625"/>
            <a:ext cx="2592705" cy="24130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0">
            <a:off x="2771775" y="1939925"/>
            <a:ext cx="262255" cy="14478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0" flipH="1">
            <a:off x="2771775" y="2084070"/>
            <a:ext cx="262255" cy="14478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020560" y="2780665"/>
            <a:ext cx="0" cy="208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020560" y="4653280"/>
            <a:ext cx="183515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6876415" y="4653280"/>
            <a:ext cx="144145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십자형 54"/>
          <p:cNvSpPr/>
          <p:nvPr/>
        </p:nvSpPr>
        <p:spPr>
          <a:xfrm rot="18941345">
            <a:off x="6906260" y="4349115"/>
            <a:ext cx="252095" cy="252095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십자형 55"/>
          <p:cNvSpPr>
            <a:spLocks/>
          </p:cNvSpPr>
          <p:nvPr/>
        </p:nvSpPr>
        <p:spPr>
          <a:xfrm rot="18900000">
            <a:off x="3085465" y="1951355"/>
            <a:ext cx="252730" cy="252730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7" name="십자형 56"/>
          <p:cNvSpPr/>
          <p:nvPr/>
        </p:nvSpPr>
        <p:spPr>
          <a:xfrm rot="18941345">
            <a:off x="1556385" y="3247390"/>
            <a:ext cx="252095" cy="252095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십자형 57"/>
          <p:cNvSpPr/>
          <p:nvPr/>
        </p:nvSpPr>
        <p:spPr>
          <a:xfrm rot="18941345">
            <a:off x="6343015" y="2990215"/>
            <a:ext cx="252095" cy="252095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/>
          <p:nvPr/>
        </p:nvCxnSpPr>
        <p:spPr>
          <a:xfrm rot="16200000" flipV="1">
            <a:off x="4751705" y="4545330"/>
            <a:ext cx="935990" cy="864235"/>
          </a:xfrm>
          <a:prstGeom prst="bentConnector3">
            <a:avLst>
              <a:gd name="adj1" fmla="val 183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 flipV="1">
            <a:off x="5363845" y="5275580"/>
            <a:ext cx="288290" cy="14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5363845" y="5085080"/>
            <a:ext cx="28829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십자형 76"/>
          <p:cNvSpPr/>
          <p:nvPr/>
        </p:nvSpPr>
        <p:spPr>
          <a:xfrm rot="18941345">
            <a:off x="5085715" y="5149215"/>
            <a:ext cx="252095" cy="252095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Shape 78"/>
          <p:cNvCxnSpPr>
            <a:stCxn id="14" idx="0"/>
          </p:cNvCxnSpPr>
          <p:nvPr/>
        </p:nvCxnSpPr>
        <p:spPr>
          <a:xfrm rot="5400000" flipH="1" flipV="1">
            <a:off x="2213610" y="3807460"/>
            <a:ext cx="791845" cy="1331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860550" y="4653280"/>
            <a:ext cx="83185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944370" y="4653280"/>
            <a:ext cx="179705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십자형 85"/>
          <p:cNvSpPr/>
          <p:nvPr/>
        </p:nvSpPr>
        <p:spPr>
          <a:xfrm rot="18941345">
            <a:off x="1793240" y="4349115"/>
            <a:ext cx="252095" cy="252095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Shape 87"/>
          <p:cNvCxnSpPr>
            <a:stCxn id="14" idx="2"/>
            <a:endCxn id="13" idx="3"/>
          </p:cNvCxnSpPr>
          <p:nvPr/>
        </p:nvCxnSpPr>
        <p:spPr>
          <a:xfrm rot="5400000" flipH="1" flipV="1">
            <a:off x="2835275" y="1313815"/>
            <a:ext cx="3816350" cy="5598795"/>
          </a:xfrm>
          <a:prstGeom prst="bentConnector4">
            <a:avLst>
              <a:gd name="adj1" fmla="val -10714"/>
              <a:gd name="adj2" fmla="val 1148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775460" y="6021070"/>
            <a:ext cx="178435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1944370" y="6021070"/>
            <a:ext cx="179705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십자형 94"/>
          <p:cNvSpPr/>
          <p:nvPr/>
        </p:nvSpPr>
        <p:spPr>
          <a:xfrm rot="18941345">
            <a:off x="2176145" y="6289675"/>
            <a:ext cx="252095" cy="252095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도형 6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7" name="도형 66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상자 67"/>
          <p:cNvSpPr txBox="1">
            <a:spLocks/>
          </p:cNvSpPr>
          <p:nvPr/>
        </p:nvSpPr>
        <p:spPr>
          <a:xfrm rot="0">
            <a:off x="593090" y="116840"/>
            <a:ext cx="2955925" cy="6477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ERD – ORACLE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99" name="텍스트 상자 68"/>
          <p:cNvSpPr txBox="1">
            <a:spLocks/>
          </p:cNvSpPr>
          <p:nvPr/>
        </p:nvSpPr>
        <p:spPr>
          <a:xfrm rot="0">
            <a:off x="0" y="-5715"/>
            <a:ext cx="855980" cy="34036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2,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0" name="그림 6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04075" y="240665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>
            <a:off x="1267460" y="995680"/>
            <a:ext cx="2160905" cy="2880360"/>
          </a:xfrm>
          <a:prstGeom prst="rect">
            <a:avLst/>
          </a:prstGeom>
          <a:solidFill>
            <a:srgbClr val="F99A8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1272540" y="2844800"/>
            <a:ext cx="2150745" cy="922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5400" b="1">
                <a:solidFill>
                  <a:schemeClr val="bg1"/>
                </a:solidFill>
              </a:rPr>
              <a:t>Part </a:t>
            </a:r>
            <a:r>
              <a:rPr lang="ko-KR" altLang="ko-KR" sz="5400" b="1">
                <a:solidFill>
                  <a:schemeClr val="bg1"/>
                </a:solidFill>
              </a:rPr>
              <a:t>3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4212590" y="3284855"/>
            <a:ext cx="367030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spc="-290">
                <a:solidFill>
                  <a:schemeClr val="bg2">
                    <a:lumMod val="10000"/>
                  </a:schemeClr>
                </a:solidFill>
              </a:rPr>
              <a:t>프로젝트 기능소개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>
            <a:spLocks/>
          </p:cNvSpPr>
          <p:nvPr/>
        </p:nvSpPr>
        <p:spPr>
          <a:xfrm>
            <a:off x="245745" y="2089785"/>
            <a:ext cx="3856990" cy="4406900"/>
          </a:xfrm>
          <a:prstGeom prst="rect">
            <a:avLst/>
          </a:prstGeom>
          <a:noFill/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426720" y="1880870"/>
            <a:ext cx="1398270" cy="4533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rgbClr val="FF8080"/>
                </a:solidFill>
                <a:latin typeface="맑은 고딕" charset="0"/>
                <a:ea typeface="맑은 고딕" charset="0"/>
              </a:rPr>
              <a:t>이메일</a:t>
            </a:r>
            <a:endParaRPr lang="ko-KR" altLang="en-US" sz="1800">
              <a:solidFill>
                <a:srgbClr val="FF808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3" name="그림 1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" y="2538095"/>
            <a:ext cx="3496310" cy="1781810"/>
          </a:xfrm>
          <a:prstGeom prst="rect">
            <a:avLst/>
          </a:prstGeom>
          <a:noFill/>
        </p:spPr>
      </p:pic>
      <p:pic>
        <p:nvPicPr>
          <p:cNvPr id="44" name="그림 1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480" y="4548505"/>
            <a:ext cx="3265805" cy="1779905"/>
          </a:xfrm>
          <a:prstGeom prst="rect">
            <a:avLst/>
          </a:prstGeom>
          <a:noFill/>
        </p:spPr>
      </p:pic>
      <p:grpSp>
        <p:nvGrpSpPr>
          <p:cNvPr id="17" name="그룹 16"/>
          <p:cNvGrpSpPr/>
          <p:nvPr/>
        </p:nvGrpSpPr>
        <p:grpSpPr>
          <a:xfrm>
            <a:off x="4820285" y="1874520"/>
            <a:ext cx="3856990" cy="4622165"/>
            <a:chOff x="4820285" y="1874520"/>
            <a:chExt cx="3856990" cy="4622165"/>
          </a:xfrm>
        </p:grpSpPr>
        <p:sp>
          <p:nvSpPr>
            <p:cNvPr id="32" name="Rect 0"/>
            <p:cNvSpPr>
              <a:spLocks/>
            </p:cNvSpPr>
            <p:nvPr/>
          </p:nvSpPr>
          <p:spPr>
            <a:xfrm>
              <a:off x="4820285" y="2085340"/>
              <a:ext cx="3856990" cy="4411345"/>
            </a:xfrm>
            <a:prstGeom prst="rect">
              <a:avLst/>
            </a:prstGeom>
            <a:noFill/>
            <a:ln w="25400" cap="flat" cmpd="sng">
              <a:solidFill>
                <a:srgbClr val="F99A8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76800" y="2682240"/>
              <a:ext cx="3689985" cy="1052195"/>
            </a:xfrm>
            <a:prstGeom prst="rect">
              <a:avLst/>
            </a:prstGeom>
            <a:noFill/>
          </p:spPr>
        </p:pic>
        <p:pic>
          <p:nvPicPr>
            <p:cNvPr id="40" name="Picture 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74590" y="4063365"/>
              <a:ext cx="3462655" cy="1905635"/>
            </a:xfrm>
            <a:prstGeom prst="rect">
              <a:avLst/>
            </a:prstGeom>
            <a:noFill/>
          </p:spPr>
        </p:pic>
        <p:sp>
          <p:nvSpPr>
            <p:cNvPr id="41" name="Rect 0"/>
            <p:cNvSpPr>
              <a:spLocks/>
            </p:cNvSpPr>
            <p:nvPr/>
          </p:nvSpPr>
          <p:spPr>
            <a:xfrm>
              <a:off x="5001260" y="1874520"/>
              <a:ext cx="1398270" cy="45339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rgbClr val="FF808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rgbClr val="FF8080"/>
                  </a:solidFill>
                  <a:latin typeface="맑은 고딕" charset="0"/>
                  <a:ea typeface="맑은 고딕" charset="0"/>
                </a:rPr>
                <a:t>대댓글</a:t>
              </a:r>
              <a:endParaRPr lang="ko-KR" altLang="en-US" sz="1800">
                <a:solidFill>
                  <a:srgbClr val="FF808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 txBox="1">
              <a:spLocks/>
            </p:cNvSpPr>
            <p:nvPr/>
          </p:nvSpPr>
          <p:spPr>
            <a:xfrm>
              <a:off x="5538470" y="2482850"/>
              <a:ext cx="1769745" cy="37020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 dirty="0" err="1">
                  <a:latin typeface="맑은 고딕" charset="0"/>
                  <a:ea typeface="맑은 고딕" charset="0"/>
                </a:rPr>
                <a:t>댓글</a:t>
              </a:r>
              <a:r>
                <a:rPr lang="ko-KR" sz="1800" dirty="0">
                  <a:latin typeface="맑은 고딕" charset="0"/>
                  <a:ea typeface="맑은 고딕" charset="0"/>
                </a:rPr>
                <a:t> 작성(아래)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Rect 0"/>
            <p:cNvSpPr txBox="1">
              <a:spLocks/>
            </p:cNvSpPr>
            <p:nvPr/>
          </p:nvSpPr>
          <p:spPr>
            <a:xfrm>
              <a:off x="5525770" y="3778885"/>
              <a:ext cx="1998345" cy="37020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 dirty="0" err="1">
                  <a:latin typeface="맑은 고딕" charset="0"/>
                  <a:ea typeface="맑은 고딕" charset="0"/>
                </a:rPr>
                <a:t>대댓글</a:t>
              </a:r>
              <a:r>
                <a:rPr lang="ko-KR" sz="1800" dirty="0">
                  <a:latin typeface="맑은 고딕" charset="0"/>
                  <a:ea typeface="맑은 고딕" charset="0"/>
                </a:rPr>
                <a:t> 작성(아래)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5" name="도형 7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76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77"/>
          <p:cNvSpPr txBox="1">
            <a:spLocks/>
          </p:cNvSpPr>
          <p:nvPr/>
        </p:nvSpPr>
        <p:spPr>
          <a:xfrm rot="0">
            <a:off x="593090" y="116840"/>
            <a:ext cx="22415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기능 소개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48" name="텍스트 상자 78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9" name="그림 79" descr="C:/Users/User/AppData/Roaming/PolarisOffice/ETemp/9136_19449752/fImage22978430251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>
            <a:spLocks/>
          </p:cNvSpPr>
          <p:nvPr/>
        </p:nvSpPr>
        <p:spPr>
          <a:xfrm rot="0">
            <a:off x="245745" y="2089785"/>
            <a:ext cx="3857625" cy="3965575"/>
          </a:xfrm>
          <a:prstGeom prst="rect"/>
          <a:noFill/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" y="4779645"/>
            <a:ext cx="3576320" cy="578485"/>
          </a:xfrm>
          <a:prstGeom prst="rect"/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 rot="0">
            <a:off x="1048385" y="4320540"/>
            <a:ext cx="222758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클릭시(아래)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3545" y="3521710"/>
            <a:ext cx="3540125" cy="563880"/>
          </a:xfrm>
          <a:prstGeom prst="rect"/>
          <a:noFill/>
        </p:spPr>
      </p:pic>
      <p:sp>
        <p:nvSpPr>
          <p:cNvPr id="31" name="Rect 0"/>
          <p:cNvSpPr txBox="1">
            <a:spLocks/>
          </p:cNvSpPr>
          <p:nvPr/>
        </p:nvSpPr>
        <p:spPr>
          <a:xfrm rot="0">
            <a:off x="937895" y="3006725"/>
            <a:ext cx="245618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미클릭시(아래)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426720" y="1880870"/>
            <a:ext cx="1398905" cy="454025"/>
          </a:xfrm>
          <a:prstGeom prst="rect"/>
          <a:solidFill>
            <a:schemeClr val="bg1"/>
          </a:solidFill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FF8080"/>
                </a:solidFill>
                <a:latin typeface="맑은 고딕" charset="0"/>
                <a:ea typeface="맑은 고딕" charset="0"/>
              </a:rPr>
              <a:t>좋아요</a:t>
            </a:r>
            <a:endParaRPr lang="ko-KR" altLang="en-US" sz="1800">
              <a:solidFill>
                <a:srgbClr val="FF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7"/>
          <p:cNvSpPr>
            <a:spLocks/>
          </p:cNvSpPr>
          <p:nvPr/>
        </p:nvSpPr>
        <p:spPr>
          <a:xfrm rot="0">
            <a:off x="4820285" y="2085340"/>
            <a:ext cx="3857625" cy="3996055"/>
          </a:xfrm>
          <a:prstGeom prst="rect"/>
          <a:noFill/>
          <a:ln w="25400" cap="flat" cmpd="sng">
            <a:solidFill>
              <a:srgbClr val="F99A8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8"/>
          <p:cNvSpPr>
            <a:spLocks/>
          </p:cNvSpPr>
          <p:nvPr/>
        </p:nvSpPr>
        <p:spPr>
          <a:xfrm rot="0">
            <a:off x="5001260" y="1874520"/>
            <a:ext cx="1398905" cy="454025"/>
          </a:xfrm>
          <a:prstGeom prst="rect"/>
          <a:solidFill>
            <a:schemeClr val="bg1"/>
          </a:solidFill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FF8080"/>
                </a:solidFill>
                <a:latin typeface="맑은 고딕" charset="0"/>
                <a:ea typeface="맑은 고딕" charset="0"/>
              </a:rPr>
              <a:t>메신저</a:t>
            </a:r>
            <a:endParaRPr lang="ko-KR" altLang="en-US" sz="1800">
              <a:solidFill>
                <a:srgbClr val="FF808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15230" y="2923540"/>
            <a:ext cx="3469640" cy="2911475"/>
          </a:xfrm>
          <a:prstGeom prst="rect"/>
          <a:noFill/>
        </p:spPr>
      </p:pic>
      <p:sp>
        <p:nvSpPr>
          <p:cNvPr id="46" name="텍스트 상자 10"/>
          <p:cNvSpPr txBox="1">
            <a:spLocks/>
          </p:cNvSpPr>
          <p:nvPr/>
        </p:nvSpPr>
        <p:spPr>
          <a:xfrm rot="0">
            <a:off x="4996815" y="2447290"/>
            <a:ext cx="14027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 채팅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0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81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82"/>
          <p:cNvSpPr txBox="1">
            <a:spLocks/>
          </p:cNvSpPr>
          <p:nvPr/>
        </p:nvSpPr>
        <p:spPr>
          <a:xfrm rot="0">
            <a:off x="593090" y="116840"/>
            <a:ext cx="22415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기능 소개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50" name="텍스트 상자 83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1" name="그림 84" descr="C:/Users/User/AppData/Roaming/PolarisOffice/ETemp/9136_19449752/fImage2297843525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241425" y="995680"/>
            <a:ext cx="2160905" cy="2880360"/>
          </a:xfrm>
          <a:prstGeom prst="rect">
            <a:avLst/>
          </a:prstGeom>
          <a:solidFill>
            <a:srgbClr val="F99A8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xmlns:p14="http://schemas.microsoft.com/office/powerpoint/2010/main" id="{63BB9625-5326-4AE0-B1B7-423C7954E7BE}"/>
              </a:ext>
            </a:extLst>
          </p:cNvPr>
          <p:cNvSpPr txBox="1"/>
          <p:nvPr/>
        </p:nvSpPr>
        <p:spPr>
          <a:xfrm>
            <a:off x="1272540" y="2844800"/>
            <a:ext cx="217297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p14="http://schemas.microsoft.com/office/powerpoint/2010/main" id="{CE10D87E-0FC7-42DD-B63A-8F1C55EDC600}"/>
              </a:ext>
            </a:extLst>
          </p:cNvPr>
          <p:cNvSpPr txBox="1"/>
          <p:nvPr/>
        </p:nvSpPr>
        <p:spPr>
          <a:xfrm>
            <a:off x="4572000" y="3284855"/>
            <a:ext cx="2306955" cy="6464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spc="-290" dirty="0" err="1" smtClean="0">
                <a:solidFill>
                  <a:schemeClr val="bg2">
                    <a:lumMod val="10000"/>
                  </a:schemeClr>
                </a:solidFill>
              </a:rPr>
              <a:t>플로우차트</a:t>
            </a:r>
            <a:endParaRPr lang="ko-KR" alt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" descr="C:/Users/User/AppData/Roaming/PolarisOffice/ETemp/9136_19449752/fImage92560509992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4405"/>
            <a:ext cx="9145270" cy="5870575"/>
          </a:xfrm>
          <a:prstGeom prst="rect"/>
          <a:noFill/>
        </p:spPr>
      </p:pic>
      <p:sp>
        <p:nvSpPr>
          <p:cNvPr id="3082" name="도형 8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83" name="도형 86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텍스트 상자 87"/>
          <p:cNvSpPr txBox="1">
            <a:spLocks/>
          </p:cNvSpPr>
          <p:nvPr/>
        </p:nvSpPr>
        <p:spPr>
          <a:xfrm rot="0">
            <a:off x="723265" y="116840"/>
            <a:ext cx="22415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Flow 차트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3085" name="텍스트 상자 88"/>
          <p:cNvSpPr txBox="1">
            <a:spLocks/>
          </p:cNvSpPr>
          <p:nvPr/>
        </p:nvSpPr>
        <p:spPr>
          <a:xfrm rot="0">
            <a:off x="0" y="-5715"/>
            <a:ext cx="843915" cy="33909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5,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86" name="그림 89" descr="C:/Users/User/AppData/Roaming/PolarisOffice/ETemp/9136_19449752/fImage2297844025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241425" y="995680"/>
            <a:ext cx="2160905" cy="2880360"/>
          </a:xfrm>
          <a:prstGeom prst="rect">
            <a:avLst/>
          </a:prstGeom>
          <a:solidFill>
            <a:srgbClr val="F99A8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xmlns:p14="http://schemas.microsoft.com/office/powerpoint/2010/main" id="{63BB9625-5326-4AE0-B1B7-423C7954E7BE}"/>
              </a:ext>
            </a:extLst>
          </p:cNvPr>
          <p:cNvSpPr txBox="1"/>
          <p:nvPr/>
        </p:nvSpPr>
        <p:spPr>
          <a:xfrm>
            <a:off x="1272540" y="2844800"/>
            <a:ext cx="217297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5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p14="http://schemas.microsoft.com/office/powerpoint/2010/main" id="{CE10D87E-0FC7-42DD-B63A-8F1C55EDC600}"/>
              </a:ext>
            </a:extLst>
          </p:cNvPr>
          <p:cNvSpPr txBox="1"/>
          <p:nvPr/>
        </p:nvSpPr>
        <p:spPr>
          <a:xfrm>
            <a:off x="4721860" y="3284855"/>
            <a:ext cx="2007235" cy="6464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latinLnBrk="0"/>
            <a:r>
              <a:rPr lang="ko-KR" altLang="en-US" sz="3600" spc="-290" dirty="0" smtClean="0">
                <a:solidFill>
                  <a:schemeClr val="bg2">
                    <a:lumMod val="10000"/>
                  </a:schemeClr>
                </a:solidFill>
              </a:rPr>
              <a:t>주요 </a:t>
            </a:r>
            <a:r>
              <a:rPr lang="ko-KR" altLang="en-US" sz="3600" spc="-290" dirty="0" smtClean="0">
                <a:solidFill>
                  <a:schemeClr val="bg2">
                    <a:lumMod val="10000"/>
                  </a:schemeClr>
                </a:solidFill>
              </a:rPr>
              <a:t>소스</a:t>
            </a:r>
            <a:endParaRPr lang="ko-KR" alt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76190" y="1665605"/>
            <a:ext cx="3653790" cy="11995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비동기 식으로 대댓글 불러오기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빨간 하트 부분에 </a:t>
            </a:r>
            <a:r>
              <a:rPr lang="en-US" altLang="ko-KR">
                <a:solidFill>
                  <a:schemeClr val="bg1"/>
                </a:solidFill>
              </a:rPr>
              <a:t>append </a:t>
            </a:r>
            <a:r>
              <a:rPr lang="ko-KR" altLang="en-US">
                <a:solidFill>
                  <a:schemeClr val="bg1"/>
                </a:solidFill>
              </a:rPr>
              <a:t>가 아닌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en-US" altLang="ko-KR">
                <a:solidFill>
                  <a:schemeClr val="bg1"/>
                </a:solidFill>
              </a:rPr>
              <a:t>html</a:t>
            </a:r>
            <a:r>
              <a:rPr lang="ko-KR" altLang="en-US">
                <a:solidFill>
                  <a:schemeClr val="bg1"/>
                </a:solidFill>
              </a:rPr>
              <a:t>을 사용하게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되면 대댓글이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한 개만 노출이 되는 오류가 발생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907540" y="5733415"/>
            <a:ext cx="360045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그림 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2814955" y="5668010"/>
            <a:ext cx="3658235" cy="562610"/>
          </a:xfrm>
          <a:prstGeom prst="rect"/>
          <a:noFill/>
          <a:ln w="0">
            <a:noFill/>
            <a:prstDash/>
          </a:ln>
        </p:spPr>
      </p:pic>
      <p:sp>
        <p:nvSpPr>
          <p:cNvPr id="5124" name="도형 90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25" name="도형 91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텍스트 상자 92"/>
          <p:cNvSpPr txBox="1">
            <a:spLocks/>
          </p:cNvSpPr>
          <p:nvPr/>
        </p:nvSpPr>
        <p:spPr>
          <a:xfrm rot="0">
            <a:off x="593090" y="116840"/>
            <a:ext cx="42989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주요 소스 - 대댓글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5127" name="텍스트 상자 93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128" name="그림 94" descr="C:/Users/User/AppData/Roaming/PolarisOffice/ETemp/9136_19449752/fImage2297844525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662940" y="2448560"/>
            <a:ext cx="8481695" cy="635"/>
          </a:xfrm>
          <a:prstGeom prst="line">
            <a:avLst/>
          </a:prstGeom>
          <a:ln w="190500" cap="flat" cmpd="sng">
            <a:solidFill>
              <a:srgbClr val="F99A8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xmlns:p14="http://schemas.microsoft.com/office/powerpoint/2010/main" id="{45E6A35B-CC85-4426-B13F-ED23AB6EC147}"/>
              </a:ext>
            </a:extLst>
          </p:cNvPr>
          <p:cNvSpPr txBox="1"/>
          <p:nvPr/>
        </p:nvSpPr>
        <p:spPr>
          <a:xfrm>
            <a:off x="716280" y="1767840"/>
            <a:ext cx="180340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그룹 10">
            <a:extLst>
              <a:ext uri="{FF2B5EF4-FFF2-40B4-BE49-F238E27FC236}">
                <a16:creationId xmlns:a16="http://schemas.microsoft.com/office/drawing/2014/main" xmlns="" xmlns:p14="http://schemas.microsoft.com/office/powerpoint/2010/main" id="{A1ED4328-07C5-4785-A581-EABD1EBA0E54}"/>
              </a:ext>
            </a:extLst>
          </p:cNvPr>
          <p:cNvGrpSpPr/>
          <p:nvPr/>
        </p:nvGrpSpPr>
        <p:grpSpPr>
          <a:xfrm>
            <a:off x="642620" y="2637155"/>
            <a:ext cx="5441315" cy="523240"/>
            <a:chOff x="642620" y="2637155"/>
            <a:chExt cx="5441315" cy="523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9A1FC572-723F-4B25-9A45-0BC6BED1A0C6}"/>
                </a:ext>
              </a:extLst>
            </p:cNvPr>
            <p:cNvSpPr txBox="1"/>
            <p:nvPr/>
          </p:nvSpPr>
          <p:spPr>
            <a:xfrm>
              <a:off x="642620" y="2667635"/>
              <a:ext cx="3625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05B4DCA3-A481-4D37-A89E-D0CA184D86B1}"/>
                </a:ext>
              </a:extLst>
            </p:cNvPr>
            <p:cNvSpPr txBox="1"/>
            <p:nvPr/>
          </p:nvSpPr>
          <p:spPr>
            <a:xfrm>
              <a:off x="1123950" y="2637155"/>
              <a:ext cx="495998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프로젝트 소개 및 기능</a:t>
              </a:r>
              <a:r>
                <a:rPr lang="en-US" altLang="ko-KR" sz="2800" spc="-300" dirty="0" smtClean="0"/>
                <a:t>&amp;</a:t>
              </a:r>
              <a:r>
                <a:rPr lang="ko-KR" altLang="en-US" sz="2800" spc="-300" dirty="0" smtClean="0"/>
                <a:t>기술 정리</a:t>
              </a:r>
              <a:endParaRPr lang="ko-KR" altLang="en-US" sz="2800" spc="-300" dirty="0"/>
            </a:p>
          </p:txBody>
        </p:sp>
      </p:grpSp>
      <p:grpSp>
        <p:nvGrpSpPr>
          <p:cNvPr id="4" name="그룹 11">
            <a:extLst>
              <a:ext uri="{FF2B5EF4-FFF2-40B4-BE49-F238E27FC236}">
                <a16:creationId xmlns:a16="http://schemas.microsoft.com/office/drawing/2014/main" xmlns="" xmlns:p14="http://schemas.microsoft.com/office/powerpoint/2010/main" id="{22A050DD-EA3D-4E3C-818A-9905FF604D11}"/>
              </a:ext>
            </a:extLst>
          </p:cNvPr>
          <p:cNvGrpSpPr/>
          <p:nvPr/>
        </p:nvGrpSpPr>
        <p:grpSpPr>
          <a:xfrm>
            <a:off x="-416560" y="3140710"/>
            <a:ext cx="6256655" cy="523240"/>
            <a:chOff x="-416560" y="3140710"/>
            <a:chExt cx="6256655" cy="5232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CEF97653-83A5-402B-9F2B-3B83FC7CDFF8}"/>
                </a:ext>
              </a:extLst>
            </p:cNvPr>
            <p:cNvSpPr txBox="1"/>
            <p:nvPr/>
          </p:nvSpPr>
          <p:spPr>
            <a:xfrm>
              <a:off x="642620" y="3171825"/>
              <a:ext cx="3625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EA19AF51-6E76-4F66-A2B5-9DADF5CCD1DE}"/>
                </a:ext>
              </a:extLst>
            </p:cNvPr>
            <p:cNvSpPr txBox="1"/>
            <p:nvPr/>
          </p:nvSpPr>
          <p:spPr>
            <a:xfrm>
              <a:off x="-416560" y="3140710"/>
              <a:ext cx="625665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en-US" altLang="ko-KR" sz="2800" spc="-290" dirty="0" smtClean="0">
                  <a:solidFill>
                    <a:schemeClr val="bg2">
                      <a:lumMod val="10000"/>
                    </a:schemeClr>
                  </a:solidFill>
                </a:rPr>
                <a:t>                 </a:t>
              </a:r>
              <a:r>
                <a:rPr lang="ko-KR" altLang="ko-KR" sz="2800" spc="-290" dirty="0" smtClean="0">
                  <a:solidFill>
                    <a:schemeClr val="bg2">
                      <a:lumMod val="10000"/>
                    </a:schemeClr>
                  </a:solidFill>
                </a:rPr>
                <a:t>타임라인</a:t>
              </a:r>
              <a:r>
                <a:rPr lang="en-US" altLang="ko-KR" sz="2800" spc="-290" dirty="0" smtClean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2800" spc="-290" dirty="0" smtClean="0">
                  <a:solidFill>
                    <a:schemeClr val="bg2">
                      <a:lumMod val="10000"/>
                    </a:schemeClr>
                  </a:solidFill>
                </a:rPr>
                <a:t>&amp; </a:t>
              </a:r>
              <a:r>
                <a:rPr lang="ko-KR" altLang="en-US" sz="2800" spc="-290" dirty="0" smtClean="0">
                  <a:solidFill>
                    <a:schemeClr val="bg2">
                      <a:lumMod val="10000"/>
                    </a:schemeClr>
                  </a:solidFill>
                </a:rPr>
                <a:t>테이블 </a:t>
              </a:r>
              <a:r>
                <a:rPr lang="ko-KR" altLang="en-US" sz="2800" spc="-290" dirty="0" smtClean="0">
                  <a:solidFill>
                    <a:schemeClr val="bg2">
                      <a:lumMod val="10000"/>
                    </a:schemeClr>
                  </a:solidFill>
                </a:rPr>
                <a:t>명세서</a:t>
              </a:r>
              <a:r>
                <a:rPr lang="en-US" altLang="ko-KR" sz="2800" spc="-290" dirty="0" smtClean="0">
                  <a:solidFill>
                    <a:schemeClr val="bg2">
                      <a:lumMod val="10000"/>
                    </a:schemeClr>
                  </a:solidFill>
                </a:rPr>
                <a:t>&amp;ERD</a:t>
              </a:r>
              <a:endParaRPr lang="ko-KR" altLang="en-US" sz="28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8" name="그룹 11">
            <a:extLst>
              <a:ext uri="{FF2B5EF4-FFF2-40B4-BE49-F238E27FC236}">
                <a16:creationId xmlns:a16="http://schemas.microsoft.com/office/drawing/2014/main" xmlns="" xmlns:p14="http://schemas.microsoft.com/office/powerpoint/2010/main" id="{22A050DD-EA3D-4E3C-818A-9905FF604D11}"/>
              </a:ext>
            </a:extLst>
          </p:cNvPr>
          <p:cNvGrpSpPr/>
          <p:nvPr/>
        </p:nvGrpSpPr>
        <p:grpSpPr>
          <a:xfrm>
            <a:off x="642620" y="3644900"/>
            <a:ext cx="3319145" cy="523240"/>
            <a:chOff x="642620" y="3644900"/>
            <a:chExt cx="3319145" cy="523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CEF97653-83A5-402B-9F2B-3B83FC7CDFF8}"/>
                </a:ext>
              </a:extLst>
            </p:cNvPr>
            <p:cNvSpPr txBox="1"/>
            <p:nvPr/>
          </p:nvSpPr>
          <p:spPr>
            <a:xfrm>
              <a:off x="642620" y="3676015"/>
              <a:ext cx="3625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EA19AF51-6E76-4F66-A2B5-9DADF5CCD1DE}"/>
                </a:ext>
              </a:extLst>
            </p:cNvPr>
            <p:cNvSpPr txBox="1"/>
            <p:nvPr/>
          </p:nvSpPr>
          <p:spPr>
            <a:xfrm>
              <a:off x="1123950" y="3644900"/>
              <a:ext cx="283781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프로젝트 </a:t>
              </a:r>
              <a:r>
                <a:rPr lang="ko-KR" altLang="en-US" sz="2800" spc="-300" dirty="0" smtClean="0"/>
                <a:t>기능소</a:t>
              </a:r>
              <a:r>
                <a:rPr lang="ko-KR" altLang="en-US" sz="2800" spc="-300" dirty="0" smtClean="0"/>
                <a:t>개</a:t>
              </a:r>
              <a:endParaRPr lang="ko-KR" altLang="en-US" sz="2800" spc="-300" dirty="0"/>
            </a:p>
          </p:txBody>
        </p:sp>
      </p:grpSp>
      <p:grpSp>
        <p:nvGrpSpPr>
          <p:cNvPr id="19" name="그룹 11">
            <a:extLst>
              <a:ext uri="{FF2B5EF4-FFF2-40B4-BE49-F238E27FC236}">
                <a16:creationId xmlns:a16="http://schemas.microsoft.com/office/drawing/2014/main" xmlns="" xmlns:p14="http://schemas.microsoft.com/office/powerpoint/2010/main" id="{22A050DD-EA3D-4E3C-818A-9905FF604D11}"/>
              </a:ext>
            </a:extLst>
          </p:cNvPr>
          <p:cNvGrpSpPr/>
          <p:nvPr/>
        </p:nvGrpSpPr>
        <p:grpSpPr>
          <a:xfrm>
            <a:off x="640715" y="4130040"/>
            <a:ext cx="2269490" cy="523240"/>
            <a:chOff x="640715" y="4130040"/>
            <a:chExt cx="2269490" cy="52324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CEF97653-83A5-402B-9F2B-3B83FC7CDFF8}"/>
                </a:ext>
              </a:extLst>
            </p:cNvPr>
            <p:cNvSpPr txBox="1"/>
            <p:nvPr/>
          </p:nvSpPr>
          <p:spPr>
            <a:xfrm>
              <a:off x="640715" y="4160520"/>
              <a:ext cx="3625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EA19AF51-6E76-4F66-A2B5-9DADF5CCD1DE}"/>
                </a:ext>
              </a:extLst>
            </p:cNvPr>
            <p:cNvSpPr txBox="1"/>
            <p:nvPr/>
          </p:nvSpPr>
          <p:spPr>
            <a:xfrm>
              <a:off x="1122680" y="4130040"/>
              <a:ext cx="178752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/>
                <a:t>플로우차트</a:t>
              </a:r>
              <a:endParaRPr lang="ko-KR" altLang="en-US" sz="2800" spc="-300" dirty="0"/>
            </a:p>
          </p:txBody>
        </p:sp>
      </p:grpSp>
      <p:grpSp>
        <p:nvGrpSpPr>
          <p:cNvPr id="24" name="그룹 11">
            <a:extLst>
              <a:ext uri="{FF2B5EF4-FFF2-40B4-BE49-F238E27FC236}">
                <a16:creationId xmlns:a16="http://schemas.microsoft.com/office/drawing/2014/main" xmlns="" xmlns:p14="http://schemas.microsoft.com/office/powerpoint/2010/main" id="{22A050DD-EA3D-4E3C-818A-9905FF604D11}"/>
              </a:ext>
            </a:extLst>
          </p:cNvPr>
          <p:cNvGrpSpPr/>
          <p:nvPr/>
        </p:nvGrpSpPr>
        <p:grpSpPr>
          <a:xfrm>
            <a:off x="633095" y="4634230"/>
            <a:ext cx="1948815" cy="523240"/>
            <a:chOff x="633095" y="4634230"/>
            <a:chExt cx="1948815" cy="5232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CEF97653-83A5-402B-9F2B-3B83FC7CDFF8}"/>
                </a:ext>
              </a:extLst>
            </p:cNvPr>
            <p:cNvSpPr txBox="1"/>
            <p:nvPr/>
          </p:nvSpPr>
          <p:spPr>
            <a:xfrm>
              <a:off x="633095" y="4664710"/>
              <a:ext cx="3625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EA19AF51-6E76-4F66-A2B5-9DADF5CCD1DE}"/>
                </a:ext>
              </a:extLst>
            </p:cNvPr>
            <p:cNvSpPr txBox="1"/>
            <p:nvPr/>
          </p:nvSpPr>
          <p:spPr>
            <a:xfrm>
              <a:off x="1115060" y="4634230"/>
              <a:ext cx="1466850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주요소스</a:t>
              </a:r>
              <a:endParaRPr lang="ko-KR" altLang="en-US" sz="2800" spc="-300" dirty="0"/>
            </a:p>
          </p:txBody>
        </p:sp>
      </p:grpSp>
      <p:grpSp>
        <p:nvGrpSpPr>
          <p:cNvPr id="30" name="그룹 11">
            <a:extLst>
              <a:ext uri="{FF2B5EF4-FFF2-40B4-BE49-F238E27FC236}">
                <a16:creationId xmlns:a16="http://schemas.microsoft.com/office/drawing/2014/main" xmlns="" xmlns:p14="http://schemas.microsoft.com/office/powerpoint/2010/main" id="{22A050DD-EA3D-4E3C-818A-9905FF604D11}"/>
              </a:ext>
            </a:extLst>
          </p:cNvPr>
          <p:cNvGrpSpPr/>
          <p:nvPr/>
        </p:nvGrpSpPr>
        <p:grpSpPr>
          <a:xfrm>
            <a:off x="633095" y="5157470"/>
            <a:ext cx="6148705" cy="523240"/>
            <a:chOff x="633095" y="5157470"/>
            <a:chExt cx="6148705" cy="5232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CEF97653-83A5-402B-9F2B-3B83FC7CDFF8}"/>
                </a:ext>
              </a:extLst>
            </p:cNvPr>
            <p:cNvSpPr txBox="1"/>
            <p:nvPr/>
          </p:nvSpPr>
          <p:spPr>
            <a:xfrm>
              <a:off x="633095" y="5187950"/>
              <a:ext cx="3625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6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EA19AF51-6E76-4F66-A2B5-9DADF5CCD1DE}"/>
                </a:ext>
              </a:extLst>
            </p:cNvPr>
            <p:cNvSpPr txBox="1"/>
            <p:nvPr/>
          </p:nvSpPr>
          <p:spPr>
            <a:xfrm>
              <a:off x="1115060" y="5157470"/>
              <a:ext cx="5666740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/>
                <a:t>프로젝트중</a:t>
              </a:r>
              <a:r>
                <a:rPr lang="ko-KR" altLang="en-US" sz="2800" spc="-300" dirty="0" smtClean="0"/>
                <a:t> </a:t>
              </a:r>
              <a:r>
                <a:rPr lang="ko-KR" altLang="en-US" sz="2800" spc="-300" dirty="0" smtClean="0"/>
                <a:t>발생한 문제점과 </a:t>
              </a:r>
              <a:r>
                <a:rPr lang="ko-KR" altLang="en-US" sz="2800" spc="-300" dirty="0" smtClean="0"/>
                <a:t>해결방안</a:t>
              </a:r>
              <a:endParaRPr lang="ko-KR" altLang="en-US" sz="2800" spc="-300" dirty="0"/>
            </a:p>
          </p:txBody>
        </p:sp>
      </p:grpSp>
      <p:grpSp>
        <p:nvGrpSpPr>
          <p:cNvPr id="27" name="그룹 11">
            <a:extLst>
              <a:ext uri="{FF2B5EF4-FFF2-40B4-BE49-F238E27FC236}">
                <a16:creationId xmlns:a16="http://schemas.microsoft.com/office/drawing/2014/main" xmlns="" xmlns:p14="http://schemas.microsoft.com/office/powerpoint/2010/main" id="{22A050DD-EA3D-4E3C-818A-9905FF604D11}"/>
              </a:ext>
            </a:extLst>
          </p:cNvPr>
          <p:cNvGrpSpPr/>
          <p:nvPr/>
        </p:nvGrpSpPr>
        <p:grpSpPr>
          <a:xfrm>
            <a:off x="633095" y="5641975"/>
            <a:ext cx="2037080" cy="523240"/>
            <a:chOff x="633095" y="5641975"/>
            <a:chExt cx="2037080" cy="52324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CEF97653-83A5-402B-9F2B-3B83FC7CDFF8}"/>
                </a:ext>
              </a:extLst>
            </p:cNvPr>
            <p:cNvSpPr txBox="1"/>
            <p:nvPr/>
          </p:nvSpPr>
          <p:spPr>
            <a:xfrm>
              <a:off x="633095" y="5673090"/>
              <a:ext cx="3625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xmlns:p14="http://schemas.microsoft.com/office/powerpoint/2010/main" id="{EA19AF51-6E76-4F66-A2B5-9DADF5CCD1DE}"/>
                </a:ext>
              </a:extLst>
            </p:cNvPr>
            <p:cNvSpPr txBox="1"/>
            <p:nvPr/>
          </p:nvSpPr>
          <p:spPr>
            <a:xfrm>
              <a:off x="1115060" y="5641975"/>
              <a:ext cx="155511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소감 발표</a:t>
              </a:r>
              <a:endParaRPr lang="ko-KR" altLang="en-US" sz="28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2750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775"/>
            <a:ext cx="91440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563235" y="2854960"/>
            <a:ext cx="324675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회원과 비회원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간의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기능의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차별을 주기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위해 사용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47" name="도형 9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48" name="도형 96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텍스트 상자 97"/>
          <p:cNvSpPr txBox="1">
            <a:spLocks/>
          </p:cNvSpPr>
          <p:nvPr/>
        </p:nvSpPr>
        <p:spPr>
          <a:xfrm rot="0">
            <a:off x="593090" y="116840"/>
            <a:ext cx="47555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주요 소스 - </a:t>
            </a: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인터셉터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6150" name="텍스트 상자 98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51" name="그림 99" descr="C:/Users/User/AppData/Roaming/PolarisOffice/ETemp/9136_19449752/fImage2297845025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" y="1268730"/>
            <a:ext cx="9144635" cy="558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>
          <a:xfrm>
            <a:off x="3060065" y="4797425"/>
            <a:ext cx="2448560" cy="288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290" y="5443220"/>
            <a:ext cx="3124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4643755" y="5085080"/>
            <a:ext cx="575945" cy="357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도형 10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74" name="도형 106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텍스트 상자 107"/>
          <p:cNvSpPr txBox="1">
            <a:spLocks/>
          </p:cNvSpPr>
          <p:nvPr/>
        </p:nvSpPr>
        <p:spPr>
          <a:xfrm rot="0">
            <a:off x="593090" y="116840"/>
            <a:ext cx="42983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주요 소스 - </a:t>
            </a: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이메일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176" name="텍스트 상자 108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177" name="그림 109" descr="C:/Users/User/AppData/Roaming/PolarisOffice/ETemp/9136_19449752/fImage2297846025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AA55D9-5D1D-4954-A488-C274681FB5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43000"/>
            <a:ext cx="4472940" cy="5686425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 rot="0">
            <a:off x="2226310" y="2952115"/>
            <a:ext cx="2247265" cy="9531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>
                <a:solidFill>
                  <a:schemeClr val="bg1"/>
                </a:solidFill>
              </a:rPr>
              <a:t>현재 로그인한 유저와 </a:t>
            </a:r>
            <a:endParaRPr lang="ko-KR" altLang="en-US" sz="14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400">
                <a:solidFill>
                  <a:schemeClr val="bg1"/>
                </a:solidFill>
              </a:rPr>
              <a:t>게시글의 좋아요 상태</a:t>
            </a:r>
            <a:endParaRPr lang="ko-KR" altLang="en-US" sz="14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400">
                <a:solidFill>
                  <a:schemeClr val="bg1"/>
                </a:solidFill>
              </a:rPr>
              <a:t>체크 후 상태에 따라 좋아요 상태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변경 및 증감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FA3B71A-7849-413B-ADB7-AFF39842A2F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143000"/>
            <a:ext cx="4572000" cy="56838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3692CE-B04E-4556-96B2-A1D9D5107595}"/>
              </a:ext>
            </a:extLst>
          </p:cNvPr>
          <p:cNvSpPr txBox="1"/>
          <p:nvPr/>
        </p:nvSpPr>
        <p:spPr>
          <a:xfrm>
            <a:off x="6858635" y="2553970"/>
            <a:ext cx="2186940" cy="7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컨트롤러에서 받아온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값에 따라 비동기식으로 화면에 출력</a:t>
            </a:r>
          </a:p>
        </p:txBody>
      </p:sp>
      <p:sp>
        <p:nvSpPr>
          <p:cNvPr id="14" name="도형 110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11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12"/>
          <p:cNvSpPr txBox="1">
            <a:spLocks/>
          </p:cNvSpPr>
          <p:nvPr/>
        </p:nvSpPr>
        <p:spPr>
          <a:xfrm rot="0">
            <a:off x="593090" y="116840"/>
            <a:ext cx="42983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주요 소스 - </a:t>
            </a: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좋아요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17" name="텍스트 상자 113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14" descr="C:/Users/User/AppData/Roaming/PolarisOffice/ETemp/9136_19449752/fImage2297846525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06860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16" descr="C:/Users/User/AppData/Roaming/PolarisOffice/ETemp/9136_19449752/fImage30977617858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8030" y="1141730"/>
            <a:ext cx="4582160" cy="5681345"/>
          </a:xfrm>
          <a:prstGeom prst="rect"/>
          <a:noFill/>
        </p:spPr>
      </p:pic>
      <p:pic>
        <p:nvPicPr>
          <p:cNvPr id="19" name="Picture " descr="C:/Users/User/AppData/Roaming/PolarisOffice/ETemp/9136_19449752/fImage37295616937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1137285"/>
            <a:ext cx="4471670" cy="56870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2995930" y="1239520"/>
            <a:ext cx="131191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>
                <a:solidFill>
                  <a:schemeClr val="bg1"/>
                </a:solidFill>
              </a:rPr>
              <a:t>웹 소켓 설정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755130" y="1308100"/>
            <a:ext cx="2187575" cy="7378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>
                <a:solidFill>
                  <a:schemeClr val="bg1"/>
                </a:solidFill>
              </a:rPr>
              <a:t>자바스크립트를 이용하여 서버와 </a:t>
            </a:r>
            <a:endParaRPr lang="ko-KR" altLang="en-US" sz="1400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400">
                <a:solidFill>
                  <a:schemeClr val="bg1"/>
                </a:solidFill>
              </a:rPr>
              <a:t>정보를 주고 받음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593090" y="116840"/>
            <a:ext cx="42983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주요 소스 - </a:t>
            </a: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메신저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Picture " descr="C:/Users/User/AppData/Roaming/PolarisOffice/ETemp/9136_19449752/fImage2297861576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  <p:sp>
        <p:nvSpPr>
          <p:cNvPr id="21" name="텍스트 상자 117"/>
          <p:cNvSpPr txBox="1">
            <a:spLocks/>
          </p:cNvSpPr>
          <p:nvPr/>
        </p:nvSpPr>
        <p:spPr>
          <a:xfrm rot="0">
            <a:off x="6478270" y="4381500"/>
            <a:ext cx="258699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>
                <a:solidFill>
                  <a:schemeClr val="bg1"/>
                </a:solidFill>
              </a:rPr>
              <a:t>정보를 받으면 append로 추가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241425" y="995680"/>
            <a:ext cx="2160905" cy="2880360"/>
          </a:xfrm>
          <a:prstGeom prst="rect">
            <a:avLst/>
          </a:prstGeom>
          <a:solidFill>
            <a:srgbClr val="F99A8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xmlns:p14="http://schemas.microsoft.com/office/powerpoint/2010/main" id="{63BB9625-5326-4AE0-B1B7-423C7954E7BE}"/>
              </a:ext>
            </a:extLst>
          </p:cNvPr>
          <p:cNvSpPr txBox="1"/>
          <p:nvPr/>
        </p:nvSpPr>
        <p:spPr>
          <a:xfrm>
            <a:off x="1272540" y="2844800"/>
            <a:ext cx="217297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6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p14="http://schemas.microsoft.com/office/powerpoint/2010/main" id="{CE10D87E-0FC7-42DD-B63A-8F1C55EDC600}"/>
              </a:ext>
            </a:extLst>
          </p:cNvPr>
          <p:cNvSpPr txBox="1"/>
          <p:nvPr/>
        </p:nvSpPr>
        <p:spPr>
          <a:xfrm>
            <a:off x="3943350" y="3068955"/>
            <a:ext cx="4162425" cy="11995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>
                <a:solidFill>
                  <a:schemeClr val="bg2">
                    <a:lumMod val="10000"/>
                  </a:schemeClr>
                </a:solidFill>
              </a:rPr>
              <a:t>프로젝트 중 발생한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>
                <a:solidFill>
                  <a:schemeClr val="bg2">
                    <a:lumMod val="10000"/>
                  </a:schemeClr>
                </a:solidFill>
              </a:rPr>
              <a:t> 문제점과 해결방안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25095" y="1318895"/>
          <a:ext cx="8788400" cy="28733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57015"/>
                <a:gridCol w="473138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문제점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해결방안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1. 클라이언트의 이메일 입력 실수의 경우.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재전송 기능을 추가한 JSP생성.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2. 아이디, 닉네임 공백일 때 회원가입 가능.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Html blur 함수를 사용하여 해결.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3. 비밀번호 찾기 시 Email의 정보가 없어도 메일 발송.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비동기 식으로 정보 대조 후 메일 발송.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4. 아이디, 비밀번호 찾기 시 안내 문구 지연.</a:t>
                      </a:r>
                      <a:endParaRPr lang="ko-KR" altLang="en-US" sz="12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안내 문구와 메일 발송의 순서를 변경.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5. 글 등록 시 post 방식으로 전송하면 한글 깨짐 현상.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web.xml에 소스 추가.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6. onclick 함수 호출 시 화면이 위로 올라가지는 현상.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Onclick 함수 뒤 return false; 추가.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" name="도형 4"/>
          <p:cNvSpPr>
            <a:spLocks/>
          </p:cNvSpPr>
          <p:nvPr/>
        </p:nvSpPr>
        <p:spPr>
          <a:xfrm rot="0">
            <a:off x="291465" y="1176020"/>
            <a:ext cx="1009650" cy="271145"/>
          </a:xfrm>
          <a:prstGeom prst="rect"/>
          <a:solidFill>
            <a:schemeClr val="bg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7" name="표 10"/>
          <p:cNvGraphicFramePr>
            <a:graphicFrameLocks noGrp="1"/>
          </p:cNvGraphicFramePr>
          <p:nvPr/>
        </p:nvGraphicFramePr>
        <p:xfrm>
          <a:off x="113030" y="4613910"/>
          <a:ext cx="8788400" cy="21266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57015"/>
                <a:gridCol w="473138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문제점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해결방안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1.  on update cascade를 지원하지 않음.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트리거 생성.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2. 칼럼명에 언더바(_) 포함 시 오류발생. 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Mybatis-config.xml 에 설정 추가 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언더바(_) 이후 첫 글자 대문자로 작성.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3. AUTO_INCREMENT 지원하지 않음.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시퀀시 생성.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4. LIMIT을 지원하지 않음.</a:t>
                      </a:r>
                      <a:endParaRPr lang="ko-KR" altLang="en-US" sz="12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서브쿼리&amp; ROWNUM 사용.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" name="도형 11"/>
          <p:cNvSpPr>
            <a:spLocks/>
          </p:cNvSpPr>
          <p:nvPr/>
        </p:nvSpPr>
        <p:spPr>
          <a:xfrm rot="0">
            <a:off x="279400" y="4509135"/>
            <a:ext cx="1009650" cy="271145"/>
          </a:xfrm>
          <a:prstGeom prst="rect"/>
          <a:solidFill>
            <a:schemeClr val="bg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Oracle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118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0" name="도형 119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120"/>
          <p:cNvSpPr txBox="1">
            <a:spLocks/>
          </p:cNvSpPr>
          <p:nvPr/>
        </p:nvSpPr>
        <p:spPr>
          <a:xfrm rot="0">
            <a:off x="593090" y="250190"/>
            <a:ext cx="311150" cy="46164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solidFill>
                  <a:schemeClr val="bg1"/>
                </a:solidFill>
                <a:latin typeface="바탕체" charset="0"/>
                <a:ea typeface="바탕체" charset="0"/>
              </a:rPr>
              <a:t>프로젝트 중 발생한 문제점과 해결방안</a:t>
            </a:r>
            <a:endParaRPr lang="ko-KR" altLang="en-US" sz="24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2" name="텍스트 상자 121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3" name="그림 122" descr="C:/Users/User/AppData/Roaming/PolarisOffice/ETemp/9136_19449752/fImage22978623326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241425" y="995680"/>
            <a:ext cx="2160905" cy="2880360"/>
          </a:xfrm>
          <a:prstGeom prst="rect">
            <a:avLst/>
          </a:prstGeom>
          <a:solidFill>
            <a:srgbClr val="F99A8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xmlns:p14="http://schemas.microsoft.com/office/powerpoint/2010/main" id="{63BB9625-5326-4AE0-B1B7-423C7954E7BE}"/>
              </a:ext>
            </a:extLst>
          </p:cNvPr>
          <p:cNvSpPr txBox="1"/>
          <p:nvPr/>
        </p:nvSpPr>
        <p:spPr>
          <a:xfrm>
            <a:off x="1272540" y="2844800"/>
            <a:ext cx="217297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7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p14="http://schemas.microsoft.com/office/powerpoint/2010/main" id="{CE10D87E-0FC7-42DD-B63A-8F1C55EDC600}"/>
              </a:ext>
            </a:extLst>
          </p:cNvPr>
          <p:cNvSpPr txBox="1"/>
          <p:nvPr/>
        </p:nvSpPr>
        <p:spPr>
          <a:xfrm>
            <a:off x="4639945" y="3284855"/>
            <a:ext cx="217297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>
                <a:solidFill>
                  <a:schemeClr val="bg2">
                    <a:lumMod val="10000"/>
                  </a:schemeClr>
                </a:solidFill>
              </a:rPr>
              <a:t>소감 발표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67050" y="1780540"/>
            <a:ext cx="2259965" cy="1083310"/>
          </a:xfrm>
          <a:prstGeom prst="rect"/>
          <a:noFill/>
        </p:spPr>
      </p:pic>
      <p:sp>
        <p:nvSpPr>
          <p:cNvPr id="31" name="도형 13"/>
          <p:cNvSpPr>
            <a:spLocks/>
          </p:cNvSpPr>
          <p:nvPr/>
        </p:nvSpPr>
        <p:spPr>
          <a:xfrm rot="0">
            <a:off x="483235" y="1390015"/>
            <a:ext cx="7981950" cy="531876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CHAOS 프로젝트를 진행하며 느낀 점들이 많습니다.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첫째로 프로젝트의 기획&amp;설계 단계의 중요성입니다.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혼자 하는 게 아닌 팀원과 함께 프로젝트를 진행하다 보니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컨트롤러의 이름을 맞추는 것도 중요했고 Mapper 이름, Jsp의 이름 등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생각해야 할게 많았습니다.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둘째로 팀워크의 중요성입니다.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하루 목표 계획에 따라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회의를 통한 역할 분담으로 프로젝트를 진행했습니다.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이렇게 진행을 하게 되니 하루 목표 계획에 맞춰 완성할 수 있었습니다.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비록 프로젝트 기한이 짧았지만 만족하는 결과를 얻게 되었고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처음 해보는 팀 프로젝트였지만 팀원과의 호흡이 좋았기 때문에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프로젝트가 성공적이었습니다.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16"/>
          <p:cNvSpPr>
            <a:spLocks/>
          </p:cNvSpPr>
          <p:nvPr/>
        </p:nvSpPr>
        <p:spPr>
          <a:xfrm rot="0">
            <a:off x="657860" y="1207135"/>
            <a:ext cx="1298575" cy="374650"/>
          </a:xfrm>
          <a:prstGeom prst="rect"/>
          <a:solidFill>
            <a:schemeClr val="bg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한승현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19"/>
          <p:cNvSpPr>
            <a:spLocks/>
          </p:cNvSpPr>
          <p:nvPr/>
        </p:nvSpPr>
        <p:spPr>
          <a:xfrm rot="0">
            <a:off x="5622925" y="1680210"/>
            <a:ext cx="1518920" cy="104140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reate by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H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an Seung Hyeon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nd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O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h Nam Gyu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NS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128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129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130"/>
          <p:cNvSpPr txBox="1">
            <a:spLocks/>
          </p:cNvSpPr>
          <p:nvPr/>
        </p:nvSpPr>
        <p:spPr>
          <a:xfrm rot="0">
            <a:off x="593090" y="116840"/>
            <a:ext cx="22409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소감 발표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37" name="텍스트 상자 131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67050" y="1780540"/>
            <a:ext cx="2259965" cy="1083310"/>
          </a:xfrm>
          <a:prstGeom prst="rect"/>
          <a:noFill/>
        </p:spPr>
      </p:pic>
      <p:sp>
        <p:nvSpPr>
          <p:cNvPr id="32" name="도형 24"/>
          <p:cNvSpPr>
            <a:spLocks/>
          </p:cNvSpPr>
          <p:nvPr/>
        </p:nvSpPr>
        <p:spPr>
          <a:xfrm rot="0">
            <a:off x="483235" y="1390015"/>
            <a:ext cx="7981950" cy="531876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웹 프로젝트는 지난 프로젝트와 다르게 팀으로 진행을 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팀 프로젝트를 진행하며 느낀 점을 장점과 단점으로 나눌 수 있습니다.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단점으로 프로젝트를 혼자 진행할 때 보다 자유도가 떨어졌습니다. 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하지만 장점이 더 많았습니다. 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첫째로 팀 프로젝트이기 때문에 내가 맡은 것에 대한 책임감이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더욱더 높아졌으며 타인도 이해하기 쉽게끔 맡은 일을 정리했습니다.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둘째로 시야가 넓어졌다. 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혼자 할 때는 생각하지 못했던 것들을 팀원과 의견을 공유하며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해결방안을 토의하면서 다양한 시야와 사고능력을 가지게 되었다.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이러한 장점들 덕분에 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나의 팀워크 능력과 프로그래밍 실력이 더 성장하는 계기가 되었습니다.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25"/>
          <p:cNvSpPr>
            <a:spLocks/>
          </p:cNvSpPr>
          <p:nvPr/>
        </p:nvSpPr>
        <p:spPr>
          <a:xfrm rot="0">
            <a:off x="657860" y="1207135"/>
            <a:ext cx="1298575" cy="374650"/>
          </a:xfrm>
          <a:prstGeom prst="rect"/>
          <a:solidFill>
            <a:schemeClr val="bg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오남규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27"/>
          <p:cNvSpPr>
            <a:spLocks/>
          </p:cNvSpPr>
          <p:nvPr/>
        </p:nvSpPr>
        <p:spPr>
          <a:xfrm rot="0">
            <a:off x="5622925" y="1680210"/>
            <a:ext cx="1518920" cy="104140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reate by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H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an Seung Hyeon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nd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O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h Nam Gyu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NS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33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134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35"/>
          <p:cNvSpPr txBox="1">
            <a:spLocks/>
          </p:cNvSpPr>
          <p:nvPr/>
        </p:nvSpPr>
        <p:spPr>
          <a:xfrm rot="0">
            <a:off x="593090" y="116840"/>
            <a:ext cx="22409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소감 발표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38" name="텍스트 상자 136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91260" y="1007110"/>
            <a:ext cx="2160905" cy="2880360"/>
          </a:xfrm>
          <a:prstGeom prst="rect">
            <a:avLst/>
          </a:prstGeom>
          <a:solidFill>
            <a:srgbClr val="F99A8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99A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xmlns:p14="http://schemas.microsoft.com/office/powerpoint/2010/main" id="{63BB9625-5326-4AE0-B1B7-423C7954E7BE}"/>
              </a:ext>
            </a:extLst>
          </p:cNvPr>
          <p:cNvSpPr txBox="1"/>
          <p:nvPr/>
        </p:nvSpPr>
        <p:spPr>
          <a:xfrm>
            <a:off x="1272540" y="2844800"/>
            <a:ext cx="2173605" cy="922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5400" b="1">
                <a:solidFill>
                  <a:schemeClr val="bg1"/>
                </a:solidFill>
              </a:rPr>
              <a:t>Part 1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p14="http://schemas.microsoft.com/office/powerpoint/2010/main" id="{CE10D87E-0FC7-42DD-B63A-8F1C55EDC600}"/>
              </a:ext>
            </a:extLst>
          </p:cNvPr>
          <p:cNvSpPr txBox="1"/>
          <p:nvPr/>
        </p:nvSpPr>
        <p:spPr>
          <a:xfrm>
            <a:off x="4121785" y="3284855"/>
            <a:ext cx="341376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spc="-290">
                <a:solidFill>
                  <a:schemeClr val="bg2">
                    <a:lumMod val="10000"/>
                  </a:schemeClr>
                </a:solidFill>
              </a:rPr>
              <a:t>프로젝트 소개 및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spc="-290">
                <a:solidFill>
                  <a:schemeClr val="bg2">
                    <a:lumMod val="10000"/>
                  </a:schemeClr>
                </a:solidFill>
              </a:rPr>
              <a:t>기능 &amp; 기술 정리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/>
              </a:ext>
            </a:extLst>
          </a:blip>
          <a:stretch>
            <a:fillRect/>
          </a:stretch>
        </p:blipFill>
        <p:spPr bwMode="auto">
          <a:xfrm>
            <a:off x="335915" y="1910715"/>
            <a:ext cx="1369060" cy="1106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1" name="TextBox 10"/>
          <p:cNvSpPr txBox="1">
            <a:spLocks/>
          </p:cNvSpPr>
          <p:nvPr/>
        </p:nvSpPr>
        <p:spPr>
          <a:xfrm>
            <a:off x="1835785" y="2270760"/>
            <a:ext cx="2634615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dirty="0"/>
              <a:t>Database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8.0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/>
              </a:ext>
            </a:extLst>
          </a:blip>
          <a:stretch>
            <a:fillRect/>
          </a:stretch>
        </p:blipFill>
        <p:spPr bwMode="auto">
          <a:xfrm>
            <a:off x="251460" y="4436110"/>
            <a:ext cx="1476375" cy="13690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1691640" y="4867910"/>
            <a:ext cx="1256665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JavaSE-1.8</a:t>
            </a:r>
            <a:endParaRPr lang="ko-KR" altLang="en-US"/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/>
              </a:ext>
            </a:extLst>
          </a:blip>
          <a:stretch>
            <a:fillRect/>
          </a:stretch>
        </p:blipFill>
        <p:spPr bwMode="auto">
          <a:xfrm>
            <a:off x="231775" y="6092825"/>
            <a:ext cx="1512570" cy="57658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1887855" y="6236970"/>
            <a:ext cx="3051810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Eclipse ver 2020-09 (4.17.0)</a:t>
            </a:r>
            <a:endParaRPr lang="ko-KR" alt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57530" y="1241425"/>
            <a:ext cx="197294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0"/>
              <a:t>개발언어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976495" y="1374775"/>
            <a:ext cx="174815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0"/>
              <a:t>구현 기술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003800" y="2270760"/>
            <a:ext cx="326580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회원정보 관리, </a:t>
            </a:r>
            <a:r>
              <a:rPr lang="ko-KR" altLang="en-US" dirty="0" err="1"/>
              <a:t>게시글관리</a:t>
            </a:r>
            <a:r>
              <a:rPr lang="ko-KR" altLang="en-US" dirty="0"/>
              <a:t> 등.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932045" y="4867910"/>
            <a:ext cx="2395855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프로젝트 프로그래밍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5128260" y="6236970"/>
            <a:ext cx="2395855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프로그래밍 환경구축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775" y="3357245"/>
            <a:ext cx="1604010" cy="79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/>
          </p:cNvSpPr>
          <p:nvPr/>
        </p:nvSpPr>
        <p:spPr>
          <a:xfrm>
            <a:off x="1937385" y="3644900"/>
            <a:ext cx="1547495" cy="3695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dirty="0" err="1" smtClean="0"/>
              <a:t>ver</a:t>
            </a:r>
            <a:r>
              <a:rPr lang="en-US" altLang="ko-KR" dirty="0" smtClean="0"/>
              <a:t> 11.2.0.2.0</a:t>
            </a:r>
            <a:endParaRPr lang="ko-KR" altLang="en-US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003800" y="3573145"/>
            <a:ext cx="326580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회원정보 관리, </a:t>
            </a:r>
            <a:r>
              <a:rPr lang="ko-KR" altLang="en-US" dirty="0" err="1"/>
              <a:t>게시글관리</a:t>
            </a:r>
            <a:r>
              <a:rPr lang="ko-KR" altLang="en-US" dirty="0"/>
              <a:t> 등.</a:t>
            </a:r>
          </a:p>
        </p:txBody>
      </p:sp>
      <p:sp>
        <p:nvSpPr>
          <p:cNvPr id="4099" name="도형 1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00" name="텍스트 상자 2"/>
          <p:cNvSpPr txBox="1">
            <a:spLocks/>
          </p:cNvSpPr>
          <p:nvPr/>
        </p:nvSpPr>
        <p:spPr>
          <a:xfrm rot="0">
            <a:off x="593090" y="116840"/>
            <a:ext cx="31559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프로젝트 소개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4101" name="텍스트 상자 3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102" name="그림 4" descr="C:/Users/User/AppData/Roaming/PolarisOffice/ETemp/9136_19449752/fImage2297835525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 txBox="1">
            <a:spLocks/>
          </p:cNvSpPr>
          <p:nvPr/>
        </p:nvSpPr>
        <p:spPr>
          <a:xfrm>
            <a:off x="735330" y="1285875"/>
            <a:ext cx="197294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0"/>
              <a:t>개발언어</a:t>
            </a: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4932045" y="1397000"/>
            <a:ext cx="174815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0"/>
              <a:t>구현 기술</a:t>
            </a:r>
          </a:p>
        </p:txBody>
      </p:sp>
      <p:pic>
        <p:nvPicPr>
          <p:cNvPr id="19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785" y="2164715"/>
            <a:ext cx="1706880" cy="1187450"/>
          </a:xfrm>
          <a:prstGeom prst="rect">
            <a:avLst/>
          </a:prstGeom>
          <a:noFill/>
        </p:spPr>
      </p:pic>
      <p:sp>
        <p:nvSpPr>
          <p:cNvPr id="20" name="텍스트 상자 5"/>
          <p:cNvSpPr txBox="1">
            <a:spLocks/>
          </p:cNvSpPr>
          <p:nvPr/>
        </p:nvSpPr>
        <p:spPr>
          <a:xfrm>
            <a:off x="2094230" y="2489200"/>
            <a:ext cx="24739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Ver 4.3.3.RELEASE</a:t>
            </a:r>
            <a:endParaRPr lang="ko-KR" altLang="en-US"/>
          </a:p>
        </p:txBody>
      </p:sp>
      <p:sp>
        <p:nvSpPr>
          <p:cNvPr id="21" name="텍스트 상자 6"/>
          <p:cNvSpPr txBox="1">
            <a:spLocks/>
          </p:cNvSpPr>
          <p:nvPr/>
        </p:nvSpPr>
        <p:spPr>
          <a:xfrm>
            <a:off x="5042535" y="2489200"/>
            <a:ext cx="240093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프로그래밍 환경 구축</a:t>
            </a:r>
          </a:p>
        </p:txBody>
      </p:sp>
      <p:pic>
        <p:nvPicPr>
          <p:cNvPr id="22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290" y="3557905"/>
            <a:ext cx="1784350" cy="1553210"/>
          </a:xfrm>
          <a:prstGeom prst="rect">
            <a:avLst/>
          </a:prstGeom>
          <a:noFill/>
        </p:spPr>
      </p:pic>
      <p:sp>
        <p:nvSpPr>
          <p:cNvPr id="23" name="텍스트 상자 8"/>
          <p:cNvSpPr txBox="1">
            <a:spLocks/>
          </p:cNvSpPr>
          <p:nvPr/>
        </p:nvSpPr>
        <p:spPr>
          <a:xfrm>
            <a:off x="2165985" y="4147185"/>
            <a:ext cx="24739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Tomcat Ver 8.5</a:t>
            </a:r>
            <a:endParaRPr lang="ko-KR" altLang="en-US"/>
          </a:p>
        </p:txBody>
      </p:sp>
      <p:sp>
        <p:nvSpPr>
          <p:cNvPr id="24" name="텍스트 상자 9"/>
          <p:cNvSpPr txBox="1">
            <a:spLocks/>
          </p:cNvSpPr>
          <p:nvPr/>
        </p:nvSpPr>
        <p:spPr>
          <a:xfrm>
            <a:off x="4933315" y="4159885"/>
            <a:ext cx="171513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서버 환경 구축</a:t>
            </a:r>
          </a:p>
        </p:txBody>
      </p:sp>
      <p:pic>
        <p:nvPicPr>
          <p:cNvPr id="25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200" y="5393055"/>
            <a:ext cx="1177925" cy="1182370"/>
          </a:xfrm>
          <a:prstGeom prst="rect">
            <a:avLst/>
          </a:prstGeom>
          <a:noFill/>
        </p:spPr>
      </p:pic>
      <p:sp>
        <p:nvSpPr>
          <p:cNvPr id="26" name="텍스트 상자 14"/>
          <p:cNvSpPr txBox="1">
            <a:spLocks/>
          </p:cNvSpPr>
          <p:nvPr/>
        </p:nvSpPr>
        <p:spPr>
          <a:xfrm>
            <a:off x="2219960" y="5797550"/>
            <a:ext cx="196024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Mybatis Ver 3.4.1</a:t>
            </a:r>
            <a:endParaRPr lang="ko-KR" altLang="en-US"/>
          </a:p>
        </p:txBody>
      </p:sp>
      <p:sp>
        <p:nvSpPr>
          <p:cNvPr id="27" name="텍스트 상자 15"/>
          <p:cNvSpPr txBox="1">
            <a:spLocks/>
          </p:cNvSpPr>
          <p:nvPr/>
        </p:nvSpPr>
        <p:spPr>
          <a:xfrm>
            <a:off x="5460365" y="5797550"/>
            <a:ext cx="191325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라이브러리 관리.</a:t>
            </a:r>
            <a:endParaRPr lang="ko-KR" altLang="en-US"/>
          </a:p>
        </p:txBody>
      </p:sp>
      <p:sp>
        <p:nvSpPr>
          <p:cNvPr id="28" name="도형 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6"/>
          <p:cNvSpPr txBox="1">
            <a:spLocks/>
          </p:cNvSpPr>
          <p:nvPr/>
        </p:nvSpPr>
        <p:spPr>
          <a:xfrm rot="0">
            <a:off x="593090" y="116840"/>
            <a:ext cx="31559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프로젝트 소개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30" name="텍스트 상자 7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8" descr="C:/Users/User/AppData/Roaming/PolarisOffice/ETemp/9136_19449752/fImage2297835925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 rot="0">
            <a:off x="129540" y="1459230"/>
            <a:ext cx="8878570" cy="5076190"/>
          </a:xfrm>
          <a:prstGeom prst="rect"/>
          <a:ln w="25400" cap="flat" cmpd="sng">
            <a:solidFill>
              <a:srgbClr val="F99A89">
                <a:alpha val="100000"/>
              </a:srgb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가</a:t>
            </a:r>
            <a:r>
              <a:rPr lang="en-US" altLang="ko-KR"/>
              <a:t>. Database : Table</a:t>
            </a:r>
            <a:r>
              <a:rPr lang="ko-KR" altLang="en-US"/>
              <a:t>관리 </a:t>
            </a:r>
            <a:r>
              <a:rPr lang="en-US" altLang="ko-KR"/>
              <a:t>( </a:t>
            </a:r>
            <a:r>
              <a:rPr lang="ko-KR" altLang="ko-KR"/>
              <a:t>News</a:t>
            </a:r>
            <a:r>
              <a:rPr lang="en-US" altLang="ko-KR"/>
              <a:t>,</a:t>
            </a:r>
            <a:r>
              <a:rPr lang="ko-KR" altLang="en-US"/>
              <a:t> Files, Member, likes, Review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나</a:t>
            </a:r>
            <a:r>
              <a:rPr lang="en-US" altLang="ko-KR"/>
              <a:t>. Java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      - List : ArrayList</a:t>
            </a:r>
            <a:r>
              <a:rPr lang="ko-KR" altLang="en-US"/>
              <a:t>를 사용하여 객체 및 제어하는 자료형 관리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      </a:t>
            </a:r>
            <a:r>
              <a:rPr lang="en-US" altLang="ko-KR"/>
              <a:t>- </a:t>
            </a:r>
            <a:r>
              <a:rPr lang="ko-KR" altLang="ko-KR"/>
              <a:t>Mybatis</a:t>
            </a:r>
            <a:r>
              <a:rPr lang="en-US" altLang="ko-KR"/>
              <a:t> :</a:t>
            </a:r>
            <a:r>
              <a:rPr lang="ko-KR" altLang="ko-KR"/>
              <a:t> 라이브러리를 관리.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      -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주제에 필요한 객체를 </a:t>
            </a:r>
            <a:r>
              <a:rPr lang="en-US" altLang="ko-KR"/>
              <a:t>class</a:t>
            </a:r>
            <a:r>
              <a:rPr lang="ko-KR" altLang="en-US"/>
              <a:t>로 설계하고 이를 활용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      - </a:t>
            </a:r>
            <a:r>
              <a:rPr lang="ko-KR" altLang="ko-KR"/>
              <a:t>ajax : 비동기를 사용하여 매끄러운 화면 구현.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      </a:t>
            </a:r>
            <a:r>
              <a:rPr lang="en-US" altLang="ko-KR"/>
              <a:t>- </a:t>
            </a:r>
            <a:r>
              <a:rPr lang="ko-KR" altLang="en-US"/>
              <a:t>인터페이스 </a:t>
            </a:r>
            <a:r>
              <a:rPr lang="en-US" altLang="ko-KR"/>
              <a:t>: </a:t>
            </a:r>
            <a:r>
              <a:rPr lang="ko-KR" altLang="ko-KR"/>
              <a:t>각각 해당하는 기능들을 통합하여 정리.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      - </a:t>
            </a:r>
            <a:r>
              <a:rPr lang="ko-KR" altLang="ko-KR"/>
              <a:t>Filedata : 클라이언트의 이미지파일 구현.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/>
              <a:t>      - Email : 이메일 인증을 통한 회원관리 기능 구현.     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/>
              <a:t>      - Query : 이미지 슬라이드 효과 구현.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/>
              <a:t>      - Session : 로그인 &amp; 로그아웃을 통한 세션관리 구현.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/>
              <a:t>      - Interceptor : Session 관리를 통해 회원과 비회원 구분 후 기능의 차별화.</a:t>
            </a:r>
            <a:endParaRPr lang="ko-KR" altLang="en-US"/>
          </a:p>
        </p:txBody>
      </p:sp>
      <p:sp>
        <p:nvSpPr>
          <p:cNvPr id="13" name="도형 9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0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1"/>
          <p:cNvSpPr txBox="1">
            <a:spLocks/>
          </p:cNvSpPr>
          <p:nvPr/>
        </p:nvSpPr>
        <p:spPr>
          <a:xfrm rot="0">
            <a:off x="593090" y="116840"/>
            <a:ext cx="33845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주요 기술 정리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16" name="텍스트 상자 12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3" descr="C:/Users/User/AppData/Roaming/PolarisOffice/ETemp/9136_19449752/fImage22978364251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267460" y="995680"/>
            <a:ext cx="2160905" cy="2880360"/>
          </a:xfrm>
          <a:prstGeom prst="rect">
            <a:avLst/>
          </a:prstGeom>
          <a:solidFill>
            <a:srgbClr val="F99A8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xmlns:p14="http://schemas.microsoft.com/office/powerpoint/2010/main" id="{63BB9625-5326-4AE0-B1B7-423C7954E7BE}"/>
              </a:ext>
            </a:extLst>
          </p:cNvPr>
          <p:cNvSpPr txBox="1"/>
          <p:nvPr/>
        </p:nvSpPr>
        <p:spPr>
          <a:xfrm>
            <a:off x="1272540" y="2844800"/>
            <a:ext cx="217297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500120" y="3284855"/>
            <a:ext cx="509524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3600" spc="-290" dirty="0">
                <a:solidFill>
                  <a:schemeClr val="bg2">
                    <a:lumMod val="10000"/>
                  </a:schemeClr>
                </a:solidFill>
              </a:rPr>
              <a:t>타임라인</a:t>
            </a:r>
            <a:r>
              <a:rPr lang="en-US" altLang="ko-KR" sz="3600" spc="-290" dirty="0">
                <a:solidFill>
                  <a:schemeClr val="bg2">
                    <a:lumMod val="10000"/>
                  </a:schemeClr>
                </a:solidFill>
              </a:rPr>
              <a:t> &amp; </a:t>
            </a:r>
            <a:r>
              <a:rPr lang="ko-KR" altLang="en-US" sz="3600" spc="-290" dirty="0">
                <a:solidFill>
                  <a:schemeClr val="bg2">
                    <a:lumMod val="10000"/>
                  </a:schemeClr>
                </a:solidFill>
              </a:rPr>
              <a:t>테이블 명세서</a:t>
            </a:r>
            <a:endParaRPr lang="ko-KR" alt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37185" y="3606800"/>
            <a:ext cx="8651875" cy="4445"/>
          </a:xfrm>
          <a:prstGeom prst="straightConnector1"/>
          <a:ln w="127000" cap="flat" cmpd="sng">
            <a:solidFill>
              <a:srgbClr val="FF9999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75920" y="3555365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6350" y="4277360"/>
            <a:ext cx="2698750" cy="17551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프로젝트 시작 1일차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2021. 03. 02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-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주제 선정 및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      계획 설계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템플릿 양식 선정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DB설계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Maven 환경 설정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객체 및 컨트롤러 생성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jsp 수정 (중복체크)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Rect 0"/>
          <p:cNvCxnSpPr/>
          <p:nvPr/>
        </p:nvCxnSpPr>
        <p:spPr>
          <a:xfrm rot="0">
            <a:off x="1080135" y="2917825"/>
            <a:ext cx="1270" cy="63881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/>
        </p:nvSpPr>
        <p:spPr>
          <a:xfrm rot="0">
            <a:off x="91440" y="1223010"/>
            <a:ext cx="2046605" cy="17551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2021. 03. 03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DTO 정리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IF 및 Impl 생성 및 정리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Service 단 구현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Interceptor 구현 (설정x)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Mapper 생성 및 정리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1920240" y="3592830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>
          <a:xfrm rot="0">
            <a:off x="1818640" y="4382135"/>
            <a:ext cx="1537970" cy="1016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3일차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2021. 03. 04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Email인증 구현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(+Id,pw 찾기   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기능)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2589530" y="2917825"/>
            <a:ext cx="1270" cy="7099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2025650" y="1483360"/>
            <a:ext cx="1569720" cy="1385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4일차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2021. 03. 05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댓글 기능 구현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구현시작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게시글 출력 (chaos.jsp)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Rect 0"/>
          <p:cNvCxnSpPr/>
          <p:nvPr/>
        </p:nvCxnSpPr>
        <p:spPr>
          <a:xfrm rot="0">
            <a:off x="3409315" y="3582035"/>
            <a:ext cx="16510" cy="1953895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 txBox="1">
            <a:spLocks/>
          </p:cNvSpPr>
          <p:nvPr/>
        </p:nvSpPr>
        <p:spPr>
          <a:xfrm rot="0">
            <a:off x="2995930" y="5598795"/>
            <a:ext cx="1571625" cy="1016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5일차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2021. 03. 08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기능 ing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대댓글 구현 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Rect 0"/>
          <p:cNvCxnSpPr/>
          <p:nvPr/>
        </p:nvCxnSpPr>
        <p:spPr>
          <a:xfrm rot="0">
            <a:off x="3900170" y="2867025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3482340" y="1795780"/>
            <a:ext cx="1964690" cy="1016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6일차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2021. 03. 09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구현 (완성)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대댓글 기능 ing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 jsp 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rot="0">
            <a:off x="4418330" y="3592830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 txBox="1">
            <a:spLocks/>
          </p:cNvSpPr>
          <p:nvPr/>
        </p:nvSpPr>
        <p:spPr>
          <a:xfrm rot="0">
            <a:off x="4046855" y="4361180"/>
            <a:ext cx="1700530" cy="1016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7일차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2021. 03. 10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대댓글 구현(완성)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파일데이터 구현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 완성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Rect 0"/>
          <p:cNvCxnSpPr/>
          <p:nvPr/>
        </p:nvCxnSpPr>
        <p:spPr>
          <a:xfrm rot="0">
            <a:off x="5539740" y="2856865"/>
            <a:ext cx="1270" cy="7607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 txBox="1">
            <a:spLocks/>
          </p:cNvSpPr>
          <p:nvPr/>
        </p:nvSpPr>
        <p:spPr>
          <a:xfrm rot="0">
            <a:off x="5288280" y="1428750"/>
            <a:ext cx="2022475" cy="1385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8일차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2021. 03. 11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인터셉터 설정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 슬라이드 구현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불필요한 소스 제거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오류보완 및 검토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PPT작성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Rect 0"/>
          <p:cNvCxnSpPr/>
          <p:nvPr/>
        </p:nvCxnSpPr>
        <p:spPr>
          <a:xfrm rot="0">
            <a:off x="5920105" y="3592830"/>
            <a:ext cx="17780" cy="1760855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 txBox="1">
            <a:spLocks/>
          </p:cNvSpPr>
          <p:nvPr/>
        </p:nvSpPr>
        <p:spPr>
          <a:xfrm rot="0">
            <a:off x="5545455" y="5466080"/>
            <a:ext cx="1518920" cy="8312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9일차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2021. 03. 12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MYSQL 완료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오라클 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 txBox="1">
            <a:spLocks/>
          </p:cNvSpPr>
          <p:nvPr/>
        </p:nvSpPr>
        <p:spPr>
          <a:xfrm rot="0">
            <a:off x="593090" y="116840"/>
            <a:ext cx="20129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타임라인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0" y="-5715"/>
            <a:ext cx="843915" cy="33909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1,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  <p:cxnSp>
        <p:nvCxnSpPr>
          <p:cNvPr id="32" name="Rect 0"/>
          <p:cNvCxnSpPr/>
          <p:nvPr/>
        </p:nvCxnSpPr>
        <p:spPr>
          <a:xfrm rot="0">
            <a:off x="6576695" y="3604260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 txBox="1">
            <a:spLocks/>
          </p:cNvSpPr>
          <p:nvPr/>
        </p:nvSpPr>
        <p:spPr>
          <a:xfrm rot="0">
            <a:off x="6205220" y="4372610"/>
            <a:ext cx="1700530" cy="8312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10일차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2021. 03. 15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오라클 연동 완료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 검토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Rect 0"/>
          <p:cNvCxnSpPr/>
          <p:nvPr/>
        </p:nvCxnSpPr>
        <p:spPr>
          <a:xfrm rot="0">
            <a:off x="7643495" y="2827020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 0"/>
          <p:cNvSpPr txBox="1">
            <a:spLocks/>
          </p:cNvSpPr>
          <p:nvPr/>
        </p:nvSpPr>
        <p:spPr>
          <a:xfrm rot="0">
            <a:off x="7225665" y="1755775"/>
            <a:ext cx="1964690" cy="1016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11일차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2021. 03. 16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실시간채팅 기능 추가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프로필사진 기능 추가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PPT 작성 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Rect 0"/>
          <p:cNvCxnSpPr/>
          <p:nvPr/>
        </p:nvCxnSpPr>
        <p:spPr>
          <a:xfrm rot="0">
            <a:off x="7983220" y="3604260"/>
            <a:ext cx="17780" cy="1760855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 0"/>
          <p:cNvSpPr txBox="1">
            <a:spLocks/>
          </p:cNvSpPr>
          <p:nvPr/>
        </p:nvSpPr>
        <p:spPr>
          <a:xfrm rot="0">
            <a:off x="7608570" y="5477510"/>
            <a:ext cx="1518920" cy="8312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12일차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2021. 03. 17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최종 검토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PPT 작성 완료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14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15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16"/>
          <p:cNvSpPr txBox="1">
            <a:spLocks/>
          </p:cNvSpPr>
          <p:nvPr/>
        </p:nvSpPr>
        <p:spPr>
          <a:xfrm rot="0">
            <a:off x="593090" y="116840"/>
            <a:ext cx="2012950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타임라인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41" name="텍스트 상자 17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2" name="그림 18" descr="C:/Users/User/AppData/Roaming/PolarisOffice/ETemp/9136_19449752/fImage22978369251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78"/>
          <p:cNvGraphicFramePr>
            <a:graphicFrameLocks noGrp="1"/>
          </p:cNvGraphicFramePr>
          <p:nvPr/>
        </p:nvGraphicFramePr>
        <p:xfrm>
          <a:off x="104140" y="1436370"/>
          <a:ext cx="8793480" cy="26244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65580"/>
                <a:gridCol w="1535430"/>
                <a:gridCol w="1395730"/>
                <a:gridCol w="1465580"/>
                <a:gridCol w="1465580"/>
                <a:gridCol w="146558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+mj-ea"/>
                          <a:ea typeface="맑은 고딕" charset="0"/>
                        </a:rPr>
                        <a:t>Field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+mj-ea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Extra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맑은 고딕" charset="0"/>
                        </a:rPr>
                        <a:t>I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+mn-ea"/>
                          <a:ea typeface="맑은 고딕" charset="0"/>
                        </a:rPr>
                        <a:t>D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+mn-ea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PW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(1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Email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authKey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status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en-US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Nick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Varchar2(10 BYTE)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UNI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pname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Varchar2(100 BYTE)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UNI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TMP_SEQ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>
            <a:spLocks/>
          </p:cNvSpPr>
          <p:nvPr/>
        </p:nvSpPr>
        <p:spPr>
          <a:xfrm>
            <a:off x="251460" y="1020445"/>
            <a:ext cx="217932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회원 정보(member)</a:t>
            </a: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 rot="0">
            <a:off x="179705" y="4113530"/>
            <a:ext cx="1609725" cy="3695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게시글 (news)</a:t>
            </a:r>
            <a:endParaRPr lang="ko-KR" altLang="en-US"/>
          </a:p>
        </p:txBody>
      </p:sp>
      <p:graphicFrame>
        <p:nvGraphicFramePr>
          <p:cNvPr id="68" name="표 79"/>
          <p:cNvGraphicFramePr>
            <a:graphicFrameLocks noGrp="1"/>
          </p:cNvGraphicFramePr>
          <p:nvPr/>
        </p:nvGraphicFramePr>
        <p:xfrm>
          <a:off x="78105" y="4492625"/>
          <a:ext cx="8793480" cy="23380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65580"/>
                <a:gridCol w="1574800"/>
                <a:gridCol w="1356360"/>
                <a:gridCol w="791210"/>
                <a:gridCol w="1902460"/>
                <a:gridCol w="170307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Field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Extra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나눔스퀘어 Light" charset="0"/>
                          <a:cs typeface="+mn-cs"/>
                        </a:rPr>
                        <a:t>PK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나눔스퀘어 Light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NO_SEQ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Nick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 BYTE</a:t>
                      </a: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500 BYTE</a:t>
                      </a: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Timestamp(6)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CURRENT_TIMESTAMP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likes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Number(38,0)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YES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pname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Varchar2(100 BYTE)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500" kern="1200" i="0" b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5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500" kern="1200" spc="-12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null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5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P_TRIGGER</a:t>
                      </a:r>
                      <a:endParaRPr lang="ko-KR" altLang="en-US" sz="15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" name="도형 30"/>
          <p:cNvSpPr>
            <a:spLocks/>
          </p:cNvSpPr>
          <p:nvPr/>
        </p:nvSpPr>
        <p:spPr>
          <a:xfrm rot="0">
            <a:off x="0" y="11430"/>
            <a:ext cx="9146540" cy="90868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0" name="도형 31"/>
          <p:cNvCxnSpPr/>
          <p:nvPr/>
        </p:nvCxnSpPr>
        <p:spPr>
          <a:xfrm rot="0">
            <a:off x="0" y="908685"/>
            <a:ext cx="9146540" cy="254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32"/>
          <p:cNvSpPr txBox="1">
            <a:spLocks/>
          </p:cNvSpPr>
          <p:nvPr/>
        </p:nvSpPr>
        <p:spPr>
          <a:xfrm rot="0">
            <a:off x="593090" y="116840"/>
            <a:ext cx="2013585" cy="6470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타임라인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2" name="텍스트 상자 33"/>
          <p:cNvSpPr txBox="1">
            <a:spLocks/>
          </p:cNvSpPr>
          <p:nvPr/>
        </p:nvSpPr>
        <p:spPr>
          <a:xfrm rot="0">
            <a:off x="0" y="-5715"/>
            <a:ext cx="844550" cy="3397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1,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3" name="그림 34" descr="C:/Users/User/AppData/Roaming/PolarisOffice/ETemp/9136_19449752/fImage22978493698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6190" cy="609600"/>
          </a:xfrm>
          <a:prstGeom prst="rect"/>
          <a:noFill/>
        </p:spPr>
      </p:pic>
      <p:sp>
        <p:nvSpPr>
          <p:cNvPr id="74" name="도형 35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36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37"/>
          <p:cNvSpPr txBox="1">
            <a:spLocks/>
          </p:cNvSpPr>
          <p:nvPr/>
        </p:nvSpPr>
        <p:spPr>
          <a:xfrm rot="0">
            <a:off x="593090" y="116840"/>
            <a:ext cx="3155315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테이블 명세서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7" name="텍스트 상자 38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8" name="그림 39" descr="C:/Users/User/AppData/Roaming/PolarisOffice/ETemp/9136_19449752/fImage2297839025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28</Pages>
  <Paragraphs>358</Paragraphs>
  <Words>965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한 승현</cp:lastModifiedBy>
  <dc:title>슬라이드 1</dc:title>
  <cp:version>9.102.73.43337</cp:version>
  <dcterms:modified xsi:type="dcterms:W3CDTF">2021-03-15T03:48:36Z</dcterms:modified>
</cp:coreProperties>
</file>