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xlsx" ContentType="application/vnd.openxmlformats-officedocument.spreadsheetml.sheet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66" r:id="rId57"/>
    <p:sldMasterId id="2147484467" r:id="rId59"/>
    <p:sldMasterId id="2147484468" r:id="rId61"/>
    <p:sldMasterId id="2147484469" r:id="rId63"/>
    <p:sldMasterId id="2147484470" r:id="rId65"/>
  </p:sldMasterIdLst>
  <p:sldIdLst>
    <p:sldId id="258" r:id="rId67"/>
    <p:sldId id="290" r:id="rId68"/>
    <p:sldId id="267" r:id="rId69"/>
    <p:sldId id="262" r:id="rId70"/>
    <p:sldId id="301" r:id="rId71"/>
    <p:sldId id="283" r:id="rId72"/>
    <p:sldId id="292" r:id="rId73"/>
    <p:sldId id="302" r:id="rId74"/>
    <p:sldId id="297" r:id="rId75"/>
    <p:sldId id="300" r:id="rId76"/>
    <p:sldId id="303" r:id="rId7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2576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809" autoAdjust="0"/>
  </p:normalViewPr>
  <p:slideViewPr>
    <p:cSldViewPr snapToGrid="1" snapToObjects="1">
      <p:cViewPr varScale="1">
        <p:scale>
          <a:sx n="59" d="100"/>
          <a:sy n="59" d="100"/>
        </p:scale>
        <p:origin x="-706" y="-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7" Type="http://schemas.openxmlformats.org/officeDocument/2006/relationships/slideMaster" Target="slideMasters/slideMaster1.xml"></Relationship><Relationship Id="rId58" Type="http://schemas.openxmlformats.org/officeDocument/2006/relationships/theme" Target="theme/theme1.xml"></Relationship><Relationship Id="rId59" Type="http://schemas.openxmlformats.org/officeDocument/2006/relationships/slideMaster" Target="slideMasters/slideMaster2.xml"></Relationship><Relationship Id="rId61" Type="http://schemas.openxmlformats.org/officeDocument/2006/relationships/slideMaster" Target="slideMasters/slideMaster3.xml"></Relationship><Relationship Id="rId63" Type="http://schemas.openxmlformats.org/officeDocument/2006/relationships/slideMaster" Target="slideMasters/slideMaster4.xml"></Relationship><Relationship Id="rId65" Type="http://schemas.openxmlformats.org/officeDocument/2006/relationships/slideMaster" Target="slideMasters/slideMaster5.xml"></Relationship><Relationship Id="rId67" Type="http://schemas.openxmlformats.org/officeDocument/2006/relationships/slide" Target="slides/slide1.xml"></Relationship><Relationship Id="rId68" Type="http://schemas.openxmlformats.org/officeDocument/2006/relationships/slide" Target="slides/slide2.xml"></Relationship><Relationship Id="rId69" Type="http://schemas.openxmlformats.org/officeDocument/2006/relationships/slide" Target="slides/slide3.xml"></Relationship><Relationship Id="rId70" Type="http://schemas.openxmlformats.org/officeDocument/2006/relationships/slide" Target="slides/slide4.xml"></Relationship><Relationship Id="rId71" Type="http://schemas.openxmlformats.org/officeDocument/2006/relationships/slide" Target="slides/slide5.xml"></Relationship><Relationship Id="rId72" Type="http://schemas.openxmlformats.org/officeDocument/2006/relationships/slide" Target="slides/slide6.xml"></Relationship><Relationship Id="rId73" Type="http://schemas.openxmlformats.org/officeDocument/2006/relationships/slide" Target="slides/slide7.xml"></Relationship><Relationship Id="rId74" Type="http://schemas.openxmlformats.org/officeDocument/2006/relationships/slide" Target="slides/slide8.xml"></Relationship><Relationship Id="rId75" Type="http://schemas.openxmlformats.org/officeDocument/2006/relationships/slide" Target="slides/slide9.xml"></Relationship><Relationship Id="rId76" Type="http://schemas.openxmlformats.org/officeDocument/2006/relationships/slide" Target="slides/slide10.xml"></Relationship><Relationship Id="rId77" Type="http://schemas.openxmlformats.org/officeDocument/2006/relationships/slide" Target="slides/slide11.xml"></Relationship><Relationship Id="rId78" Type="http://schemas.openxmlformats.org/officeDocument/2006/relationships/viewProps" Target="viewProps.xml"></Relationship><Relationship Id="rId7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Ø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143000" y="1122680"/>
            <a:ext cx="6858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143000" y="3602355"/>
            <a:ext cx="6858635" cy="1655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Ø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3570" y="1710055"/>
            <a:ext cx="78873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3570" y="4589780"/>
            <a:ext cx="78873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6286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29150" y="1825625"/>
            <a:ext cx="38868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30555" y="1681480"/>
            <a:ext cx="386778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30555" y="2505075"/>
            <a:ext cx="386778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28515" y="1681480"/>
            <a:ext cx="3888105" cy="823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28515" y="2505075"/>
            <a:ext cx="3888105" cy="3684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9920" y="457200"/>
            <a:ext cx="294957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3887470" y="987425"/>
            <a:ext cx="4629785" cy="487362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629920" y="2057400"/>
            <a:ext cx="2949575" cy="38119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215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628650" y="365125"/>
            <a:ext cx="5800725" cy="58121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>
            <a:lvl1pPr marL="0" indent="0">
              <a:defRPr lang="en-GB" altLang="en-US" sz="1800"/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6858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두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1430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세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16002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네 번째 수준</a:t>
            </a:r>
            <a:endParaRPr lang="ko-KR" altLang="en-US">
              <a:latin typeface="맑은 고딕" charset="0"/>
              <a:ea typeface="맑은 고딕" charset="0"/>
            </a:endParaRPr>
          </a:p>
          <a:p>
            <a:pPr marL="2057400" indent="-228600" latinLnBrk="0">
              <a:buClr>
                <a:srgbClr val="000000"/>
              </a:buClr>
              <a:buFont typeface="Arial"/>
              <a:buChar char="•"/>
            </a:pPr>
            <a:r>
              <a:rPr>
                <a:latin typeface="맑은 고딕" charset="0"/>
                <a:ea typeface="맑은 고딕" charset="0"/>
              </a:rPr>
              <a:t>다섯 번째 수준</a:t>
            </a: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>
              <a:defRPr lang="en-GB" altLang="en-US" sz="18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C23C-B2C3-4EFA-8AF6-E8D2EB30EAB5}" type="datetimeFigureOut">
              <a:rPr lang="ko-KR" altLang="en-US" smtClean="0"/>
              <a:pPr/>
              <a:t>2021-03-15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1C08-63EC-4781-97BA-F0BDF51D31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73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628650" y="1825625"/>
            <a:ext cx="7887335" cy="4351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마스터 텍스트 스타일을 편집하려면 클릭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두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세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네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다섯 번째 수준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6286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pPr marL="0" indent="0" latinLnBrk="0">
                <a:buFontTx/>
                <a:buNone/>
              </a:pPr>
              <a:t>2021-03-15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028950" y="6356350"/>
            <a:ext cx="30867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457950" y="6356350"/>
            <a:ext cx="2058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1800">
                <a:latin typeface="맑은 고딕" charset="0"/>
                <a:ea typeface="맑은 고딕" charset="0"/>
              </a:rPr>
              <a:pPr marL="0" indent="0" latinLnBrk="0">
                <a:buFontTx/>
                <a:buNone/>
              </a:pPr>
              <a:t>‹#›</a:t>
            </a:fld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2021-03-15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3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5.png"></Relationship><Relationship Id="rId4" Type="http://schemas.openxmlformats.org/officeDocument/2006/relationships/image" Target="../media/image4.png"></Relationship><Relationship Id="rId6" Type="http://schemas.openxmlformats.org/officeDocument/2006/relationships/image" Target="../media/image6.png"></Relationship><Relationship Id="rId7" Type="http://schemas.openxmlformats.org/officeDocument/2006/relationships/image" Target="../media/image7.png"></Relationship><Relationship Id="rId8" Type="http://schemas.openxmlformats.org/officeDocument/2006/relationships/image" Target="../media/image8.png"></Relationship><Relationship Id="rId9" Type="http://schemas.openxmlformats.org/officeDocument/2006/relationships/image" Target="../media/image1.png"></Relationship><Relationship Id="rId10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29783075820.png"></Relationship><Relationship Id="rId3" Type="http://schemas.openxmlformats.org/officeDocument/2006/relationships/slideLayout" Target="../slideLayouts/slideLayout40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5" Type="http://schemas.openxmlformats.org/officeDocument/2006/relationships/image" Target="../media/fImage925602868791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image" Target="../media/image1.png"></Relationship><Relationship Id="rId6" Type="http://schemas.openxmlformats.org/officeDocument/2006/relationships/image" Target="../media/image12.png"></Relationship><Relationship Id="rId5" Type="http://schemas.openxmlformats.org/officeDocument/2006/relationships/image" Target="../media/image11.png"></Relationship><Relationship Id="rId4" Type="http://schemas.openxmlformats.org/officeDocument/2006/relationships/image" Target="../media/image14.png"></Relationship><Relationship Id="rId7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4503179435.png"></Relationship><Relationship Id="rId3" Type="http://schemas.openxmlformats.org/officeDocument/2006/relationships/image" Target="../media/fImage14083192668.png"></Relationship><Relationship Id="rId4" Type="http://schemas.openxmlformats.org/officeDocument/2006/relationships/image" Target="../media/fImage177253291587.png"></Relationship><Relationship Id="rId5" Type="http://schemas.openxmlformats.org/officeDocument/2006/relationships/image" Target="../media/image1.png"></Relationship><Relationship Id="rId6" Type="http://schemas.openxmlformats.org/officeDocument/2006/relationships/slideLayout" Target="../slideLayouts/slideLayout5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19.png"></Relationship><Relationship Id="rId5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 rot="0">
            <a:off x="5724525" y="6488430"/>
            <a:ext cx="342138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2021.0</a:t>
            </a:r>
            <a:r>
              <a:rPr lang="ko-KR" altLang="ko-KR" sz="1600">
                <a:solidFill>
                  <a:schemeClr val="tx1"/>
                </a:solidFill>
              </a:rPr>
              <a:t>3.15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작성자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한승현</a:t>
            </a:r>
            <a:r>
              <a:rPr lang="ko-KR" altLang="en-US" sz="1600">
                <a:solidFill>
                  <a:schemeClr val="tx1"/>
                </a:solidFill>
              </a:rPr>
              <a:t>, 오남규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509395" y="2653665"/>
            <a:ext cx="6121400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4400" b="1">
              <a:solidFill>
                <a:srgbClr val="FC4700"/>
              </a:solidFill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1581785" y="1831975"/>
            <a:ext cx="598614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 b="1">
                <a:solidFill>
                  <a:srgbClr val="FC4700"/>
                </a:solidFill>
              </a:rPr>
              <a:t>MVC2패턴의 비동기와 인터셉터를 이용한 </a:t>
            </a:r>
            <a:r>
              <a:rPr lang="ko-KR" altLang="ko-KR" sz="4400" b="1">
                <a:solidFill>
                  <a:srgbClr val="FC4700"/>
                </a:solidFill>
              </a:rPr>
              <a:t>SNS</a:t>
            </a:r>
            <a:endParaRPr lang="ko-KR" altLang="en-US" sz="4400" b="1">
              <a:solidFill>
                <a:srgbClr val="FC4700"/>
              </a:solidFill>
            </a:endParaRPr>
          </a:p>
        </p:txBody>
      </p:sp>
      <p:pic>
        <p:nvPicPr>
          <p:cNvPr id="10" name="그림 4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09825" y="2653665"/>
            <a:ext cx="4335780" cy="21062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75430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25095" y="1318895"/>
          <a:ext cx="8788400" cy="28733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57015"/>
                <a:gridCol w="473138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문제점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해결방안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1. 클라이언트의 이메일 입력 실수의 경우.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재전송 기능을 추가한 JSP생성.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2. 아이디, 닉네임 공백일 때 회원가입 가능.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Html blur 함수를 사용하여 해결.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3. 비밀번호 찾기 시 Email의 정보가 없어도 메일 발송.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비동기 식으로 정보 대조 후 메일 발송.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4. 아이디, 비밀번호 찾기 시 안내 문구 지연.</a:t>
                      </a:r>
                      <a:endParaRPr lang="ko-KR" altLang="en-US" sz="12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안내 문구와 메일 발송의 순서를 변경.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5. 글 등록 시 post 방식으로 전송하면 한글 깨짐 현상.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web.xml에 소스 추가.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6. onclick 함수 호출 시 화면이 위로 올라가지는 현상.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Onclick 함수 뒤 return false; 추가.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" name="도형 4"/>
          <p:cNvSpPr>
            <a:spLocks/>
          </p:cNvSpPr>
          <p:nvPr/>
        </p:nvSpPr>
        <p:spPr>
          <a:xfrm rot="0">
            <a:off x="291465" y="1176020"/>
            <a:ext cx="1009650" cy="271145"/>
          </a:xfrm>
          <a:prstGeom prst="rect"/>
          <a:solidFill>
            <a:schemeClr val="bg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67" name="표 10"/>
          <p:cNvGraphicFramePr>
            <a:graphicFrameLocks noGrp="1"/>
          </p:cNvGraphicFramePr>
          <p:nvPr/>
        </p:nvGraphicFramePr>
        <p:xfrm>
          <a:off x="113030" y="4613910"/>
          <a:ext cx="8788400" cy="21266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57015"/>
                <a:gridCol w="4731385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문제점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해결방안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99A89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1.  on update cascade를 지원하지 않음.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트리거 생성.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7E7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2. 칼럼명에 언더바(_) 포함 시 오류발생. 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Mybatis-config.xml 에 설정 추가 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spc="-130" i="0" b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언더바(_) 이후 첫 글자 대문자로 작성.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3. AUTO_INCREMENT 지원하지 않음.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시퀀시 생성.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spc="-13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4. LIMIT을 지원하지 않음.</a:t>
                      </a:r>
                      <a:endParaRPr lang="ko-KR" altLang="en-US" sz="12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 i="0" b="0">
                          <a:solidFill>
                            <a:srgbClr val="40474D"/>
                          </a:solidFill>
                          <a:latin typeface="맑은 고딕" charset="0"/>
                          <a:ea typeface="맑은 고딕" charset="0"/>
                        </a:rPr>
                        <a:t>서브쿼리&amp; ROWNUM 사용.</a:t>
                      </a:r>
                      <a:endParaRPr lang="ko-KR" altLang="en-US" sz="1400" kern="1200" i="0" b="0">
                        <a:solidFill>
                          <a:srgbClr val="40474D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" name="도형 11"/>
          <p:cNvSpPr>
            <a:spLocks/>
          </p:cNvSpPr>
          <p:nvPr/>
        </p:nvSpPr>
        <p:spPr>
          <a:xfrm rot="0">
            <a:off x="279400" y="4509135"/>
            <a:ext cx="1009650" cy="271145"/>
          </a:xfrm>
          <a:prstGeom prst="rect"/>
          <a:solidFill>
            <a:schemeClr val="bg1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Oracle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53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70" name="도형 54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55"/>
          <p:cNvSpPr txBox="1">
            <a:spLocks/>
          </p:cNvSpPr>
          <p:nvPr/>
        </p:nvSpPr>
        <p:spPr>
          <a:xfrm rot="0">
            <a:off x="593090" y="250190"/>
            <a:ext cx="31051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400">
                <a:solidFill>
                  <a:schemeClr val="bg1"/>
                </a:solidFill>
                <a:latin typeface="바탕체" charset="0"/>
                <a:ea typeface="바탕체" charset="0"/>
              </a:rPr>
              <a:t>프로젝트 중 발생한 문제점과 해결방안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72" name="텍스트 상자 56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ko-KR" sz="1600">
                <a:solidFill>
                  <a:schemeClr val="bg1"/>
                </a:solidFill>
              </a:rPr>
              <a:t>8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73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4920" cy="608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 rot="0">
            <a:off x="1509395" y="2653665"/>
            <a:ext cx="6122035" cy="7696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4400" b="1">
              <a:solidFill>
                <a:srgbClr val="FC4700"/>
              </a:solidFill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581785" y="3037840"/>
            <a:ext cx="5986780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4400" b="1">
                <a:solidFill>
                  <a:srgbClr val="FC4700"/>
                </a:solidFill>
              </a:rPr>
              <a:t>끄~읕.</a:t>
            </a:r>
            <a:endParaRPr lang="ko-KR" altLang="en-US" sz="4400" b="1">
              <a:solidFill>
                <a:srgbClr val="FC47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37185" y="3606800"/>
            <a:ext cx="8651875" cy="4445"/>
          </a:xfrm>
          <a:prstGeom prst="straightConnector1"/>
          <a:ln w="127000" cap="flat" cmpd="sng">
            <a:solidFill>
              <a:srgbClr val="FF9999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t 0"/>
          <p:cNvCxnSpPr/>
          <p:nvPr/>
        </p:nvCxnSpPr>
        <p:spPr>
          <a:xfrm rot="0">
            <a:off x="375920" y="3555365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>
            <a:off x="6350" y="4277360"/>
            <a:ext cx="2698750" cy="17551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프로젝트 시작 1일차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-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주제 선정 및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FontTx/>
              <a:buNone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       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계획 설계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•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템플릿 양식 선정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DB설계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Maven 환경 설정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객체 및 컨트롤러 생성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jsp 수정 (중복체크)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Rect 0"/>
          <p:cNvCxnSpPr/>
          <p:nvPr/>
        </p:nvCxnSpPr>
        <p:spPr>
          <a:xfrm rot="0">
            <a:off x="1080135" y="2917825"/>
            <a:ext cx="1270" cy="63881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 0"/>
          <p:cNvSpPr txBox="1">
            <a:spLocks/>
          </p:cNvSpPr>
          <p:nvPr/>
        </p:nvSpPr>
        <p:spPr>
          <a:xfrm rot="0">
            <a:off x="91440" y="1223010"/>
            <a:ext cx="2046605" cy="17551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2021. 03. 03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DTO 정리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IF 및 Impl 생성 및 정리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Service 단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Interceptor 구현 (설정x)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Mapper 생성 및 정리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Rect 0"/>
          <p:cNvCxnSpPr/>
          <p:nvPr/>
        </p:nvCxnSpPr>
        <p:spPr>
          <a:xfrm rot="0">
            <a:off x="1920240" y="359283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 txBox="1">
            <a:spLocks/>
          </p:cNvSpPr>
          <p:nvPr/>
        </p:nvSpPr>
        <p:spPr>
          <a:xfrm rot="0">
            <a:off x="1818640" y="4382135"/>
            <a:ext cx="1537970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3일차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2021. 03. 04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Email인증 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구현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(+Id,pw 찾기 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      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기능)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2589530" y="2917825"/>
            <a:ext cx="1270" cy="7099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 txBox="1">
            <a:spLocks/>
          </p:cNvSpPr>
          <p:nvPr/>
        </p:nvSpPr>
        <p:spPr>
          <a:xfrm rot="0">
            <a:off x="2025650" y="1483360"/>
            <a:ext cx="1569720" cy="1385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4일차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2021. 03. 05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댓글 기능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구현시작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게시글 출력 (chaos.jsp)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Rect 0"/>
          <p:cNvCxnSpPr/>
          <p:nvPr/>
        </p:nvCxnSpPr>
        <p:spPr>
          <a:xfrm rot="0">
            <a:off x="3409315" y="3582035"/>
            <a:ext cx="16510" cy="1953895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 txBox="1">
            <a:spLocks/>
          </p:cNvSpPr>
          <p:nvPr/>
        </p:nvSpPr>
        <p:spPr>
          <a:xfrm rot="0">
            <a:off x="2995930" y="5598795"/>
            <a:ext cx="1571625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5일차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2021. 03. 08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기능 ing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대댓글 구현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" name="Rect 0"/>
          <p:cNvCxnSpPr/>
          <p:nvPr/>
        </p:nvCxnSpPr>
        <p:spPr>
          <a:xfrm rot="0">
            <a:off x="3900170" y="2867025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 txBox="1">
            <a:spLocks/>
          </p:cNvSpPr>
          <p:nvPr/>
        </p:nvSpPr>
        <p:spPr>
          <a:xfrm rot="0">
            <a:off x="3482340" y="1795780"/>
            <a:ext cx="1964690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6일차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2021. 03. 09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구현 (완성)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대댓글 기능 ing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 jsp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Rect 0"/>
          <p:cNvCxnSpPr/>
          <p:nvPr/>
        </p:nvCxnSpPr>
        <p:spPr>
          <a:xfrm rot="0">
            <a:off x="4418330" y="359283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 0"/>
          <p:cNvSpPr txBox="1">
            <a:spLocks/>
          </p:cNvSpPr>
          <p:nvPr/>
        </p:nvSpPr>
        <p:spPr>
          <a:xfrm rot="0">
            <a:off x="4046855" y="4361180"/>
            <a:ext cx="1700530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7일차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2021. 03. 10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대댓글 구현(완성)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파일데이터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마이페이지 완성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Rect 0"/>
          <p:cNvCxnSpPr/>
          <p:nvPr/>
        </p:nvCxnSpPr>
        <p:spPr>
          <a:xfrm rot="0">
            <a:off x="5539740" y="2856865"/>
            <a:ext cx="1270" cy="7607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 0"/>
          <p:cNvSpPr txBox="1">
            <a:spLocks/>
          </p:cNvSpPr>
          <p:nvPr/>
        </p:nvSpPr>
        <p:spPr>
          <a:xfrm rot="0">
            <a:off x="5288280" y="1428750"/>
            <a:ext cx="2022475" cy="1385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8일차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2021. 03. 11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인터셉터 설정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이미지 슬라이드 구현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불필요한 소스 제거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오류보완 및 검토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PPT작성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Rect 0"/>
          <p:cNvCxnSpPr/>
          <p:nvPr/>
        </p:nvCxnSpPr>
        <p:spPr>
          <a:xfrm rot="0">
            <a:off x="5920105" y="3592830"/>
            <a:ext cx="17780" cy="1760855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 txBox="1">
            <a:spLocks/>
          </p:cNvSpPr>
          <p:nvPr/>
        </p:nvSpPr>
        <p:spPr>
          <a:xfrm rot="0">
            <a:off x="5545455" y="5466080"/>
            <a:ext cx="151892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9일차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2021. 03. 12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MYSQL 완료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오라클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3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28" name="도형 24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5"/>
          <p:cNvSpPr txBox="1">
            <a:spLocks/>
          </p:cNvSpPr>
          <p:nvPr/>
        </p:nvSpPr>
        <p:spPr>
          <a:xfrm rot="0">
            <a:off x="593090" y="116840"/>
            <a:ext cx="2012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타임라인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0" name="텍스트 상자 26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ko-KR" sz="1600">
                <a:solidFill>
                  <a:schemeClr val="bg1"/>
                </a:solidFill>
              </a:rPr>
              <a:t>1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1" name="그림 2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4920" cy="608330"/>
          </a:xfrm>
          <a:prstGeom prst="rect"/>
          <a:noFill/>
        </p:spPr>
      </p:pic>
      <p:cxnSp>
        <p:nvCxnSpPr>
          <p:cNvPr id="32" name="도형 4"/>
          <p:cNvCxnSpPr/>
          <p:nvPr/>
        </p:nvCxnSpPr>
        <p:spPr>
          <a:xfrm rot="0">
            <a:off x="6576695" y="360426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5"/>
          <p:cNvSpPr txBox="1">
            <a:spLocks/>
          </p:cNvSpPr>
          <p:nvPr/>
        </p:nvSpPr>
        <p:spPr>
          <a:xfrm rot="0">
            <a:off x="6205220" y="4372610"/>
            <a:ext cx="170053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10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오라클 연동 완료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 검토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6"/>
          <p:cNvCxnSpPr/>
          <p:nvPr/>
        </p:nvCxnSpPr>
        <p:spPr>
          <a:xfrm rot="0">
            <a:off x="7643495" y="2827020"/>
            <a:ext cx="1270" cy="722630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7"/>
          <p:cNvSpPr txBox="1">
            <a:spLocks/>
          </p:cNvSpPr>
          <p:nvPr/>
        </p:nvSpPr>
        <p:spPr>
          <a:xfrm rot="0">
            <a:off x="7225665" y="1755775"/>
            <a:ext cx="1964690" cy="10160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11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16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실시간채팅 기능 추가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프로필사진 기능 추가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PPT 작성 시작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8"/>
          <p:cNvCxnSpPr/>
          <p:nvPr/>
        </p:nvCxnSpPr>
        <p:spPr>
          <a:xfrm rot="0">
            <a:off x="7983220" y="3604260"/>
            <a:ext cx="17780" cy="1760855"/>
          </a:xfrm>
          <a:prstGeom prst="line"/>
          <a:ln w="76200" cap="flat" cmpd="sng">
            <a:solidFill>
              <a:srgbClr val="FF99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9"/>
          <p:cNvSpPr txBox="1">
            <a:spLocks/>
          </p:cNvSpPr>
          <p:nvPr/>
        </p:nvSpPr>
        <p:spPr>
          <a:xfrm rot="0">
            <a:off x="7608570" y="5477510"/>
            <a:ext cx="151892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12</a:t>
            </a: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일차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2021. 03. 1</a:t>
            </a: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최종 검토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rtl="0" algn="l" defTabSz="914400" eaLnBrk="1" latinLnBrk="0" hangingPunct="1">
              <a:buClr>
                <a:srgbClr val="000000"/>
              </a:buClr>
              <a:buFont typeface="Wingdings"/>
              <a:buChar char="Ø"/>
            </a:pPr>
            <a:r>
              <a:rPr lang="ko-KR"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PPT 작성 완료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/>
              </a:ext>
            </a:extLst>
          </a:blip>
          <a:stretch>
            <a:fillRect/>
          </a:stretch>
        </p:blipFill>
        <p:spPr bwMode="auto">
          <a:xfrm>
            <a:off x="335915" y="1910715"/>
            <a:ext cx="1369060" cy="110680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1835785" y="2270760"/>
            <a:ext cx="2634615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dirty="0"/>
              <a:t>Database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8.0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/>
              </a:ext>
            </a:extLst>
          </a:blip>
          <a:stretch>
            <a:fillRect/>
          </a:stretch>
        </p:blipFill>
        <p:spPr bwMode="auto">
          <a:xfrm>
            <a:off x="251460" y="4436110"/>
            <a:ext cx="1476375" cy="136906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1691640" y="4867910"/>
            <a:ext cx="1256665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JavaSE-1.8</a:t>
            </a:r>
            <a:endParaRPr lang="ko-KR" altLang="en-US"/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/>
              </a:ext>
            </a:extLst>
          </a:blip>
          <a:stretch>
            <a:fillRect/>
          </a:stretch>
        </p:blipFill>
        <p:spPr bwMode="auto">
          <a:xfrm>
            <a:off x="231775" y="6092825"/>
            <a:ext cx="1512570" cy="576580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1887855" y="6236970"/>
            <a:ext cx="3051810" cy="3702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Eclipse ver 2020-09 (4.17.0)</a:t>
            </a:r>
            <a:endParaRPr lang="ko-KR" altLang="en-US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57530" y="1241425"/>
            <a:ext cx="1972945" cy="5226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800" b="0"/>
              <a:t>개발언어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775" y="3357245"/>
            <a:ext cx="1604010" cy="79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/>
          </p:cNvSpPr>
          <p:nvPr/>
        </p:nvSpPr>
        <p:spPr>
          <a:xfrm>
            <a:off x="1937385" y="3644900"/>
            <a:ext cx="1547495" cy="3695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dirty="0" err="1" smtClean="0"/>
              <a:t>ver</a:t>
            </a:r>
            <a:r>
              <a:rPr lang="en-US" altLang="ko-KR" dirty="0" smtClean="0"/>
              <a:t> 11.2.0.2.0</a:t>
            </a:r>
            <a:endParaRPr lang="ko-KR" altLang="en-US" dirty="0"/>
          </a:p>
        </p:txBody>
      </p:sp>
      <p:pic>
        <p:nvPicPr>
          <p:cNvPr id="4099" name="그림 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24730" y="1965325"/>
            <a:ext cx="1707515" cy="1188085"/>
          </a:xfrm>
          <a:prstGeom prst="rect"/>
          <a:noFill/>
        </p:spPr>
      </p:pic>
      <p:sp>
        <p:nvSpPr>
          <p:cNvPr id="4100" name="텍스트 상자 2"/>
          <p:cNvSpPr txBox="1">
            <a:spLocks/>
          </p:cNvSpPr>
          <p:nvPr/>
        </p:nvSpPr>
        <p:spPr>
          <a:xfrm rot="0">
            <a:off x="6607175" y="2289810"/>
            <a:ext cx="247459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Ver 4.3.3.RELEASE</a:t>
            </a:r>
            <a:endParaRPr lang="ko-KR" altLang="en-US"/>
          </a:p>
        </p:txBody>
      </p:sp>
      <p:pic>
        <p:nvPicPr>
          <p:cNvPr id="4101" name="그림 3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28235" y="3358515"/>
            <a:ext cx="1784985" cy="1553845"/>
          </a:xfrm>
          <a:prstGeom prst="rect"/>
          <a:noFill/>
        </p:spPr>
      </p:pic>
      <p:pic>
        <p:nvPicPr>
          <p:cNvPr id="4102" name="그림 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097145" y="5193665"/>
            <a:ext cx="1178560" cy="1183005"/>
          </a:xfrm>
          <a:prstGeom prst="rect"/>
          <a:noFill/>
        </p:spPr>
      </p:pic>
      <p:sp>
        <p:nvSpPr>
          <p:cNvPr id="4103" name="텍스트 상자 5"/>
          <p:cNvSpPr txBox="1">
            <a:spLocks/>
          </p:cNvSpPr>
          <p:nvPr/>
        </p:nvSpPr>
        <p:spPr>
          <a:xfrm rot="0">
            <a:off x="6732905" y="5598160"/>
            <a:ext cx="1960880" cy="3695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Mybatis Ver 3.4.1</a:t>
            </a:r>
            <a:endParaRPr lang="ko-KR" altLang="en-US"/>
          </a:p>
        </p:txBody>
      </p:sp>
      <p:sp>
        <p:nvSpPr>
          <p:cNvPr id="4104" name="텍스트 상자 10"/>
          <p:cNvSpPr txBox="1">
            <a:spLocks/>
          </p:cNvSpPr>
          <p:nvPr/>
        </p:nvSpPr>
        <p:spPr>
          <a:xfrm rot="0">
            <a:off x="6744335" y="3970655"/>
            <a:ext cx="247459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/>
              <a:t>Tomcat Ver 8.5</a:t>
            </a:r>
            <a:endParaRPr lang="ko-KR" altLang="en-US"/>
          </a:p>
        </p:txBody>
      </p:sp>
      <p:sp>
        <p:nvSpPr>
          <p:cNvPr id="4105" name="도형 18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106" name="도형 19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7" name="텍스트 상자 20"/>
          <p:cNvSpPr txBox="1">
            <a:spLocks/>
          </p:cNvSpPr>
          <p:nvPr/>
        </p:nvSpPr>
        <p:spPr>
          <a:xfrm rot="0">
            <a:off x="593090" y="116840"/>
            <a:ext cx="3155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프로젝트 소개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4108" name="텍스트 상자 21"/>
          <p:cNvSpPr txBox="1">
            <a:spLocks/>
          </p:cNvSpPr>
          <p:nvPr/>
        </p:nvSpPr>
        <p:spPr>
          <a:xfrm rot="0">
            <a:off x="0" y="-5715"/>
            <a:ext cx="855345" cy="33972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2,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4109" name="그림 2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4920" cy="6083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/>
          </p:cNvSpPr>
          <p:nvPr/>
        </p:nvSpPr>
        <p:spPr>
          <a:xfrm>
            <a:off x="129540" y="1504950"/>
            <a:ext cx="8877935" cy="5075555"/>
          </a:xfrm>
          <a:prstGeom prst="rect">
            <a:avLst/>
          </a:prstGeom>
          <a:ln w="25400" cap="flat" cmpd="sng">
            <a:solidFill>
              <a:srgbClr val="F99A89">
                <a:alpha val="100000"/>
              </a:srgb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가</a:t>
            </a:r>
            <a:r>
              <a:rPr lang="en-US" altLang="ko-KR"/>
              <a:t>. Database : Table</a:t>
            </a:r>
            <a:r>
              <a:rPr lang="ko-KR" altLang="en-US"/>
              <a:t>관리 </a:t>
            </a:r>
            <a:r>
              <a:rPr lang="en-US" altLang="ko-KR"/>
              <a:t>( </a:t>
            </a:r>
            <a:r>
              <a:rPr lang="ko-KR" altLang="ko-KR"/>
              <a:t>News</a:t>
            </a:r>
            <a:r>
              <a:rPr lang="en-US" altLang="ko-KR"/>
              <a:t>,</a:t>
            </a:r>
            <a:r>
              <a:rPr lang="ko-KR" altLang="en-US"/>
              <a:t> Files, Member, likes, Review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나</a:t>
            </a:r>
            <a:r>
              <a:rPr lang="en-US" altLang="ko-KR"/>
              <a:t>. Java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List : ArrayList</a:t>
            </a:r>
            <a:r>
              <a:rPr lang="ko-KR" altLang="en-US"/>
              <a:t>를 사용하여 객체</a:t>
            </a:r>
            <a:r>
              <a:rPr lang="ko-KR" altLang="en-US"/>
              <a:t> </a:t>
            </a:r>
            <a:r>
              <a:rPr lang="ko-KR" altLang="en-US"/>
              <a:t>및 제어하는 자료형 관리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      </a:t>
            </a:r>
            <a:r>
              <a:rPr lang="en-US" altLang="ko-KR"/>
              <a:t>- </a:t>
            </a:r>
            <a:r>
              <a:rPr lang="ko-KR" altLang="ko-KR"/>
              <a:t>Mybatis</a:t>
            </a:r>
            <a:r>
              <a:rPr lang="en-US" altLang="ko-KR"/>
              <a:t> :</a:t>
            </a:r>
            <a:r>
              <a:rPr lang="ko-KR" altLang="ko-KR"/>
              <a:t> 라이브러리를 관리.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주제에 필요한 객체를 </a:t>
            </a:r>
            <a:r>
              <a:rPr lang="en-US" altLang="ko-KR"/>
              <a:t>class</a:t>
            </a:r>
            <a:r>
              <a:rPr lang="ko-KR" altLang="en-US"/>
              <a:t>로 설계하고 이를 활용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</a:t>
            </a:r>
            <a:r>
              <a:rPr lang="ko-KR" altLang="ko-KR"/>
              <a:t>ajax : 비동기를 사용하여 매끄러운 화면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/>
              <a:t>      </a:t>
            </a:r>
            <a:r>
              <a:rPr lang="en-US" altLang="ko-KR"/>
              <a:t>- </a:t>
            </a:r>
            <a:r>
              <a:rPr lang="ko-KR" altLang="en-US"/>
              <a:t>인터페이스 </a:t>
            </a:r>
            <a:r>
              <a:rPr lang="en-US" altLang="ko-KR"/>
              <a:t>: </a:t>
            </a:r>
            <a:r>
              <a:rPr lang="ko-KR" altLang="ko-KR"/>
              <a:t>각각 해당하는 기능들을 통합하여 정리.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/>
              <a:t>      - </a:t>
            </a:r>
            <a:r>
              <a:rPr lang="ko-KR" altLang="ko-KR"/>
              <a:t>Filedata : 클라이언트의 이미지파일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Email : 이메일 인증을</a:t>
            </a:r>
            <a:r>
              <a:rPr lang="ko-KR" altLang="ko-KR"/>
              <a:t> </a:t>
            </a:r>
            <a:r>
              <a:rPr lang="ko-KR" altLang="ko-KR"/>
              <a:t>통한 회원관리 기능 구현.     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Query : 이미지 슬라이드 효과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Session : 로그인</a:t>
            </a:r>
            <a:r>
              <a:rPr lang="ko-KR" altLang="ko-KR"/>
              <a:t> </a:t>
            </a:r>
            <a:r>
              <a:rPr lang="ko-KR" altLang="ko-KR"/>
              <a:t>&amp;</a:t>
            </a:r>
            <a:r>
              <a:rPr lang="ko-KR" altLang="ko-KR"/>
              <a:t> </a:t>
            </a:r>
            <a:r>
              <a:rPr lang="ko-KR" altLang="ko-KR"/>
              <a:t>로그아웃을 통한 세션관리 구현.</a:t>
            </a:r>
            <a:endParaRPr lang="ko-KR" altLang="en-US"/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/>
              <a:t>      - Interceptor : Session 관리를 통해 회원과 비회원</a:t>
            </a:r>
            <a:r>
              <a:rPr lang="ko-KR" altLang="ko-KR"/>
              <a:t> </a:t>
            </a:r>
            <a:r>
              <a:rPr lang="ko-KR" altLang="ko-KR"/>
              <a:t>구분</a:t>
            </a:r>
            <a:r>
              <a:rPr lang="ko-KR" altLang="ko-KR"/>
              <a:t> </a:t>
            </a:r>
            <a:r>
              <a:rPr lang="ko-KR" altLang="ko-KR"/>
              <a:t>후 기능의 차별화.</a:t>
            </a:r>
            <a:endParaRPr lang="ko-KR" altLang="en-US"/>
          </a:p>
        </p:txBody>
      </p:sp>
      <p:sp>
        <p:nvSpPr>
          <p:cNvPr id="13" name="도형 28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14" name="도형 29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30"/>
          <p:cNvSpPr txBox="1">
            <a:spLocks/>
          </p:cNvSpPr>
          <p:nvPr/>
        </p:nvSpPr>
        <p:spPr>
          <a:xfrm rot="0">
            <a:off x="593090" y="116840"/>
            <a:ext cx="33839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기술 정리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16" name="텍스트 상자 31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ko-KR" sz="1600">
                <a:solidFill>
                  <a:schemeClr val="bg1"/>
                </a:solidFill>
              </a:rPr>
              <a:t>3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7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4920" cy="6083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" name="Rect 0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 0"/>
          <p:cNvSpPr txBox="1">
            <a:spLocks/>
          </p:cNvSpPr>
          <p:nvPr/>
        </p:nvSpPr>
        <p:spPr>
          <a:xfrm rot="0">
            <a:off x="593090" y="116840"/>
            <a:ext cx="2955290" cy="64706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solidFill>
                  <a:schemeClr val="bg1"/>
                </a:solidFill>
                <a:latin typeface="바탕체" charset="0"/>
                <a:ea typeface="바탕체" charset="0"/>
              </a:rPr>
              <a:t>ERD – ORACLE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0" y="-5715"/>
            <a:ext cx="73152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600">
                <a:solidFill>
                  <a:schemeClr val="bg1"/>
                </a:solidFill>
                <a:latin typeface="맑은 고딕" charset="0"/>
                <a:ea typeface="맑은 고딕" charset="0"/>
              </a:rPr>
              <a:t>Part , </a:t>
            </a:r>
            <a:endParaRPr lang="ko-KR" altLang="en-US" sz="16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04075" y="240665"/>
            <a:ext cx="1264920" cy="608330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275965" y="2988945"/>
            <a:ext cx="2089150" cy="1520825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u="sng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CHAOS.MEMBER</a:t>
            </a:r>
            <a:endParaRPr lang="ko-KR" altLang="en-US" sz="1400" u="sng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P - ID varchar2(20)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PW varchar2(15)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EMAIL varchar2(30)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AUTHKEY varvchar2(20)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STATUS varchar2(2)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U - NICK varchar2(20)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PNAME varchar2(100)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593090" y="1268095"/>
            <a:ext cx="2179320" cy="1624330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u="sng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CHAOS.REVIEW</a:t>
            </a:r>
            <a:endParaRPr lang="ko-KR" altLang="en-US" sz="1400" u="sng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 - NO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 -NICK varchar2(20)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 varchar2(100)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STATUS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DT TIMESTAMP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P - RNUM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RGROUP 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PNAME varchar2(100)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5363845" y="1423670"/>
            <a:ext cx="2179320" cy="1357630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u="sng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CHAOS.NEWS</a:t>
            </a:r>
            <a:endParaRPr lang="ko-KR" altLang="en-US" sz="1400" u="sng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P - NO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 -NICK varchar2(20)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 varchar2(100)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DT TIMESTAMP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LIKES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PNAME varchar2(100)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854710" y="4869180"/>
            <a:ext cx="2179320" cy="1152525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u="sng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CHAOS.FILES</a:t>
            </a:r>
            <a:endParaRPr lang="ko-KR" altLang="en-US" sz="1400" u="sng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 - NO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 -NICK varchar2(20)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FNAME varchar2(100)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5652135" y="4869180"/>
            <a:ext cx="2179320" cy="1152525"/>
          </a:xfrm>
          <a:prstGeom prst="rect"/>
          <a:solidFill>
            <a:srgbClr val="F99A89"/>
          </a:solidFill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400" u="sng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CHAOS.LIKES</a:t>
            </a:r>
            <a:endParaRPr lang="ko-KR" altLang="en-US" sz="1400" u="sng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 - NO NUMBER(*,0)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F –ID varchar2(20)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16200000" flipH="1">
            <a:off x="2052320" y="2522220"/>
            <a:ext cx="854710" cy="1593850"/>
          </a:xfrm>
          <a:prstGeom prst="bentConnector2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9" name="Rect 0"/>
          <p:cNvCxnSpPr/>
          <p:nvPr/>
        </p:nvCxnSpPr>
        <p:spPr>
          <a:xfrm rot="0">
            <a:off x="1475740" y="2924810"/>
            <a:ext cx="207645" cy="27051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t 0"/>
          <p:cNvCxnSpPr/>
          <p:nvPr/>
        </p:nvCxnSpPr>
        <p:spPr>
          <a:xfrm rot="0" flipH="1">
            <a:off x="1682750" y="2917190"/>
            <a:ext cx="237490" cy="27051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 0"/>
          <p:cNvSpPr>
            <a:spLocks/>
          </p:cNvSpPr>
          <p:nvPr/>
        </p:nvSpPr>
        <p:spPr>
          <a:xfrm rot="5400000">
            <a:off x="5354955" y="2789555"/>
            <a:ext cx="1108075" cy="1090295"/>
          </a:xfrm>
          <a:prstGeom prst="bentConnector2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28" name="Rect 0"/>
          <p:cNvCxnSpPr>
            <a:stCxn id="13" idx="2"/>
          </p:cNvCxnSpPr>
          <p:nvPr/>
        </p:nvCxnSpPr>
        <p:spPr>
          <a:xfrm rot="0">
            <a:off x="6453505" y="2780665"/>
            <a:ext cx="635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t 0"/>
          <p:cNvCxnSpPr/>
          <p:nvPr/>
        </p:nvCxnSpPr>
        <p:spPr>
          <a:xfrm rot="0">
            <a:off x="6300470" y="2780665"/>
            <a:ext cx="153670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t 0"/>
          <p:cNvCxnSpPr/>
          <p:nvPr/>
        </p:nvCxnSpPr>
        <p:spPr>
          <a:xfrm rot="0" flipH="1">
            <a:off x="6453505" y="2780665"/>
            <a:ext cx="207645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t 0"/>
          <p:cNvCxnSpPr>
            <a:stCxn id="12" idx="3"/>
            <a:endCxn id="13" idx="1"/>
          </p:cNvCxnSpPr>
          <p:nvPr/>
        </p:nvCxnSpPr>
        <p:spPr>
          <a:xfrm rot="0">
            <a:off x="2771775" y="2079625"/>
            <a:ext cx="2592705" cy="24130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t 0"/>
          <p:cNvCxnSpPr/>
          <p:nvPr/>
        </p:nvCxnSpPr>
        <p:spPr>
          <a:xfrm rot="0">
            <a:off x="2771775" y="1943735"/>
            <a:ext cx="262890" cy="14541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/>
          <p:cNvCxnSpPr/>
          <p:nvPr/>
        </p:nvCxnSpPr>
        <p:spPr>
          <a:xfrm rot="0" flipH="1">
            <a:off x="2771775" y="2087880"/>
            <a:ext cx="262890" cy="14541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t 0"/>
          <p:cNvCxnSpPr/>
          <p:nvPr/>
        </p:nvCxnSpPr>
        <p:spPr>
          <a:xfrm rot="0" flipV="1">
            <a:off x="7020560" y="2780665"/>
            <a:ext cx="635" cy="2089150"/>
          </a:xfrm>
          <a:prstGeom prst="straightConnector1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 rot="0">
            <a:off x="7020560" y="4653280"/>
            <a:ext cx="184150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t 0"/>
          <p:cNvCxnSpPr/>
          <p:nvPr/>
        </p:nvCxnSpPr>
        <p:spPr>
          <a:xfrm rot="0" flipH="1">
            <a:off x="6876415" y="4653280"/>
            <a:ext cx="144780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 0"/>
          <p:cNvSpPr>
            <a:spLocks/>
          </p:cNvSpPr>
          <p:nvPr/>
        </p:nvSpPr>
        <p:spPr>
          <a:xfrm rot="18900000">
            <a:off x="6906260" y="4349115"/>
            <a:ext cx="252730" cy="25273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>
            <a:spLocks/>
          </p:cNvSpPr>
          <p:nvPr/>
        </p:nvSpPr>
        <p:spPr>
          <a:xfrm rot="18900000">
            <a:off x="3033395" y="1977390"/>
            <a:ext cx="253365" cy="253365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18900000">
            <a:off x="1556385" y="3247390"/>
            <a:ext cx="252730" cy="25273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18900000">
            <a:off x="6343015" y="2990215"/>
            <a:ext cx="252730" cy="25273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Rect 0"/>
          <p:cNvCxnSpPr/>
          <p:nvPr/>
        </p:nvCxnSpPr>
        <p:spPr>
          <a:xfrm rot="16200000" flipV="1">
            <a:off x="4751705" y="4545330"/>
            <a:ext cx="936625" cy="864870"/>
          </a:xfrm>
          <a:prstGeom prst="bentConnector3">
            <a:avLst>
              <a:gd name="adj1" fmla="val 18357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t 0"/>
          <p:cNvCxnSpPr/>
          <p:nvPr/>
        </p:nvCxnSpPr>
        <p:spPr>
          <a:xfrm rot="0" flipH="1" flipV="1">
            <a:off x="5363845" y="5275580"/>
            <a:ext cx="288925" cy="14478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t 0"/>
          <p:cNvCxnSpPr/>
          <p:nvPr/>
        </p:nvCxnSpPr>
        <p:spPr>
          <a:xfrm rot="0" flipV="1">
            <a:off x="5363845" y="5085080"/>
            <a:ext cx="288925" cy="1911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 0"/>
          <p:cNvSpPr>
            <a:spLocks/>
          </p:cNvSpPr>
          <p:nvPr/>
        </p:nvSpPr>
        <p:spPr>
          <a:xfrm rot="18900000">
            <a:off x="5085715" y="5149215"/>
            <a:ext cx="252730" cy="25273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5400000" flipH="1" flipV="1">
            <a:off x="2213610" y="3807460"/>
            <a:ext cx="792480" cy="1332230"/>
          </a:xfrm>
          <a:prstGeom prst="bentConnector2"/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81" name="Rect 0"/>
          <p:cNvCxnSpPr/>
          <p:nvPr/>
        </p:nvCxnSpPr>
        <p:spPr>
          <a:xfrm rot="0" flipV="1">
            <a:off x="1860550" y="4653280"/>
            <a:ext cx="83820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t 0"/>
          <p:cNvCxnSpPr/>
          <p:nvPr/>
        </p:nvCxnSpPr>
        <p:spPr>
          <a:xfrm rot="0">
            <a:off x="1944370" y="4653280"/>
            <a:ext cx="180340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 0"/>
          <p:cNvSpPr>
            <a:spLocks/>
          </p:cNvSpPr>
          <p:nvPr/>
        </p:nvSpPr>
        <p:spPr>
          <a:xfrm rot="18900000">
            <a:off x="1793240" y="4349115"/>
            <a:ext cx="252730" cy="25273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5400000" flipH="1" flipV="1">
            <a:off x="2835275" y="1313815"/>
            <a:ext cx="3816985" cy="5599430"/>
          </a:xfrm>
          <a:prstGeom prst="bentConnector4">
            <a:avLst>
              <a:gd name="adj1" fmla="val -10714"/>
              <a:gd name="adj2" fmla="val 114895"/>
            </a:avLst>
          </a:prstGeom>
          <a:ln w="9525" cap="flat" cmpd="sng"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2" name="Rect 0"/>
          <p:cNvCxnSpPr/>
          <p:nvPr/>
        </p:nvCxnSpPr>
        <p:spPr>
          <a:xfrm rot="0">
            <a:off x="1775460" y="6021070"/>
            <a:ext cx="179070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t 0"/>
          <p:cNvCxnSpPr/>
          <p:nvPr/>
        </p:nvCxnSpPr>
        <p:spPr>
          <a:xfrm rot="0" flipV="1">
            <a:off x="1944370" y="6021070"/>
            <a:ext cx="180340" cy="2165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 0"/>
          <p:cNvSpPr>
            <a:spLocks/>
          </p:cNvSpPr>
          <p:nvPr/>
        </p:nvSpPr>
        <p:spPr>
          <a:xfrm rot="18900000">
            <a:off x="2176145" y="6289675"/>
            <a:ext cx="252730" cy="25273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도형 38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3077" name="도형 39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텍스트 상자 40"/>
          <p:cNvSpPr txBox="1">
            <a:spLocks/>
          </p:cNvSpPr>
          <p:nvPr/>
        </p:nvSpPr>
        <p:spPr>
          <a:xfrm rot="0">
            <a:off x="723265" y="116840"/>
            <a:ext cx="22409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Flow 차트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3079" name="텍스트 상자 41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ko-KR" sz="1600">
                <a:solidFill>
                  <a:schemeClr val="bg1"/>
                </a:solidFill>
              </a:rPr>
              <a:t>5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080" name="그림 4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4920" cy="608330"/>
          </a:xfrm>
          <a:prstGeom prst="rect"/>
          <a:noFill/>
        </p:spPr>
      </p:pic>
      <p:pic>
        <p:nvPicPr>
          <p:cNvPr id="3081" name="그림 3" descr="C:/Users/User/AppData/Roaming/PolarisOffice/ETemp/7712_10132376/fImage9256028687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954405"/>
            <a:ext cx="9145270" cy="58705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>
            <a:spLocks/>
          </p:cNvSpPr>
          <p:nvPr/>
        </p:nvSpPr>
        <p:spPr>
          <a:xfrm>
            <a:off x="245745" y="2089785"/>
            <a:ext cx="3856990" cy="4406900"/>
          </a:xfrm>
          <a:prstGeom prst="rect">
            <a:avLst/>
          </a:prstGeom>
          <a:noFill/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426720" y="1880870"/>
            <a:ext cx="1398270" cy="4533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rgbClr val="FF8080"/>
                </a:solidFill>
                <a:latin typeface="맑은 고딕" charset="0"/>
                <a:ea typeface="맑은 고딕" charset="0"/>
              </a:rPr>
              <a:t>이메일</a:t>
            </a:r>
            <a:endParaRPr lang="ko-KR" altLang="en-US" sz="1800">
              <a:solidFill>
                <a:srgbClr val="FF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3" name="그림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" y="2538095"/>
            <a:ext cx="3496310" cy="1781810"/>
          </a:xfrm>
          <a:prstGeom prst="rect">
            <a:avLst/>
          </a:prstGeom>
          <a:noFill/>
        </p:spPr>
      </p:pic>
      <p:pic>
        <p:nvPicPr>
          <p:cNvPr id="44" name="그림 1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8480" y="4548505"/>
            <a:ext cx="3265805" cy="1779905"/>
          </a:xfrm>
          <a:prstGeom prst="rect">
            <a:avLst/>
          </a:prstGeom>
          <a:noFill/>
        </p:spPr>
      </p:pic>
      <p:grpSp>
        <p:nvGrpSpPr>
          <p:cNvPr id="17" name="그룹 16"/>
          <p:cNvGrpSpPr/>
          <p:nvPr/>
        </p:nvGrpSpPr>
        <p:grpSpPr>
          <a:xfrm>
            <a:off x="4820285" y="1874520"/>
            <a:ext cx="3856990" cy="4622165"/>
            <a:chOff x="4820285" y="1874520"/>
            <a:chExt cx="3856990" cy="4622165"/>
          </a:xfrm>
        </p:grpSpPr>
        <p:sp>
          <p:nvSpPr>
            <p:cNvPr id="32" name="Rect 0"/>
            <p:cNvSpPr>
              <a:spLocks/>
            </p:cNvSpPr>
            <p:nvPr/>
          </p:nvSpPr>
          <p:spPr>
            <a:xfrm>
              <a:off x="4820285" y="2085340"/>
              <a:ext cx="3856990" cy="4411345"/>
            </a:xfrm>
            <a:prstGeom prst="rect">
              <a:avLst/>
            </a:prstGeom>
            <a:noFill/>
            <a:ln w="25400" cap="flat" cmpd="sng">
              <a:solidFill>
                <a:srgbClr val="F99A89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38" name="Picture 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76800" y="2682240"/>
              <a:ext cx="3689985" cy="1052195"/>
            </a:xfrm>
            <a:prstGeom prst="rect">
              <a:avLst/>
            </a:prstGeom>
            <a:noFill/>
          </p:spPr>
        </p:pic>
        <p:pic>
          <p:nvPicPr>
            <p:cNvPr id="40" name="Picture 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74590" y="4063365"/>
              <a:ext cx="3462655" cy="1905635"/>
            </a:xfrm>
            <a:prstGeom prst="rect">
              <a:avLst/>
            </a:prstGeom>
            <a:noFill/>
          </p:spPr>
        </p:pic>
        <p:sp>
          <p:nvSpPr>
            <p:cNvPr id="41" name="Rect 0"/>
            <p:cNvSpPr>
              <a:spLocks/>
            </p:cNvSpPr>
            <p:nvPr/>
          </p:nvSpPr>
          <p:spPr>
            <a:xfrm>
              <a:off x="5001260" y="1874520"/>
              <a:ext cx="1398270" cy="453390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rgbClr val="FF808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rgbClr val="FF8080"/>
                  </a:solidFill>
                  <a:latin typeface="맑은 고딕" charset="0"/>
                  <a:ea typeface="맑은 고딕" charset="0"/>
                </a:rPr>
                <a:t>대댓글</a:t>
              </a:r>
              <a:endParaRPr lang="ko-KR" altLang="en-US" sz="1800">
                <a:solidFill>
                  <a:srgbClr val="FF808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 txBox="1">
              <a:spLocks/>
            </p:cNvSpPr>
            <p:nvPr/>
          </p:nvSpPr>
          <p:spPr>
            <a:xfrm>
              <a:off x="5538470" y="2482850"/>
              <a:ext cx="1769745" cy="3702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dirty="0" err="1">
                  <a:latin typeface="맑은 고딕" charset="0"/>
                  <a:ea typeface="맑은 고딕" charset="0"/>
                </a:rPr>
                <a:t>댓글</a:t>
              </a:r>
              <a:r>
                <a:rPr lang="ko-KR" sz="1800" dirty="0">
                  <a:latin typeface="맑은 고딕" charset="0"/>
                  <a:ea typeface="맑은 고딕" charset="0"/>
                </a:rPr>
                <a:t> 작성(아래)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 txBox="1">
              <a:spLocks/>
            </p:cNvSpPr>
            <p:nvPr/>
          </p:nvSpPr>
          <p:spPr>
            <a:xfrm>
              <a:off x="5525770" y="3778885"/>
              <a:ext cx="1998345" cy="3702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none" lIns="89535" tIns="46355" rIns="89535" bIns="46355" anchor="t">
              <a:spAutoFit/>
            </a:bodyPr>
            <a:lstStyle/>
            <a:p>
              <a:pPr marL="0" indent="0" algn="l" hangingPunct="1"/>
              <a:r>
                <a:rPr lang="ko-KR" sz="1800" dirty="0" err="1">
                  <a:latin typeface="맑은 고딕" charset="0"/>
                  <a:ea typeface="맑은 고딕" charset="0"/>
                </a:rPr>
                <a:t>대댓글</a:t>
              </a:r>
              <a:r>
                <a:rPr lang="ko-KR" sz="1800" dirty="0">
                  <a:latin typeface="맑은 고딕" charset="0"/>
                  <a:ea typeface="맑은 고딕" charset="0"/>
                </a:rPr>
                <a:t> 작성(아래)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45" name="도형 43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6" name="도형 44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45"/>
          <p:cNvSpPr txBox="1">
            <a:spLocks/>
          </p:cNvSpPr>
          <p:nvPr/>
        </p:nvSpPr>
        <p:spPr>
          <a:xfrm rot="0">
            <a:off x="593090" y="116840"/>
            <a:ext cx="22409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기능 소개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48" name="텍스트 상자 46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ko-KR" sz="1600">
                <a:solidFill>
                  <a:schemeClr val="bg1"/>
                </a:solidFill>
              </a:rPr>
              <a:t>6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49" name="그림 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4920" cy="608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>
            <a:spLocks/>
          </p:cNvSpPr>
          <p:nvPr/>
        </p:nvSpPr>
        <p:spPr>
          <a:xfrm rot="0">
            <a:off x="245745" y="2089785"/>
            <a:ext cx="3857625" cy="3965575"/>
          </a:xfrm>
          <a:prstGeom prst="rect"/>
          <a:noFill/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" y="4779645"/>
            <a:ext cx="3576320" cy="578485"/>
          </a:xfrm>
          <a:prstGeom prst="rect"/>
          <a:noFill/>
        </p:spPr>
      </p:pic>
      <p:sp>
        <p:nvSpPr>
          <p:cNvPr id="29" name="Rect 0"/>
          <p:cNvSpPr txBox="1">
            <a:spLocks/>
          </p:cNvSpPr>
          <p:nvPr/>
        </p:nvSpPr>
        <p:spPr>
          <a:xfrm rot="0">
            <a:off x="1048385" y="4320540"/>
            <a:ext cx="222758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클릭시(아래)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3545" y="3521710"/>
            <a:ext cx="3540125" cy="563880"/>
          </a:xfrm>
          <a:prstGeom prst="rect"/>
          <a:noFill/>
        </p:spPr>
      </p:pic>
      <p:sp>
        <p:nvSpPr>
          <p:cNvPr id="31" name="Rect 0"/>
          <p:cNvSpPr txBox="1">
            <a:spLocks/>
          </p:cNvSpPr>
          <p:nvPr/>
        </p:nvSpPr>
        <p:spPr>
          <a:xfrm rot="0">
            <a:off x="937895" y="3006725"/>
            <a:ext cx="245618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좋아요 미클릭시(아래)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4820285" y="2085340"/>
            <a:ext cx="3857625" cy="3996055"/>
          </a:xfrm>
          <a:prstGeom prst="rect"/>
          <a:noFill/>
          <a:ln w="25400" cap="flat" cmpd="sng">
            <a:solidFill>
              <a:srgbClr val="F99A89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426720" y="1880870"/>
            <a:ext cx="1398905" cy="454025"/>
          </a:xfrm>
          <a:prstGeom prst="rect"/>
          <a:solidFill>
            <a:schemeClr val="bg1"/>
          </a:solidFill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rgbClr val="FF8080"/>
                </a:solidFill>
                <a:latin typeface="맑은 고딕" charset="0"/>
                <a:ea typeface="맑은 고딕" charset="0"/>
              </a:rPr>
              <a:t>좋아요</a:t>
            </a:r>
            <a:endParaRPr lang="ko-KR" altLang="en-US" sz="1800">
              <a:solidFill>
                <a:srgbClr val="FF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 rot="0">
            <a:off x="5001260" y="1874520"/>
            <a:ext cx="1398905" cy="454025"/>
          </a:xfrm>
          <a:prstGeom prst="rect"/>
          <a:solidFill>
            <a:schemeClr val="bg1"/>
          </a:solidFill>
          <a:ln w="25400" cap="flat" cmpd="sng">
            <a:solidFill>
              <a:srgbClr val="FF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800">
                <a:solidFill>
                  <a:srgbClr val="FF8080"/>
                </a:solidFill>
                <a:latin typeface="맑은 고딕" charset="0"/>
                <a:ea typeface="맑은 고딕" charset="0"/>
              </a:rPr>
              <a:t>메신저</a:t>
            </a:r>
            <a:endParaRPr lang="ko-KR" altLang="en-US" sz="1800">
              <a:solidFill>
                <a:srgbClr val="FF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15230" y="2923540"/>
            <a:ext cx="3469640" cy="2911475"/>
          </a:xfrm>
          <a:prstGeom prst="rect"/>
          <a:noFill/>
        </p:spPr>
      </p:pic>
      <p:sp>
        <p:nvSpPr>
          <p:cNvPr id="44" name="텍스트 상자 3"/>
          <p:cNvSpPr txBox="1">
            <a:spLocks/>
          </p:cNvSpPr>
          <p:nvPr/>
        </p:nvSpPr>
        <p:spPr>
          <a:xfrm rot="0">
            <a:off x="4996815" y="2447290"/>
            <a:ext cx="14027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실시간 채팅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0"/>
          <p:cNvSpPr>
            <a:spLocks/>
          </p:cNvSpPr>
          <p:nvPr/>
        </p:nvSpPr>
        <p:spPr>
          <a:xfrm rot="0">
            <a:off x="0" y="11430"/>
            <a:ext cx="9145905" cy="908050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6" name="도형 11"/>
          <p:cNvCxnSpPr/>
          <p:nvPr/>
        </p:nvCxnSpPr>
        <p:spPr>
          <a:xfrm rot="0">
            <a:off x="0" y="908685"/>
            <a:ext cx="9145905" cy="1905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12"/>
          <p:cNvSpPr txBox="1">
            <a:spLocks/>
          </p:cNvSpPr>
          <p:nvPr/>
        </p:nvSpPr>
        <p:spPr>
          <a:xfrm rot="0">
            <a:off x="593090" y="116840"/>
            <a:ext cx="2241550" cy="64643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기능 소개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48" name="텍스트 상자 13"/>
          <p:cNvSpPr txBox="1">
            <a:spLocks/>
          </p:cNvSpPr>
          <p:nvPr/>
        </p:nvSpPr>
        <p:spPr>
          <a:xfrm rot="0">
            <a:off x="0" y="-5715"/>
            <a:ext cx="84391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ko-KR" sz="1600">
                <a:solidFill>
                  <a:schemeClr val="bg1"/>
                </a:solidFill>
              </a:rPr>
              <a:t>6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49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5555" cy="608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76190" y="1665605"/>
            <a:ext cx="3653790" cy="11995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비동기 식으로 대댓글 불러오기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빨간 하트 부분에 </a:t>
            </a:r>
            <a:r>
              <a:rPr lang="en-US" altLang="ko-KR">
                <a:solidFill>
                  <a:schemeClr val="bg1"/>
                </a:solidFill>
              </a:rPr>
              <a:t>append </a:t>
            </a:r>
            <a:r>
              <a:rPr lang="ko-KR" altLang="en-US">
                <a:solidFill>
                  <a:schemeClr val="bg1"/>
                </a:solidFill>
              </a:rPr>
              <a:t>가 아닌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en-US" altLang="ko-KR">
                <a:solidFill>
                  <a:schemeClr val="bg1"/>
                </a:solidFill>
              </a:rPr>
              <a:t>html</a:t>
            </a:r>
            <a:r>
              <a:rPr lang="ko-KR" altLang="en-US">
                <a:solidFill>
                  <a:schemeClr val="bg1"/>
                </a:solidFill>
              </a:rPr>
              <a:t>을 사용하게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되면 대댓글이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한 개만 노출이 되는 오류가 발생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907540" y="5733415"/>
            <a:ext cx="360045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그림 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2814955" y="5668010"/>
            <a:ext cx="3658235" cy="562610"/>
          </a:xfrm>
          <a:prstGeom prst="rect"/>
          <a:noFill/>
          <a:ln w="0">
            <a:noFill/>
            <a:prstDash/>
          </a:ln>
        </p:spPr>
      </p:pic>
      <p:sp>
        <p:nvSpPr>
          <p:cNvPr id="5124" name="도형 48"/>
          <p:cNvSpPr>
            <a:spLocks/>
          </p:cNvSpPr>
          <p:nvPr/>
        </p:nvSpPr>
        <p:spPr>
          <a:xfrm rot="0">
            <a:off x="0" y="11430"/>
            <a:ext cx="9145270" cy="907415"/>
          </a:xfrm>
          <a:prstGeom prst="rect"/>
          <a:solidFill>
            <a:srgbClr val="F99A89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5125" name="도형 49"/>
          <p:cNvCxnSpPr/>
          <p:nvPr/>
        </p:nvCxnSpPr>
        <p:spPr>
          <a:xfrm rot="0">
            <a:off x="0" y="908685"/>
            <a:ext cx="9145270" cy="1270"/>
          </a:xfrm>
          <a:prstGeom prst="line"/>
          <a:ln w="952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텍스트 상자 50"/>
          <p:cNvSpPr txBox="1">
            <a:spLocks/>
          </p:cNvSpPr>
          <p:nvPr/>
        </p:nvSpPr>
        <p:spPr>
          <a:xfrm rot="0">
            <a:off x="593090" y="116840"/>
            <a:ext cx="4298315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3600">
                <a:solidFill>
                  <a:schemeClr val="bg1"/>
                </a:solidFill>
                <a:latin typeface="바탕체" charset="0"/>
                <a:ea typeface="바탕체" charset="0"/>
              </a:rPr>
              <a:t>주요 소스 - 대댓글</a:t>
            </a:r>
            <a:endParaRPr lang="ko-KR" altLang="en-US" sz="3600">
              <a:solidFill>
                <a:schemeClr val="bg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5127" name="텍스트 상자 51"/>
          <p:cNvSpPr txBox="1">
            <a:spLocks/>
          </p:cNvSpPr>
          <p:nvPr/>
        </p:nvSpPr>
        <p:spPr>
          <a:xfrm rot="0">
            <a:off x="0" y="-5715"/>
            <a:ext cx="84328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>
                <a:solidFill>
                  <a:schemeClr val="bg1"/>
                </a:solidFill>
              </a:rPr>
              <a:t>Part </a:t>
            </a:r>
            <a:r>
              <a:rPr lang="ko-KR" altLang="ko-KR" sz="1600">
                <a:solidFill>
                  <a:schemeClr val="bg1"/>
                </a:solidFill>
              </a:rPr>
              <a:t>7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128" name="그림 5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13600" y="154940"/>
            <a:ext cx="1264920" cy="6083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7990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358</Paragraphs>
  <Words>965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한 승현</cp:lastModifiedBy>
  <dc:title>슬라이드 1</dc:title>
  <cp:version>9.102.73.43337</cp:version>
  <dcterms:modified xsi:type="dcterms:W3CDTF">2021-03-15T03:48:36Z</dcterms:modified>
</cp:coreProperties>
</file>