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44" r:id="rId29"/>
    <p:sldId id="332" r:id="rId30"/>
    <p:sldId id="328" r:id="rId31"/>
    <p:sldId id="283" r:id="rId32"/>
    <p:sldId id="284" r:id="rId33"/>
    <p:sldId id="285" r:id="rId34"/>
    <p:sldId id="352" r:id="rId35"/>
    <p:sldId id="353" r:id="rId36"/>
    <p:sldId id="354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2" r:id="rId53"/>
    <p:sldId id="301" r:id="rId54"/>
    <p:sldId id="329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30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31" r:id="rId78"/>
    <p:sldId id="324" r:id="rId79"/>
    <p:sldId id="325" r:id="rId80"/>
    <p:sldId id="326" r:id="rId81"/>
    <p:sldId id="327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5C89-296A-E44D-0978-0810916FF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BF3A03-664A-0CDF-CAC7-55950B16A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CDAC2-5479-3A9F-54C6-9A0507D4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34F3C-FCD3-B33C-9CA2-1C3B5B4E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3F688-D547-E237-7AA2-8BE4C001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0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70124-FB48-39C0-9EE2-5E29EE87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B9BB36-FDAD-3C0E-8F13-EF16A4FCA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8D19B-10F6-AA80-4764-2FF0FA94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04E66-A10E-0637-B434-05C878C3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346F-BE2E-1CD8-5A95-A6EBA0EE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D7B299-02D5-F602-4FA5-BEE26500E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18A8EF-182F-6486-300B-5EA2ECD7C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F9FDE-AAE1-2C16-6E2F-AEE9735A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60E64-7D6F-42F9-29F6-26FFF049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7F04C-FB4A-92B9-8C5D-8050628C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6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040BF-4598-672D-A800-EA370B03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0DAAC-2F77-95F3-761F-F3884EED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747D6-76B1-6741-243A-F2329F0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54EF1-D35D-BC99-04DD-BD539D32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6D9C2-FE71-44BC-5415-3C51C41D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0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CADF1-D286-BF1B-2625-4461BF96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A993BF-A34E-CE5E-4353-C22D68940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0F93B-8009-95D2-C2AC-C66AE9D3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46ED7-7042-C012-4AB7-AE004E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18E8A-B222-EBBB-1C55-C7E89734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6E1B-B2AF-BCB1-0C3A-0BD7F3DA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6A8C1-3918-07CA-566D-E54BD2E6D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39D5E-3C42-0C69-A272-9E51C4756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D885D-7FB7-96A6-DCB6-2CE419E3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6EC5B-407A-BD65-200D-4B0E497F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90158-5CA5-00E3-C01E-E0A80C78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4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25AC7-EDFB-A968-39AE-73F8AED6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52F11-CF88-D139-BFA8-8600C41A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6C82D-43B8-D1EE-2F1C-F5383828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1F38A6-CDA4-5E5C-324C-522E028E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611860-F011-ABCA-C9F5-5679AE3F6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ADC69A-2C66-9BD1-AC6B-5BEF594E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4CA78-EC9C-71A9-DF83-53DDCDE7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B56A04-F48B-F3D4-C8D9-B4E58569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9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03CC1-37A8-25D9-F305-F1205ECD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D6ED7C-30A1-1495-3927-EDA9DB69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FF39A2-2DCF-E03E-31BB-9F872692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66A3D-C818-D221-5A6E-4B5E9F14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3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03C07D-A2B7-63F9-A177-8092BBF2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C3407B-A2ED-A2B6-CD8D-370BEA94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2574B-5FD4-EDEB-989C-4FFAC989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23EC6-3718-D6A4-52CC-A12F53F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EAC36-2D5A-F612-A676-B8B69501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C81F6-DA6F-FF60-BFD5-633FE4CB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ABB69-7D39-0242-C287-4FF00C9D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86F8F-744C-B776-7CF1-DEFDE082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E5F52-159A-BFCF-E928-7F5A9D36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4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9367-A120-9B89-AC9A-6B9DACE4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7B8413-8F4C-7122-56F2-D12872EFF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645E1-33B1-BD48-225D-BE5C19634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87B20-4D42-A056-ECC1-8F3E2492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98-315F-4F62-8F5F-B4BA152232B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D5848-6565-DCB4-D690-11B53AC4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68006-7F6B-E9CA-DF88-B072C157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9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63E9DD-9C98-1275-9AB0-B46AC973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4F3AC-2E5D-EE25-60A0-D2BBD840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91C37-B1A6-3EE3-D5A1-F07D28E7F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E0998-315F-4F62-8F5F-B4BA152232B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F4EA5-A01A-C005-CC6E-B78B69761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19621-46D0-EA6F-DF60-3D8D78A5A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1F61A-34C7-4CC3-AFEA-F3C1B4FC3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1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9E694-A9E8-F140-74CF-FD307B4B1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 Tutorial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D4D4D-BF20-AC0C-6337-9EE28754E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 과대 한승혁</a:t>
            </a:r>
          </a:p>
        </p:txBody>
      </p:sp>
    </p:spTree>
    <p:extLst>
      <p:ext uri="{BB962C8B-B14F-4D97-AF65-F5344CB8AC3E}">
        <p14:creationId xmlns:p14="http://schemas.microsoft.com/office/powerpoint/2010/main" val="317974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3E0CB-7E81-9E78-CD40-CFF5F51B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6037" cy="132556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Assigning Multiple Variable In One 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38DF4-1870-F8E9-AC12-2E255E2D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3715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x, y, z = 1, 2, 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print(x)</a:t>
            </a:r>
          </a:p>
          <a:p>
            <a:pPr marL="0" indent="0">
              <a:buNone/>
            </a:pPr>
            <a:r>
              <a:rPr lang="en-US" altLang="ko-KR" dirty="0"/>
              <a:t>print(y) </a:t>
            </a:r>
          </a:p>
          <a:p>
            <a:pPr marL="0" indent="0">
              <a:buNone/>
            </a:pPr>
            <a:r>
              <a:rPr lang="en-US" altLang="ko-KR" dirty="0"/>
              <a:t>print(z)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46701-3C4B-6329-50A5-A9E7EF4891D0}"/>
              </a:ext>
            </a:extLst>
          </p:cNvPr>
          <p:cNvSpPr txBox="1"/>
          <p:nvPr/>
        </p:nvSpPr>
        <p:spPr>
          <a:xfrm>
            <a:off x="6906827" y="1825625"/>
            <a:ext cx="39771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 = y = z = “Hello everyone!”</a:t>
            </a:r>
          </a:p>
          <a:p>
            <a:endParaRPr lang="en-US" altLang="ko-KR" sz="2800" dirty="0"/>
          </a:p>
          <a:p>
            <a:r>
              <a:rPr lang="en-US" altLang="ko-KR" sz="2800" dirty="0"/>
              <a:t>print(x)</a:t>
            </a:r>
          </a:p>
          <a:p>
            <a:r>
              <a:rPr lang="en-US" altLang="ko-KR" sz="2800" dirty="0"/>
              <a:t>print(y)</a:t>
            </a:r>
          </a:p>
          <a:p>
            <a:r>
              <a:rPr lang="en-US" altLang="ko-KR" sz="2800" dirty="0"/>
              <a:t>print(z)</a:t>
            </a:r>
          </a:p>
          <a:p>
            <a:endParaRPr lang="en-US" altLang="ko-KR" sz="2800" dirty="0"/>
          </a:p>
          <a:p>
            <a:r>
              <a:rPr lang="en-US" altLang="ko-KR" sz="2800" dirty="0"/>
              <a:t>Hello everyone!</a:t>
            </a:r>
          </a:p>
          <a:p>
            <a:r>
              <a:rPr lang="en-US" altLang="ko-KR" sz="2800" dirty="0"/>
              <a:t>Hello everyone!</a:t>
            </a:r>
          </a:p>
          <a:p>
            <a:r>
              <a:rPr lang="en-US" altLang="ko-KR" sz="2800" dirty="0"/>
              <a:t>Hello everyone!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86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7FF8C-C6F0-0D17-2E5A-2A1401A2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 – Usual logical conditions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757DE-EC22-1C3C-4CF2-DD1042AE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Equals: a == b</a:t>
            </a:r>
          </a:p>
          <a:p>
            <a:pPr marL="0" indent="0">
              <a:buNone/>
            </a:pPr>
            <a:r>
              <a:rPr lang="en-US" altLang="ko-KR" dirty="0"/>
              <a:t>Not Equals: a != b</a:t>
            </a:r>
          </a:p>
          <a:p>
            <a:pPr marL="0" indent="0">
              <a:buNone/>
            </a:pPr>
            <a:r>
              <a:rPr lang="en-US" altLang="ko-KR" dirty="0"/>
              <a:t>Less than: a &lt; b</a:t>
            </a:r>
          </a:p>
          <a:p>
            <a:pPr marL="0" indent="0">
              <a:buNone/>
            </a:pPr>
            <a:r>
              <a:rPr lang="en-US" altLang="ko-KR" dirty="0"/>
              <a:t>Less than or equal to: a &lt;= b</a:t>
            </a:r>
          </a:p>
          <a:p>
            <a:pPr marL="0" indent="0">
              <a:buNone/>
            </a:pPr>
            <a:r>
              <a:rPr lang="en-US" altLang="ko-KR" dirty="0"/>
              <a:t>Greater than: a &gt; b</a:t>
            </a:r>
          </a:p>
          <a:p>
            <a:pPr marL="0" indent="0">
              <a:buNone/>
            </a:pPr>
            <a:r>
              <a:rPr lang="en-US" altLang="ko-KR" dirty="0"/>
              <a:t>Greater than or equal to: a &gt;=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6757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A5C64-C022-EF03-F32F-B1C522C9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 – Usual logical conditions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4FE7-D6F0-1B8B-8B90-1F543BE5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 = 33</a:t>
            </a:r>
          </a:p>
          <a:p>
            <a:pPr marL="0" indent="0">
              <a:buNone/>
            </a:pPr>
            <a:r>
              <a:rPr lang="en-US" altLang="ko-KR" dirty="0"/>
              <a:t>b = 200</a:t>
            </a:r>
          </a:p>
          <a:p>
            <a:pPr marL="0" indent="0">
              <a:buNone/>
            </a:pPr>
            <a:r>
              <a:rPr lang="en-US" altLang="ko-KR" dirty="0"/>
              <a:t>if b &gt; a:</a:t>
            </a:r>
          </a:p>
          <a:p>
            <a:pPr marL="0" indent="0">
              <a:buNone/>
            </a:pPr>
            <a:r>
              <a:rPr lang="en-US" altLang="ko-KR" dirty="0"/>
              <a:t>  print("b is greater than a")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9EDB8-97AA-6E75-837A-3E9C2F798E20}"/>
              </a:ext>
            </a:extLst>
          </p:cNvPr>
          <p:cNvSpPr txBox="1"/>
          <p:nvPr/>
        </p:nvSpPr>
        <p:spPr>
          <a:xfrm>
            <a:off x="838200" y="4296792"/>
            <a:ext cx="49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 is greater than 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6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138D8-54F7-EE00-B17B-EE8702A9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DF0C5-2F28-0295-1707-80A29E49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 = 33</a:t>
            </a:r>
          </a:p>
          <a:p>
            <a:pPr marL="0" indent="0">
              <a:buNone/>
            </a:pPr>
            <a:r>
              <a:rPr lang="en-US" altLang="ko-KR" dirty="0"/>
              <a:t>b = 200</a:t>
            </a:r>
          </a:p>
          <a:p>
            <a:pPr marL="0" indent="0">
              <a:buNone/>
            </a:pPr>
            <a:r>
              <a:rPr lang="en-US" altLang="ko-KR" dirty="0"/>
              <a:t>if b &gt; a:</a:t>
            </a:r>
          </a:p>
          <a:p>
            <a:pPr marL="0" indent="0">
              <a:buNone/>
            </a:pPr>
            <a:r>
              <a:rPr lang="en-US" altLang="ko-KR" dirty="0"/>
              <a:t>print("b is greater than a")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2B9C0-7A6F-344F-4E5D-30C9FAF1DCAC}"/>
              </a:ext>
            </a:extLst>
          </p:cNvPr>
          <p:cNvSpPr txBox="1"/>
          <p:nvPr/>
        </p:nvSpPr>
        <p:spPr>
          <a:xfrm>
            <a:off x="838200" y="4346029"/>
            <a:ext cx="9818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Cell In[2], line 4</a:t>
            </a:r>
          </a:p>
          <a:p>
            <a:r>
              <a:rPr lang="en-US" altLang="ko-KR" sz="2000" dirty="0"/>
              <a:t>    print("b is greater than a")</a:t>
            </a:r>
          </a:p>
          <a:p>
            <a:r>
              <a:rPr lang="en-US" altLang="ko-KR" sz="2000" dirty="0"/>
              <a:t>    ^</a:t>
            </a:r>
          </a:p>
          <a:p>
            <a:r>
              <a:rPr lang="en-US" altLang="ko-KR" sz="2000" dirty="0" err="1"/>
              <a:t>IndentationError</a:t>
            </a:r>
            <a:r>
              <a:rPr lang="en-US" altLang="ko-KR" sz="2000" dirty="0"/>
              <a:t>: expected an indented block after 'if' statement on line 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3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59AF4-D541-6EFC-B015-EEC5EAAE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Elif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BCCEC-9AD2-D7D1-C2D9-0D9B7DFE0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4250" cy="319025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 = 33</a:t>
            </a:r>
          </a:p>
          <a:p>
            <a:pPr marL="0" indent="0">
              <a:buNone/>
            </a:pPr>
            <a:r>
              <a:rPr lang="en-US" altLang="ko-KR" dirty="0"/>
              <a:t>b = 33</a:t>
            </a:r>
          </a:p>
          <a:p>
            <a:pPr marL="0" indent="0">
              <a:buNone/>
            </a:pPr>
            <a:r>
              <a:rPr lang="en-US" altLang="ko-KR" dirty="0"/>
              <a:t>if b &gt; a:</a:t>
            </a:r>
          </a:p>
          <a:p>
            <a:pPr marL="0" indent="0">
              <a:buNone/>
            </a:pPr>
            <a:r>
              <a:rPr lang="en-US" altLang="ko-KR" dirty="0"/>
              <a:t>  print("b is greater than a")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a == b:</a:t>
            </a:r>
          </a:p>
          <a:p>
            <a:pPr marL="0" indent="0">
              <a:buNone/>
            </a:pPr>
            <a:r>
              <a:rPr lang="en-US" altLang="ko-KR" dirty="0"/>
              <a:t>  print("a and b are equal")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D6A53-B622-7982-4391-E6DE5F254E61}"/>
              </a:ext>
            </a:extLst>
          </p:cNvPr>
          <p:cNvSpPr txBox="1"/>
          <p:nvPr/>
        </p:nvSpPr>
        <p:spPr>
          <a:xfrm>
            <a:off x="754602" y="5122416"/>
            <a:ext cx="737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 and b are equal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73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4C41C-A328-BD5D-4040-2B816A91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1973B-4A9F-B036-63C6-D406F164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 = 200</a:t>
            </a:r>
          </a:p>
          <a:p>
            <a:pPr marL="0" indent="0">
              <a:buNone/>
            </a:pPr>
            <a:r>
              <a:rPr lang="en-US" altLang="ko-KR" dirty="0"/>
              <a:t>b = 33</a:t>
            </a:r>
          </a:p>
          <a:p>
            <a:pPr marL="0" indent="0">
              <a:buNone/>
            </a:pPr>
            <a:r>
              <a:rPr lang="en-US" altLang="ko-KR" dirty="0"/>
              <a:t>if b &gt; a:</a:t>
            </a:r>
          </a:p>
          <a:p>
            <a:pPr marL="0" indent="0">
              <a:buNone/>
            </a:pPr>
            <a:r>
              <a:rPr lang="en-US" altLang="ko-KR" dirty="0"/>
              <a:t>  print("b is greater than a")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a == b:</a:t>
            </a:r>
          </a:p>
          <a:p>
            <a:pPr marL="0" indent="0">
              <a:buNone/>
            </a:pPr>
            <a:r>
              <a:rPr lang="en-US" altLang="ko-KR" dirty="0"/>
              <a:t>  print("a and b are equal")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print("a is greater than b")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B422A-1647-3EAB-FA13-F3E74CB94B80}"/>
              </a:ext>
            </a:extLst>
          </p:cNvPr>
          <p:cNvSpPr txBox="1"/>
          <p:nvPr/>
        </p:nvSpPr>
        <p:spPr>
          <a:xfrm>
            <a:off x="6365289" y="3770461"/>
            <a:ext cx="490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 is greater than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30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23769-A06C-41DB-7170-E35E2116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3D481-FB1F-0CFB-2FAF-32C006A0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 = 200</a:t>
            </a:r>
          </a:p>
          <a:p>
            <a:pPr marL="0" indent="0">
              <a:buNone/>
            </a:pPr>
            <a:r>
              <a:rPr lang="en-US" altLang="ko-KR" dirty="0"/>
              <a:t>b = 33</a:t>
            </a:r>
          </a:p>
          <a:p>
            <a:pPr marL="0" indent="0">
              <a:buNone/>
            </a:pPr>
            <a:r>
              <a:rPr lang="en-US" altLang="ko-KR" dirty="0"/>
              <a:t>if b &gt; a:</a:t>
            </a:r>
          </a:p>
          <a:p>
            <a:pPr marL="0" indent="0">
              <a:buNone/>
            </a:pPr>
            <a:r>
              <a:rPr lang="en-US" altLang="ko-KR" dirty="0"/>
              <a:t>  print("b is greater than a")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print("b is not greater than a")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AB08A-DF30-741F-5337-778D3B59F70C}"/>
              </a:ext>
            </a:extLst>
          </p:cNvPr>
          <p:cNvSpPr txBox="1"/>
          <p:nvPr/>
        </p:nvSpPr>
        <p:spPr>
          <a:xfrm>
            <a:off x="905522" y="5299969"/>
            <a:ext cx="528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 is not greater than 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592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D01B0-57E2-F910-6DBA-26C50DA2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79328-7A3A-ECA9-570B-5F0824FB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 = 200</a:t>
            </a:r>
          </a:p>
          <a:p>
            <a:pPr marL="0" indent="0">
              <a:buNone/>
            </a:pPr>
            <a:r>
              <a:rPr lang="en-US" altLang="ko-KR" dirty="0"/>
              <a:t>b = 33</a:t>
            </a:r>
          </a:p>
          <a:p>
            <a:pPr marL="0" indent="0">
              <a:buNone/>
            </a:pPr>
            <a:r>
              <a:rPr lang="en-US" altLang="ko-KR" dirty="0"/>
              <a:t>c = 500</a:t>
            </a:r>
          </a:p>
          <a:p>
            <a:pPr marL="0" indent="0">
              <a:buNone/>
            </a:pPr>
            <a:r>
              <a:rPr lang="en-US" altLang="ko-KR" dirty="0"/>
              <a:t>if a &gt; b and c &gt; a:</a:t>
            </a:r>
          </a:p>
          <a:p>
            <a:pPr marL="0" indent="0">
              <a:buNone/>
            </a:pPr>
            <a:r>
              <a:rPr lang="en-US" altLang="ko-KR" dirty="0"/>
              <a:t>  print("Both conditions are True")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6D146-4592-D447-071A-7E9605DA5C00}"/>
              </a:ext>
            </a:extLst>
          </p:cNvPr>
          <p:cNvSpPr txBox="1"/>
          <p:nvPr/>
        </p:nvSpPr>
        <p:spPr>
          <a:xfrm>
            <a:off x="838200" y="4918229"/>
            <a:ext cx="602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Both conditions are True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39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A54B3-0FA5-A33F-1950-EEC9A042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64114-3794-7D0F-146E-4014DB9F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 = 200</a:t>
            </a:r>
          </a:p>
          <a:p>
            <a:pPr marL="0" indent="0">
              <a:buNone/>
            </a:pPr>
            <a:r>
              <a:rPr lang="en-US" altLang="ko-KR" dirty="0"/>
              <a:t>b = 33</a:t>
            </a:r>
          </a:p>
          <a:p>
            <a:pPr marL="0" indent="0">
              <a:buNone/>
            </a:pPr>
            <a:r>
              <a:rPr lang="en-US" altLang="ko-KR" dirty="0"/>
              <a:t>c = 500</a:t>
            </a:r>
          </a:p>
          <a:p>
            <a:pPr marL="0" indent="0">
              <a:buNone/>
            </a:pPr>
            <a:r>
              <a:rPr lang="en-US" altLang="ko-KR" dirty="0"/>
              <a:t>if a &gt; b or a &gt; c:</a:t>
            </a:r>
          </a:p>
          <a:p>
            <a:pPr marL="0" indent="0">
              <a:buNone/>
            </a:pPr>
            <a:r>
              <a:rPr lang="en-US" altLang="ko-KR" dirty="0"/>
              <a:t>  print("At least one of the conditions is True")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94B98-0ABB-78C3-2AF2-282DF92DF68A}"/>
              </a:ext>
            </a:extLst>
          </p:cNvPr>
          <p:cNvSpPr txBox="1"/>
          <p:nvPr/>
        </p:nvSpPr>
        <p:spPr>
          <a:xfrm>
            <a:off x="838200" y="4873841"/>
            <a:ext cx="741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At least one of the conditions is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4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9C0A9-9D96-7007-7BAD-09216C56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CF53B-5E69-9D61-6848-F852FBBC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 = 33</a:t>
            </a:r>
            <a:br>
              <a:rPr lang="en-US" altLang="ko-KR" dirty="0"/>
            </a:br>
            <a:r>
              <a:rPr lang="en-US" altLang="ko-KR" dirty="0"/>
              <a:t>b = 200</a:t>
            </a:r>
            <a:br>
              <a:rPr lang="en-US" altLang="ko-KR" dirty="0"/>
            </a:br>
            <a:r>
              <a:rPr lang="en-US" altLang="ko-KR" dirty="0"/>
              <a:t>if not a &gt; b:</a:t>
            </a:r>
            <a:br>
              <a:rPr lang="en-US" altLang="ko-KR" dirty="0"/>
            </a:br>
            <a:r>
              <a:rPr lang="en-US" altLang="ko-KR" dirty="0"/>
              <a:t>  print("a is NOT greater than b")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F0408-3B1A-B71E-E702-B36754F70F26}"/>
              </a:ext>
            </a:extLst>
          </p:cNvPr>
          <p:cNvSpPr txBox="1"/>
          <p:nvPr/>
        </p:nvSpPr>
        <p:spPr>
          <a:xfrm>
            <a:off x="838200" y="4802819"/>
            <a:ext cx="3521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 is NOT greater than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81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AF89-325D-1E39-1B50-F8E81D68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if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A4700-A92F-6876-7FE7-14420F4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x = 41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x &gt; 10:</a:t>
            </a:r>
          </a:p>
          <a:p>
            <a:pPr marL="0" indent="0">
              <a:buNone/>
            </a:pPr>
            <a:r>
              <a:rPr lang="en-US" altLang="ko-KR" dirty="0"/>
              <a:t>  print("Above ten,")</a:t>
            </a:r>
          </a:p>
          <a:p>
            <a:pPr marL="0" indent="0">
              <a:buNone/>
            </a:pPr>
            <a:r>
              <a:rPr lang="en-US" altLang="ko-KR" dirty="0"/>
              <a:t>  if x &gt; 20:</a:t>
            </a:r>
          </a:p>
          <a:p>
            <a:pPr marL="0" indent="0">
              <a:buNone/>
            </a:pPr>
            <a:r>
              <a:rPr lang="en-US" altLang="ko-KR" dirty="0"/>
              <a:t>    print("and also above 20!")</a:t>
            </a:r>
          </a:p>
          <a:p>
            <a:pPr marL="0" indent="0">
              <a:buNone/>
            </a:pPr>
            <a:r>
              <a:rPr lang="en-US" altLang="ko-KR" dirty="0"/>
              <a:t>  else:</a:t>
            </a:r>
          </a:p>
          <a:p>
            <a:pPr marL="0" indent="0">
              <a:buNone/>
            </a:pPr>
            <a:r>
              <a:rPr lang="en-US" altLang="ko-KR" dirty="0"/>
              <a:t>    print("but not above 20.")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FE711-1922-BF3F-901B-10F1555C7874}"/>
              </a:ext>
            </a:extLst>
          </p:cNvPr>
          <p:cNvSpPr txBox="1"/>
          <p:nvPr/>
        </p:nvSpPr>
        <p:spPr>
          <a:xfrm>
            <a:off x="6942338" y="4001294"/>
            <a:ext cx="4234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Above ten.</a:t>
            </a:r>
          </a:p>
          <a:p>
            <a:r>
              <a:rPr lang="en-US" altLang="ko-KR" sz="2400" dirty="0"/>
              <a:t>and also above 20!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544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16A2D-DC50-2EC2-9F89-BF02E296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Datatypes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252D0B-F138-1B12-2F06-B6486AD7C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8" r="1445"/>
          <a:stretch/>
        </p:blipFill>
        <p:spPr>
          <a:xfrm>
            <a:off x="914400" y="2089589"/>
            <a:ext cx="9339309" cy="3876675"/>
          </a:xfrm>
        </p:spPr>
      </p:pic>
    </p:spTree>
    <p:extLst>
      <p:ext uri="{BB962C8B-B14F-4D97-AF65-F5344CB8AC3E}">
        <p14:creationId xmlns:p14="http://schemas.microsoft.com/office/powerpoint/2010/main" val="19169386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50D98-3707-CFCD-542B-043946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7213E-4A60-B1AD-0E8D-B632F6228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i &lt; 6:</a:t>
            </a:r>
          </a:p>
          <a:p>
            <a:pPr marL="0" indent="0">
              <a:buNone/>
            </a:pPr>
            <a:r>
              <a:rPr lang="nn-NO" altLang="ko-KR" dirty="0"/>
              <a:t>  print(i)</a:t>
            </a:r>
          </a:p>
          <a:p>
            <a:pPr marL="0" indent="0">
              <a:buNone/>
            </a:pPr>
            <a:r>
              <a:rPr lang="nn-NO" altLang="ko-KR" dirty="0"/>
              <a:t>  i += 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A6688-91A6-89BE-AD66-3E31EE4F5C5A}"/>
              </a:ext>
            </a:extLst>
          </p:cNvPr>
          <p:cNvSpPr txBox="1"/>
          <p:nvPr/>
        </p:nvSpPr>
        <p:spPr>
          <a:xfrm>
            <a:off x="838200" y="4341181"/>
            <a:ext cx="4816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0DC77-A454-B9B1-CC28-0C27AAC7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 Statement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B087A-BAF2-0AF4-1EBD-91D3098C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1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 6:</a:t>
            </a:r>
          </a:p>
          <a:p>
            <a:pPr marL="0" indent="0">
              <a:buNone/>
            </a:pPr>
            <a:r>
              <a:rPr lang="en-US" altLang="ko-KR" dirty="0"/>
              <a:t>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if </a:t>
            </a:r>
            <a:r>
              <a:rPr lang="en-US" altLang="ko-KR" dirty="0" err="1"/>
              <a:t>i</a:t>
            </a:r>
            <a:r>
              <a:rPr lang="en-US" altLang="ko-KR" dirty="0"/>
              <a:t> == 3:</a:t>
            </a:r>
          </a:p>
          <a:p>
            <a:pPr marL="0" indent="0">
              <a:buNone/>
            </a:pPr>
            <a:r>
              <a:rPr lang="en-US" altLang="ko-KR" dirty="0"/>
              <a:t>    break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2E7B3-3836-01A5-3993-BE94F49B83D7}"/>
              </a:ext>
            </a:extLst>
          </p:cNvPr>
          <p:cNvSpPr txBox="1"/>
          <p:nvPr/>
        </p:nvSpPr>
        <p:spPr>
          <a:xfrm>
            <a:off x="838200" y="5184559"/>
            <a:ext cx="709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85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71726-A68A-E085-7CA9-79A6C9E4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 statement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B8EA1-7F35-9058-A0E1-5B0303A9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 6: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  <a:p>
            <a:pPr marL="0" indent="0">
              <a:buNone/>
            </a:pPr>
            <a:r>
              <a:rPr lang="en-US" altLang="ko-KR" dirty="0"/>
              <a:t>  if </a:t>
            </a:r>
            <a:r>
              <a:rPr lang="en-US" altLang="ko-KR" dirty="0" err="1"/>
              <a:t>i</a:t>
            </a:r>
            <a:r>
              <a:rPr lang="en-US" altLang="ko-KR" dirty="0"/>
              <a:t> == 3:</a:t>
            </a:r>
          </a:p>
          <a:p>
            <a:pPr marL="0" indent="0">
              <a:buNone/>
            </a:pPr>
            <a:r>
              <a:rPr lang="en-US" altLang="ko-KR" dirty="0"/>
              <a:t>    continue</a:t>
            </a:r>
          </a:p>
          <a:p>
            <a:pPr marL="0" indent="0">
              <a:buNone/>
            </a:pPr>
            <a:r>
              <a:rPr lang="en-US" altLang="ko-KR" dirty="0"/>
              <a:t>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1218D-6A50-3D6C-D17B-23278CE9EAE6}"/>
              </a:ext>
            </a:extLst>
          </p:cNvPr>
          <p:cNvSpPr txBox="1"/>
          <p:nvPr/>
        </p:nvSpPr>
        <p:spPr>
          <a:xfrm>
            <a:off x="5583315" y="2849732"/>
            <a:ext cx="5770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97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07FE5-91F8-518E-E2C0-CE8867D5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 statement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E8E45-AA2C-6853-3210-B96B8FAD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1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 6:</a:t>
            </a:r>
          </a:p>
          <a:p>
            <a:pPr marL="0" indent="0">
              <a:buNone/>
            </a:pPr>
            <a:r>
              <a:rPr lang="en-US" altLang="ko-KR" dirty="0"/>
              <a:t>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print("</a:t>
            </a:r>
            <a:r>
              <a:rPr lang="en-US" altLang="ko-KR" dirty="0" err="1"/>
              <a:t>i</a:t>
            </a:r>
            <a:r>
              <a:rPr lang="en-US" altLang="ko-KR" dirty="0"/>
              <a:t> is no longer less than 6")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41DF6-3FDB-E805-CC80-235443F8EC47}"/>
              </a:ext>
            </a:extLst>
          </p:cNvPr>
          <p:cNvSpPr txBox="1"/>
          <p:nvPr/>
        </p:nvSpPr>
        <p:spPr>
          <a:xfrm>
            <a:off x="7013359" y="1690688"/>
            <a:ext cx="4838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is no longer less than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67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F97B0-6400-103C-74C8-A486FD21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Datatypes: type() in 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F8A03-DAE5-EA40-5AEF-CC1943FA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719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2</a:t>
            </a:r>
          </a:p>
          <a:p>
            <a:pPr marL="0" indent="0">
              <a:buNone/>
            </a:pPr>
            <a:r>
              <a:rPr lang="en-US" altLang="ko-KR" dirty="0"/>
              <a:t>y = " I don't know what to say "</a:t>
            </a:r>
          </a:p>
          <a:p>
            <a:pPr marL="0" indent="0">
              <a:buNone/>
            </a:pPr>
            <a:r>
              <a:rPr lang="en-US" altLang="ko-KR" dirty="0"/>
              <a:t>z = ["list", 1]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print(type(x))</a:t>
            </a:r>
          </a:p>
          <a:p>
            <a:pPr marL="0" indent="0">
              <a:buNone/>
            </a:pPr>
            <a:r>
              <a:rPr lang="en-US" altLang="ko-KR" dirty="0"/>
              <a:t>print(type(y))</a:t>
            </a:r>
          </a:p>
          <a:p>
            <a:pPr marL="0" indent="0">
              <a:buNone/>
            </a:pPr>
            <a:r>
              <a:rPr lang="en-US" altLang="ko-KR" dirty="0"/>
              <a:t>print(type(z))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45DB0-F8C2-AEA8-7802-4E364E54C8CC}"/>
              </a:ext>
            </a:extLst>
          </p:cNvPr>
          <p:cNvSpPr txBox="1"/>
          <p:nvPr/>
        </p:nvSpPr>
        <p:spPr>
          <a:xfrm>
            <a:off x="6924582" y="4001294"/>
            <a:ext cx="4243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&lt;class 'int'&gt;</a:t>
            </a:r>
          </a:p>
          <a:p>
            <a:r>
              <a:rPr lang="en-US" altLang="ko-KR" sz="2800" dirty="0"/>
              <a:t>&lt;class 'str'&gt;</a:t>
            </a:r>
          </a:p>
          <a:p>
            <a:r>
              <a:rPr lang="en-US" altLang="ko-KR" sz="2800" dirty="0"/>
              <a:t>&lt;class 'list'&gt;</a:t>
            </a:r>
          </a:p>
        </p:txBody>
      </p:sp>
    </p:spTree>
    <p:extLst>
      <p:ext uri="{BB962C8B-B14F-4D97-AF65-F5344CB8AC3E}">
        <p14:creationId xmlns:p14="http://schemas.microsoft.com/office/powerpoint/2010/main" val="111156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AD322-6945-045D-D616-B871BE0F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Datatypes: Type Casting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4B371-23E0-D357-B23B-11772BA3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2" y="1852258"/>
            <a:ext cx="694751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var1 = 20.3</a:t>
            </a:r>
          </a:p>
          <a:p>
            <a:pPr marL="0" indent="0">
              <a:buNone/>
            </a:pPr>
            <a:r>
              <a:rPr lang="en-US" altLang="ko-KR" dirty="0"/>
              <a:t>var2 = int(var1) # to int type</a:t>
            </a:r>
          </a:p>
          <a:p>
            <a:pPr marL="0" indent="0">
              <a:buNone/>
            </a:pPr>
            <a:r>
              <a:rPr lang="en-US" altLang="ko-KR" dirty="0"/>
              <a:t>var3 = complex(var1) # to complex type</a:t>
            </a:r>
          </a:p>
          <a:p>
            <a:pPr marL="0" indent="0">
              <a:buNone/>
            </a:pPr>
            <a:r>
              <a:rPr lang="en-US" altLang="ko-KR" dirty="0"/>
              <a:t>var4 = str(var1) # to str type</a:t>
            </a:r>
          </a:p>
          <a:p>
            <a:pPr marL="0" indent="0">
              <a:buNone/>
            </a:pPr>
            <a:r>
              <a:rPr lang="en-US" altLang="ko-KR" dirty="0"/>
              <a:t>print(var1, "Type is", type(var1))</a:t>
            </a:r>
          </a:p>
          <a:p>
            <a:pPr marL="0" indent="0">
              <a:buNone/>
            </a:pPr>
            <a:r>
              <a:rPr lang="en-US" altLang="ko-KR" dirty="0"/>
              <a:t>print(var2, "Type is", type(var2))</a:t>
            </a:r>
          </a:p>
          <a:p>
            <a:pPr marL="0" indent="0">
              <a:buNone/>
            </a:pPr>
            <a:r>
              <a:rPr lang="en-US" altLang="ko-KR" dirty="0"/>
              <a:t>print(var3, "Type is", type(var3))</a:t>
            </a:r>
          </a:p>
          <a:p>
            <a:pPr marL="0" indent="0">
              <a:buNone/>
            </a:pPr>
            <a:r>
              <a:rPr lang="en-US" altLang="ko-KR" dirty="0"/>
              <a:t>print(var4, "Type is", type(var4))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E4642-A322-B959-8530-376D79A26F22}"/>
              </a:ext>
            </a:extLst>
          </p:cNvPr>
          <p:cNvSpPr txBox="1"/>
          <p:nvPr/>
        </p:nvSpPr>
        <p:spPr>
          <a:xfrm>
            <a:off x="7377344" y="1944210"/>
            <a:ext cx="43855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20.3 Type is &lt;class 'float’&gt;</a:t>
            </a:r>
          </a:p>
          <a:p>
            <a:endParaRPr lang="en-US" altLang="ko-KR" sz="2800" dirty="0"/>
          </a:p>
          <a:p>
            <a:r>
              <a:rPr lang="en-US" altLang="ko-KR" sz="2800" dirty="0"/>
              <a:t>20 Type is &lt;class 'int’&gt;</a:t>
            </a:r>
          </a:p>
          <a:p>
            <a:endParaRPr lang="en-US" altLang="ko-KR" sz="2800" dirty="0"/>
          </a:p>
          <a:p>
            <a:r>
              <a:rPr lang="en-US" altLang="ko-KR" sz="2800" dirty="0"/>
              <a:t>(20.3+0j) Type is &lt;class 'complex’&gt;</a:t>
            </a:r>
          </a:p>
          <a:p>
            <a:endParaRPr lang="en-US" altLang="ko-KR" sz="2800" dirty="0"/>
          </a:p>
          <a:p>
            <a:r>
              <a:rPr lang="en-US" altLang="ko-KR" sz="2800" dirty="0"/>
              <a:t>20.3 Type is &lt;class 'str'&gt;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38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013E0-4AA6-FEEB-10E7-DFE4FE83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Datatypes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B3BDC-399A-9689-3B64-77D3A0A7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044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12</a:t>
            </a:r>
          </a:p>
          <a:p>
            <a:pPr marL="0" indent="0">
              <a:buNone/>
            </a:pPr>
            <a:r>
              <a:rPr lang="en-US" altLang="ko-KR" dirty="0"/>
              <a:t>y = 12.3</a:t>
            </a:r>
          </a:p>
          <a:p>
            <a:pPr marL="0" indent="0">
              <a:buNone/>
            </a:pPr>
            <a:r>
              <a:rPr lang="en-US" altLang="ko-KR" dirty="0"/>
              <a:t>z = 12j #j instead of </a:t>
            </a:r>
            <a:r>
              <a:rPr lang="en-US" altLang="ko-KR" dirty="0" err="1"/>
              <a:t>i</a:t>
            </a:r>
            <a:r>
              <a:rPr lang="en-US" altLang="ko-KR" dirty="0"/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print(type(x))</a:t>
            </a:r>
          </a:p>
          <a:p>
            <a:pPr marL="0" indent="0">
              <a:buNone/>
            </a:pPr>
            <a:r>
              <a:rPr lang="en-US" altLang="ko-KR" dirty="0"/>
              <a:t>print(type(y))</a:t>
            </a:r>
          </a:p>
          <a:p>
            <a:pPr marL="0" indent="0">
              <a:buNone/>
            </a:pPr>
            <a:r>
              <a:rPr lang="en-US" altLang="ko-KR" dirty="0"/>
              <a:t>print(type(z))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37FFD-1CBE-1C9B-A89D-5897481D2E7E}"/>
              </a:ext>
            </a:extLst>
          </p:cNvPr>
          <p:cNvSpPr txBox="1"/>
          <p:nvPr/>
        </p:nvSpPr>
        <p:spPr>
          <a:xfrm>
            <a:off x="6723357" y="3998119"/>
            <a:ext cx="42612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&lt;class 'int'&gt;</a:t>
            </a:r>
          </a:p>
          <a:p>
            <a:r>
              <a:rPr lang="en-US" altLang="ko-KR" sz="2800" dirty="0"/>
              <a:t>&lt;class 'float'&gt;</a:t>
            </a:r>
          </a:p>
          <a:p>
            <a:r>
              <a:rPr lang="en-US" altLang="ko-KR" sz="2800" dirty="0"/>
              <a:t>&lt;class 'complex'&gt;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07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A12DE-5194-70DD-CC1E-02E60482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Datatypes: 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C8700-293F-2AEE-F364-B54FD65E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1858" cy="4351338"/>
          </a:xfrm>
        </p:spPr>
        <p:txBody>
          <a:bodyPr/>
          <a:lstStyle/>
          <a:p>
            <a:pPr marL="0" indent="0">
              <a:buNone/>
            </a:pPr>
            <a:r>
              <a:rPr lang="fr-FR" altLang="ko-KR" dirty="0"/>
              <a:t>x = 134893563289</a:t>
            </a:r>
          </a:p>
          <a:p>
            <a:pPr marL="0" indent="0">
              <a:buNone/>
            </a:pPr>
            <a:r>
              <a:rPr lang="fr-FR" altLang="ko-KR" dirty="0"/>
              <a:t>y = -23579848294</a:t>
            </a:r>
          </a:p>
          <a:p>
            <a:pPr marL="0" indent="0">
              <a:buNone/>
            </a:pPr>
            <a:r>
              <a:rPr lang="fr-FR" altLang="ko-KR" dirty="0"/>
              <a:t>z = 0</a:t>
            </a:r>
          </a:p>
          <a:p>
            <a:pPr marL="0" indent="0">
              <a:buNone/>
            </a:pPr>
            <a:endParaRPr lang="fr-FR" altLang="ko-KR" dirty="0"/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(type(x))</a:t>
            </a:r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(type(y))</a:t>
            </a:r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(type(z))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CE88C-B656-349B-95F2-1A9EC4F09846}"/>
              </a:ext>
            </a:extLst>
          </p:cNvPr>
          <p:cNvSpPr txBox="1"/>
          <p:nvPr/>
        </p:nvSpPr>
        <p:spPr>
          <a:xfrm>
            <a:off x="6096000" y="4001294"/>
            <a:ext cx="5089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&lt;class 'int'&gt;</a:t>
            </a:r>
          </a:p>
          <a:p>
            <a:r>
              <a:rPr lang="en-US" altLang="ko-KR" sz="2800" dirty="0"/>
              <a:t>&lt;class 'int'&gt;</a:t>
            </a:r>
          </a:p>
          <a:p>
            <a:r>
              <a:rPr lang="en-US" altLang="ko-KR" sz="2800" dirty="0"/>
              <a:t>&lt;class 'int'&gt;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46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BD94-09F0-0B46-2871-B3FC5774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Datatypes: Float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BB59A-60C3-87E3-C2CD-9CC54206A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1656" cy="4351338"/>
          </a:xfrm>
        </p:spPr>
        <p:txBody>
          <a:bodyPr/>
          <a:lstStyle/>
          <a:p>
            <a:pPr marL="0" indent="0">
              <a:buNone/>
            </a:pPr>
            <a:r>
              <a:rPr lang="fr-FR" altLang="ko-KR" dirty="0"/>
              <a:t>x = 4352.23456</a:t>
            </a:r>
          </a:p>
          <a:p>
            <a:pPr marL="0" indent="0">
              <a:buNone/>
            </a:pPr>
            <a:r>
              <a:rPr lang="fr-FR" altLang="ko-KR" dirty="0"/>
              <a:t>y = -34256.9232</a:t>
            </a:r>
          </a:p>
          <a:p>
            <a:pPr marL="0" indent="0">
              <a:buNone/>
            </a:pPr>
            <a:r>
              <a:rPr lang="fr-FR" altLang="ko-KR" dirty="0"/>
              <a:t>z = 0.43546</a:t>
            </a:r>
          </a:p>
          <a:p>
            <a:pPr marL="0" indent="0">
              <a:buNone/>
            </a:pPr>
            <a:endParaRPr lang="fr-FR" altLang="ko-KR" dirty="0"/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(type(x))</a:t>
            </a:r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(type(y))</a:t>
            </a:r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(type(z))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97A97-171C-C151-3624-E884C1344AD7}"/>
              </a:ext>
            </a:extLst>
          </p:cNvPr>
          <p:cNvSpPr txBox="1"/>
          <p:nvPr/>
        </p:nvSpPr>
        <p:spPr>
          <a:xfrm>
            <a:off x="7111013" y="4001294"/>
            <a:ext cx="3764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&lt;class 'float'&gt;</a:t>
            </a:r>
          </a:p>
          <a:p>
            <a:r>
              <a:rPr lang="en-US" altLang="ko-KR" sz="2800" dirty="0"/>
              <a:t>&lt;class 'float'&gt;</a:t>
            </a:r>
          </a:p>
          <a:p>
            <a:r>
              <a:rPr lang="en-US" altLang="ko-KR" sz="2800" dirty="0"/>
              <a:t>&lt;class 'float'&gt;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65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ACCB6-2DA4-A5E5-45EA-4F8A3D0E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Datatypes: Complex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7776A-60D9-4700-DDA4-68ABFD8A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837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12 + 3j</a:t>
            </a:r>
          </a:p>
          <a:p>
            <a:pPr marL="0" indent="0">
              <a:buNone/>
            </a:pPr>
            <a:r>
              <a:rPr lang="en-US" altLang="ko-KR" dirty="0"/>
              <a:t>y = -12 - 0.4j</a:t>
            </a:r>
          </a:p>
          <a:p>
            <a:pPr marL="0" indent="0">
              <a:buNone/>
            </a:pPr>
            <a:r>
              <a:rPr lang="en-US" altLang="ko-KR" dirty="0"/>
              <a:t>z = 4j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print(type(x))</a:t>
            </a:r>
          </a:p>
          <a:p>
            <a:pPr marL="0" indent="0">
              <a:buNone/>
            </a:pPr>
            <a:r>
              <a:rPr lang="en-US" altLang="ko-KR" dirty="0"/>
              <a:t>print(type(y))</a:t>
            </a:r>
          </a:p>
          <a:p>
            <a:pPr marL="0" indent="0">
              <a:buNone/>
            </a:pPr>
            <a:r>
              <a:rPr lang="en-US" altLang="ko-KR" dirty="0"/>
              <a:t>print(type(z))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BAEEEF4-8503-BFD2-E33B-28BCAE50EFB3}"/>
              </a:ext>
            </a:extLst>
          </p:cNvPr>
          <p:cNvSpPr txBox="1">
            <a:spLocks/>
          </p:cNvSpPr>
          <p:nvPr/>
        </p:nvSpPr>
        <p:spPr>
          <a:xfrm>
            <a:off x="6281692" y="4001294"/>
            <a:ext cx="3403847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&lt;class 'complex'&gt;</a:t>
            </a:r>
          </a:p>
          <a:p>
            <a:pPr marL="0" indent="0">
              <a:buNone/>
            </a:pPr>
            <a:r>
              <a:rPr lang="en-US" altLang="ko-KR" dirty="0"/>
              <a:t>&lt;class 'complex'&gt;</a:t>
            </a:r>
          </a:p>
          <a:p>
            <a:pPr marL="0" indent="0">
              <a:buNone/>
            </a:pPr>
            <a:r>
              <a:rPr lang="en-US" altLang="ko-KR" dirty="0"/>
              <a:t>&lt;class 'complex'&gt;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4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37947-0013-DC5C-80E3-DD395DB1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Strings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E0A9B-6BC1-01E5-7D33-2DDF37264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438313" cy="2062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print("Hello! I am a string")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print('Hello! I am also a string')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42B88-52FF-FEF3-AA1B-3EEAEFA7CE96}"/>
              </a:ext>
            </a:extLst>
          </p:cNvPr>
          <p:cNvSpPr txBox="1"/>
          <p:nvPr/>
        </p:nvSpPr>
        <p:spPr>
          <a:xfrm>
            <a:off x="923278" y="4074850"/>
            <a:ext cx="51727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Hello! I am a string</a:t>
            </a:r>
          </a:p>
          <a:p>
            <a:endParaRPr lang="en-US" altLang="ko-KR" sz="2800" dirty="0"/>
          </a:p>
          <a:p>
            <a:r>
              <a:rPr lang="en-US" altLang="ko-KR" sz="2800" dirty="0"/>
              <a:t>Hello! I am also a string</a:t>
            </a:r>
          </a:p>
        </p:txBody>
      </p:sp>
    </p:spTree>
    <p:extLst>
      <p:ext uri="{BB962C8B-B14F-4D97-AF65-F5344CB8AC3E}">
        <p14:creationId xmlns:p14="http://schemas.microsoft.com/office/powerpoint/2010/main" val="240854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763EE-C3A6-07A2-028B-DC5C2CBF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Assigning String to 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2E10B-14BE-DBEC-FA2E-27888365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a = "Hello"  </a:t>
            </a:r>
          </a:p>
          <a:p>
            <a:pPr marL="0" indent="0">
              <a:buNone/>
            </a:pPr>
            <a:r>
              <a:rPr lang="en-US" altLang="ko-KR" dirty="0"/>
              <a:t>b = """This is </a:t>
            </a:r>
          </a:p>
          <a:p>
            <a:pPr marL="0" indent="0">
              <a:buNone/>
            </a:pPr>
            <a:r>
              <a:rPr lang="en-US" altLang="ko-KR" dirty="0"/>
              <a:t>a multiline</a:t>
            </a:r>
          </a:p>
          <a:p>
            <a:pPr marL="0" indent="0">
              <a:buNone/>
            </a:pPr>
            <a:r>
              <a:rPr lang="en-US" altLang="ko-KR" dirty="0"/>
              <a:t>string"""</a:t>
            </a:r>
          </a:p>
          <a:p>
            <a:pPr marL="0" indent="0">
              <a:buNone/>
            </a:pPr>
            <a:r>
              <a:rPr lang="en-US" altLang="ko-KR" dirty="0"/>
              <a:t>c = '''This is</a:t>
            </a:r>
          </a:p>
          <a:p>
            <a:pPr marL="0" indent="0">
              <a:buNone/>
            </a:pPr>
            <a:r>
              <a:rPr lang="en-US" altLang="ko-KR" dirty="0"/>
              <a:t>also a multiline</a:t>
            </a:r>
          </a:p>
          <a:p>
            <a:pPr marL="0" indent="0">
              <a:buNone/>
            </a:pPr>
            <a:r>
              <a:rPr lang="en-US" altLang="ko-KR" dirty="0"/>
              <a:t>string'‘’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8C7D0-BFD8-F5D9-0FB7-21F433061C87}"/>
              </a:ext>
            </a:extLst>
          </p:cNvPr>
          <p:cNvSpPr txBox="1"/>
          <p:nvPr/>
        </p:nvSpPr>
        <p:spPr>
          <a:xfrm>
            <a:off x="6516209" y="4490440"/>
            <a:ext cx="42701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Hello</a:t>
            </a:r>
          </a:p>
          <a:p>
            <a:r>
              <a:rPr lang="en-US" altLang="ko-KR" sz="2000" dirty="0"/>
              <a:t>This is</a:t>
            </a:r>
          </a:p>
          <a:p>
            <a:r>
              <a:rPr lang="en-US" altLang="ko-KR" sz="2000" dirty="0"/>
              <a:t>a multiline</a:t>
            </a:r>
          </a:p>
          <a:p>
            <a:r>
              <a:rPr lang="en-US" altLang="ko-KR" sz="2000" dirty="0"/>
              <a:t>string</a:t>
            </a:r>
          </a:p>
          <a:p>
            <a:r>
              <a:rPr lang="en-US" altLang="ko-KR" sz="2000" dirty="0"/>
              <a:t>This is</a:t>
            </a:r>
          </a:p>
          <a:p>
            <a:r>
              <a:rPr lang="en-US" altLang="ko-KR" sz="2000" dirty="0"/>
              <a:t>also a multiline</a:t>
            </a:r>
          </a:p>
          <a:p>
            <a:r>
              <a:rPr lang="en-US" altLang="ko-KR" sz="2000" dirty="0"/>
              <a:t>string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366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EEF9-E4FC-8E0C-2F92-C307B4F7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Python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6582F-29B3-85B6-9527-B8E501CC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/>
          </a:bodyPr>
          <a:lstStyle/>
          <a:p>
            <a:r>
              <a:rPr lang="en-US" altLang="ko-KR" dirty="0"/>
              <a:t>Easy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learn</a:t>
            </a:r>
          </a:p>
          <a:p>
            <a:r>
              <a:rPr lang="en-US" altLang="ko-KR" dirty="0"/>
              <a:t>Easy to write code</a:t>
            </a:r>
          </a:p>
          <a:p>
            <a:r>
              <a:rPr lang="en-US" altLang="ko-KR" dirty="0"/>
              <a:t>Big Community support</a:t>
            </a:r>
          </a:p>
          <a:p>
            <a:r>
              <a:rPr lang="en-US" altLang="ko-KR" dirty="0"/>
              <a:t>Web development</a:t>
            </a:r>
          </a:p>
          <a:p>
            <a:r>
              <a:rPr lang="en-US" altLang="ko-KR" dirty="0"/>
              <a:t>Data Science</a:t>
            </a:r>
          </a:p>
          <a:p>
            <a:r>
              <a:rPr lang="en-US" altLang="ko-KR" dirty="0"/>
              <a:t>Machine learning</a:t>
            </a:r>
          </a:p>
          <a:p>
            <a:r>
              <a:rPr lang="en-US" altLang="ko-KR" dirty="0"/>
              <a:t>Artificial Intelligence</a:t>
            </a:r>
          </a:p>
          <a:p>
            <a:r>
              <a:rPr lang="en-US" altLang="ko-KR" dirty="0"/>
              <a:t>Easy image processing</a:t>
            </a:r>
          </a:p>
          <a:p>
            <a:r>
              <a:rPr lang="en-US" altLang="ko-KR" dirty="0"/>
              <a:t>Rich in libraries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898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7F6EF-2A03-AA22-EB63-A6000F00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Indexing in Strings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E794E-7C99-6A40-2BB8-A69B94E2C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2472"/>
            <a:ext cx="10515600" cy="20450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Python provides both types of indexing i.e. positive and negative.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Positive indexing starts from the left end with “0” and negative indexing starts from the right end with “-1“.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123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B2CBF-7512-18B8-B9EC-A65C49AD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Slicing:[</a:t>
            </a:r>
            <a:r>
              <a:rPr lang="en-US" altLang="ko-KR" dirty="0" err="1"/>
              <a:t>start:end</a:t>
            </a:r>
            <a:r>
              <a:rPr lang="en-US" altLang="ko-KR" dirty="0"/>
              <a:t>(-1):step]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90A87-EDAE-DE49-5A2E-9D367468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217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mystr</a:t>
            </a:r>
            <a:r>
              <a:rPr lang="en-US" altLang="ko-KR" dirty="0"/>
              <a:t> = "I am a string"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mystr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[0])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[1])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[0:len(</a:t>
            </a:r>
            <a:r>
              <a:rPr lang="en-US" altLang="ko-KR" dirty="0" err="1"/>
              <a:t>mystr</a:t>
            </a:r>
            <a:r>
              <a:rPr lang="en-US" altLang="ko-KR" dirty="0"/>
              <a:t>)])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[:])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[-2:-1])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[-14:-1])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[:100])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[0:13:3])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F4D560-2284-EF34-9E65-8AA2E223224D}"/>
              </a:ext>
            </a:extLst>
          </p:cNvPr>
          <p:cNvSpPr txBox="1">
            <a:spLocks/>
          </p:cNvSpPr>
          <p:nvPr/>
        </p:nvSpPr>
        <p:spPr>
          <a:xfrm>
            <a:off x="5962095" y="1810089"/>
            <a:ext cx="4142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 am a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 am a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 am a </a:t>
            </a:r>
            <a:r>
              <a:rPr lang="en-US" altLang="ko-KR" dirty="0" err="1"/>
              <a:t>strin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 am a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Im</a:t>
            </a:r>
            <a:r>
              <a:rPr lang="en-US" altLang="ko-KR" dirty="0"/>
              <a:t> </a:t>
            </a:r>
            <a:r>
              <a:rPr lang="en-US" altLang="ko-KR" dirty="0" err="1"/>
              <a:t>rg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303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AA8E-AAE6-BD37-F0D5-F8E35C58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String Concatenation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96007-1A43-BBF8-5123-9F58513E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9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"Hello "</a:t>
            </a:r>
          </a:p>
          <a:p>
            <a:pPr marL="0" indent="0">
              <a:buNone/>
            </a:pPr>
            <a:r>
              <a:rPr lang="en-US" altLang="ko-KR" dirty="0"/>
              <a:t>y = "World"</a:t>
            </a:r>
          </a:p>
          <a:p>
            <a:pPr marL="0" indent="0">
              <a:buNone/>
            </a:pPr>
            <a:r>
              <a:rPr lang="en-US" altLang="ko-KR" dirty="0"/>
              <a:t>z = x + y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print(x + y)</a:t>
            </a:r>
          </a:p>
          <a:p>
            <a:pPr marL="0" indent="0">
              <a:buNone/>
            </a:pPr>
            <a:r>
              <a:rPr lang="en-US" altLang="ko-KR" dirty="0"/>
              <a:t>print("Hello " + "World")</a:t>
            </a:r>
          </a:p>
          <a:p>
            <a:pPr marL="0" indent="0">
              <a:buNone/>
            </a:pPr>
            <a:r>
              <a:rPr lang="en-US" altLang="ko-KR" dirty="0"/>
              <a:t>print(z)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AA9E4-5A34-79CC-42BA-A7FFA34BE9F9}"/>
              </a:ext>
            </a:extLst>
          </p:cNvPr>
          <p:cNvSpPr txBox="1"/>
          <p:nvPr/>
        </p:nvSpPr>
        <p:spPr>
          <a:xfrm>
            <a:off x="6791417" y="4001294"/>
            <a:ext cx="4562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Hello World</a:t>
            </a:r>
          </a:p>
          <a:p>
            <a:r>
              <a:rPr lang="en-US" altLang="ko-KR" sz="2800" dirty="0"/>
              <a:t>Hello World</a:t>
            </a:r>
          </a:p>
          <a:p>
            <a:r>
              <a:rPr lang="en-US" altLang="ko-KR" sz="2800" dirty="0"/>
              <a:t>Hello World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950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6370-0648-3510-87A8-B03060D9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Concatenation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48FF6-8444-CC7D-6950-6A383CC6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726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"2"</a:t>
            </a:r>
          </a:p>
          <a:p>
            <a:pPr marL="0" indent="0">
              <a:buNone/>
            </a:pPr>
            <a:r>
              <a:rPr lang="en-US" altLang="ko-KR" dirty="0"/>
              <a:t>y = "4“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print("12.3" + "34.6“)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print(x + y)</a:t>
            </a:r>
          </a:p>
          <a:p>
            <a:pPr marL="0" indent="0">
              <a:buNone/>
            </a:pPr>
            <a:r>
              <a:rPr lang="en-US" altLang="ko-KR" dirty="0"/>
              <a:t>print(int(x) + int(y))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50033-6421-13E9-A747-470C442DE5E0}"/>
              </a:ext>
            </a:extLst>
          </p:cNvPr>
          <p:cNvSpPr txBox="1"/>
          <p:nvPr/>
        </p:nvSpPr>
        <p:spPr>
          <a:xfrm>
            <a:off x="6649375" y="4001294"/>
            <a:ext cx="3888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12.334.6</a:t>
            </a:r>
          </a:p>
          <a:p>
            <a:r>
              <a:rPr lang="en-US" altLang="ko-KR" sz="2800" dirty="0"/>
              <a:t>24</a:t>
            </a:r>
          </a:p>
          <a:p>
            <a:r>
              <a:rPr lang="en-US" altLang="ko-KR" sz="2800" dirty="0"/>
              <a:t>6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29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446C5-FEDB-BDE5-2C79-B997D41A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Comma(,) in print() statement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B6046-79A5-FABF-4B3D-267661C65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004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print("This name is", “Khan")</a:t>
            </a:r>
          </a:p>
          <a:p>
            <a:pPr marL="0" indent="0">
              <a:buNone/>
            </a:pPr>
            <a:r>
              <a:rPr lang="en-US" altLang="ko-KR" dirty="0"/>
              <a:t>print("My number is", 35)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49095-C308-63C2-0AED-EB4D16313A33}"/>
              </a:ext>
            </a:extLst>
          </p:cNvPr>
          <p:cNvSpPr txBox="1"/>
          <p:nvPr/>
        </p:nvSpPr>
        <p:spPr>
          <a:xfrm>
            <a:off x="838199" y="3429000"/>
            <a:ext cx="4950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This name is Khan</a:t>
            </a:r>
          </a:p>
          <a:p>
            <a:r>
              <a:rPr lang="en-US" altLang="ko-KR" sz="2800" dirty="0"/>
              <a:t>My roll number is 35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20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F8633-046E-EDC0-7CCE-9FDD4715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end() in print() statement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1B3AB-42AC-00DE-9EC3-E85DC3E3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952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print("Hello")</a:t>
            </a:r>
          </a:p>
          <a:p>
            <a:pPr marL="0" indent="0">
              <a:buNone/>
            </a:pPr>
            <a:r>
              <a:rPr lang="en-US" altLang="ko-KR" dirty="0"/>
              <a:t>print("World")</a:t>
            </a:r>
          </a:p>
          <a:p>
            <a:pPr marL="0" indent="0">
              <a:buNone/>
            </a:pPr>
            <a:r>
              <a:rPr lang="en-US" altLang="ko-KR" dirty="0"/>
              <a:t>print("Hello", end="")</a:t>
            </a:r>
          </a:p>
          <a:p>
            <a:pPr marL="0" indent="0">
              <a:buNone/>
            </a:pPr>
            <a:r>
              <a:rPr lang="en-US" altLang="ko-KR" dirty="0"/>
              <a:t>print("World")</a:t>
            </a:r>
          </a:p>
          <a:p>
            <a:pPr marL="0" indent="0">
              <a:buNone/>
            </a:pPr>
            <a:r>
              <a:rPr lang="en-US" altLang="ko-KR" dirty="0"/>
              <a:t>print("Hello", end=" ")</a:t>
            </a:r>
          </a:p>
          <a:p>
            <a:pPr marL="0" indent="0">
              <a:buNone/>
            </a:pPr>
            <a:r>
              <a:rPr lang="en-US" altLang="ko-KR" dirty="0"/>
              <a:t>print("World")</a:t>
            </a:r>
          </a:p>
          <a:p>
            <a:pPr marL="0" indent="0">
              <a:buNone/>
            </a:pPr>
            <a:r>
              <a:rPr lang="en-US" altLang="ko-KR" dirty="0"/>
              <a:t>print("Hello", end=" my ")</a:t>
            </a:r>
          </a:p>
          <a:p>
            <a:pPr marL="0" indent="0">
              <a:buNone/>
            </a:pPr>
            <a:r>
              <a:rPr lang="en-US" altLang="ko-KR" dirty="0"/>
              <a:t>print("World")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32714-0550-E2F3-1392-34DF02E18DCE}"/>
              </a:ext>
            </a:extLst>
          </p:cNvPr>
          <p:cNvSpPr txBox="1"/>
          <p:nvPr/>
        </p:nvSpPr>
        <p:spPr>
          <a:xfrm>
            <a:off x="6096000" y="3512383"/>
            <a:ext cx="4645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Hello</a:t>
            </a:r>
          </a:p>
          <a:p>
            <a:r>
              <a:rPr lang="en-US" altLang="ko-KR" sz="2800" dirty="0"/>
              <a:t>World</a:t>
            </a:r>
          </a:p>
          <a:p>
            <a:r>
              <a:rPr lang="en-US" altLang="ko-KR" sz="2800" dirty="0"/>
              <a:t>HelloWorld</a:t>
            </a:r>
          </a:p>
          <a:p>
            <a:r>
              <a:rPr lang="en-US" altLang="ko-KR" sz="2800" dirty="0"/>
              <a:t>Hello World</a:t>
            </a:r>
          </a:p>
          <a:p>
            <a:r>
              <a:rPr lang="en-US" altLang="ko-KR" sz="2800" dirty="0"/>
              <a:t>Hello my World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79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938C4-B852-CA50-F26B-EE1F7E43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FBFF0-087E-5FCB-2D92-A81F0E62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48674" cy="255106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print("Name:{name} and age:{age}".format(name=“Han", age=23))</a:t>
            </a:r>
          </a:p>
          <a:p>
            <a:pPr marL="0" indent="0">
              <a:buNone/>
            </a:pPr>
            <a:r>
              <a:rPr lang="en-US" altLang="ko-KR" dirty="0"/>
              <a:t>print("Name:{0} and age:{1}".format("Han", 23))</a:t>
            </a:r>
          </a:p>
          <a:p>
            <a:pPr marL="0" indent="0">
              <a:buNone/>
            </a:pPr>
            <a:r>
              <a:rPr lang="en-US" altLang="ko-KR" dirty="0"/>
              <a:t>print("Name:{1} and age:{0}".format("Han", 23))</a:t>
            </a:r>
          </a:p>
          <a:p>
            <a:pPr marL="0" indent="0">
              <a:buNone/>
            </a:pPr>
            <a:r>
              <a:rPr lang="en-US" altLang="ko-KR" dirty="0"/>
              <a:t>print("Name:{} and age:{}".format("Han", 23))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B0784-89CD-477B-9A06-FE85D39B15A0}"/>
              </a:ext>
            </a:extLst>
          </p:cNvPr>
          <p:cNvSpPr txBox="1"/>
          <p:nvPr/>
        </p:nvSpPr>
        <p:spPr>
          <a:xfrm>
            <a:off x="838200" y="4676993"/>
            <a:ext cx="9623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Name:Han</a:t>
            </a:r>
            <a:r>
              <a:rPr lang="en-US" altLang="ko-KR" sz="2800" dirty="0"/>
              <a:t> and age:23</a:t>
            </a:r>
          </a:p>
          <a:p>
            <a:r>
              <a:rPr lang="en-US" altLang="ko-KR" sz="2800" dirty="0" err="1"/>
              <a:t>Name:Han</a:t>
            </a:r>
            <a:r>
              <a:rPr lang="en-US" altLang="ko-KR" sz="2800" dirty="0"/>
              <a:t> and age:23</a:t>
            </a:r>
          </a:p>
          <a:p>
            <a:r>
              <a:rPr lang="en-US" altLang="ko-KR" sz="2800" dirty="0"/>
              <a:t>Name:23 and </a:t>
            </a:r>
            <a:r>
              <a:rPr lang="en-US" altLang="ko-KR" sz="2800" dirty="0" err="1"/>
              <a:t>age:Han</a:t>
            </a:r>
            <a:endParaRPr lang="en-US" altLang="ko-KR" sz="2800" dirty="0"/>
          </a:p>
          <a:p>
            <a:r>
              <a:rPr lang="en-US" altLang="ko-KR" sz="2800" dirty="0" err="1"/>
              <a:t>Name:Han</a:t>
            </a:r>
            <a:r>
              <a:rPr lang="en-US" altLang="ko-KR" sz="2800" dirty="0"/>
              <a:t> and age:23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0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93A84-CB14-88C2-0AC4-2255D2E3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String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FC7D2-779C-8613-BE97-B0A7440E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096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name = "Han"</a:t>
            </a:r>
          </a:p>
          <a:p>
            <a:pPr marL="0" indent="0">
              <a:buNone/>
            </a:pPr>
            <a:r>
              <a:rPr lang="en-US" altLang="ko-KR" dirty="0"/>
              <a:t>age = 23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f"Name</a:t>
            </a:r>
            <a:r>
              <a:rPr lang="en-US" altLang="ko-KR" dirty="0"/>
              <a:t>:{name} and age:{age}")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f"Addition</a:t>
            </a:r>
            <a:r>
              <a:rPr lang="en-US" altLang="ko-KR" dirty="0"/>
              <a:t>:{5+4}")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f"Multiplication</a:t>
            </a:r>
            <a:r>
              <a:rPr lang="en-US" altLang="ko-KR" dirty="0"/>
              <a:t>:{eval('1+2//4-20*9')}")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25910-65F4-4A72-B37F-E8334869EA19}"/>
              </a:ext>
            </a:extLst>
          </p:cNvPr>
          <p:cNvSpPr txBox="1"/>
          <p:nvPr/>
        </p:nvSpPr>
        <p:spPr>
          <a:xfrm>
            <a:off x="838200" y="4687410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Name:Han</a:t>
            </a:r>
            <a:r>
              <a:rPr lang="en-US" altLang="ko-KR" sz="2800" dirty="0"/>
              <a:t> and age:23</a:t>
            </a:r>
          </a:p>
          <a:p>
            <a:r>
              <a:rPr lang="en-US" altLang="ko-KR" sz="2800" dirty="0"/>
              <a:t>Addition:9</a:t>
            </a:r>
          </a:p>
          <a:p>
            <a:r>
              <a:rPr lang="en-US" altLang="ko-KR" sz="2800" dirty="0"/>
              <a:t>Multiplication:179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65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F57-260F-1593-3B02-731D05FC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F61C7-EA31-0EC1-CBB0-B1DF495E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Import random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num = </a:t>
            </a:r>
            <a:r>
              <a:rPr lang="en-US" altLang="ko-KR" dirty="0" err="1"/>
              <a:t>random.randint</a:t>
            </a:r>
            <a:r>
              <a:rPr lang="en-US" altLang="ko-KR" dirty="0"/>
              <a:t>(1, 10)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f"Random</a:t>
            </a:r>
            <a:r>
              <a:rPr lang="en-US" altLang="ko-KR" dirty="0"/>
              <a:t> integer: {num}")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pPr marL="0" indent="0">
              <a:buNone/>
            </a:pPr>
            <a:r>
              <a:rPr lang="en-US" altLang="ko-KR" dirty="0"/>
              <a:t>choice = </a:t>
            </a:r>
            <a:r>
              <a:rPr lang="en-US" altLang="ko-KR" dirty="0" err="1"/>
              <a:t>random.choice</a:t>
            </a:r>
            <a:r>
              <a:rPr lang="en-US" altLang="ko-KR" dirty="0"/>
              <a:t>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f"Random</a:t>
            </a:r>
            <a:r>
              <a:rPr lang="en-US" altLang="ko-KR" dirty="0"/>
              <a:t> choice: {choice}")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8165D-E78F-4185-9395-B333A94CD3AD}"/>
              </a:ext>
            </a:extLst>
          </p:cNvPr>
          <p:cNvSpPr txBox="1"/>
          <p:nvPr/>
        </p:nvSpPr>
        <p:spPr>
          <a:xfrm>
            <a:off x="7288567" y="2521258"/>
            <a:ext cx="414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Random integer: 9</a:t>
            </a:r>
          </a:p>
          <a:p>
            <a:r>
              <a:rPr lang="en-US" altLang="ko-KR" dirty="0"/>
              <a:t>Random choice: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E0C9F-8887-638A-8931-92354193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6029F-9064-D0F7-CEBE-1FA3B4CA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name = input(“Enter your name: “)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age = int(input(“Enter your age: “)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50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F4A25-75A2-D768-6DE5-5D2051E6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 of Python</a:t>
            </a:r>
            <a:endParaRPr lang="ko-KR" altLang="en-US" dirty="0"/>
          </a:p>
        </p:txBody>
      </p:sp>
      <p:sp>
        <p:nvSpPr>
          <p:cNvPr id="7" name="AutoShape 7" descr="C Hello World Program - Scaler Topics">
            <a:extLst>
              <a:ext uri="{FF2B5EF4-FFF2-40B4-BE49-F238E27FC236}">
                <a16:creationId xmlns:a16="http://schemas.microsoft.com/office/drawing/2014/main" id="{F2E6CE19-44C2-743A-94D2-A0F4B3D7E58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5F026C-D4DA-158E-BDC3-DD066FF1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9745"/>
            <a:ext cx="3689412" cy="35916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30F775-B605-2D87-1947-91237E0DF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52" b="57213"/>
          <a:stretch/>
        </p:blipFill>
        <p:spPr>
          <a:xfrm>
            <a:off x="7006792" y="3651549"/>
            <a:ext cx="4107791" cy="6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D4870-459A-2FC9-F294-C76229E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2E773-01E4-9CB3-365C-596648F9D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70" y="1870013"/>
            <a:ext cx="10667260" cy="4351338"/>
          </a:xfrm>
        </p:spPr>
        <p:txBody>
          <a:bodyPr/>
          <a:lstStyle/>
          <a:p>
            <a:r>
              <a:rPr lang="en-US" altLang="ko-KR" dirty="0"/>
              <a:t>Store your name in a variable and print it backwards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FAE5B-5B43-05A6-A70D-1385B898A277}"/>
              </a:ext>
            </a:extLst>
          </p:cNvPr>
          <p:cNvSpPr txBox="1"/>
          <p:nvPr/>
        </p:nvSpPr>
        <p:spPr>
          <a:xfrm>
            <a:off x="838200" y="3429000"/>
            <a:ext cx="7098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=input(“Enter your name: “)</a:t>
            </a:r>
          </a:p>
          <a:p>
            <a:endParaRPr lang="en-US" altLang="ko-KR" dirty="0"/>
          </a:p>
          <a:p>
            <a:r>
              <a:rPr lang="en-US" altLang="ko-KR" dirty="0" err="1"/>
              <a:t>reversed_name</a:t>
            </a:r>
            <a:r>
              <a:rPr lang="en-US" altLang="ko-KR" dirty="0"/>
              <a:t> = name[::-1]</a:t>
            </a:r>
          </a:p>
          <a:p>
            <a:endParaRPr lang="en-US" altLang="ko-KR" dirty="0"/>
          </a:p>
          <a:p>
            <a:r>
              <a:rPr lang="en-US" altLang="ko-KR" dirty="0"/>
              <a:t>print(“If I spell my name backwards: ", </a:t>
            </a:r>
            <a:r>
              <a:rPr lang="en-US" altLang="ko-KR" dirty="0" err="1"/>
              <a:t>reversed_name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EB901-7404-E6B9-EACD-D2B2618D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lower() &amp; upper()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85176-80B0-BCF4-A2EA-47C231A4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381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mystr</a:t>
            </a:r>
            <a:r>
              <a:rPr lang="en-US" altLang="ko-KR" dirty="0"/>
              <a:t> = “</a:t>
            </a:r>
            <a:r>
              <a:rPr lang="en-US" altLang="ko-KR" dirty="0" err="1"/>
              <a:t>ColcHao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mystr.lower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mystr.upper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1356C-280E-59C1-A3FA-1272330F1BC2}"/>
              </a:ext>
            </a:extLst>
          </p:cNvPr>
          <p:cNvSpPr txBox="1"/>
          <p:nvPr/>
        </p:nvSpPr>
        <p:spPr>
          <a:xfrm>
            <a:off x="838200" y="4607511"/>
            <a:ext cx="10578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colchao</a:t>
            </a:r>
            <a:endParaRPr lang="en-US" altLang="ko-KR" sz="2800" dirty="0"/>
          </a:p>
          <a:p>
            <a:r>
              <a:rPr lang="en-US" altLang="ko-KR" sz="2800" dirty="0"/>
              <a:t>COLCHAO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781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EEB44-854C-4C89-F1B0-FD4A26D1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replace()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94711-E220-3511-7254-08B25E75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mystr</a:t>
            </a:r>
            <a:r>
              <a:rPr lang="en-US" altLang="ko-KR" dirty="0"/>
              <a:t> = “CDSD is for everyone.”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mystr.replace</a:t>
            </a:r>
            <a:r>
              <a:rPr lang="en-US" altLang="ko-KR" dirty="0"/>
              <a:t>(“everyone”, “me”)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09280-9B69-457B-E819-1CE6013CD693}"/>
              </a:ext>
            </a:extLst>
          </p:cNvPr>
          <p:cNvSpPr txBox="1"/>
          <p:nvPr/>
        </p:nvSpPr>
        <p:spPr>
          <a:xfrm>
            <a:off x="949911" y="4456590"/>
            <a:ext cx="10306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CDSD is for me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57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506CD-5C2F-CBD3-175F-9891535E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Escape Characters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2CDA7-15E6-6465-13B7-8F3C121B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print(“I am “A” sexy guy”)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14B21-E718-760D-855F-EF630D0C644F}"/>
              </a:ext>
            </a:extLst>
          </p:cNvPr>
          <p:cNvSpPr txBox="1"/>
          <p:nvPr/>
        </p:nvSpPr>
        <p:spPr>
          <a:xfrm>
            <a:off x="838200" y="2876365"/>
            <a:ext cx="5633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“C:/vscode/python/escape.py", line 1</a:t>
            </a:r>
          </a:p>
          <a:p>
            <a:r>
              <a:rPr lang="en-US" altLang="ko-KR" dirty="0"/>
              <a:t>    print("I am "A" sexy guy")</a:t>
            </a:r>
          </a:p>
          <a:p>
            <a:r>
              <a:rPr lang="en-US" altLang="ko-KR" dirty="0"/>
              <a:t>                 ^</a:t>
            </a:r>
          </a:p>
          <a:p>
            <a:r>
              <a:rPr lang="en-US" altLang="ko-KR" dirty="0" err="1"/>
              <a:t>SyntaxError</a:t>
            </a:r>
            <a:r>
              <a:rPr lang="en-US" altLang="ko-KR" dirty="0"/>
              <a:t>: invalid syntax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3FF5F-7586-378F-2109-422368E7A622}"/>
              </a:ext>
            </a:extLst>
          </p:cNvPr>
          <p:cNvSpPr txBox="1"/>
          <p:nvPr/>
        </p:nvSpPr>
        <p:spPr>
          <a:xfrm>
            <a:off x="6374167" y="1690688"/>
            <a:ext cx="5131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print("I am \"a\" sexy guy")</a:t>
            </a:r>
          </a:p>
          <a:p>
            <a:r>
              <a:rPr lang="en-US" altLang="ko-KR" sz="2400" dirty="0"/>
              <a:t>print("Printing in \</a:t>
            </a:r>
            <a:r>
              <a:rPr lang="en-US" altLang="ko-KR" sz="2400" dirty="0" err="1"/>
              <a:t>nNew</a:t>
            </a:r>
            <a:r>
              <a:rPr lang="en-US" altLang="ko-KR" sz="2400" dirty="0"/>
              <a:t> Line")</a:t>
            </a:r>
          </a:p>
          <a:p>
            <a:r>
              <a:rPr lang="en-US" altLang="ko-KR" sz="2400" dirty="0"/>
              <a:t>print("Printing with a \</a:t>
            </a:r>
            <a:r>
              <a:rPr lang="en-US" altLang="ko-KR" sz="2400" dirty="0" err="1"/>
              <a:t>ttab</a:t>
            </a:r>
            <a:r>
              <a:rPr lang="en-US" altLang="ko-KR" sz="2400" dirty="0"/>
              <a:t> space")</a:t>
            </a:r>
          </a:p>
          <a:p>
            <a:r>
              <a:rPr lang="en-US" altLang="ko-KR" sz="2400" dirty="0"/>
              <a:t>print("Printing a single quote\'")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D2004-BACF-88B1-E77D-0FEFC26BFA67}"/>
              </a:ext>
            </a:extLst>
          </p:cNvPr>
          <p:cNvSpPr txBox="1"/>
          <p:nvPr/>
        </p:nvSpPr>
        <p:spPr>
          <a:xfrm>
            <a:off x="6471821" y="3870664"/>
            <a:ext cx="5033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 am “a” sexy guy</a:t>
            </a:r>
          </a:p>
          <a:p>
            <a:r>
              <a:rPr lang="en-US" altLang="ko-KR" sz="2400" dirty="0"/>
              <a:t>Printing in</a:t>
            </a:r>
          </a:p>
          <a:p>
            <a:r>
              <a:rPr lang="en-US" altLang="ko-KR" sz="2400" dirty="0"/>
              <a:t>New Line</a:t>
            </a:r>
          </a:p>
          <a:p>
            <a:r>
              <a:rPr lang="en-US" altLang="ko-KR" sz="2400" dirty="0"/>
              <a:t>Printing with a 	tab space</a:t>
            </a:r>
          </a:p>
          <a:p>
            <a:r>
              <a:rPr lang="en-US" altLang="ko-KR" sz="2400" dirty="0"/>
              <a:t>Printing a single quote’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434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402BC-9133-7E2C-BACF-15AFB445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Operators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9B9D3-0F8D-77B6-AB0A-A0E0D107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6563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 = 10, b = 5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6B9A7B3-00D9-0177-4DF3-3BA38F7C7B8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93726"/>
          <a:ext cx="9494520" cy="3613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4840">
                  <a:extLst>
                    <a:ext uri="{9D8B030D-6E8A-4147-A177-3AD203B41FA5}">
                      <a16:colId xmlns:a16="http://schemas.microsoft.com/office/drawing/2014/main" val="2037831274"/>
                    </a:ext>
                  </a:extLst>
                </a:gridCol>
                <a:gridCol w="3164840">
                  <a:extLst>
                    <a:ext uri="{9D8B030D-6E8A-4147-A177-3AD203B41FA5}">
                      <a16:colId xmlns:a16="http://schemas.microsoft.com/office/drawing/2014/main" val="4016460510"/>
                    </a:ext>
                  </a:extLst>
                </a:gridCol>
                <a:gridCol w="3164840">
                  <a:extLst>
                    <a:ext uri="{9D8B030D-6E8A-4147-A177-3AD203B41FA5}">
                      <a16:colId xmlns:a16="http://schemas.microsoft.com/office/drawing/2014/main" val="2825239332"/>
                    </a:ext>
                  </a:extLst>
                </a:gridCol>
              </a:tblGrid>
              <a:tr h="3378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Operator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Description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Example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4015226293"/>
                  </a:ext>
                </a:extLst>
              </a:tr>
              <a:tr h="3378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+ (Addition)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It is used to add two operands.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a+b=15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819328986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– (Subtraction)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It is used to subtract the second operand from the first operand.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a-b=5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801253754"/>
                  </a:ext>
                </a:extLst>
              </a:tr>
              <a:tr h="3378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* (Multiplication)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Used to multiply two operands.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a*b=50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2686001355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/ (divide)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Used to divide the first operand by the second and results in the quotient.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a/b=2.0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3716522448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% (reminder)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Returns the remainder after dividing the first operand by the second operand.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a%b=0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1026847696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** (Exponent)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Returns the result after calculating the first operand to the power of the second operand.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a**b=100000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4160785189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// (Floor division)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It returns the floor value of the quotient produced by dividing the two operands.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effectLst/>
                        </a:rPr>
                        <a:t>a//b=2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84231546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86FCBC8-FF06-9188-71D6-492E6D861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284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32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98A6E-83FA-A630-A30F-E267605E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Operators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6C594AD-0BD5-DC83-3BDE-B6AE779CB8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7351" y="1393795"/>
          <a:ext cx="11416683" cy="5507526"/>
        </p:xfrm>
        <a:graphic>
          <a:graphicData uri="http://schemas.openxmlformats.org/drawingml/2006/table">
            <a:tbl>
              <a:tblPr/>
              <a:tblGrid>
                <a:gridCol w="568171">
                  <a:extLst>
                    <a:ext uri="{9D8B030D-6E8A-4147-A177-3AD203B41FA5}">
                      <a16:colId xmlns:a16="http://schemas.microsoft.com/office/drawing/2014/main" val="1283794691"/>
                    </a:ext>
                  </a:extLst>
                </a:gridCol>
                <a:gridCol w="7042951">
                  <a:extLst>
                    <a:ext uri="{9D8B030D-6E8A-4147-A177-3AD203B41FA5}">
                      <a16:colId xmlns:a16="http://schemas.microsoft.com/office/drawing/2014/main" val="1704705812"/>
                    </a:ext>
                  </a:extLst>
                </a:gridCol>
                <a:gridCol w="3805561">
                  <a:extLst>
                    <a:ext uri="{9D8B030D-6E8A-4147-A177-3AD203B41FA5}">
                      <a16:colId xmlns:a16="http://schemas.microsoft.com/office/drawing/2014/main" val="130971791"/>
                    </a:ext>
                  </a:extLst>
                </a:gridCol>
              </a:tblGrid>
              <a:tr h="1881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609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A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8F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A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9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Example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3104"/>
                  </a:ext>
                </a:extLst>
              </a:tr>
              <a:tr h="44862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 dirty="0">
                          <a:effectLst/>
                          <a:latin typeface="inherit"/>
                        </a:rPr>
                        <a:t>=</a:t>
                      </a:r>
                      <a:endParaRPr lang="ko-KR" alt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809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9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Simply assigns right side expression to left side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409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a=5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38819"/>
                  </a:ext>
                </a:extLst>
              </a:tr>
              <a:tr h="709119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>
                          <a:effectLst/>
                          <a:latin typeface="inherit"/>
                        </a:rPr>
                        <a:t>+=</a:t>
                      </a:r>
                      <a:endParaRPr lang="ko-KR" altLang="en-US" sz="1200" b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A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A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Adds left operand to right side operand and assigns the value back to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40A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a += b is same as a = a+b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51423"/>
                  </a:ext>
                </a:extLst>
              </a:tr>
              <a:tr h="709119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 dirty="0">
                          <a:effectLst/>
                          <a:latin typeface="inherit"/>
                        </a:rPr>
                        <a:t>-=</a:t>
                      </a:r>
                      <a:endParaRPr lang="ko-KR" alt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A0A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Decreases left operand value by right operand value and assign value back to left operand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60A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-= b is same as a = a-b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329747"/>
                  </a:ext>
                </a:extLst>
              </a:tr>
              <a:tr h="969612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200" b="1" dirty="0">
                          <a:effectLst/>
                          <a:latin typeface="inherit"/>
                        </a:rPr>
                        <a:t>*</a:t>
                      </a:r>
                      <a:r>
                        <a:rPr lang="en-US" altLang="ko-KR" sz="1200" b="1" dirty="0">
                          <a:effectLst/>
                          <a:latin typeface="inherit"/>
                        </a:rPr>
                        <a:t>=</a:t>
                      </a:r>
                      <a:endParaRPr lang="ko-KR" alt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60B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Multiply the left operand value with the right operand value and assigns the multiplied value back to the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6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*= b is same as a=a*b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195755"/>
                  </a:ext>
                </a:extLst>
              </a:tr>
              <a:tr h="709119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>
                          <a:effectLst/>
                          <a:latin typeface="inherit"/>
                        </a:rPr>
                        <a:t>%=</a:t>
                      </a:r>
                      <a:endParaRPr lang="ko-KR" altLang="en-US" sz="1200" b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B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B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Divides left operand by right operand and return remainder which is assigned to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B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%= b is same as a=</a:t>
                      </a:r>
                      <a:r>
                        <a:rPr lang="en-US" sz="1200" b="0" dirty="0" err="1">
                          <a:effectLst/>
                          <a:latin typeface="inherit"/>
                        </a:rPr>
                        <a:t>a%b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28669"/>
                  </a:ext>
                </a:extLst>
              </a:tr>
              <a:tr h="709119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200" b="1">
                          <a:effectLst/>
                          <a:latin typeface="inherit"/>
                        </a:rPr>
                        <a:t>**</a:t>
                      </a:r>
                      <a:r>
                        <a:rPr lang="en-US" altLang="ko-KR" sz="1200" b="1">
                          <a:effectLst/>
                          <a:latin typeface="inherit"/>
                        </a:rPr>
                        <a:t>=</a:t>
                      </a:r>
                      <a:endParaRPr lang="ko-KR" altLang="en-US" sz="1200" b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BB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BB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Increases left operand to power of right operand and assign the result to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BB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**= b is same as a=a**b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00003"/>
                  </a:ext>
                </a:extLst>
              </a:tr>
              <a:tr h="83936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>
                          <a:effectLst/>
                          <a:latin typeface="inherit"/>
                        </a:rPr>
                        <a:t>//=</a:t>
                      </a:r>
                      <a:endParaRPr lang="ko-KR" altLang="en-US" sz="1200" b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E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E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A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It returns the floor value as it divides the left operand by the right operand and assigns the result to the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E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A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//= b is same as a=a//b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1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269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7EC67-8786-9B86-2582-A8E1B1F4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Logical Operators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7667D1A-305F-BAB5-0E7D-E8B07D7215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9394" y="1825625"/>
          <a:ext cx="11150354" cy="4351338"/>
        </p:xfrm>
        <a:graphic>
          <a:graphicData uri="http://schemas.openxmlformats.org/drawingml/2006/table">
            <a:tbl>
              <a:tblPr/>
              <a:tblGrid>
                <a:gridCol w="1615736">
                  <a:extLst>
                    <a:ext uri="{9D8B030D-6E8A-4147-A177-3AD203B41FA5}">
                      <a16:colId xmlns:a16="http://schemas.microsoft.com/office/drawing/2014/main" val="2664113443"/>
                    </a:ext>
                  </a:extLst>
                </a:gridCol>
                <a:gridCol w="9534618">
                  <a:extLst>
                    <a:ext uri="{9D8B030D-6E8A-4147-A177-3AD203B41FA5}">
                      <a16:colId xmlns:a16="http://schemas.microsoft.com/office/drawing/2014/main" val="2030702946"/>
                    </a:ext>
                  </a:extLst>
                </a:gridCol>
              </a:tblGrid>
              <a:tr h="3746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rgbClr val="20B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BC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Explanation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57710"/>
                  </a:ext>
                </a:extLst>
              </a:tr>
              <a:tr h="16713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effectLst/>
                          <a:latin typeface="inherit"/>
                        </a:rPr>
                        <a:t>and</a:t>
                      </a:r>
                      <a:endParaRPr lang="en-US" sz="1700" b="0">
                        <a:effectLst/>
                        <a:latin typeface="inherit"/>
                      </a:endParaRP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rgbClr val="C0C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>
                          <a:effectLst/>
                          <a:latin typeface="inherit"/>
                        </a:rPr>
                        <a:t>Let two expressions be a==&gt;True, b==&gt;True then the expression </a:t>
                      </a:r>
                      <a:r>
                        <a:rPr lang="en-US" sz="1700" b="1">
                          <a:effectLst/>
                          <a:latin typeface="inherit"/>
                        </a:rPr>
                        <a:t>a and b</a:t>
                      </a:r>
                      <a:r>
                        <a:rPr lang="en-US" sz="1700" b="0">
                          <a:effectLst/>
                          <a:latin typeface="inherit"/>
                        </a:rPr>
                        <a:t> will be True while if anyone from a and b is False then the expression will be False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05862"/>
                  </a:ext>
                </a:extLst>
              </a:tr>
              <a:tr h="16713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effectLst/>
                          <a:latin typeface="inherit"/>
                        </a:rPr>
                        <a:t>or</a:t>
                      </a:r>
                      <a:endParaRPr lang="en-US" sz="1700" b="0">
                        <a:effectLst/>
                        <a:latin typeface="inherit"/>
                      </a:endParaRP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rgbClr val="C0C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>
                          <a:effectLst/>
                          <a:latin typeface="inherit"/>
                        </a:rPr>
                        <a:t>Let two expressions be a==&gt;False, b==&gt;False then the expression </a:t>
                      </a:r>
                      <a:r>
                        <a:rPr lang="en-US" sz="1700" b="1">
                          <a:effectLst/>
                          <a:latin typeface="inherit"/>
                        </a:rPr>
                        <a:t>a and b</a:t>
                      </a:r>
                      <a:r>
                        <a:rPr lang="en-US" sz="1700" b="0">
                          <a:effectLst/>
                          <a:latin typeface="inherit"/>
                        </a:rPr>
                        <a:t> will be False while if anyone from a and b is True then the expression will be True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75410"/>
                  </a:ext>
                </a:extLst>
              </a:tr>
              <a:tr h="6339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effectLst/>
                          <a:latin typeface="inherit"/>
                        </a:rPr>
                        <a:t>not</a:t>
                      </a:r>
                      <a:endParaRPr lang="en-US" sz="1700" b="0">
                        <a:effectLst/>
                        <a:latin typeface="inherit"/>
                      </a:endParaRP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rgbClr val="C0C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inherit"/>
                        </a:rPr>
                        <a:t>if </a:t>
                      </a:r>
                      <a:r>
                        <a:rPr lang="en-US" sz="1700" b="1" dirty="0">
                          <a:effectLst/>
                          <a:latin typeface="inherit"/>
                        </a:rPr>
                        <a:t>a </a:t>
                      </a:r>
                      <a:r>
                        <a:rPr lang="en-US" sz="1700" b="0" dirty="0">
                          <a:effectLst/>
                          <a:latin typeface="inherit"/>
                        </a:rPr>
                        <a:t>is </a:t>
                      </a:r>
                      <a:r>
                        <a:rPr lang="en-US" sz="1700" b="1" dirty="0">
                          <a:effectLst/>
                          <a:latin typeface="inherit"/>
                        </a:rPr>
                        <a:t>True </a:t>
                      </a:r>
                      <a:r>
                        <a:rPr lang="en-US" sz="1700" b="0" dirty="0">
                          <a:effectLst/>
                          <a:latin typeface="inherit"/>
                        </a:rPr>
                        <a:t>then </a:t>
                      </a:r>
                      <a:r>
                        <a:rPr lang="en-US" sz="1700" b="1" dirty="0">
                          <a:effectLst/>
                          <a:latin typeface="inherit"/>
                        </a:rPr>
                        <a:t>not a</a:t>
                      </a:r>
                      <a:r>
                        <a:rPr lang="en-US" sz="1700" b="0" dirty="0">
                          <a:effectLst/>
                          <a:latin typeface="inherit"/>
                        </a:rPr>
                        <a:t> is </a:t>
                      </a:r>
                      <a:r>
                        <a:rPr lang="en-US" sz="1700" b="1" dirty="0">
                          <a:effectLst/>
                          <a:latin typeface="inherit"/>
                        </a:rPr>
                        <a:t>False </a:t>
                      </a:r>
                      <a:r>
                        <a:rPr lang="en-US" sz="1700" b="0" dirty="0">
                          <a:effectLst/>
                          <a:latin typeface="inherit"/>
                        </a:rPr>
                        <a:t>and vice-versa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7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36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6E9E1-2056-EC26-793B-9370C4F1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E6F10-AFEA-3116-6713-256F1032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4, "Hello", "World"] 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[0])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[5])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[-1])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C90F-0C02-1EC6-66F6-2F900E415545}"/>
              </a:ext>
            </a:extLst>
          </p:cNvPr>
          <p:cNvSpPr txBox="1"/>
          <p:nvPr/>
        </p:nvSpPr>
        <p:spPr>
          <a:xfrm>
            <a:off x="838200" y="4429957"/>
            <a:ext cx="36177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[1,2,3,4,’Hello’,’World’]</a:t>
            </a:r>
          </a:p>
          <a:p>
            <a:r>
              <a:rPr lang="en-US" altLang="ko-KR" sz="2800" dirty="0"/>
              <a:t>1</a:t>
            </a:r>
          </a:p>
          <a:p>
            <a:r>
              <a:rPr lang="en-US" altLang="ko-KR" sz="2800" dirty="0"/>
              <a:t>‘World’</a:t>
            </a:r>
          </a:p>
          <a:p>
            <a:r>
              <a:rPr lang="en-US" altLang="ko-KR" sz="2800" dirty="0"/>
              <a:t>‘World’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002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04F0A-29BE-03D2-B0F0-9DAC9C89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Slicing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9479C-D9FB-B217-D152-42B9D5BF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4, "Hello", "World"]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[1:4])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[-4:-1])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[:6])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[0:])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B8F3A-830F-719C-B73C-CC5020581C1A}"/>
              </a:ext>
            </a:extLst>
          </p:cNvPr>
          <p:cNvSpPr txBox="1"/>
          <p:nvPr/>
        </p:nvSpPr>
        <p:spPr>
          <a:xfrm>
            <a:off x="838200" y="4563122"/>
            <a:ext cx="1051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[2, 3, 4]</a:t>
            </a:r>
          </a:p>
          <a:p>
            <a:r>
              <a:rPr lang="en-US" altLang="ko-KR" sz="2800" dirty="0"/>
              <a:t>[3, 4, ‘Hello’]</a:t>
            </a:r>
          </a:p>
          <a:p>
            <a:r>
              <a:rPr lang="en-US" altLang="ko-KR" sz="2800" dirty="0"/>
              <a:t>[1, 2, 3, 4, ‘Hello’, ‘World’] </a:t>
            </a:r>
          </a:p>
          <a:p>
            <a:r>
              <a:rPr lang="en-US" altLang="ko-KR" sz="2800" dirty="0"/>
              <a:t>[1, 2, 3, 4, ‘Hello’, ‘World’]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02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9102-5755-7DD4-93D6-BDDFF3FD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Changing Element Value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55BD1-B765-8CA2-41E8-A3CDFC9C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138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4, "Hello", "World"]</a:t>
            </a:r>
          </a:p>
          <a:p>
            <a:pPr marL="0" indent="0">
              <a:buNone/>
            </a:pPr>
            <a:r>
              <a:rPr lang="en-US" altLang="ko-KR" dirty="0"/>
              <a:t>print("List before change is--&gt;", 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[0] = 0 values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[1] = 1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[-1] = "Answer"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[-2] = "Question"</a:t>
            </a:r>
          </a:p>
          <a:p>
            <a:pPr marL="0" indent="0">
              <a:buNone/>
            </a:pPr>
            <a:r>
              <a:rPr lang="en-US" altLang="ko-KR" dirty="0"/>
              <a:t>print("List after change is--&gt;", 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AACFC-D6F4-600C-F97B-1A106C3FA475}"/>
              </a:ext>
            </a:extLst>
          </p:cNvPr>
          <p:cNvSpPr txBox="1"/>
          <p:nvPr/>
        </p:nvSpPr>
        <p:spPr>
          <a:xfrm>
            <a:off x="838200" y="5576798"/>
            <a:ext cx="845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List before change is--&gt; [1,2,3,4,’Hello’,’World’]</a:t>
            </a:r>
          </a:p>
          <a:p>
            <a:endParaRPr lang="en-US" altLang="ko-KR" sz="2400" dirty="0"/>
          </a:p>
          <a:p>
            <a:r>
              <a:rPr lang="en-US" altLang="ko-KR" sz="2400" dirty="0"/>
              <a:t>List after change is </a:t>
            </a:r>
            <a:r>
              <a:rPr lang="en-US" altLang="ko-KR" sz="2400" dirty="0">
                <a:sym typeface="Wingdings" panose="05000000000000000000" pitchFamily="2" charset="2"/>
              </a:rPr>
              <a:t>--&gt; [0,1,3,4,’Question’, ‘Answer’]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236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830F-1C66-9AB8-07C9-00ED0C55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Python Environment: Anaconda Setup</a:t>
            </a:r>
            <a:endParaRPr lang="ko-KR" altLang="en-US" dirty="0"/>
          </a:p>
        </p:txBody>
      </p:sp>
      <p:pic>
        <p:nvPicPr>
          <p:cNvPr id="2050" name="Picture 2" descr="anaconda ide">
            <a:extLst>
              <a:ext uri="{FF2B5EF4-FFF2-40B4-BE49-F238E27FC236}">
                <a16:creationId xmlns:a16="http://schemas.microsoft.com/office/drawing/2014/main" id="{C1C69896-ADDE-76FB-6531-5630531A47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41" y="1690688"/>
            <a:ext cx="8060278" cy="47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725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A91C-D27C-117F-2EAA-5BF2091E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6E0B9-B4FA-1270-A87E-7938571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altLang="ko-KR" dirty="0"/>
              <a:t>myList = [35, 11, 10, 7, 19, 13]</a:t>
            </a:r>
          </a:p>
          <a:p>
            <a:pPr marL="0" indent="0">
              <a:buNone/>
            </a:pPr>
            <a:r>
              <a:rPr lang="nb-NO" altLang="ko-KR" dirty="0"/>
              <a:t>print(len(myList))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BCB18-2211-E0AC-72D6-46B41E34B439}"/>
              </a:ext>
            </a:extLst>
          </p:cNvPr>
          <p:cNvSpPr txBox="1"/>
          <p:nvPr/>
        </p:nvSpPr>
        <p:spPr>
          <a:xfrm>
            <a:off x="1065320" y="3675355"/>
            <a:ext cx="701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03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72568-2D00-9C8E-7AEC-B83A588B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58A4D-4D5F-06F6-2807-39C9810D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[34, 12, 10, 50, 45, 13] # all int</a:t>
            </a:r>
          </a:p>
          <a:p>
            <a:pPr marL="0" indent="0">
              <a:buNone/>
            </a:pPr>
            <a:r>
              <a:rPr lang="en-US" altLang="ko-KR" dirty="0" err="1"/>
              <a:t>myList.sort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myList2 = ["d", "c", "a", "b", "B", "A"] #all str</a:t>
            </a:r>
          </a:p>
          <a:p>
            <a:pPr marL="0" indent="0">
              <a:buNone/>
            </a:pPr>
            <a:r>
              <a:rPr lang="en-US" altLang="ko-KR" dirty="0"/>
              <a:t>myList2.sort()</a:t>
            </a:r>
          </a:p>
          <a:p>
            <a:pPr marL="0" indent="0">
              <a:buNone/>
            </a:pPr>
            <a:r>
              <a:rPr lang="en-US" altLang="ko-KR" dirty="0"/>
              <a:t>print(myList2)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848DC-4CD2-D6B4-4CF6-FF931758CDE7}"/>
              </a:ext>
            </a:extLst>
          </p:cNvPr>
          <p:cNvSpPr txBox="1"/>
          <p:nvPr/>
        </p:nvSpPr>
        <p:spPr>
          <a:xfrm>
            <a:off x="838200" y="5512135"/>
            <a:ext cx="9623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[10,12,13,34,45,50]</a:t>
            </a:r>
          </a:p>
          <a:p>
            <a:r>
              <a:rPr lang="en-US" altLang="ko-KR" sz="2800" dirty="0"/>
              <a:t>[‘A’,’B’,</a:t>
            </a:r>
            <a:r>
              <a:rPr lang="en-US" altLang="ko-KR" sz="2800" dirty="0" err="1"/>
              <a:t>a,b,c,d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395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48ADE-E7D3-AA4A-ED9C-5BD5719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min() max()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6A24E-CB7F-B881-FCB3-A9FAC4C5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[34, 12, 10, 50, 45, 13]</a:t>
            </a:r>
          </a:p>
          <a:p>
            <a:pPr marL="0" indent="0">
              <a:buNone/>
            </a:pPr>
            <a:r>
              <a:rPr lang="en-US" altLang="ko-KR" dirty="0"/>
              <a:t>print(min(</a:t>
            </a:r>
            <a:r>
              <a:rPr lang="en-US" altLang="ko-KR" dirty="0" err="1"/>
              <a:t>myList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print(max(</a:t>
            </a:r>
            <a:r>
              <a:rPr lang="en-US" altLang="ko-KR" dirty="0" err="1"/>
              <a:t>myList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myList1 = ["d", "c", "a", "b", "B", "A"]</a:t>
            </a:r>
          </a:p>
          <a:p>
            <a:pPr marL="0" indent="0">
              <a:buNone/>
            </a:pPr>
            <a:r>
              <a:rPr lang="en-US" altLang="ko-KR" dirty="0"/>
              <a:t>print(min(myList1))</a:t>
            </a:r>
          </a:p>
          <a:p>
            <a:pPr marL="0" indent="0">
              <a:buNone/>
            </a:pPr>
            <a:r>
              <a:rPr lang="en-US" altLang="ko-KR" dirty="0"/>
              <a:t>print(max(myList1))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2D7B-A77A-8BF9-2A2D-E26A61D17E22}"/>
              </a:ext>
            </a:extLst>
          </p:cNvPr>
          <p:cNvSpPr txBox="1"/>
          <p:nvPr/>
        </p:nvSpPr>
        <p:spPr>
          <a:xfrm>
            <a:off x="838200" y="5051394"/>
            <a:ext cx="10253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</a:p>
          <a:p>
            <a:r>
              <a:rPr lang="en-US" altLang="ko-KR" sz="2400" dirty="0"/>
              <a:t>50</a:t>
            </a:r>
          </a:p>
          <a:p>
            <a:r>
              <a:rPr lang="en-US" altLang="ko-KR" sz="2400" dirty="0"/>
              <a:t>A</a:t>
            </a:r>
          </a:p>
          <a:p>
            <a:r>
              <a:rPr lang="en-US" altLang="ko-KR" sz="2400" dirty="0"/>
              <a:t>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89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59A87-C7F8-85F0-C454-26F10ECC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75F2B-DE57-6935-C90C-2A0B75D2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 = (1, 2, 3, 4)</a:t>
            </a:r>
          </a:p>
          <a:p>
            <a:pPr marL="0" indent="0">
              <a:buNone/>
            </a:pPr>
            <a:r>
              <a:rPr lang="en-US" altLang="ko-KR" dirty="0"/>
              <a:t>myList1 = list(</a:t>
            </a:r>
            <a:r>
              <a:rPr lang="en-US" altLang="ko-KR" dirty="0" err="1"/>
              <a:t>myTuple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myString</a:t>
            </a:r>
            <a:r>
              <a:rPr lang="en-US" altLang="ko-KR" dirty="0"/>
              <a:t> = "Hello"</a:t>
            </a:r>
          </a:p>
          <a:p>
            <a:pPr marL="0" indent="0">
              <a:buNone/>
            </a:pPr>
            <a:r>
              <a:rPr lang="en-US" altLang="ko-KR" dirty="0"/>
              <a:t>myList2 = list(</a:t>
            </a:r>
            <a:r>
              <a:rPr lang="en-US" altLang="ko-KR" dirty="0" err="1"/>
              <a:t>myString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4}</a:t>
            </a:r>
          </a:p>
          <a:p>
            <a:pPr marL="0" indent="0">
              <a:buNone/>
            </a:pPr>
            <a:r>
              <a:rPr lang="en-US" altLang="ko-KR" dirty="0"/>
              <a:t>myList3 = list(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print(myList1)</a:t>
            </a:r>
          </a:p>
          <a:p>
            <a:pPr marL="0" indent="0">
              <a:buNone/>
            </a:pPr>
            <a:r>
              <a:rPr lang="en-US" altLang="ko-KR" dirty="0"/>
              <a:t>print(myList2)</a:t>
            </a:r>
          </a:p>
          <a:p>
            <a:pPr marL="0" indent="0">
              <a:buNone/>
            </a:pPr>
            <a:r>
              <a:rPr lang="en-US" altLang="ko-KR" dirty="0"/>
              <a:t>print(myList3)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9D490-83FC-6C6C-EB41-53CF67E4F4F6}"/>
              </a:ext>
            </a:extLst>
          </p:cNvPr>
          <p:cNvSpPr txBox="1"/>
          <p:nvPr/>
        </p:nvSpPr>
        <p:spPr>
          <a:xfrm>
            <a:off x="6702640" y="2954883"/>
            <a:ext cx="4527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[1,2,3,4]</a:t>
            </a:r>
          </a:p>
          <a:p>
            <a:r>
              <a:rPr lang="en-US" altLang="ko-KR" sz="2800" dirty="0"/>
              <a:t>[‘</a:t>
            </a:r>
            <a:r>
              <a:rPr lang="en-US" altLang="ko-KR" sz="2800" dirty="0" err="1"/>
              <a:t>H’,’e’,’l’,’l’,’o</a:t>
            </a:r>
            <a:r>
              <a:rPr lang="en-US" altLang="ko-KR" sz="2800" dirty="0"/>
              <a:t>’]</a:t>
            </a:r>
          </a:p>
          <a:p>
            <a:r>
              <a:rPr lang="en-US" altLang="ko-KR" sz="2800" dirty="0"/>
              <a:t>[1,2,3,4]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419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A8B5A-6660-19A4-980C-BFE8E92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76E60-C072-2F75-2C38-7DCE1E16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4]</a:t>
            </a:r>
          </a:p>
          <a:p>
            <a:pPr marL="0" indent="0">
              <a:buNone/>
            </a:pPr>
            <a:r>
              <a:rPr lang="en-US" altLang="ko-KR" dirty="0" err="1"/>
              <a:t>myList.append</a:t>
            </a:r>
            <a:r>
              <a:rPr lang="en-US" altLang="ko-KR" dirty="0"/>
              <a:t>(5)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D232D-10E5-DF36-0260-3083F24BF2F5}"/>
              </a:ext>
            </a:extLst>
          </p:cNvPr>
          <p:cNvSpPr txBox="1"/>
          <p:nvPr/>
        </p:nvSpPr>
        <p:spPr>
          <a:xfrm>
            <a:off x="838200" y="4598634"/>
            <a:ext cx="577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[1,2,3,4,5]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53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8CA3-DB17-6C19-F882-A16EB529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clear method()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60DB0-C204-37F4-AB28-B5A50B5F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4]</a:t>
            </a:r>
          </a:p>
          <a:p>
            <a:pPr marL="0" indent="0">
              <a:buNone/>
            </a:pPr>
            <a:r>
              <a:rPr lang="en-US" altLang="ko-KR" dirty="0" err="1"/>
              <a:t>myList.clear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55CB3-F82B-5C4F-A9DC-ADDFF4A9262A}"/>
              </a:ext>
            </a:extLst>
          </p:cNvPr>
          <p:cNvSpPr txBox="1"/>
          <p:nvPr/>
        </p:nvSpPr>
        <p:spPr>
          <a:xfrm>
            <a:off x="1047565" y="4412202"/>
            <a:ext cx="40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00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03CB8-4F2A-E00D-E99C-B6B7481D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38DBE-6E30-DB47-9DD0-9FD46084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myList1 = [1, 2, 3, 4]</a:t>
            </a:r>
          </a:p>
          <a:p>
            <a:pPr marL="0" indent="0">
              <a:buNone/>
            </a:pPr>
            <a:r>
              <a:rPr lang="en-US" altLang="ko-KR" dirty="0"/>
              <a:t>myList2 = myList1.copy()</a:t>
            </a:r>
          </a:p>
          <a:p>
            <a:pPr marL="0" indent="0">
              <a:buNone/>
            </a:pPr>
            <a:r>
              <a:rPr lang="en-US" altLang="ko-KR" dirty="0"/>
              <a:t>print(myList2)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FC846-E5A4-4A87-5A97-C466B5D19A17}"/>
              </a:ext>
            </a:extLst>
          </p:cNvPr>
          <p:cNvSpPr txBox="1"/>
          <p:nvPr/>
        </p:nvSpPr>
        <p:spPr>
          <a:xfrm>
            <a:off x="838200" y="3932808"/>
            <a:ext cx="426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[1,2,3,4]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62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B0D5E-EFC7-B4E7-4BBB-609FF99C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Difference between ‘=‘ operator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5AB70-264F-2458-B59E-10F6523C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myList1 = [1, 2, 3, 4]</a:t>
            </a:r>
          </a:p>
          <a:p>
            <a:pPr marL="0" indent="0">
              <a:buNone/>
            </a:pPr>
            <a:r>
              <a:rPr lang="en-US" altLang="ko-KR" dirty="0"/>
              <a:t>myList2 = myList1 </a:t>
            </a:r>
          </a:p>
          <a:p>
            <a:pPr marL="0" indent="0">
              <a:buNone/>
            </a:pPr>
            <a:r>
              <a:rPr lang="en-US" altLang="ko-KR" dirty="0"/>
              <a:t>print(myList1)</a:t>
            </a:r>
          </a:p>
          <a:p>
            <a:pPr marL="0" indent="0">
              <a:buNone/>
            </a:pPr>
            <a:r>
              <a:rPr lang="en-US" altLang="ko-KR" dirty="0"/>
              <a:t>print(myList2)</a:t>
            </a:r>
          </a:p>
          <a:p>
            <a:pPr marL="0" indent="0">
              <a:buNone/>
            </a:pPr>
            <a:r>
              <a:rPr lang="en-US" altLang="ko-KR" dirty="0"/>
              <a:t>myList1.append(5)</a:t>
            </a:r>
          </a:p>
          <a:p>
            <a:pPr marL="0" indent="0">
              <a:buNone/>
            </a:pPr>
            <a:r>
              <a:rPr lang="en-US" altLang="ko-KR" dirty="0"/>
              <a:t>print(myList1)</a:t>
            </a:r>
          </a:p>
          <a:p>
            <a:pPr marL="0" indent="0">
              <a:buNone/>
            </a:pPr>
            <a:r>
              <a:rPr lang="en-US" altLang="ko-KR" dirty="0"/>
              <a:t>print(myList2)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95F48-769B-D19A-6EB0-20C7522A9066}"/>
              </a:ext>
            </a:extLst>
          </p:cNvPr>
          <p:cNvSpPr txBox="1"/>
          <p:nvPr/>
        </p:nvSpPr>
        <p:spPr>
          <a:xfrm>
            <a:off x="6862439" y="2068497"/>
            <a:ext cx="3338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[1, 2, 3, 4]</a:t>
            </a:r>
          </a:p>
          <a:p>
            <a:r>
              <a:rPr lang="en-US" altLang="ko-KR" sz="2800" dirty="0"/>
              <a:t>[1, 2, 3, 4]</a:t>
            </a:r>
          </a:p>
          <a:p>
            <a:r>
              <a:rPr lang="en-US" altLang="ko-KR" sz="2800" dirty="0"/>
              <a:t>[1, 2, 3, 4, 5]</a:t>
            </a:r>
          </a:p>
          <a:p>
            <a:r>
              <a:rPr lang="en-US" altLang="ko-KR" sz="2800" dirty="0"/>
              <a:t>[1, 2, 3, 4, 5]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59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FDB63-30FD-B560-33A3-9A14114E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reverse()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F71A0-9F3D-BF19-DD96-8C8FAB17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4]</a:t>
            </a:r>
          </a:p>
          <a:p>
            <a:pPr marL="0" indent="0">
              <a:buNone/>
            </a:pPr>
            <a:r>
              <a:rPr lang="en-US" altLang="ko-KR" dirty="0" err="1"/>
              <a:t>myList.reverse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2EB8B-7159-DAC5-8C1D-7F9C29B6CFA5}"/>
              </a:ext>
            </a:extLst>
          </p:cNvPr>
          <p:cNvSpPr txBox="1"/>
          <p:nvPr/>
        </p:nvSpPr>
        <p:spPr>
          <a:xfrm>
            <a:off x="914400" y="3870664"/>
            <a:ext cx="750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[4,3,2,1]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83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95D6-AAEE-CBDC-02F0-F742288F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sum()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7DBF3-6156-9EF2-D039-156B8596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4, 5, 6, 7]</a:t>
            </a:r>
          </a:p>
          <a:p>
            <a:pPr marL="0" indent="0">
              <a:buNone/>
            </a:pPr>
            <a:r>
              <a:rPr lang="en-US" altLang="ko-KR" dirty="0"/>
              <a:t>addition1 = sum(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print(addition1)</a:t>
            </a:r>
          </a:p>
          <a:p>
            <a:pPr marL="0" indent="0">
              <a:buNone/>
            </a:pPr>
            <a:r>
              <a:rPr lang="en-US" altLang="ko-KR" dirty="0"/>
              <a:t>addition2 = sum(</a:t>
            </a:r>
            <a:r>
              <a:rPr lang="en-US" altLang="ko-KR" dirty="0" err="1"/>
              <a:t>myList</a:t>
            </a:r>
            <a:r>
              <a:rPr lang="en-US" altLang="ko-KR" dirty="0"/>
              <a:t>, 3)</a:t>
            </a:r>
          </a:p>
          <a:p>
            <a:pPr marL="0" indent="0">
              <a:buNone/>
            </a:pPr>
            <a:r>
              <a:rPr lang="en-US" altLang="ko-KR" dirty="0"/>
              <a:t>print(addition2)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633C1-0209-6CA5-81AB-320E9ED53D55}"/>
              </a:ext>
            </a:extLst>
          </p:cNvPr>
          <p:cNvSpPr txBox="1"/>
          <p:nvPr/>
        </p:nvSpPr>
        <p:spPr>
          <a:xfrm>
            <a:off x="949911" y="4935984"/>
            <a:ext cx="6729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28</a:t>
            </a:r>
          </a:p>
          <a:p>
            <a:r>
              <a:rPr lang="en-US" altLang="ko-KR" sz="2800" dirty="0"/>
              <a:t>31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03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FC2F-094E-BAC4-2FA2-D3CF3A97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Go to Google and type Anaconda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9B48C-3633-D871-AE41-5C380F86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A0FE88-22A8-1830-5B38-28741DD2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9" y="1690688"/>
            <a:ext cx="12192000" cy="55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8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D5C7E-7D7B-E26A-7F31-BBAB3C29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pop() function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36978-4498-6AB8-52B7-D482F3AD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[4, 5, 6, 7, 8, 9, 10, 11]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myList.pop</a:t>
            </a:r>
            <a:r>
              <a:rPr lang="en-US" altLang="ko-KR" dirty="0"/>
              <a:t>())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myList.pop</a:t>
            </a:r>
            <a:r>
              <a:rPr lang="en-US" altLang="ko-KR" dirty="0"/>
              <a:t>(3))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myList.pop</a:t>
            </a:r>
            <a:r>
              <a:rPr lang="en-US" altLang="ko-KR" dirty="0"/>
              <a:t>(0))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myList.pop</a:t>
            </a:r>
            <a:r>
              <a:rPr lang="en-US" altLang="ko-KR" dirty="0"/>
              <a:t>())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2F790-9A5D-EDBA-BC50-63675332ADD4}"/>
              </a:ext>
            </a:extLst>
          </p:cNvPr>
          <p:cNvSpPr txBox="1"/>
          <p:nvPr/>
        </p:nvSpPr>
        <p:spPr>
          <a:xfrm>
            <a:off x="7199790" y="1690688"/>
            <a:ext cx="36753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11</a:t>
            </a:r>
          </a:p>
          <a:p>
            <a:r>
              <a:rPr lang="en-US" altLang="ko-KR" sz="2800" dirty="0"/>
              <a:t>[4,5,6,7,8,9,10]</a:t>
            </a:r>
          </a:p>
          <a:p>
            <a:r>
              <a:rPr lang="en-US" altLang="ko-KR" sz="2800" dirty="0"/>
              <a:t>7</a:t>
            </a:r>
          </a:p>
          <a:p>
            <a:r>
              <a:rPr lang="en-US" altLang="ko-KR" sz="2800" dirty="0"/>
              <a:t>[4,5,6,8,9,10]</a:t>
            </a:r>
          </a:p>
          <a:p>
            <a:r>
              <a:rPr lang="en-US" altLang="ko-KR" sz="2800" dirty="0"/>
              <a:t>4</a:t>
            </a:r>
          </a:p>
          <a:p>
            <a:r>
              <a:rPr lang="en-US" altLang="ko-KR" sz="2800" dirty="0"/>
              <a:t>[5,6,8,9,10]</a:t>
            </a:r>
          </a:p>
          <a:p>
            <a:r>
              <a:rPr lang="en-US" altLang="ko-KR" sz="2800" dirty="0"/>
              <a:t>10</a:t>
            </a:r>
          </a:p>
          <a:p>
            <a:r>
              <a:rPr lang="en-US" altLang="ko-KR" sz="2800" dirty="0"/>
              <a:t>[5,6,8,9]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9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F625A-B4AB-B97E-52C2-0A10A71A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remove()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17BB-64CC-5B7C-9490-F4C42D8D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[4, 5, 6, 7, 8, 9, 10, 11]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myList.remove</a:t>
            </a:r>
            <a:r>
              <a:rPr lang="en-US" altLang="ko-KR" dirty="0"/>
              <a:t>(4))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myList.remove</a:t>
            </a:r>
            <a:r>
              <a:rPr lang="en-US" altLang="ko-KR" dirty="0"/>
              <a:t>(7)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myList.remove</a:t>
            </a:r>
            <a:r>
              <a:rPr lang="en-US" altLang="ko-KR" dirty="0"/>
              <a:t>(11)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myList.remove</a:t>
            </a:r>
            <a:r>
              <a:rPr lang="en-US" altLang="ko-KR" dirty="0"/>
              <a:t>(3))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2402C-1276-4F32-1EDB-93076A49C218}"/>
              </a:ext>
            </a:extLst>
          </p:cNvPr>
          <p:cNvSpPr txBox="1"/>
          <p:nvPr/>
        </p:nvSpPr>
        <p:spPr>
          <a:xfrm>
            <a:off x="6626352" y="1690688"/>
            <a:ext cx="457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[5,6,7,8,9,10,11]</a:t>
            </a:r>
          </a:p>
          <a:p>
            <a:r>
              <a:rPr lang="en-US" altLang="ko-KR" sz="2800" dirty="0"/>
              <a:t>[5,6,8,9,10,11]</a:t>
            </a:r>
          </a:p>
          <a:p>
            <a:r>
              <a:rPr lang="en-US" altLang="ko-KR" sz="2800" dirty="0"/>
              <a:t>[5,6,8,9,10]</a:t>
            </a:r>
          </a:p>
          <a:p>
            <a:r>
              <a:rPr lang="en-US" altLang="ko-KR" sz="2800" dirty="0"/>
              <a:t>Traceback (most recent call last):</a:t>
            </a:r>
          </a:p>
          <a:p>
            <a:r>
              <a:rPr lang="en-US" altLang="ko-KR" sz="2800" dirty="0"/>
              <a:t>  File "main.py", line 8, in </a:t>
            </a:r>
          </a:p>
          <a:p>
            <a:r>
              <a:rPr lang="en-US" altLang="ko-KR" sz="2800" dirty="0"/>
              <a:t>    print(</a:t>
            </a:r>
            <a:r>
              <a:rPr lang="en-US" altLang="ko-KR" sz="2800" dirty="0" err="1"/>
              <a:t>myList.remove</a:t>
            </a:r>
            <a:r>
              <a:rPr lang="en-US" altLang="ko-KR" sz="2800" dirty="0"/>
              <a:t>(3))  # 3 not present</a:t>
            </a:r>
          </a:p>
          <a:p>
            <a:r>
              <a:rPr lang="en-US" altLang="ko-KR" sz="2800" dirty="0" err="1"/>
              <a:t>ValueError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list.remove</a:t>
            </a:r>
            <a:r>
              <a:rPr lang="en-US" altLang="ko-KR" sz="2800" dirty="0"/>
              <a:t>(x): x not in list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569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C8BF5-A690-AA77-7CC2-E35F87DA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index()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8FF6C-730E-2EE4-B065-9DFE4F483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4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[4, 5, 6, 7, 4, 8, 9]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myList.index</a:t>
            </a:r>
            <a:r>
              <a:rPr lang="en-US" altLang="ko-KR" dirty="0"/>
              <a:t>(5))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myList.index</a:t>
            </a:r>
            <a:r>
              <a:rPr lang="en-US" altLang="ko-KR" dirty="0"/>
              <a:t>(4))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myList.index</a:t>
            </a:r>
            <a:r>
              <a:rPr lang="en-US" altLang="ko-KR" dirty="0"/>
              <a:t>(4, 2, 5))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myList.index</a:t>
            </a:r>
            <a:r>
              <a:rPr lang="en-US" altLang="ko-KR" dirty="0"/>
              <a:t>(4, 2, 3))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D824D-BD8B-81C9-2D24-E7C452BC48B1}"/>
              </a:ext>
            </a:extLst>
          </p:cNvPr>
          <p:cNvSpPr txBox="1"/>
          <p:nvPr/>
        </p:nvSpPr>
        <p:spPr>
          <a:xfrm>
            <a:off x="6288024" y="3024111"/>
            <a:ext cx="5065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</a:p>
          <a:p>
            <a:r>
              <a:rPr lang="en-US" altLang="ko-KR" sz="2800" dirty="0"/>
              <a:t>0</a:t>
            </a:r>
          </a:p>
          <a:p>
            <a:r>
              <a:rPr lang="en-US" altLang="ko-KR" sz="2800" dirty="0"/>
              <a:t>4</a:t>
            </a:r>
          </a:p>
          <a:p>
            <a:r>
              <a:rPr lang="en-US" altLang="ko-KR" sz="2800" dirty="0"/>
              <a:t>Traceback (most recent call last):</a:t>
            </a:r>
          </a:p>
          <a:p>
            <a:r>
              <a:rPr lang="en-US" altLang="ko-KR" sz="2800" dirty="0"/>
              <a:t>  File "main.py", line 5, in </a:t>
            </a:r>
          </a:p>
          <a:p>
            <a:r>
              <a:rPr lang="en-US" altLang="ko-KR" sz="2800" dirty="0"/>
              <a:t>    print(</a:t>
            </a:r>
            <a:r>
              <a:rPr lang="en-US" altLang="ko-KR" sz="2800" dirty="0" err="1"/>
              <a:t>myList.index</a:t>
            </a:r>
            <a:r>
              <a:rPr lang="en-US" altLang="ko-KR" sz="2800" dirty="0"/>
              <a:t>(4, 2, 3))</a:t>
            </a:r>
          </a:p>
          <a:p>
            <a:r>
              <a:rPr lang="en-US" altLang="ko-KR" sz="2800" dirty="0" err="1"/>
              <a:t>ValueError</a:t>
            </a:r>
            <a:r>
              <a:rPr lang="en-US" altLang="ko-KR" sz="2800" dirty="0"/>
              <a:t>: 4 is not in list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B794E-AE06-AB2C-A7D4-DA66944F7F19}"/>
              </a:ext>
            </a:extLst>
          </p:cNvPr>
          <p:cNvSpPr txBox="1"/>
          <p:nvPr/>
        </p:nvSpPr>
        <p:spPr>
          <a:xfrm>
            <a:off x="838200" y="1690688"/>
            <a:ext cx="677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Syntax: </a:t>
            </a:r>
            <a:r>
              <a:rPr lang="en-US" altLang="ko-KR" sz="2800" dirty="0" err="1"/>
              <a:t>listname.index</a:t>
            </a:r>
            <a:r>
              <a:rPr lang="en-US" altLang="ko-KR" sz="2800" dirty="0"/>
              <a:t>(</a:t>
            </a:r>
            <a:r>
              <a:rPr lang="en-US" altLang="ko-KR" sz="2800" dirty="0" err="1"/>
              <a:t>element,start,end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65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41E60-F287-F594-A707-9AA8D9B6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insert()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D9814-2D3E-5247-0E6C-55781E74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120"/>
            <a:ext cx="4710344" cy="39627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[4, 5, 6, 7, 4, 8, 9]</a:t>
            </a:r>
          </a:p>
          <a:p>
            <a:pPr marL="0" indent="0">
              <a:buNone/>
            </a:pPr>
            <a:r>
              <a:rPr lang="en-US" altLang="ko-KR" dirty="0" err="1"/>
              <a:t>myList.insert</a:t>
            </a:r>
            <a:r>
              <a:rPr lang="en-US" altLang="ko-KR" dirty="0"/>
              <a:t>(0, 1)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myList.insert</a:t>
            </a:r>
            <a:r>
              <a:rPr lang="en-US" altLang="ko-KR" dirty="0"/>
              <a:t>(1, 2)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myList.insert</a:t>
            </a:r>
            <a:r>
              <a:rPr lang="en-US" altLang="ko-KR" dirty="0"/>
              <a:t>(10, 12)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C922E-F7BB-58A4-6240-03A308C52B0F}"/>
              </a:ext>
            </a:extLst>
          </p:cNvPr>
          <p:cNvSpPr txBox="1"/>
          <p:nvPr/>
        </p:nvSpPr>
        <p:spPr>
          <a:xfrm>
            <a:off x="838200" y="1648738"/>
            <a:ext cx="5779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Syntax: </a:t>
            </a:r>
            <a:r>
              <a:rPr lang="en-US" altLang="ko-KR" sz="2400" dirty="0" err="1"/>
              <a:t>listname.insert</a:t>
            </a:r>
            <a:r>
              <a:rPr lang="en-US" altLang="ko-KR" sz="2400" dirty="0"/>
              <a:t>(index, element)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FB91B-3049-E482-0AB0-26520FCC1CC4}"/>
              </a:ext>
            </a:extLst>
          </p:cNvPr>
          <p:cNvSpPr txBox="1"/>
          <p:nvPr/>
        </p:nvSpPr>
        <p:spPr>
          <a:xfrm>
            <a:off x="6617563" y="4651883"/>
            <a:ext cx="44033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[1,4,5,6,7,4,8,9]</a:t>
            </a:r>
          </a:p>
          <a:p>
            <a:r>
              <a:rPr lang="en-US" altLang="ko-KR" sz="2800" dirty="0"/>
              <a:t>[1,2,4,5,6,7,4,8,9]</a:t>
            </a:r>
          </a:p>
          <a:p>
            <a:r>
              <a:rPr lang="en-US" altLang="ko-KR" sz="2800" dirty="0"/>
              <a:t>[1,2,4,5,6,7,4,8,9,12]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79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8C723-BC99-DACA-C9E9-E591D0F1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B0496-8C6D-0CDE-1149-EE8B06F5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825625"/>
            <a:ext cx="1164750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Print the first and last elements of </a:t>
            </a:r>
            <a:r>
              <a:rPr lang="en-US" altLang="ko-KR" dirty="0" err="1"/>
              <a:t>my_list</a:t>
            </a:r>
            <a:r>
              <a:rPr lang="en-US" altLang="ko-KR" dirty="0"/>
              <a:t> = [1,2,3,4,5].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8BC84-B3BA-D2B5-4927-5359C7730029}"/>
              </a:ext>
            </a:extLst>
          </p:cNvPr>
          <p:cNvSpPr txBox="1"/>
          <p:nvPr/>
        </p:nvSpPr>
        <p:spPr>
          <a:xfrm>
            <a:off x="568172" y="3559945"/>
            <a:ext cx="1057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첫 번째 요소</a:t>
            </a:r>
            <a:r>
              <a:rPr lang="en-US" altLang="ko-KR" dirty="0"/>
              <a:t>:", </a:t>
            </a:r>
            <a:r>
              <a:rPr lang="en-US" altLang="ko-KR" dirty="0" err="1"/>
              <a:t>my_list</a:t>
            </a:r>
            <a:r>
              <a:rPr lang="en-US" altLang="ko-KR" dirty="0"/>
              <a:t>[0])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마지막 요소</a:t>
            </a:r>
            <a:r>
              <a:rPr lang="en-US" altLang="ko-KR" dirty="0"/>
              <a:t>:", </a:t>
            </a:r>
            <a:r>
              <a:rPr lang="en-US" altLang="ko-KR" dirty="0" err="1"/>
              <a:t>my_list</a:t>
            </a:r>
            <a:r>
              <a:rPr lang="en-US" altLang="ko-KR" dirty="0"/>
              <a:t>[-1])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66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262A0-09E7-9FFF-33C0-98CE9F6E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48F97-A7D3-9729-823D-4448993F5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0468" cy="38827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 = (1, 2, 3, 4, "Hello", "World")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[0])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[1])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[5]) 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[-1]) 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[-2])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CF025-D6F0-0C76-52E5-4B9DCAA6DDC6}"/>
              </a:ext>
            </a:extLst>
          </p:cNvPr>
          <p:cNvSpPr txBox="1"/>
          <p:nvPr/>
        </p:nvSpPr>
        <p:spPr>
          <a:xfrm>
            <a:off x="7528264" y="1890944"/>
            <a:ext cx="43678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(1, 2, 3, 4, 'Hello', 'World')</a:t>
            </a:r>
          </a:p>
          <a:p>
            <a:r>
              <a:rPr lang="en-US" altLang="ko-KR" sz="2800" dirty="0"/>
              <a:t>1</a:t>
            </a:r>
          </a:p>
          <a:p>
            <a:r>
              <a:rPr lang="en-US" altLang="ko-KR" sz="2800" dirty="0"/>
              <a:t>2</a:t>
            </a:r>
          </a:p>
          <a:p>
            <a:r>
              <a:rPr lang="en-US" altLang="ko-KR" sz="2800" dirty="0"/>
              <a:t>World</a:t>
            </a:r>
          </a:p>
          <a:p>
            <a:r>
              <a:rPr lang="en-US" altLang="ko-KR" sz="2800" dirty="0"/>
              <a:t>World</a:t>
            </a:r>
          </a:p>
          <a:p>
            <a:r>
              <a:rPr lang="en-US" altLang="ko-KR" sz="2800" dirty="0"/>
              <a:t>Hello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270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84F47-8C6A-3ECF-65EE-F822B207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element Tuple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A3D55-D64C-0F55-804B-2ABA2D25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1454" cy="4351338"/>
          </a:xfrm>
        </p:spPr>
        <p:txBody>
          <a:bodyPr/>
          <a:lstStyle/>
          <a:p>
            <a:pPr marL="0" indent="0">
              <a:buNone/>
            </a:pPr>
            <a:r>
              <a:rPr lang="fr-FR" altLang="ko-KR" dirty="0" err="1"/>
              <a:t>myTuple</a:t>
            </a:r>
            <a:r>
              <a:rPr lang="fr-FR" altLang="ko-KR" dirty="0"/>
              <a:t> = (1)</a:t>
            </a:r>
          </a:p>
          <a:p>
            <a:pPr marL="0" indent="0">
              <a:buNone/>
            </a:pPr>
            <a:r>
              <a:rPr lang="fr-FR" altLang="ko-KR" dirty="0"/>
              <a:t>myTuple1 = ("1")</a:t>
            </a:r>
          </a:p>
          <a:p>
            <a:pPr marL="0" indent="0">
              <a:buNone/>
            </a:pPr>
            <a:r>
              <a:rPr lang="fr-FR" altLang="ko-KR" dirty="0"/>
              <a:t>myTuple2 = (1,)</a:t>
            </a:r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</a:t>
            </a:r>
            <a:r>
              <a:rPr lang="fr-FR" altLang="ko-KR" dirty="0" err="1"/>
              <a:t>myTuple</a:t>
            </a:r>
            <a:r>
              <a:rPr lang="fr-FR" altLang="ko-KR" dirty="0"/>
              <a:t>))</a:t>
            </a:r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(type(myTuple1))</a:t>
            </a:r>
          </a:p>
          <a:p>
            <a:pPr marL="0" indent="0">
              <a:buNone/>
            </a:pPr>
            <a:r>
              <a:rPr lang="fr-FR" altLang="ko-KR" dirty="0" err="1"/>
              <a:t>print</a:t>
            </a:r>
            <a:r>
              <a:rPr lang="fr-FR" altLang="ko-KR" dirty="0"/>
              <a:t>(type(myTuple2))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A50F3-76AC-9D25-7F15-0BB275C0BE70}"/>
              </a:ext>
            </a:extLst>
          </p:cNvPr>
          <p:cNvSpPr txBox="1"/>
          <p:nvPr/>
        </p:nvSpPr>
        <p:spPr>
          <a:xfrm>
            <a:off x="6525088" y="3429000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&lt;class 'int'&gt;</a:t>
            </a:r>
          </a:p>
          <a:p>
            <a:r>
              <a:rPr lang="en-US" altLang="ko-KR" sz="2800" dirty="0"/>
              <a:t>&lt;class 'str'&gt;</a:t>
            </a:r>
          </a:p>
          <a:p>
            <a:r>
              <a:rPr lang="en-US" altLang="ko-KR" sz="2800" dirty="0"/>
              <a:t>&lt;class ‘tuple’&gt;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4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6F632-9D79-E3B5-B819-70C3BC73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of Indexes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BEB23-897C-D1A8-B3BD-A1B37AF1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 = (1, 2, 3, 4, "Hello", "World")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[0:3]) 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[4:5])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[-6:-1])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[-3:-2])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6D984-992B-0BEC-527A-2B701AE1C6D5}"/>
              </a:ext>
            </a:extLst>
          </p:cNvPr>
          <p:cNvSpPr txBox="1"/>
          <p:nvPr/>
        </p:nvSpPr>
        <p:spPr>
          <a:xfrm>
            <a:off x="8034291" y="3130451"/>
            <a:ext cx="3728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(1,2,3)</a:t>
            </a:r>
          </a:p>
          <a:p>
            <a:r>
              <a:rPr lang="en-US" altLang="ko-KR" sz="2800" dirty="0"/>
              <a:t>(‘Hello’,)</a:t>
            </a:r>
          </a:p>
          <a:p>
            <a:r>
              <a:rPr lang="en-US" altLang="ko-KR" sz="2800" dirty="0"/>
              <a:t>(1,2,3,4,’Hello’)</a:t>
            </a:r>
          </a:p>
          <a:p>
            <a:r>
              <a:rPr lang="en-US" altLang="ko-KR" sz="2800" dirty="0"/>
              <a:t>(4,)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0C52B-714A-CEF1-DD83-17A6C115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Changing Element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8E887-BB78-04C8-10E8-E942F519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60" y="3056764"/>
            <a:ext cx="6432612" cy="17875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 = (1, 2, 3, 4, "Hello", "World")</a:t>
            </a:r>
          </a:p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[0] = 2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B0102-CEB1-F431-5BC9-92F44E632D56}"/>
              </a:ext>
            </a:extLst>
          </p:cNvPr>
          <p:cNvSpPr txBox="1"/>
          <p:nvPr/>
        </p:nvSpPr>
        <p:spPr>
          <a:xfrm>
            <a:off x="8096435" y="2657897"/>
            <a:ext cx="3488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Traceback (most recent call last):</a:t>
            </a:r>
          </a:p>
          <a:p>
            <a:r>
              <a:rPr lang="en-US" altLang="ko-KR" dirty="0"/>
              <a:t>  File "/</a:t>
            </a:r>
            <a:r>
              <a:rPr lang="en-US" altLang="ko-KR" dirty="0" err="1"/>
              <a:t>tmp</a:t>
            </a:r>
            <a:r>
              <a:rPr lang="en-US" altLang="ko-KR" dirty="0"/>
              <a:t>/sessions/95fd31eb9f7a5397/main.py", line 2, in &lt;module&gt;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myTuple</a:t>
            </a:r>
            <a:r>
              <a:rPr lang="en-US" altLang="ko-KR" dirty="0"/>
              <a:t>[0] = 2</a:t>
            </a:r>
          </a:p>
          <a:p>
            <a:r>
              <a:rPr lang="en-US" altLang="ko-KR" dirty="0" err="1"/>
              <a:t>TypeError</a:t>
            </a:r>
            <a:r>
              <a:rPr lang="en-US" altLang="ko-KR" dirty="0"/>
              <a:t>: 'tuple' object does not support item assignment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8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61833-5441-0B49-AE19-1B16E3FD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Deleting a Tuple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9F2EB-09DE-1C4D-FBAF-76E601FF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379"/>
            <a:ext cx="6787718" cy="173432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 = (1, 2, 3, 4, "Hello", "World")</a:t>
            </a:r>
          </a:p>
          <a:p>
            <a:pPr marL="0" indent="0">
              <a:buNone/>
            </a:pPr>
            <a:r>
              <a:rPr lang="en-US" altLang="ko-KR" dirty="0"/>
              <a:t>del </a:t>
            </a:r>
            <a:r>
              <a:rPr lang="en-US" altLang="ko-KR" dirty="0" err="1"/>
              <a:t>myTuple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myTuple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CF075-AE5E-4966-E0CE-14D20B99D401}"/>
              </a:ext>
            </a:extLst>
          </p:cNvPr>
          <p:cNvSpPr txBox="1"/>
          <p:nvPr/>
        </p:nvSpPr>
        <p:spPr>
          <a:xfrm>
            <a:off x="838200" y="4286391"/>
            <a:ext cx="4003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Traceback (most recent call last):  File "/</a:t>
            </a:r>
            <a:r>
              <a:rPr lang="en-US" altLang="ko-KR" dirty="0" err="1"/>
              <a:t>tmp</a:t>
            </a:r>
            <a:r>
              <a:rPr lang="en-US" altLang="ko-KR" dirty="0"/>
              <a:t>/sessions/1dd8fce2f6c4006a/main.py", line 3, in &lt;module&gt;    print(</a:t>
            </a:r>
            <a:r>
              <a:rPr lang="en-US" altLang="ko-KR" dirty="0" err="1"/>
              <a:t>myTuple</a:t>
            </a:r>
            <a:r>
              <a:rPr lang="en-US" altLang="ko-KR" dirty="0"/>
              <a:t>)</a:t>
            </a:r>
            <a:r>
              <a:rPr lang="en-US" altLang="ko-KR" dirty="0" err="1"/>
              <a:t>NameError</a:t>
            </a:r>
            <a:r>
              <a:rPr lang="en-US" altLang="ko-KR" dirty="0"/>
              <a:t>: name '</a:t>
            </a:r>
            <a:r>
              <a:rPr lang="en-US" altLang="ko-KR" dirty="0" err="1"/>
              <a:t>myTuple</a:t>
            </a:r>
            <a:r>
              <a:rPr lang="en-US" altLang="ko-KR" dirty="0"/>
              <a:t>' is not defined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48A2-0ACB-181A-D3F8-7D3342F59C4C}"/>
              </a:ext>
            </a:extLst>
          </p:cNvPr>
          <p:cNvSpPr txBox="1"/>
          <p:nvPr/>
        </p:nvSpPr>
        <p:spPr>
          <a:xfrm>
            <a:off x="5753956" y="2901396"/>
            <a:ext cx="64380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myTuple</a:t>
            </a:r>
            <a:r>
              <a:rPr lang="en-US" altLang="ko-KR" sz="2800" dirty="0"/>
              <a:t> = (1, 2, 3, 4, "Hello", "World")</a:t>
            </a:r>
          </a:p>
          <a:p>
            <a:endParaRPr lang="en-US" altLang="ko-KR" sz="2800" dirty="0"/>
          </a:p>
          <a:p>
            <a:r>
              <a:rPr lang="en-US" altLang="ko-KR" sz="2800" dirty="0"/>
              <a:t>del </a:t>
            </a:r>
            <a:r>
              <a:rPr lang="en-US" altLang="ko-KR" sz="2800" dirty="0" err="1"/>
              <a:t>myTuple</a:t>
            </a:r>
            <a:r>
              <a:rPr lang="en-US" altLang="ko-KR" sz="2800" dirty="0"/>
              <a:t>[0]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5EBA0-5F55-2264-AE4F-9EB589E1C643}"/>
              </a:ext>
            </a:extLst>
          </p:cNvPr>
          <p:cNvSpPr txBox="1"/>
          <p:nvPr/>
        </p:nvSpPr>
        <p:spPr>
          <a:xfrm>
            <a:off x="5753956" y="4669654"/>
            <a:ext cx="5325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Traceback (most recent call last):</a:t>
            </a:r>
          </a:p>
          <a:p>
            <a:r>
              <a:rPr lang="en-US" altLang="ko-KR" dirty="0"/>
              <a:t>  File "/</a:t>
            </a:r>
            <a:r>
              <a:rPr lang="en-US" altLang="ko-KR" dirty="0" err="1"/>
              <a:t>tmp</a:t>
            </a:r>
            <a:r>
              <a:rPr lang="en-US" altLang="ko-KR" dirty="0"/>
              <a:t>/sessions/5fa1dff2b174e015/main.py", line 2, in &lt;module&gt;</a:t>
            </a:r>
          </a:p>
          <a:p>
            <a:r>
              <a:rPr lang="en-US" altLang="ko-KR" dirty="0"/>
              <a:t>    del </a:t>
            </a:r>
            <a:r>
              <a:rPr lang="en-US" altLang="ko-KR" dirty="0" err="1"/>
              <a:t>myTuple</a:t>
            </a:r>
            <a:r>
              <a:rPr lang="en-US" altLang="ko-KR" dirty="0"/>
              <a:t>[0]</a:t>
            </a:r>
          </a:p>
          <a:p>
            <a:r>
              <a:rPr lang="en-US" altLang="ko-KR" dirty="0" err="1"/>
              <a:t>TypeError</a:t>
            </a:r>
            <a:r>
              <a:rPr lang="en-US" altLang="ko-KR" dirty="0"/>
              <a:t>: 'tuple' object doesn't support item deletion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99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EF55A-BC58-48D2-7748-0D44EC65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Click download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3ACEBC-278C-0AA9-CAA5-32913C26A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12" b="8860"/>
          <a:stretch/>
        </p:blipFill>
        <p:spPr>
          <a:xfrm>
            <a:off x="723530" y="1917576"/>
            <a:ext cx="10946318" cy="4773648"/>
          </a:xfrm>
        </p:spPr>
      </p:pic>
    </p:spTree>
    <p:extLst>
      <p:ext uri="{BB962C8B-B14F-4D97-AF65-F5344CB8AC3E}">
        <p14:creationId xmlns:p14="http://schemas.microsoft.com/office/powerpoint/2010/main" val="32807938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00506-491D-5955-AB41-D3B6C4C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 Length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1C735-0648-1FAE-7C0F-45C2AF1F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8930" cy="32168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myString</a:t>
            </a:r>
            <a:r>
              <a:rPr lang="en-US" altLang="ko-KR" dirty="0"/>
              <a:t> = "I am a String"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["I", "am", "a", "List"]</a:t>
            </a:r>
          </a:p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 = ("I", "am", "a", "Tuple")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myString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myList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myTuple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B3630-1037-5AA9-1EA9-370BE6EB694D}"/>
              </a:ext>
            </a:extLst>
          </p:cNvPr>
          <p:cNvSpPr txBox="1"/>
          <p:nvPr/>
        </p:nvSpPr>
        <p:spPr>
          <a:xfrm>
            <a:off x="6454066" y="4119187"/>
            <a:ext cx="4234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13</a:t>
            </a:r>
          </a:p>
          <a:p>
            <a:r>
              <a:rPr lang="en-US" altLang="ko-KR" sz="2800" dirty="0"/>
              <a:t>4</a:t>
            </a:r>
          </a:p>
          <a:p>
            <a:r>
              <a:rPr lang="en-US" altLang="ko-KR" sz="2800" dirty="0"/>
              <a:t>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610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E53CB-F6D9-129B-360E-3F224074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Joining two Tuples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F06D5-C21F-BB6D-6487-CC67A544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myTuple1 = (1, 2, 3, 4)</a:t>
            </a:r>
          </a:p>
          <a:p>
            <a:pPr marL="0" indent="0">
              <a:buNone/>
            </a:pPr>
            <a:r>
              <a:rPr lang="en-US" altLang="ko-KR" dirty="0"/>
              <a:t>myTuple2 = (5, 6, 7, 8)</a:t>
            </a:r>
          </a:p>
          <a:p>
            <a:pPr marL="0" indent="0">
              <a:buNone/>
            </a:pPr>
            <a:r>
              <a:rPr lang="en-US" altLang="ko-KR" dirty="0"/>
              <a:t>myTuple3 = (9, 10, 11, 12)</a:t>
            </a:r>
          </a:p>
          <a:p>
            <a:pPr marL="0" indent="0">
              <a:buNone/>
            </a:pPr>
            <a:r>
              <a:rPr lang="en-US" altLang="ko-KR" dirty="0"/>
              <a:t>add1 = myTuple1 + myTuple2</a:t>
            </a:r>
          </a:p>
          <a:p>
            <a:pPr marL="0" indent="0">
              <a:buNone/>
            </a:pPr>
            <a:r>
              <a:rPr lang="en-US" altLang="ko-KR" dirty="0"/>
              <a:t>add2 = myTuple1 + myTuple2 + myTuple3</a:t>
            </a:r>
          </a:p>
          <a:p>
            <a:pPr marL="0" indent="0">
              <a:buNone/>
            </a:pPr>
            <a:r>
              <a:rPr lang="en-US" altLang="ko-KR" dirty="0"/>
              <a:t>print(add1)</a:t>
            </a:r>
          </a:p>
          <a:p>
            <a:pPr marL="0" indent="0">
              <a:buNone/>
            </a:pPr>
            <a:r>
              <a:rPr lang="en-US" altLang="ko-KR" dirty="0"/>
              <a:t>print(add2)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705F5-7AD5-7F72-43A5-1A965DD28828}"/>
              </a:ext>
            </a:extLst>
          </p:cNvPr>
          <p:cNvSpPr txBox="1"/>
          <p:nvPr/>
        </p:nvSpPr>
        <p:spPr>
          <a:xfrm>
            <a:off x="838200" y="5538768"/>
            <a:ext cx="11040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(1,2,3,4,5,6,7,8)</a:t>
            </a:r>
          </a:p>
          <a:p>
            <a:r>
              <a:rPr lang="en-US" altLang="ko-KR" sz="2400" dirty="0"/>
              <a:t>(1,2,3,4,5,6,7,8,9,10,11,12)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528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87ACD-9464-15A3-7987-90A59F19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 Constructor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CF1A2-5AAA-8766-629E-BE203045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myStr</a:t>
            </a:r>
            <a:r>
              <a:rPr lang="en-US" altLang="ko-KR" dirty="0"/>
              <a:t> = "1234"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4]</a:t>
            </a:r>
          </a:p>
          <a:p>
            <a:pPr marL="0" indent="0">
              <a:buNone/>
            </a:pPr>
            <a:r>
              <a:rPr lang="en-US" altLang="ko-KR" dirty="0"/>
              <a:t>myTuple1 = tuple((</a:t>
            </a:r>
            <a:r>
              <a:rPr lang="en-US" altLang="ko-KR" dirty="0" err="1"/>
              <a:t>myStr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myTuple2 = tuple((</a:t>
            </a:r>
            <a:r>
              <a:rPr lang="en-US" altLang="ko-KR" dirty="0" err="1"/>
              <a:t>myList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 err="1"/>
              <a:t>emptyTuple</a:t>
            </a:r>
            <a:r>
              <a:rPr lang="en-US" altLang="ko-KR" dirty="0"/>
              <a:t> = tuple()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emptyTuple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print(myTuple1)</a:t>
            </a:r>
          </a:p>
          <a:p>
            <a:pPr marL="0" indent="0">
              <a:buNone/>
            </a:pPr>
            <a:r>
              <a:rPr lang="en-US" altLang="ko-KR" dirty="0"/>
              <a:t>print(myTuple2)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37FAA-78D7-724A-732D-32C6674C1854}"/>
              </a:ext>
            </a:extLst>
          </p:cNvPr>
          <p:cNvSpPr txBox="1"/>
          <p:nvPr/>
        </p:nvSpPr>
        <p:spPr>
          <a:xfrm>
            <a:off x="6862438" y="4005225"/>
            <a:ext cx="449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(‘1’,’2’,’3’,’4’)</a:t>
            </a:r>
          </a:p>
          <a:p>
            <a:r>
              <a:rPr lang="en-US" altLang="ko-KR" sz="2800" dirty="0"/>
              <a:t>(1,2,3,4)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839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0CAB4-6F81-D375-8417-F60CB5B0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00271-866B-163C-7C01-033CD0A5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24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count()                                           index()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A052C-1093-5315-BD36-ED5F4A97FBB1}"/>
              </a:ext>
            </a:extLst>
          </p:cNvPr>
          <p:cNvSpPr txBox="1"/>
          <p:nvPr/>
        </p:nvSpPr>
        <p:spPr>
          <a:xfrm>
            <a:off x="838200" y="2725445"/>
            <a:ext cx="497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myTuple</a:t>
            </a:r>
            <a:r>
              <a:rPr lang="en-US" altLang="ko-KR" dirty="0"/>
              <a:t> = (1, 2, 3, 4, 1, 2, 1) print(</a:t>
            </a:r>
            <a:r>
              <a:rPr lang="en-US" altLang="ko-KR" dirty="0" err="1"/>
              <a:t>myTuple.count</a:t>
            </a:r>
            <a:r>
              <a:rPr lang="en-US" altLang="ko-KR" dirty="0"/>
              <a:t>(1))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1F2A2-A912-A2B6-4361-D45651452B5C}"/>
              </a:ext>
            </a:extLst>
          </p:cNvPr>
          <p:cNvSpPr txBox="1"/>
          <p:nvPr/>
        </p:nvSpPr>
        <p:spPr>
          <a:xfrm>
            <a:off x="967666" y="4021584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9BB74-6442-99F1-11F6-A16D01F7EA37}"/>
              </a:ext>
            </a:extLst>
          </p:cNvPr>
          <p:cNvSpPr txBox="1"/>
          <p:nvPr/>
        </p:nvSpPr>
        <p:spPr>
          <a:xfrm>
            <a:off x="7190913" y="2725445"/>
            <a:ext cx="387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myTuple</a:t>
            </a:r>
            <a:r>
              <a:rPr lang="en-US" altLang="ko-KR" dirty="0"/>
              <a:t> = (1, 2, 3, 4)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myTuple.index</a:t>
            </a:r>
            <a:r>
              <a:rPr lang="en-US" altLang="ko-KR" dirty="0"/>
              <a:t>(2))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74869-DBE1-2990-2EDC-F4847778FD12}"/>
              </a:ext>
            </a:extLst>
          </p:cNvPr>
          <p:cNvSpPr txBox="1"/>
          <p:nvPr/>
        </p:nvSpPr>
        <p:spPr>
          <a:xfrm>
            <a:off x="7190913" y="4021584"/>
            <a:ext cx="330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84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7E86A-762A-1E8F-D0DA-6C30DBF0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678E3-C07E-ACF3-6D56-915DC4ED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51" y="1816747"/>
            <a:ext cx="1128869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Print the first tuple and its third element from the following nested tuple</a:t>
            </a:r>
          </a:p>
          <a:p>
            <a:pPr marL="0" indent="0">
              <a:buNone/>
            </a:pPr>
            <a:r>
              <a:rPr lang="en-US" altLang="ko-KR" dirty="0" err="1"/>
              <a:t>my_tuple</a:t>
            </a:r>
            <a:r>
              <a:rPr lang="en-US" altLang="ko-KR" dirty="0"/>
              <a:t> = ((1,2,3),(4,5,6),(7,8,9))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74FD1-9DB9-454A-0D89-54A6EB991BB3}"/>
              </a:ext>
            </a:extLst>
          </p:cNvPr>
          <p:cNvSpPr txBox="1"/>
          <p:nvPr/>
        </p:nvSpPr>
        <p:spPr>
          <a:xfrm>
            <a:off x="772357" y="3311371"/>
            <a:ext cx="9499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tuple_of_tuples</a:t>
            </a:r>
            <a:r>
              <a:rPr lang="en-US" altLang="ko-KR" dirty="0"/>
              <a:t> = ((1,2,3), (4,5,6), (7,8,9))</a:t>
            </a:r>
          </a:p>
          <a:p>
            <a:endParaRPr lang="en-US" altLang="ko-KR" dirty="0"/>
          </a:p>
          <a:p>
            <a:r>
              <a:rPr lang="en-US" altLang="ko-KR" dirty="0"/>
              <a:t>print(f"</a:t>
            </a:r>
            <a:r>
              <a:rPr lang="ko-KR" altLang="en-US" dirty="0"/>
              <a:t>첫 번째 </a:t>
            </a:r>
            <a:r>
              <a:rPr lang="ko-KR" altLang="en-US" dirty="0" err="1"/>
              <a:t>튜플</a:t>
            </a:r>
            <a:r>
              <a:rPr lang="en-US" altLang="ko-KR" dirty="0"/>
              <a:t>: {</a:t>
            </a:r>
            <a:r>
              <a:rPr lang="en-US" altLang="ko-KR" dirty="0" err="1"/>
              <a:t>tuple_of_tuples</a:t>
            </a:r>
            <a:r>
              <a:rPr lang="en-US" altLang="ko-KR" dirty="0"/>
              <a:t>[0]}")</a:t>
            </a:r>
          </a:p>
          <a:p>
            <a:r>
              <a:rPr lang="en-US" altLang="ko-KR" dirty="0"/>
              <a:t>print(f”</a:t>
            </a:r>
            <a:r>
              <a:rPr lang="ko-KR" altLang="en-US" dirty="0"/>
              <a:t>첫 번째 </a:t>
            </a:r>
            <a:r>
              <a:rPr lang="ko-KR" altLang="en-US" dirty="0" err="1"/>
              <a:t>튜플의</a:t>
            </a:r>
            <a:r>
              <a:rPr lang="ko-KR" altLang="en-US" dirty="0"/>
              <a:t> 세 번째 요소</a:t>
            </a:r>
            <a:r>
              <a:rPr lang="en-US" altLang="ko-KR" dirty="0"/>
              <a:t>: {</a:t>
            </a:r>
            <a:r>
              <a:rPr lang="en-US" altLang="ko-KR" dirty="0" err="1"/>
              <a:t>tuple_of_tuples</a:t>
            </a:r>
            <a:r>
              <a:rPr lang="en-US" altLang="ko-KR" dirty="0"/>
              <a:t>[0][2]}”)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5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5C0D8-6409-D179-AA86-80A4BE0A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Booleans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CEBD9-E8D8-B29F-6433-2DB789B5C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937" y="1781237"/>
            <a:ext cx="2437660" cy="21071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print(10 == 10)</a:t>
            </a:r>
          </a:p>
          <a:p>
            <a:pPr marL="0" indent="0">
              <a:buNone/>
            </a:pPr>
            <a:r>
              <a:rPr lang="en-US" altLang="ko-KR" dirty="0"/>
              <a:t>print(10 == 9)</a:t>
            </a:r>
          </a:p>
          <a:p>
            <a:pPr marL="0" indent="0">
              <a:buNone/>
            </a:pPr>
            <a:r>
              <a:rPr lang="en-US" altLang="ko-KR" dirty="0"/>
              <a:t>print(10 &gt; 9)</a:t>
            </a:r>
          </a:p>
          <a:p>
            <a:pPr marL="0" indent="0">
              <a:buNone/>
            </a:pPr>
            <a:r>
              <a:rPr lang="en-US" altLang="ko-KR" dirty="0"/>
              <a:t>print(10 &lt; 9)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5E773-C811-2A2D-1FBF-3988A82CA0DA}"/>
              </a:ext>
            </a:extLst>
          </p:cNvPr>
          <p:cNvSpPr txBox="1"/>
          <p:nvPr/>
        </p:nvSpPr>
        <p:spPr>
          <a:xfrm>
            <a:off x="4453631" y="4412201"/>
            <a:ext cx="3284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True</a:t>
            </a:r>
          </a:p>
          <a:p>
            <a:r>
              <a:rPr lang="en-US" altLang="ko-KR" sz="2800" dirty="0"/>
              <a:t>False</a:t>
            </a:r>
          </a:p>
          <a:p>
            <a:r>
              <a:rPr lang="en-US" altLang="ko-KR" sz="2800" dirty="0"/>
              <a:t>True</a:t>
            </a:r>
          </a:p>
          <a:p>
            <a:r>
              <a:rPr lang="en-US" altLang="ko-KR" sz="2800" dirty="0"/>
              <a:t>False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55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36DA-3834-11FC-1235-19E75F31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bool()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B50D9-FE4F-D9E4-28BE-4268BE03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They are all False.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print(bool(0))  # passing 0</a:t>
            </a:r>
          </a:p>
          <a:p>
            <a:pPr marL="0" indent="0">
              <a:buNone/>
            </a:pPr>
            <a:r>
              <a:rPr lang="en-US" altLang="ko-KR" dirty="0"/>
              <a:t>print(bool(""))  # passing an empty string</a:t>
            </a:r>
          </a:p>
          <a:p>
            <a:pPr marL="0" indent="0">
              <a:buNone/>
            </a:pPr>
            <a:r>
              <a:rPr lang="en-US" altLang="ko-KR" dirty="0"/>
              <a:t>print(bool([]))  # passing an empty list</a:t>
            </a:r>
          </a:p>
          <a:p>
            <a:pPr marL="0" indent="0">
              <a:buNone/>
            </a:pPr>
            <a:r>
              <a:rPr lang="en-US" altLang="ko-KR" dirty="0"/>
              <a:t>print(bool({}))  # passing an empty </a:t>
            </a:r>
            <a:r>
              <a:rPr lang="en-US" altLang="ko-KR" dirty="0" err="1"/>
              <a:t>dict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print(bool(()))  # passing an empty tuple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7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1CD92-64D1-7D1E-7DC7-25F4C0D5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are all True(not empty)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print(bool(1))</a:t>
            </a:r>
          </a:p>
          <a:p>
            <a:pPr marL="0" indent="0">
              <a:buNone/>
            </a:pPr>
            <a:r>
              <a:rPr lang="en-US" altLang="ko-KR" dirty="0"/>
              <a:t>print(bool(12.2))</a:t>
            </a:r>
          </a:p>
          <a:p>
            <a:pPr marL="0" indent="0">
              <a:buNone/>
            </a:pPr>
            <a:r>
              <a:rPr lang="en-US" altLang="ko-KR" dirty="0"/>
              <a:t>print(bool(23j))</a:t>
            </a:r>
          </a:p>
          <a:p>
            <a:pPr marL="0" indent="0">
              <a:buNone/>
            </a:pPr>
            <a:r>
              <a:rPr lang="en-US" altLang="ko-KR" dirty="0"/>
              <a:t>print(bool("</a:t>
            </a:r>
            <a:r>
              <a:rPr lang="en-US" altLang="ko-KR" dirty="0" err="1"/>
              <a:t>aString</a:t>
            </a:r>
            <a:r>
              <a:rPr lang="en-US" altLang="ko-KR" dirty="0"/>
              <a:t>"))</a:t>
            </a:r>
          </a:p>
          <a:p>
            <a:pPr marL="0" indent="0">
              <a:buNone/>
            </a:pPr>
            <a:r>
              <a:rPr lang="en-US" altLang="ko-KR" dirty="0"/>
              <a:t>print(bool([1, 2, "Hello"])))</a:t>
            </a:r>
          </a:p>
          <a:p>
            <a:pPr marL="0" indent="0">
              <a:buNone/>
            </a:pPr>
            <a:r>
              <a:rPr lang="en-US" altLang="ko-KR" dirty="0"/>
              <a:t>print(bool({"</a:t>
            </a:r>
            <a:r>
              <a:rPr lang="en-US" altLang="ko-KR" dirty="0" err="1"/>
              <a:t>Key":"value</a:t>
            </a:r>
            <a:r>
              <a:rPr lang="en-US" altLang="ko-KR" dirty="0"/>
              <a:t>"}))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5CB4CD8-381B-60C5-C60D-3DB9EE83C08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bool()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0977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23ADB-AF52-093C-B677-860ED914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Sets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0F901-38EE-50A1-F61C-A6289D52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4, 5}</a:t>
            </a:r>
          </a:p>
          <a:p>
            <a:pPr marL="0" indent="0">
              <a:buNone/>
            </a:pPr>
            <a:r>
              <a:rPr lang="en-US" altLang="ko-KR" dirty="0" err="1"/>
              <a:t>yourSet</a:t>
            </a:r>
            <a:r>
              <a:rPr lang="en-US" altLang="ko-KR" dirty="0"/>
              <a:t> = {"This", "is", "your", "set"}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yourSet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83D49-FEB5-7F8B-28F2-92A862AB6F36}"/>
              </a:ext>
            </a:extLst>
          </p:cNvPr>
          <p:cNvSpPr txBox="1"/>
          <p:nvPr/>
        </p:nvSpPr>
        <p:spPr>
          <a:xfrm>
            <a:off x="1056443" y="4305670"/>
            <a:ext cx="587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{1, 2, 3, 4, 5}</a:t>
            </a:r>
          </a:p>
          <a:p>
            <a:r>
              <a:rPr lang="en-US" altLang="ko-KR" dirty="0"/>
              <a:t>{'is', 'set', 'your', 'This'}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2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67331-1BBA-F580-1211-912914CA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 Duplicate Elements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F747F-5FC9-3E2B-6D77-01EAE9F1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4, 5, 1, 2, 3}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9BBB6-AF2B-2F21-9634-8165A765AF44}"/>
              </a:ext>
            </a:extLst>
          </p:cNvPr>
          <p:cNvSpPr txBox="1"/>
          <p:nvPr/>
        </p:nvSpPr>
        <p:spPr>
          <a:xfrm>
            <a:off x="838200" y="4234649"/>
            <a:ext cx="5917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{1,2,3,4,5}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712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AE2CF-0F5A-DF94-10A5-EFE88904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Variables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BA556-94F7-1853-0314-12854331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207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20</a:t>
            </a:r>
          </a:p>
          <a:p>
            <a:pPr marL="0" indent="0">
              <a:buNone/>
            </a:pPr>
            <a:r>
              <a:rPr lang="en-US" altLang="ko-KR" dirty="0"/>
              <a:t>y = “I am a variable”</a:t>
            </a:r>
          </a:p>
          <a:p>
            <a:pPr marL="0" indent="0">
              <a:buNone/>
            </a:pPr>
            <a:r>
              <a:rPr lang="en-US" altLang="ko-KR" dirty="0"/>
              <a:t>z = ‘I am also a variable’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print(x)</a:t>
            </a:r>
          </a:p>
          <a:p>
            <a:pPr marL="0" indent="0">
              <a:buNone/>
            </a:pPr>
            <a:r>
              <a:rPr lang="en-US" altLang="ko-KR" dirty="0"/>
              <a:t>print(y)</a:t>
            </a:r>
          </a:p>
          <a:p>
            <a:pPr marL="0" indent="0">
              <a:buNone/>
            </a:pPr>
            <a:r>
              <a:rPr lang="en-US" altLang="ko-KR" dirty="0"/>
              <a:t>print(z)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16540-8DB1-C717-E508-433B9684107D}"/>
              </a:ext>
            </a:extLst>
          </p:cNvPr>
          <p:cNvSpPr txBox="1"/>
          <p:nvPr/>
        </p:nvSpPr>
        <p:spPr>
          <a:xfrm>
            <a:off x="6096000" y="4001294"/>
            <a:ext cx="5009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</a:t>
            </a:r>
          </a:p>
          <a:p>
            <a:r>
              <a:rPr lang="en-US" altLang="ko-KR" sz="2800" dirty="0"/>
              <a:t>I am a variable</a:t>
            </a:r>
          </a:p>
          <a:p>
            <a:r>
              <a:rPr lang="en-US" altLang="ko-KR" sz="2800" dirty="0"/>
              <a:t>I am also a variable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FE24F-6706-1377-3F2F-FBB31EDA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an Element in the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DEBA4-9F17-887F-A3F3-5BF1E8E4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4, 5}</a:t>
            </a:r>
          </a:p>
          <a:p>
            <a:pPr marL="0" indent="0">
              <a:buNone/>
            </a:pPr>
            <a:r>
              <a:rPr lang="en-US" altLang="ko-KR" dirty="0"/>
              <a:t>print(1 in </a:t>
            </a:r>
            <a:r>
              <a:rPr lang="en-US" altLang="ko-KR" dirty="0" err="1"/>
              <a:t>mySet</a:t>
            </a:r>
            <a:r>
              <a:rPr lang="en-US" altLang="ko-KR" dirty="0"/>
              <a:t>) # will return True if present else False</a:t>
            </a:r>
          </a:p>
          <a:p>
            <a:pPr marL="0" indent="0">
              <a:buNone/>
            </a:pPr>
            <a:r>
              <a:rPr lang="en-US" altLang="ko-KR" dirty="0"/>
              <a:t>print(5 in 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print(6 in 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print(100 in 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F2AC3-CF0A-BF22-9E9D-87C903A8F8E9}"/>
              </a:ext>
            </a:extLst>
          </p:cNvPr>
          <p:cNvSpPr txBox="1"/>
          <p:nvPr/>
        </p:nvSpPr>
        <p:spPr>
          <a:xfrm>
            <a:off x="932155" y="4962617"/>
            <a:ext cx="7625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  <a:p>
            <a:r>
              <a:rPr lang="en-US" altLang="ko-KR" dirty="0"/>
              <a:t>True</a:t>
            </a:r>
          </a:p>
          <a:p>
            <a:r>
              <a:rPr lang="en-US" altLang="ko-KR" dirty="0"/>
              <a:t>False</a:t>
            </a:r>
          </a:p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7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DB134-1FFF-17DE-C929-1416C5F1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Updating Sets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1FB72-E850-B0F7-AD4A-A27CDE45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4, 5}</a:t>
            </a:r>
          </a:p>
          <a:p>
            <a:pPr marL="0" indent="0">
              <a:buNone/>
            </a:pPr>
            <a:r>
              <a:rPr lang="en-US" altLang="ko-KR" dirty="0" err="1"/>
              <a:t>mySet.add</a:t>
            </a:r>
            <a:r>
              <a:rPr lang="en-US" altLang="ko-KR" dirty="0"/>
              <a:t>(6) # adding one element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mySet.update</a:t>
            </a:r>
            <a:r>
              <a:rPr lang="en-US" altLang="ko-KR" dirty="0"/>
              <a:t>([7, 8, 9]) #adding one or more element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22E6C-4FB8-ECDD-3EFE-CD7504B987E9}"/>
              </a:ext>
            </a:extLst>
          </p:cNvPr>
          <p:cNvSpPr txBox="1"/>
          <p:nvPr/>
        </p:nvSpPr>
        <p:spPr>
          <a:xfrm>
            <a:off x="838200" y="4820575"/>
            <a:ext cx="8788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{1,2,3,4,5,6}</a:t>
            </a:r>
          </a:p>
          <a:p>
            <a:r>
              <a:rPr lang="en-US" altLang="ko-KR" sz="2800" dirty="0"/>
              <a:t>{1,2,3,4,5,6,7,8,9}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824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C2B8D-0A1E-5F38-6FCB-411984D9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71A17-72BD-4FC7-404C-B8B142F4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myString</a:t>
            </a:r>
            <a:r>
              <a:rPr lang="en-US" altLang="ko-KR" dirty="0"/>
              <a:t> = "I am a String"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 = [1, 2, 3, 4]</a:t>
            </a:r>
          </a:p>
          <a:p>
            <a:pPr marL="0" indent="0">
              <a:buNone/>
            </a:pPr>
            <a:r>
              <a:rPr lang="en-US" altLang="ko-KR" dirty="0" err="1"/>
              <a:t>myTuple</a:t>
            </a:r>
            <a:r>
              <a:rPr lang="en-US" altLang="ko-KR" dirty="0"/>
              <a:t> = (5, 6, 7, 8)</a:t>
            </a:r>
          </a:p>
          <a:p>
            <a:pPr marL="0" indent="0">
              <a:buNone/>
            </a:pPr>
            <a:r>
              <a:rPr lang="en-US" altLang="ko-KR" dirty="0"/>
              <a:t>set1 = set(</a:t>
            </a:r>
            <a:r>
              <a:rPr lang="en-US" altLang="ko-KR" dirty="0" err="1"/>
              <a:t>myString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set2 = set(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set3 = set(</a:t>
            </a:r>
            <a:r>
              <a:rPr lang="en-US" altLang="ko-KR" dirty="0" err="1"/>
              <a:t>myTuple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print(set1)</a:t>
            </a:r>
          </a:p>
          <a:p>
            <a:pPr marL="0" indent="0">
              <a:buNone/>
            </a:pPr>
            <a:r>
              <a:rPr lang="en-US" altLang="ko-KR" dirty="0"/>
              <a:t>print(set2)</a:t>
            </a:r>
          </a:p>
          <a:p>
            <a:pPr marL="0" indent="0">
              <a:buNone/>
            </a:pPr>
            <a:r>
              <a:rPr lang="en-US" altLang="ko-KR" dirty="0"/>
              <a:t>print(set3)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A0981-6C96-A5EE-21C1-26C7012155A5}"/>
              </a:ext>
            </a:extLst>
          </p:cNvPr>
          <p:cNvSpPr txBox="1"/>
          <p:nvPr/>
        </p:nvSpPr>
        <p:spPr>
          <a:xfrm>
            <a:off x="6178858" y="1825625"/>
            <a:ext cx="5557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{'r', '</a:t>
            </a:r>
            <a:r>
              <a:rPr lang="en-US" altLang="ko-KR" sz="2800" dirty="0" err="1"/>
              <a:t>i</a:t>
            </a:r>
            <a:r>
              <a:rPr lang="en-US" altLang="ko-KR" sz="2800" dirty="0"/>
              <a:t>', 'n', 'S', 'g', ' ', 'I', 'a', 'm', 't'}</a:t>
            </a:r>
          </a:p>
          <a:p>
            <a:r>
              <a:rPr lang="en-US" altLang="ko-KR" sz="2800" dirty="0"/>
              <a:t>{1, 2, 3, 4}</a:t>
            </a:r>
          </a:p>
          <a:p>
            <a:r>
              <a:rPr lang="en-US" altLang="ko-KR" sz="2800" dirty="0"/>
              <a:t>{8, 5, 6, 7}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027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59EEB-DDBE-C85F-0B5D-629312E3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C0CFF-FD0E-99D7-89F9-AEBD86D7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set1 = {1, 2, 3, 4, 5}</a:t>
            </a:r>
          </a:p>
          <a:p>
            <a:pPr marL="0" indent="0">
              <a:buNone/>
            </a:pPr>
            <a:r>
              <a:rPr lang="en-US" altLang="ko-KR" dirty="0"/>
              <a:t>set2 = {"I", "am", "a", "set"}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(set1))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(set2))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1CBDA-A895-8123-F444-7FFA3808796A}"/>
              </a:ext>
            </a:extLst>
          </p:cNvPr>
          <p:cNvSpPr txBox="1"/>
          <p:nvPr/>
        </p:nvSpPr>
        <p:spPr>
          <a:xfrm>
            <a:off x="985421" y="4119239"/>
            <a:ext cx="480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</a:p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84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3B64A-F8A3-C4D0-E881-F893A502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clear() and 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6740D-DD85-D045-9477-8E5EDD01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4, 5}</a:t>
            </a:r>
          </a:p>
          <a:p>
            <a:pPr marL="0" indent="0">
              <a:buNone/>
            </a:pPr>
            <a:r>
              <a:rPr lang="en-US" altLang="ko-KR" dirty="0" err="1"/>
              <a:t>mySet.clear</a:t>
            </a:r>
            <a:r>
              <a:rPr lang="en-US" altLang="ko-KR" dirty="0"/>
              <a:t>() # Initialize set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del </a:t>
            </a:r>
            <a:r>
              <a:rPr lang="en-US" altLang="ko-KR" dirty="0" err="1"/>
              <a:t>mySet</a:t>
            </a:r>
            <a:r>
              <a:rPr lang="en-US" altLang="ko-KR" dirty="0"/>
              <a:t> # Delete set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D4B97-9626-D849-756A-86CAD9062F3C}"/>
              </a:ext>
            </a:extLst>
          </p:cNvPr>
          <p:cNvSpPr txBox="1"/>
          <p:nvPr/>
        </p:nvSpPr>
        <p:spPr>
          <a:xfrm>
            <a:off x="923278" y="4607511"/>
            <a:ext cx="73240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set()</a:t>
            </a:r>
          </a:p>
          <a:p>
            <a:r>
              <a:rPr lang="en-US" altLang="ko-KR" sz="2000" dirty="0"/>
              <a:t>Traceback (most recent call last):</a:t>
            </a:r>
          </a:p>
          <a:p>
            <a:r>
              <a:rPr lang="en-US" altLang="ko-KR" sz="2000" dirty="0"/>
              <a:t>  File "f:/vscode/python/main.py", line 5, in &lt;module&gt;</a:t>
            </a:r>
          </a:p>
          <a:p>
            <a:r>
              <a:rPr lang="en-US" altLang="ko-KR" sz="2000" dirty="0"/>
              <a:t>    print(</a:t>
            </a:r>
            <a:r>
              <a:rPr lang="en-US" altLang="ko-KR" sz="2000" dirty="0" err="1"/>
              <a:t>mySet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 err="1"/>
              <a:t>NameError</a:t>
            </a:r>
            <a:r>
              <a:rPr lang="en-US" altLang="ko-KR" sz="2000" dirty="0"/>
              <a:t>: name '</a:t>
            </a:r>
            <a:r>
              <a:rPr lang="en-US" altLang="ko-KR" sz="2000" dirty="0" err="1"/>
              <a:t>mySet</a:t>
            </a:r>
            <a:r>
              <a:rPr lang="en-US" altLang="ko-KR" sz="2000" dirty="0"/>
              <a:t>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8647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02A4-7F4F-2A0D-8867-96CBD168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remove() and discard()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07AD5-CBAF-7CF4-A0E8-88D32F12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4, 5}</a:t>
            </a:r>
          </a:p>
          <a:p>
            <a:pPr marL="0" indent="0">
              <a:buNone/>
            </a:pPr>
            <a:r>
              <a:rPr lang="en-US" altLang="ko-KR" dirty="0" err="1"/>
              <a:t>mySet.remove</a:t>
            </a:r>
            <a:r>
              <a:rPr lang="en-US" altLang="ko-KR" dirty="0"/>
              <a:t>(1) #set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이 없으면 에러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mySet.discard</a:t>
            </a:r>
            <a:r>
              <a:rPr lang="en-US" altLang="ko-KR" dirty="0"/>
              <a:t>(2) #set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가 없어도 </a:t>
            </a:r>
            <a:r>
              <a:rPr lang="ko-KR" altLang="en-US" dirty="0" err="1"/>
              <a:t>ㄱㅊ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E1B96-9D43-7D6C-E27F-B5C5677F2D9B}"/>
              </a:ext>
            </a:extLst>
          </p:cNvPr>
          <p:cNvSpPr txBox="1"/>
          <p:nvPr/>
        </p:nvSpPr>
        <p:spPr>
          <a:xfrm>
            <a:off x="985421" y="4705165"/>
            <a:ext cx="7403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{2,3,4,5}</a:t>
            </a:r>
          </a:p>
          <a:p>
            <a:r>
              <a:rPr lang="en-US" altLang="ko-KR" sz="2800" dirty="0"/>
              <a:t>{3,4,5}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46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79FB2-8C65-3CF3-DD5D-D32E7944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E6625-9599-6ECE-FAD9-7E8BCFCF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mySet</a:t>
            </a:r>
            <a:r>
              <a:rPr lang="en-US" altLang="ko-KR" dirty="0"/>
              <a:t> = {1, 2, 3, 4, 5}</a:t>
            </a:r>
          </a:p>
          <a:p>
            <a:pPr marL="0" indent="0">
              <a:buNone/>
            </a:pPr>
            <a:r>
              <a:rPr lang="en-US" altLang="ko-KR" dirty="0" err="1"/>
              <a:t>returnValue</a:t>
            </a:r>
            <a:r>
              <a:rPr lang="en-US" altLang="ko-KR" dirty="0"/>
              <a:t> = </a:t>
            </a:r>
            <a:r>
              <a:rPr lang="en-US" altLang="ko-KR" dirty="0" err="1"/>
              <a:t>mySet.pop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returnValue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009C9-D357-BA8C-9E99-03F18BA4FCD3}"/>
              </a:ext>
            </a:extLst>
          </p:cNvPr>
          <p:cNvSpPr txBox="1"/>
          <p:nvPr/>
        </p:nvSpPr>
        <p:spPr>
          <a:xfrm>
            <a:off x="914400" y="4465468"/>
            <a:ext cx="683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{1,2,4,5}</a:t>
            </a:r>
          </a:p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8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9F2B-8804-7DEA-FCC3-4E165CA3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B2C40-1DCB-9FCF-9985-86D5306F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두 세트의 합집합</a:t>
            </a:r>
            <a:r>
              <a:rPr lang="en-US" altLang="ko-KR" dirty="0"/>
              <a:t>, </a:t>
            </a:r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차집합을 구하라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set1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{1,2,3,4,5}</a:t>
            </a:r>
          </a:p>
          <a:p>
            <a:pPr marL="0" indent="0">
              <a:buNone/>
            </a:pPr>
            <a:r>
              <a:rPr lang="en-US" altLang="ko-KR" dirty="0"/>
              <a:t>set2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{4,5,6,7,8}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D56CE-C609-39E6-5A6C-BD947DBF44AC}"/>
              </a:ext>
            </a:extLst>
          </p:cNvPr>
          <p:cNvSpPr txBox="1"/>
          <p:nvPr/>
        </p:nvSpPr>
        <p:spPr>
          <a:xfrm>
            <a:off x="838200" y="3604334"/>
            <a:ext cx="10232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intersection = set1 &amp; set2</a:t>
            </a:r>
          </a:p>
          <a:p>
            <a:r>
              <a:rPr lang="en-US" altLang="ko-KR" dirty="0"/>
              <a:t>union = set1 | set2</a:t>
            </a:r>
          </a:p>
          <a:p>
            <a:r>
              <a:rPr lang="en-US" altLang="ko-KR" dirty="0"/>
              <a:t>difference = set1 – set2</a:t>
            </a:r>
          </a:p>
          <a:p>
            <a:endParaRPr lang="en-US" altLang="ko-KR" dirty="0"/>
          </a:p>
          <a:p>
            <a:r>
              <a:rPr lang="en-US" altLang="ko-KR" dirty="0"/>
              <a:t>print(f”</a:t>
            </a:r>
            <a:r>
              <a:rPr lang="ko-KR" altLang="en-US" dirty="0"/>
              <a:t>교집합</a:t>
            </a:r>
            <a:r>
              <a:rPr lang="en-US" altLang="ko-KR" dirty="0"/>
              <a:t>: {intersection}”)</a:t>
            </a:r>
          </a:p>
          <a:p>
            <a:r>
              <a:rPr lang="en-US" altLang="ko-KR" dirty="0"/>
              <a:t>print(f”</a:t>
            </a:r>
            <a:r>
              <a:rPr lang="ko-KR" altLang="en-US" dirty="0"/>
              <a:t>합집합</a:t>
            </a:r>
            <a:r>
              <a:rPr lang="en-US" altLang="ko-KR" dirty="0"/>
              <a:t>: {union}”)</a:t>
            </a:r>
          </a:p>
          <a:p>
            <a:r>
              <a:rPr lang="en-US" altLang="ko-KR" dirty="0"/>
              <a:t>print(f”</a:t>
            </a:r>
            <a:r>
              <a:rPr lang="ko-KR" altLang="en-US" dirty="0" err="1"/>
              <a:t>차집합</a:t>
            </a:r>
            <a:r>
              <a:rPr lang="en-US" altLang="ko-KR" dirty="0"/>
              <a:t>: {difference}”)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57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90927-741D-171A-8FD1-DD3B019A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641B4-CBF9-0608-32DA-D4B173A6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Key: </a:t>
            </a:r>
            <a:r>
              <a:rPr lang="ko-KR" altLang="en-US" dirty="0" err="1"/>
              <a:t>딕셔너리에서</a:t>
            </a:r>
            <a:r>
              <a:rPr lang="ko-KR" altLang="en-US" dirty="0"/>
              <a:t> 데이터를 식별하는 유일한 식별자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Value: </a:t>
            </a:r>
            <a:r>
              <a:rPr lang="ko-KR" altLang="en-US" dirty="0"/>
              <a:t>해당 키에 연결된 실제 데이터</a:t>
            </a:r>
          </a:p>
        </p:txBody>
      </p:sp>
    </p:spTree>
    <p:extLst>
      <p:ext uri="{BB962C8B-B14F-4D97-AF65-F5344CB8AC3E}">
        <p14:creationId xmlns:p14="http://schemas.microsoft.com/office/powerpoint/2010/main" val="8047762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BEC73-8B06-1B58-4C2A-F88CBA21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Dictionary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C68AC-CB05-5BC6-F7A8-0D80AEE3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25625"/>
            <a:ext cx="11978936" cy="4442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{"key1" : "Value1", "key2" : "Value2", "key3" :"Value3"}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print(type(</a:t>
            </a:r>
            <a:r>
              <a:rPr lang="en-US" altLang="ko-KR" dirty="0" err="1"/>
              <a:t>mydict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E45E6-F512-8A4B-34BE-C47EB8241ADC}"/>
              </a:ext>
            </a:extLst>
          </p:cNvPr>
          <p:cNvSpPr txBox="1"/>
          <p:nvPr/>
        </p:nvSpPr>
        <p:spPr>
          <a:xfrm>
            <a:off x="381740" y="4625266"/>
            <a:ext cx="901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{'key1': 'Value1', 'key2': 'Value2', 'key3': 'Value3’}</a:t>
            </a:r>
          </a:p>
          <a:p>
            <a:r>
              <a:rPr lang="en-US" altLang="ko-KR" sz="2800" dirty="0"/>
              <a:t>&lt;class ‘</a:t>
            </a:r>
            <a:r>
              <a:rPr lang="en-US" altLang="ko-KR" sz="2800" dirty="0" err="1"/>
              <a:t>dict</a:t>
            </a:r>
            <a:r>
              <a:rPr lang="en-US" altLang="ko-KR" sz="2800" dirty="0"/>
              <a:t>’&gt;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316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6D434-08DC-3061-49B7-FA473CB8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Variables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107D2-72AB-BCF9-1BEB-50F1D521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7043"/>
            <a:ext cx="4745854" cy="226698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20 #integer type</a:t>
            </a:r>
          </a:p>
          <a:p>
            <a:pPr marL="0" indent="0">
              <a:buNone/>
            </a:pPr>
            <a:r>
              <a:rPr lang="en-US" altLang="ko-KR" dirty="0"/>
              <a:t>x = “</a:t>
            </a:r>
            <a:r>
              <a:rPr lang="en-US" altLang="ko-KR" dirty="0" err="1"/>
              <a:t>aVariable</a:t>
            </a:r>
            <a:r>
              <a:rPr lang="en-US" altLang="ko-KR" dirty="0"/>
              <a:t>” #string type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print(x) #no errors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4583C-7707-9539-7DC4-85C249171A6E}"/>
              </a:ext>
            </a:extLst>
          </p:cNvPr>
          <p:cNvSpPr txBox="1"/>
          <p:nvPr/>
        </p:nvSpPr>
        <p:spPr>
          <a:xfrm>
            <a:off x="6607948" y="4394447"/>
            <a:ext cx="489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aVariable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28872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5315C-FA34-1940-CCA4-AC64A40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dict</a:t>
            </a:r>
            <a:r>
              <a:rPr lang="en-US" altLang="ko-KR" dirty="0"/>
              <a:t>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6AD3C-9325-CA5D-034C-742438AE2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</a:t>
            </a:r>
            <a:r>
              <a:rPr lang="en-US" altLang="ko-KR" dirty="0" err="1"/>
              <a:t>dict</a:t>
            </a:r>
            <a:r>
              <a:rPr lang="en-US" altLang="ko-KR" dirty="0"/>
              <a:t>(key1="value1",key2="value2",key3="value3")</a:t>
            </a:r>
          </a:p>
          <a:p>
            <a:pPr marL="0" indent="0">
              <a:buNone/>
            </a:pPr>
            <a:r>
              <a:rPr lang="en-US" altLang="ko-KR" dirty="0"/>
              <a:t>print(type(</a:t>
            </a:r>
            <a:r>
              <a:rPr lang="en-US" altLang="ko-KR" dirty="0" err="1"/>
              <a:t>myDict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5015B-FBAF-8E57-11B3-30E814B8E813}"/>
              </a:ext>
            </a:extLst>
          </p:cNvPr>
          <p:cNvSpPr txBox="1"/>
          <p:nvPr/>
        </p:nvSpPr>
        <p:spPr>
          <a:xfrm>
            <a:off x="838200" y="3746377"/>
            <a:ext cx="977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&lt;class '</a:t>
            </a:r>
            <a:r>
              <a:rPr lang="en-US" altLang="ko-KR" dirty="0" err="1"/>
              <a:t>dict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{'key1': 'value1', 'key2': 'value2', 'key3': 'value3'}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8D370-5E2A-491E-C5E7-66E61CCC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CD9CC-FAE1-C8AE-7697-51DC4E5F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“name" : “Khan”,</a:t>
            </a:r>
          </a:p>
          <a:p>
            <a:pPr marL="0" indent="0">
              <a:buNone/>
            </a:pPr>
            <a:r>
              <a:rPr lang="en-US" altLang="ko-KR" dirty="0"/>
              <a:t>    “gender" : “Male",</a:t>
            </a:r>
          </a:p>
          <a:p>
            <a:pPr marL="0" indent="0">
              <a:buNone/>
            </a:pPr>
            <a:r>
              <a:rPr lang="en-US" altLang="ko-KR" dirty="0"/>
              <a:t>    “city" : “Anyang"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[“gender"])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mydict.get</a:t>
            </a:r>
            <a:r>
              <a:rPr lang="en-US" altLang="ko-KR" dirty="0"/>
              <a:t>(“city"))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BB69C-F841-331A-2009-3DADFDEA4FEC}"/>
              </a:ext>
            </a:extLst>
          </p:cNvPr>
          <p:cNvSpPr txBox="1"/>
          <p:nvPr/>
        </p:nvSpPr>
        <p:spPr>
          <a:xfrm>
            <a:off x="5672831" y="3617143"/>
            <a:ext cx="5680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{‘</a:t>
            </a:r>
            <a:r>
              <a:rPr lang="en-US" altLang="ko-KR" dirty="0" err="1"/>
              <a:t>name’:’Khan</a:t>
            </a:r>
            <a:r>
              <a:rPr lang="en-US" altLang="ko-KR" dirty="0"/>
              <a:t>’, ‘</a:t>
            </a:r>
            <a:r>
              <a:rPr lang="en-US" altLang="ko-KR" dirty="0" err="1"/>
              <a:t>gender’:‘Male</a:t>
            </a:r>
            <a:r>
              <a:rPr lang="en-US" altLang="ko-KR" dirty="0"/>
              <a:t>’, ‘</a:t>
            </a:r>
            <a:r>
              <a:rPr lang="en-US" altLang="ko-KR" dirty="0" err="1"/>
              <a:t>city’:‘Anyang</a:t>
            </a:r>
            <a:r>
              <a:rPr lang="en-US" altLang="ko-KR" dirty="0"/>
              <a:t>’}</a:t>
            </a:r>
          </a:p>
          <a:p>
            <a:endParaRPr lang="en-US" altLang="ko-KR" dirty="0"/>
          </a:p>
          <a:p>
            <a:r>
              <a:rPr lang="en-US" altLang="ko-KR" dirty="0"/>
              <a:t>Male</a:t>
            </a:r>
          </a:p>
          <a:p>
            <a:r>
              <a:rPr lang="en-US" altLang="ko-KR" dirty="0"/>
              <a:t>Anyang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36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87457-1901-AF87-338C-292A6495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Updating Dictionary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97677-F21D-BDB2-1BDA-D9CA492FC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“name" : “Khan”,</a:t>
            </a:r>
          </a:p>
          <a:p>
            <a:pPr marL="0" indent="0">
              <a:buNone/>
            </a:pPr>
            <a:r>
              <a:rPr lang="en-US" altLang="ko-KR" dirty="0"/>
              <a:t>    “gender" : “Male",</a:t>
            </a:r>
          </a:p>
          <a:p>
            <a:pPr marL="0" indent="0">
              <a:buNone/>
            </a:pPr>
            <a:r>
              <a:rPr lang="en-US" altLang="ko-KR" dirty="0"/>
              <a:t>    “city" : “Anyang"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[“height"] = “177"</a:t>
            </a:r>
          </a:p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[“city"] = “Incheon"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[“student"] = input("Enter value: 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296A9-E849-6651-62A8-6E488DD42D30}"/>
              </a:ext>
            </a:extLst>
          </p:cNvPr>
          <p:cNvSpPr txBox="1"/>
          <p:nvPr/>
        </p:nvSpPr>
        <p:spPr>
          <a:xfrm>
            <a:off x="5965793" y="1825625"/>
            <a:ext cx="56728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{‘</a:t>
            </a:r>
            <a:r>
              <a:rPr lang="en-US" altLang="ko-KR" dirty="0" err="1"/>
              <a:t>name’:’Khan</a:t>
            </a:r>
            <a:r>
              <a:rPr lang="en-US" altLang="ko-KR" dirty="0"/>
              <a:t>’, ‘</a:t>
            </a:r>
            <a:r>
              <a:rPr lang="en-US" altLang="ko-KR" dirty="0" err="1"/>
              <a:t>gender’:‘Male</a:t>
            </a:r>
            <a:r>
              <a:rPr lang="en-US" altLang="ko-KR" dirty="0"/>
              <a:t>’, ‘</a:t>
            </a:r>
            <a:r>
              <a:rPr lang="en-US" altLang="ko-KR" dirty="0" err="1"/>
              <a:t>city’:‘Anyang</a:t>
            </a:r>
            <a:r>
              <a:rPr lang="en-US" altLang="ko-KR" dirty="0"/>
              <a:t>’}</a:t>
            </a:r>
          </a:p>
          <a:p>
            <a:r>
              <a:rPr lang="en-US" altLang="ko-KR" dirty="0"/>
              <a:t>{‘</a:t>
            </a:r>
            <a:r>
              <a:rPr lang="en-US" altLang="ko-KR" dirty="0" err="1"/>
              <a:t>name’:’Khan</a:t>
            </a:r>
            <a:r>
              <a:rPr lang="en-US" altLang="ko-KR" dirty="0"/>
              <a:t>’, ‘</a:t>
            </a:r>
            <a:r>
              <a:rPr lang="en-US" altLang="ko-KR" dirty="0" err="1"/>
              <a:t>gender’:‘Male</a:t>
            </a:r>
            <a:r>
              <a:rPr lang="en-US" altLang="ko-KR" dirty="0"/>
              <a:t>’, ‘</a:t>
            </a:r>
            <a:r>
              <a:rPr lang="en-US" altLang="ko-KR" dirty="0" err="1"/>
              <a:t>city’:‘Incheon</a:t>
            </a:r>
            <a:r>
              <a:rPr lang="en-US" altLang="ko-KR" dirty="0"/>
              <a:t>’, ‘height’:’177’}</a:t>
            </a:r>
          </a:p>
          <a:p>
            <a:r>
              <a:rPr lang="en-US" altLang="ko-KR" dirty="0"/>
              <a:t>{‘</a:t>
            </a:r>
            <a:r>
              <a:rPr lang="en-US" altLang="ko-KR" dirty="0" err="1"/>
              <a:t>name’:’Khan</a:t>
            </a:r>
            <a:r>
              <a:rPr lang="en-US" altLang="ko-KR" dirty="0"/>
              <a:t>’, ‘</a:t>
            </a:r>
            <a:r>
              <a:rPr lang="en-US" altLang="ko-KR" dirty="0" err="1"/>
              <a:t>gender’:‘Male</a:t>
            </a:r>
            <a:r>
              <a:rPr lang="en-US" altLang="ko-KR" dirty="0"/>
              <a:t>’, ‘</a:t>
            </a:r>
            <a:r>
              <a:rPr lang="en-US" altLang="ko-KR" dirty="0" err="1"/>
              <a:t>city’:‘Incheon</a:t>
            </a:r>
            <a:r>
              <a:rPr lang="en-US" altLang="ko-KR" dirty="0"/>
              <a:t>’, ‘height’:’177’, ‘student’: 16}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7F18C-C179-7F19-5B0D-1BDFCA11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Updating Dictionary 2: update()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14370-91C1-008F-0A48-E53D6415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“name" : “Khan”,</a:t>
            </a:r>
          </a:p>
          <a:p>
            <a:pPr marL="0" indent="0">
              <a:buNone/>
            </a:pPr>
            <a:r>
              <a:rPr lang="en-US" altLang="ko-KR" dirty="0"/>
              <a:t>    “gender" : “Male",</a:t>
            </a:r>
          </a:p>
          <a:p>
            <a:pPr marL="0" indent="0">
              <a:buNone/>
            </a:pPr>
            <a:r>
              <a:rPr lang="en-US" altLang="ko-KR" dirty="0"/>
              <a:t>    “city" : “Anyang"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mydict.update</a:t>
            </a:r>
            <a:r>
              <a:rPr lang="en-US" altLang="ko-KR" dirty="0"/>
              <a:t>({“height”:”177”, “</a:t>
            </a:r>
            <a:r>
              <a:rPr lang="en-US" altLang="ko-KR" dirty="0" err="1"/>
              <a:t>mbti</a:t>
            </a:r>
            <a:r>
              <a:rPr lang="en-US" altLang="ko-KR" dirty="0"/>
              <a:t>”:”</a:t>
            </a:r>
            <a:r>
              <a:rPr lang="en-US" altLang="ko-KR" dirty="0" err="1"/>
              <a:t>entp</a:t>
            </a:r>
            <a:r>
              <a:rPr lang="en-US" altLang="ko-KR" dirty="0"/>
              <a:t>”, “</a:t>
            </a:r>
            <a:r>
              <a:rPr lang="en-US" altLang="ko-KR" dirty="0" err="1"/>
              <a:t>bloodtype</a:t>
            </a:r>
            <a:r>
              <a:rPr lang="en-US" altLang="ko-KR" dirty="0"/>
              <a:t>”:”B”})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C39B3-936A-6377-9F2C-D83D0043F3C1}"/>
              </a:ext>
            </a:extLst>
          </p:cNvPr>
          <p:cNvSpPr txBox="1"/>
          <p:nvPr/>
        </p:nvSpPr>
        <p:spPr>
          <a:xfrm>
            <a:off x="6096000" y="1997476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{‘</a:t>
            </a:r>
            <a:r>
              <a:rPr lang="en-US" altLang="ko-KR" dirty="0" err="1"/>
              <a:t>name’:’Khan</a:t>
            </a:r>
            <a:r>
              <a:rPr lang="en-US" altLang="ko-KR" dirty="0"/>
              <a:t>’, ‘</a:t>
            </a:r>
            <a:r>
              <a:rPr lang="en-US" altLang="ko-KR" dirty="0" err="1"/>
              <a:t>gender’:‘Male</a:t>
            </a:r>
            <a:r>
              <a:rPr lang="en-US" altLang="ko-KR" dirty="0"/>
              <a:t>’, ‘</a:t>
            </a:r>
            <a:r>
              <a:rPr lang="en-US" altLang="ko-KR" dirty="0" err="1"/>
              <a:t>city’:‘Anyang</a:t>
            </a:r>
            <a:r>
              <a:rPr lang="en-US" altLang="ko-KR" dirty="0"/>
              <a:t>’}</a:t>
            </a:r>
          </a:p>
          <a:p>
            <a:r>
              <a:rPr lang="en-US" altLang="ko-KR" dirty="0"/>
              <a:t>{‘</a:t>
            </a:r>
            <a:r>
              <a:rPr lang="en-US" altLang="ko-KR" dirty="0" err="1"/>
              <a:t>name’:’Khan</a:t>
            </a:r>
            <a:r>
              <a:rPr lang="en-US" altLang="ko-KR" dirty="0"/>
              <a:t>’, ‘</a:t>
            </a:r>
            <a:r>
              <a:rPr lang="en-US" altLang="ko-KR" dirty="0" err="1"/>
              <a:t>gender’:‘Male</a:t>
            </a:r>
            <a:r>
              <a:rPr lang="en-US" altLang="ko-KR" dirty="0"/>
              <a:t>’, ‘</a:t>
            </a:r>
            <a:r>
              <a:rPr lang="en-US" altLang="ko-KR" dirty="0" err="1"/>
              <a:t>city’:‘Anyang</a:t>
            </a:r>
            <a:r>
              <a:rPr lang="en-US" altLang="ko-KR" dirty="0"/>
              <a:t>’, ‘height’:’177’, ‘</a:t>
            </a:r>
            <a:r>
              <a:rPr lang="en-US" altLang="ko-KR" dirty="0" err="1"/>
              <a:t>mbti</a:t>
            </a:r>
            <a:r>
              <a:rPr lang="en-US" altLang="ko-KR" dirty="0"/>
              <a:t>’:’</a:t>
            </a:r>
            <a:r>
              <a:rPr lang="en-US" altLang="ko-KR" dirty="0" err="1"/>
              <a:t>entp</a:t>
            </a:r>
            <a:r>
              <a:rPr lang="en-US" altLang="ko-KR" dirty="0"/>
              <a:t>’, ‘</a:t>
            </a:r>
            <a:r>
              <a:rPr lang="en-US" altLang="ko-KR" dirty="0" err="1"/>
              <a:t>bloodtype</a:t>
            </a:r>
            <a:r>
              <a:rPr lang="en-US" altLang="ko-KR" dirty="0"/>
              <a:t>’:’B’}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5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5C8D3-96D5-BBAC-B232-286E186B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 length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A0BCE-6EF4-4BDF-2585-11C7A394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“name" : “Khan”,</a:t>
            </a:r>
          </a:p>
          <a:p>
            <a:pPr marL="0" indent="0">
              <a:buNone/>
            </a:pPr>
            <a:r>
              <a:rPr lang="en-US" altLang="ko-KR" dirty="0"/>
              <a:t>    “gender" : “Male",</a:t>
            </a:r>
          </a:p>
          <a:p>
            <a:pPr marL="0" indent="0">
              <a:buNone/>
            </a:pPr>
            <a:r>
              <a:rPr lang="en-US" altLang="ko-KR" dirty="0"/>
              <a:t>    “city" : “Anyang"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mydict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6EB60-5480-6668-237C-0C21B8E23EE7}"/>
              </a:ext>
            </a:extLst>
          </p:cNvPr>
          <p:cNvSpPr txBox="1"/>
          <p:nvPr/>
        </p:nvSpPr>
        <p:spPr>
          <a:xfrm>
            <a:off x="4518734" y="5303900"/>
            <a:ext cx="472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8897-D164-1946-447B-83A6F069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Checking Key in a Dictionary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C29BE-0107-734B-39F8-7B22E5AE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“name" : “Khan”,</a:t>
            </a:r>
          </a:p>
          <a:p>
            <a:pPr marL="0" indent="0">
              <a:buNone/>
            </a:pPr>
            <a:r>
              <a:rPr lang="en-US" altLang="ko-KR" dirty="0"/>
              <a:t>    “gender" : “Male",</a:t>
            </a:r>
          </a:p>
          <a:p>
            <a:pPr marL="0" indent="0">
              <a:buNone/>
            </a:pPr>
            <a:r>
              <a:rPr lang="en-US" altLang="ko-KR" dirty="0"/>
              <a:t>    “city" : “Anyang"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print(“name" in 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print(“gender" in 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print(“major" in 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8ADE-6DFC-322E-679C-1B86ABE04540}"/>
              </a:ext>
            </a:extLst>
          </p:cNvPr>
          <p:cNvSpPr txBox="1"/>
          <p:nvPr/>
        </p:nvSpPr>
        <p:spPr>
          <a:xfrm>
            <a:off x="6312023" y="4429009"/>
            <a:ext cx="4811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True</a:t>
            </a:r>
          </a:p>
          <a:p>
            <a:r>
              <a:rPr lang="en-US" altLang="ko-KR" sz="2800" dirty="0"/>
              <a:t>True</a:t>
            </a:r>
          </a:p>
          <a:p>
            <a:r>
              <a:rPr lang="en-US" altLang="ko-KR" sz="2800" dirty="0"/>
              <a:t>False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18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0CC91-75CC-DAFD-ED6F-E7DE5308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 Keyword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CD788-03D6-0341-B65C-96758FDF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 err="1">
                <a:effectLst/>
              </a:rPr>
              <a:t>mydict</a:t>
            </a:r>
            <a:r>
              <a:rPr lang="en-US" altLang="ko-KR" dirty="0">
                <a:effectLst/>
              </a:rPr>
              <a:t> = {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    “name" : “Khan”,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    “gender" : “Male",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    “city" : “Anyang"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}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print(</a:t>
            </a:r>
            <a:r>
              <a:rPr lang="en-US" altLang="ko-KR" dirty="0" err="1">
                <a:effectLst/>
              </a:rPr>
              <a:t>mydict</a:t>
            </a:r>
            <a:r>
              <a:rPr lang="en-US" altLang="ko-KR" dirty="0">
                <a:effectLst/>
              </a:rPr>
              <a:t>)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del </a:t>
            </a:r>
            <a:r>
              <a:rPr lang="en-US" altLang="ko-KR" dirty="0" err="1">
                <a:effectLst/>
              </a:rPr>
              <a:t>mydict</a:t>
            </a:r>
            <a:r>
              <a:rPr lang="en-US" altLang="ko-KR" dirty="0">
                <a:effectLst/>
              </a:rPr>
              <a:t>[“name"]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print(</a:t>
            </a:r>
            <a:r>
              <a:rPr lang="en-US" altLang="ko-KR" dirty="0" err="1">
                <a:effectLst/>
              </a:rPr>
              <a:t>mydict</a:t>
            </a:r>
            <a:r>
              <a:rPr lang="en-US" altLang="ko-KR" dirty="0">
                <a:effectLst/>
              </a:rPr>
              <a:t>)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del </a:t>
            </a:r>
            <a:r>
              <a:rPr lang="en-US" altLang="ko-KR" dirty="0" err="1">
                <a:effectLst/>
              </a:rPr>
              <a:t>mydict</a:t>
            </a:r>
            <a:endParaRPr lang="en-US" altLang="ko-KR" dirty="0">
              <a:effectLst/>
            </a:endParaRP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print(</a:t>
            </a:r>
            <a:r>
              <a:rPr lang="en-US" altLang="ko-KR" dirty="0" err="1">
                <a:effectLst/>
              </a:rPr>
              <a:t>mydict</a:t>
            </a:r>
            <a:r>
              <a:rPr lang="en-US" altLang="ko-KR" dirty="0">
                <a:effectLst/>
              </a:rPr>
              <a:t>)</a:t>
            </a:r>
            <a:endParaRPr lang="ko-KR" altLang="ko-KR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BEE2F-B9C5-8EF1-40C6-83E22C061A80}"/>
              </a:ext>
            </a:extLst>
          </p:cNvPr>
          <p:cNvSpPr txBox="1"/>
          <p:nvPr/>
        </p:nvSpPr>
        <p:spPr>
          <a:xfrm>
            <a:off x="5903650" y="2210540"/>
            <a:ext cx="5450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{'name': 'Khan', 'gender': 'Male', 'city': 'Anyang'}</a:t>
            </a:r>
          </a:p>
          <a:p>
            <a:r>
              <a:rPr lang="en-US" altLang="ko-KR" dirty="0"/>
              <a:t>{'gender': 'Male', 'city': 'Anyang’}</a:t>
            </a:r>
          </a:p>
          <a:p>
            <a:endParaRPr lang="en-US" altLang="ko-KR" dirty="0"/>
          </a:p>
          <a:p>
            <a:r>
              <a:rPr lang="en-US" altLang="ko-KR" dirty="0"/>
              <a:t>Traceback (most recent call last):</a:t>
            </a:r>
          </a:p>
          <a:p>
            <a:r>
              <a:rPr lang="en-US" altLang="ko-KR" dirty="0"/>
              <a:t>  File "f:/vscode/python/dicttutorial.py", line 10, in &lt;module&gt;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NameError</a:t>
            </a:r>
            <a:r>
              <a:rPr lang="en-US" altLang="ko-KR" dirty="0"/>
              <a:t>: name '</a:t>
            </a:r>
            <a:r>
              <a:rPr lang="en-US" altLang="ko-KR" dirty="0" err="1"/>
              <a:t>mydict</a:t>
            </a:r>
            <a:r>
              <a:rPr lang="en-US" altLang="ko-KR" dirty="0"/>
              <a:t>' is not defined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63282-745E-DFFD-6906-C71D71B7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A3321-0DB3-F9F3-A889-83D7B6B8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"name" : "Khan",</a:t>
            </a:r>
          </a:p>
          <a:p>
            <a:pPr marL="0" indent="0">
              <a:buNone/>
            </a:pPr>
            <a:r>
              <a:rPr lang="en-US" altLang="ko-KR" dirty="0"/>
              <a:t>    "gender": "Male",</a:t>
            </a:r>
          </a:p>
          <a:p>
            <a:pPr marL="0" indent="0">
              <a:buNone/>
            </a:pPr>
            <a:r>
              <a:rPr lang="en-US" altLang="ko-KR" dirty="0"/>
              <a:t>    "city" : "Anyang"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mydict.pop</a:t>
            </a:r>
            <a:r>
              <a:rPr lang="en-US" altLang="ko-KR" dirty="0"/>
              <a:t>("name")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mydict.pop</a:t>
            </a:r>
            <a:r>
              <a:rPr lang="en-US" altLang="ko-KR" dirty="0"/>
              <a:t>("gender")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AF22F-E89C-E4AA-C3D9-4E7F07BD2C3F}"/>
              </a:ext>
            </a:extLst>
          </p:cNvPr>
          <p:cNvSpPr txBox="1"/>
          <p:nvPr/>
        </p:nvSpPr>
        <p:spPr>
          <a:xfrm>
            <a:off x="6096000" y="2565647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{'name': 'Khan', 'gender': 'Male', 'city': 'Anyang'}</a:t>
            </a:r>
          </a:p>
          <a:p>
            <a:r>
              <a:rPr lang="en-US" altLang="ko-KR" dirty="0"/>
              <a:t>{'gender': 'Male', 'city': 'Anyang'}</a:t>
            </a:r>
          </a:p>
          <a:p>
            <a:r>
              <a:rPr lang="en-US" altLang="ko-KR" dirty="0"/>
              <a:t>{'city': 'Anyang'}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08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AB2B-6F99-3015-CD36-084F5D17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popitem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F186D-F339-02E4-FDC9-654A504C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"name" : "Khan",</a:t>
            </a:r>
          </a:p>
          <a:p>
            <a:pPr marL="0" indent="0">
              <a:buNone/>
            </a:pPr>
            <a:r>
              <a:rPr lang="en-US" altLang="ko-KR" dirty="0"/>
              <a:t>    "gender": "Male",</a:t>
            </a:r>
          </a:p>
          <a:p>
            <a:pPr marL="0" indent="0">
              <a:buNone/>
            </a:pPr>
            <a:r>
              <a:rPr lang="en-US" altLang="ko-KR" dirty="0"/>
              <a:t>    "city" : "Anyang"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mydict.popitem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mydict.popitem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7198F-48AB-CD8B-AC5A-F6D4BDF799AA}"/>
              </a:ext>
            </a:extLst>
          </p:cNvPr>
          <p:cNvSpPr txBox="1"/>
          <p:nvPr/>
        </p:nvSpPr>
        <p:spPr>
          <a:xfrm>
            <a:off x="6096000" y="4780117"/>
            <a:ext cx="5397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{'name': 'Khan', 'gender': 'Male', 'city': 'Anyang'}</a:t>
            </a:r>
          </a:p>
          <a:p>
            <a:r>
              <a:rPr lang="en-US" altLang="ko-KR" dirty="0"/>
              <a:t>{'name': 'Khan', 'gender': 'Male'}</a:t>
            </a:r>
          </a:p>
          <a:p>
            <a:r>
              <a:rPr lang="en-US" altLang="ko-KR" dirty="0"/>
              <a:t>{'name': 'Khan'}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08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65E4E-1B9C-A2B7-08E4-68CDDFAA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clear()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34937-F3FB-04BC-BF22-80C7F2F2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"name" : "Khan",</a:t>
            </a:r>
          </a:p>
          <a:p>
            <a:pPr marL="0" indent="0">
              <a:buNone/>
            </a:pPr>
            <a:r>
              <a:rPr lang="en-US" altLang="ko-KR" dirty="0"/>
              <a:t>    "gender": "Male",</a:t>
            </a:r>
          </a:p>
          <a:p>
            <a:pPr marL="0" indent="0">
              <a:buNone/>
            </a:pPr>
            <a:r>
              <a:rPr lang="en-US" altLang="ko-KR" dirty="0"/>
              <a:t>    "city" : "Anyang"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mydict.clear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11C00-7E2C-329A-4C0E-A7B24B70DF52}"/>
              </a:ext>
            </a:extLst>
          </p:cNvPr>
          <p:cNvSpPr txBox="1"/>
          <p:nvPr/>
        </p:nvSpPr>
        <p:spPr>
          <a:xfrm>
            <a:off x="5113538" y="5113538"/>
            <a:ext cx="5680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{'name': 'Khan', 'gender': 'Male', 'city': 'Anyang'}</a:t>
            </a:r>
          </a:p>
          <a:p>
            <a:r>
              <a:rPr lang="en-US" altLang="ko-KR" sz="2000" dirty="0"/>
              <a:t>{}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3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12D9-6A59-ED5F-E268-20CD2106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Naming</a:t>
            </a:r>
            <a:r>
              <a:rPr lang="ko-KR" altLang="en-US" dirty="0"/>
              <a:t> </a:t>
            </a:r>
            <a:r>
              <a:rPr lang="en-US" altLang="ko-KR" dirty="0"/>
              <a:t>Scheme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2FC30-96B5-DE0D-9221-EA59D1ED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49225"/>
          </a:xfrm>
        </p:spPr>
        <p:txBody>
          <a:bodyPr>
            <a:normAutofit fontScale="9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A variable name must start with a letter or the underscore character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A variable name cannot start with a number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A variable name can only contain alpha-numeric characters and underscores (A-z, 0-9, and _ )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Variable names are case-sensitive (age, Age, and AGE are three different variables)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EA983-B94E-5DAD-A57B-07D3817AAE11}"/>
              </a:ext>
            </a:extLst>
          </p:cNvPr>
          <p:cNvSpPr txBox="1"/>
          <p:nvPr/>
        </p:nvSpPr>
        <p:spPr>
          <a:xfrm>
            <a:off x="905522" y="4074850"/>
            <a:ext cx="3213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#legal</a:t>
            </a:r>
            <a:r>
              <a:rPr lang="ko-KR" altLang="en-US" dirty="0"/>
              <a:t> </a:t>
            </a:r>
            <a:r>
              <a:rPr lang="en-US" altLang="ko-KR" dirty="0"/>
              <a:t>variable</a:t>
            </a:r>
            <a:r>
              <a:rPr lang="ko-KR" altLang="en-US" dirty="0"/>
              <a:t> </a:t>
            </a:r>
            <a:r>
              <a:rPr lang="en-US" altLang="ko-KR" dirty="0"/>
              <a:t>names</a:t>
            </a:r>
          </a:p>
          <a:p>
            <a:endParaRPr lang="en-US" altLang="ko-KR" dirty="0"/>
          </a:p>
          <a:p>
            <a:r>
              <a:rPr lang="en-US" altLang="ko-KR" dirty="0"/>
              <a:t>Var = 1</a:t>
            </a:r>
          </a:p>
          <a:p>
            <a:r>
              <a:rPr lang="en-US" altLang="ko-KR" dirty="0" err="1"/>
              <a:t>yourVar</a:t>
            </a:r>
            <a:r>
              <a:rPr lang="en-US" altLang="ko-KR" dirty="0"/>
              <a:t> = “var”</a:t>
            </a:r>
          </a:p>
          <a:p>
            <a:r>
              <a:rPr lang="en-US" altLang="ko-KR" dirty="0"/>
              <a:t>_var = 1905</a:t>
            </a:r>
          </a:p>
          <a:p>
            <a:r>
              <a:rPr lang="en-US" altLang="ko-KR" dirty="0"/>
              <a:t>_</a:t>
            </a:r>
            <a:r>
              <a:rPr lang="en-US" altLang="ko-KR" dirty="0" err="1"/>
              <a:t>Thisvar</a:t>
            </a:r>
            <a:r>
              <a:rPr lang="en-US" altLang="ko-KR" dirty="0"/>
              <a:t> = “Not Bad”</a:t>
            </a:r>
          </a:p>
          <a:p>
            <a:r>
              <a:rPr lang="en-US" altLang="ko-KR" dirty="0" err="1"/>
              <a:t>My_Var</a:t>
            </a:r>
            <a:r>
              <a:rPr lang="en-US" altLang="ko-KR" dirty="0"/>
              <a:t> = “Good”</a:t>
            </a:r>
          </a:p>
          <a:p>
            <a:r>
              <a:rPr lang="en-US" altLang="ko-KR" dirty="0" err="1"/>
              <a:t>MyVar</a:t>
            </a:r>
            <a:r>
              <a:rPr lang="en-US" altLang="ko-KR" dirty="0"/>
              <a:t> = “Best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588F4-43EC-B68C-B77C-A247982C11FD}"/>
              </a:ext>
            </a:extLst>
          </p:cNvPr>
          <p:cNvSpPr txBox="1"/>
          <p:nvPr/>
        </p:nvSpPr>
        <p:spPr>
          <a:xfrm>
            <a:off x="6755907" y="4172505"/>
            <a:ext cx="393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illegal variable names</a:t>
            </a:r>
          </a:p>
          <a:p>
            <a:endParaRPr lang="en-US" altLang="ko-KR" dirty="0"/>
          </a:p>
          <a:p>
            <a:r>
              <a:rPr lang="en-US" altLang="ko-KR" dirty="0"/>
              <a:t>-variable = 12</a:t>
            </a:r>
          </a:p>
          <a:p>
            <a:r>
              <a:rPr lang="en-US" altLang="ko-KR" dirty="0"/>
              <a:t>1variable = “</a:t>
            </a:r>
            <a:r>
              <a:rPr lang="en-US" altLang="ko-KR" dirty="0" err="1"/>
              <a:t>badVarname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my Variable = “error”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6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34736-B6D6-5D82-7C7D-E1E22F68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Copying a Dictionary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875BB-3E28-02E1-98FE-A8CDD155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"name" : "Khan",</a:t>
            </a:r>
          </a:p>
          <a:p>
            <a:pPr marL="0" indent="0">
              <a:buNone/>
            </a:pPr>
            <a:r>
              <a:rPr lang="en-US" altLang="ko-KR" dirty="0"/>
              <a:t>    "gender": "Male",</a:t>
            </a:r>
          </a:p>
          <a:p>
            <a:pPr marL="0" indent="0">
              <a:buNone/>
            </a:pPr>
            <a:r>
              <a:rPr lang="en-US" altLang="ko-KR" dirty="0"/>
              <a:t>    "city" : "Anyang"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newdict</a:t>
            </a:r>
            <a:r>
              <a:rPr lang="en-US" altLang="ko-KR" dirty="0"/>
              <a:t> = </a:t>
            </a:r>
            <a:r>
              <a:rPr lang="en-US" altLang="ko-KR" dirty="0" err="1"/>
              <a:t>mydict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newdict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["name"] = "Cengiz"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newdict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2DE12-5616-4BCD-27D8-0D79C9BA331F}"/>
              </a:ext>
            </a:extLst>
          </p:cNvPr>
          <p:cNvSpPr txBox="1"/>
          <p:nvPr/>
        </p:nvSpPr>
        <p:spPr>
          <a:xfrm>
            <a:off x="5352495" y="4850448"/>
            <a:ext cx="6001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{'name': 'Khan', 'gender': 'Male', 'city': 'Anyang'}</a:t>
            </a:r>
          </a:p>
          <a:p>
            <a:r>
              <a:rPr lang="en-US" altLang="ko-KR" dirty="0"/>
              <a:t>{'name': 'Khan', 'gender': 'Male', 'city': 'Anyang'}</a:t>
            </a:r>
          </a:p>
          <a:p>
            <a:r>
              <a:rPr lang="en-US" altLang="ko-KR" dirty="0"/>
              <a:t>{'name': 'Cengiz', 'gender': 'Male', 'city': 'Anyang'}</a:t>
            </a:r>
          </a:p>
          <a:p>
            <a:r>
              <a:rPr lang="en-US" altLang="ko-KR" dirty="0"/>
              <a:t>{'name': 'Cengiz', 'gender': 'Male', 'city': 'Anyang'}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71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C36CD-D97E-100E-D0EA-BB227A47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copy()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2D924-6941-9559-1EF2-F2AD86DE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 = {</a:t>
            </a:r>
          </a:p>
          <a:p>
            <a:pPr marL="0" indent="0">
              <a:buNone/>
            </a:pPr>
            <a:r>
              <a:rPr lang="en-US" altLang="ko-KR" dirty="0"/>
              <a:t>    "name" : "Khan",</a:t>
            </a:r>
          </a:p>
          <a:p>
            <a:pPr marL="0" indent="0">
              <a:buNone/>
            </a:pPr>
            <a:r>
              <a:rPr lang="en-US" altLang="ko-KR" dirty="0"/>
              <a:t>    "gender": "Male",</a:t>
            </a:r>
          </a:p>
          <a:p>
            <a:pPr marL="0" indent="0">
              <a:buNone/>
            </a:pPr>
            <a:r>
              <a:rPr lang="en-US" altLang="ko-KR" dirty="0"/>
              <a:t>    "city" : "Anyang"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newdict</a:t>
            </a:r>
            <a:r>
              <a:rPr lang="en-US" altLang="ko-KR" dirty="0"/>
              <a:t> = </a:t>
            </a:r>
            <a:r>
              <a:rPr lang="en-US" altLang="ko-KR" dirty="0" err="1"/>
              <a:t>mydict.copy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newdict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mydict</a:t>
            </a:r>
            <a:r>
              <a:rPr lang="en-US" altLang="ko-KR" dirty="0"/>
              <a:t>["name"] = "Cengiz"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mydict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newdict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F98F3-B05B-CF8A-DC2D-53E825D974BF}"/>
              </a:ext>
            </a:extLst>
          </p:cNvPr>
          <p:cNvSpPr txBox="1"/>
          <p:nvPr/>
        </p:nvSpPr>
        <p:spPr>
          <a:xfrm>
            <a:off x="5584053" y="4962617"/>
            <a:ext cx="5192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{'name': 'Khan', 'gender': 'Male', 'city': 'Anyang'}</a:t>
            </a:r>
          </a:p>
          <a:p>
            <a:r>
              <a:rPr lang="en-US" altLang="ko-KR" dirty="0"/>
              <a:t>{'name': 'Cengiz', 'gender': 'Male', 'city': 'Anyang'}</a:t>
            </a:r>
          </a:p>
          <a:p>
            <a:r>
              <a:rPr lang="en-US" altLang="ko-KR" dirty="0"/>
              <a:t>{'name': 'Khan', 'gender': 'Male', 'city': 'Anyang'}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2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5593E-91F3-EEEC-40BE-9B97A64C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207A6-2330-F4AB-E9A3-E81FFE42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3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과일가게</a:t>
            </a:r>
            <a:r>
              <a:rPr lang="en-US" altLang="ko-KR" dirty="0"/>
              <a:t> </a:t>
            </a:r>
            <a:r>
              <a:rPr lang="ko-KR" altLang="en-US" dirty="0"/>
              <a:t>사장의 요청으로 간단한 프로그램을 만들고자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과일과 그에 해당하는 가격을 </a:t>
            </a:r>
            <a:r>
              <a:rPr lang="en-US" altLang="ko-KR" dirty="0"/>
              <a:t>dictionary</a:t>
            </a:r>
            <a:r>
              <a:rPr lang="ko-KR" altLang="en-US" dirty="0"/>
              <a:t>로 저장하고</a:t>
            </a:r>
            <a:r>
              <a:rPr lang="en-US" altLang="ko-KR" dirty="0"/>
              <a:t>, </a:t>
            </a:r>
            <a:r>
              <a:rPr lang="ko-KR" altLang="en-US" dirty="0"/>
              <a:t>랜덤하게 하나의 과일을 선택하여 사용자에게 </a:t>
            </a:r>
            <a:r>
              <a:rPr lang="en-US" altLang="ko-KR" dirty="0"/>
              <a:t>‘</a:t>
            </a:r>
            <a:r>
              <a:rPr lang="ko-KR" altLang="en-US" dirty="0"/>
              <a:t>오늘의 과일</a:t>
            </a:r>
            <a:r>
              <a:rPr lang="en-US" altLang="ko-KR" dirty="0"/>
              <a:t>’</a:t>
            </a:r>
            <a:r>
              <a:rPr lang="ko-KR" altLang="en-US" dirty="0"/>
              <a:t>이라 추천하는 프로그램이다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ACBEB-DE4F-246F-76BE-02583E3A3719}"/>
              </a:ext>
            </a:extLst>
          </p:cNvPr>
          <p:cNvSpPr txBox="1"/>
          <p:nvPr/>
        </p:nvSpPr>
        <p:spPr>
          <a:xfrm>
            <a:off x="923278" y="3710866"/>
            <a:ext cx="62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9C5D9-E3D6-44A0-52F8-814511A17C3D}"/>
              </a:ext>
            </a:extLst>
          </p:cNvPr>
          <p:cNvSpPr txBox="1"/>
          <p:nvPr/>
        </p:nvSpPr>
        <p:spPr>
          <a:xfrm>
            <a:off x="838200" y="3429000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 err="1"/>
              <a:t>fruit_price</a:t>
            </a:r>
            <a:r>
              <a:rPr lang="en-US" altLang="ko-KR" dirty="0"/>
              <a:t> = {"</a:t>
            </a:r>
            <a:r>
              <a:rPr lang="ko-KR" altLang="en-US" dirty="0"/>
              <a:t>사과</a:t>
            </a:r>
            <a:r>
              <a:rPr lang="en-US" altLang="ko-KR" dirty="0"/>
              <a:t>":"1123</a:t>
            </a:r>
            <a:r>
              <a:rPr lang="ko-KR" altLang="en-US" dirty="0"/>
              <a:t>원</a:t>
            </a:r>
            <a:r>
              <a:rPr lang="en-US" altLang="ko-KR" dirty="0"/>
              <a:t>", </a:t>
            </a:r>
          </a:p>
          <a:p>
            <a:r>
              <a:rPr lang="en-US" altLang="ko-KR" dirty="0"/>
              <a:t>               "</a:t>
            </a:r>
            <a:r>
              <a:rPr lang="ko-KR" altLang="en-US" dirty="0"/>
              <a:t>망고</a:t>
            </a:r>
            <a:r>
              <a:rPr lang="en-US" altLang="ko-KR" dirty="0"/>
              <a:t>":"1571</a:t>
            </a:r>
            <a:r>
              <a:rPr lang="ko-KR" altLang="en-US" dirty="0"/>
              <a:t>원</a:t>
            </a:r>
            <a:r>
              <a:rPr lang="en-US" altLang="ko-KR" dirty="0"/>
              <a:t>", </a:t>
            </a:r>
          </a:p>
          <a:p>
            <a:r>
              <a:rPr lang="en-US" altLang="ko-KR" dirty="0"/>
              <a:t>               "</a:t>
            </a:r>
            <a:r>
              <a:rPr lang="ko-KR" altLang="en-US" dirty="0"/>
              <a:t>수박</a:t>
            </a:r>
            <a:r>
              <a:rPr lang="en-US" altLang="ko-KR" dirty="0"/>
              <a:t>":"9280</a:t>
            </a:r>
            <a:r>
              <a:rPr lang="ko-KR" altLang="en-US" dirty="0"/>
              <a:t>원</a:t>
            </a:r>
            <a:r>
              <a:rPr lang="en-US" altLang="ko-KR" dirty="0"/>
              <a:t>", </a:t>
            </a:r>
          </a:p>
          <a:p>
            <a:r>
              <a:rPr lang="en-US" altLang="ko-KR" dirty="0"/>
              <a:t>               "</a:t>
            </a:r>
            <a:r>
              <a:rPr lang="ko-KR" altLang="en-US" dirty="0"/>
              <a:t>참외</a:t>
            </a:r>
            <a:r>
              <a:rPr lang="en-US" altLang="ko-KR" dirty="0"/>
              <a:t>":"1245</a:t>
            </a:r>
            <a:r>
              <a:rPr lang="ko-KR" altLang="en-US" dirty="0"/>
              <a:t>원</a:t>
            </a:r>
            <a:r>
              <a:rPr lang="en-US" altLang="ko-KR" dirty="0"/>
              <a:t>"}</a:t>
            </a:r>
          </a:p>
          <a:p>
            <a:endParaRPr lang="en-US" altLang="ko-KR" dirty="0"/>
          </a:p>
          <a:p>
            <a:r>
              <a:rPr lang="en-US" altLang="ko-KR" dirty="0" err="1"/>
              <a:t>random_fruit</a:t>
            </a:r>
            <a:r>
              <a:rPr lang="en-US" altLang="ko-KR" dirty="0"/>
              <a:t> = </a:t>
            </a:r>
            <a:r>
              <a:rPr lang="en-US" altLang="ko-KR" dirty="0" err="1"/>
              <a:t>random.choice</a:t>
            </a:r>
            <a:r>
              <a:rPr lang="en-US" altLang="ko-KR" dirty="0"/>
              <a:t>(list(</a:t>
            </a:r>
            <a:r>
              <a:rPr lang="en-US" altLang="ko-KR" dirty="0" err="1"/>
              <a:t>fruit_price.keys</a:t>
            </a:r>
            <a:r>
              <a:rPr lang="en-US" altLang="ko-KR" dirty="0"/>
              <a:t>()))</a:t>
            </a:r>
          </a:p>
          <a:p>
            <a:endParaRPr lang="en-US" altLang="ko-KR" dirty="0"/>
          </a:p>
          <a:p>
            <a:r>
              <a:rPr lang="en-US" altLang="ko-KR" dirty="0"/>
              <a:t>print(f"</a:t>
            </a:r>
            <a:r>
              <a:rPr lang="ko-KR" altLang="en-US" dirty="0"/>
              <a:t>오늘의 추천 과일은 </a:t>
            </a:r>
            <a:r>
              <a:rPr lang="en-US" altLang="ko-KR" dirty="0"/>
              <a:t>{</a:t>
            </a:r>
            <a:r>
              <a:rPr lang="en-US" altLang="ko-KR" dirty="0" err="1"/>
              <a:t>random_fruit</a:t>
            </a:r>
            <a:r>
              <a:rPr lang="en-US" altLang="ko-KR" dirty="0"/>
              <a:t>}</a:t>
            </a:r>
            <a:r>
              <a:rPr lang="ko-KR" altLang="en-US" dirty="0"/>
              <a:t>이고</a:t>
            </a:r>
            <a:r>
              <a:rPr lang="en-US" altLang="ko-KR" dirty="0"/>
              <a:t>, 100g</a:t>
            </a:r>
            <a:r>
              <a:rPr lang="ko-KR" altLang="en-US" dirty="0"/>
              <a:t>당 가격은 </a:t>
            </a:r>
            <a:r>
              <a:rPr lang="en-US" altLang="ko-KR" dirty="0"/>
              <a:t>{</a:t>
            </a:r>
            <a:r>
              <a:rPr lang="en-US" altLang="ko-KR" dirty="0" err="1"/>
              <a:t>fruit_price</a:t>
            </a:r>
            <a:r>
              <a:rPr lang="en-US" altLang="ko-KR" dirty="0"/>
              <a:t>[</a:t>
            </a:r>
            <a:r>
              <a:rPr lang="en-US" altLang="ko-KR" dirty="0" err="1"/>
              <a:t>random_fruit</a:t>
            </a:r>
            <a:r>
              <a:rPr lang="en-US" altLang="ko-KR" dirty="0"/>
              <a:t>]}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81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402BC-9133-7E2C-BACF-15AFB445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Operators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9B9D3-0F8D-77B6-AB0A-A0E0D107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6563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 = 10, b = 5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6B9A7B3-00D9-0177-4DF3-3BA38F7C7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1316"/>
              </p:ext>
            </p:extLst>
          </p:nvPr>
        </p:nvGraphicFramePr>
        <p:xfrm>
          <a:off x="838200" y="2393726"/>
          <a:ext cx="9494520" cy="3613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4840">
                  <a:extLst>
                    <a:ext uri="{9D8B030D-6E8A-4147-A177-3AD203B41FA5}">
                      <a16:colId xmlns:a16="http://schemas.microsoft.com/office/drawing/2014/main" val="2037831274"/>
                    </a:ext>
                  </a:extLst>
                </a:gridCol>
                <a:gridCol w="3164840">
                  <a:extLst>
                    <a:ext uri="{9D8B030D-6E8A-4147-A177-3AD203B41FA5}">
                      <a16:colId xmlns:a16="http://schemas.microsoft.com/office/drawing/2014/main" val="4016460510"/>
                    </a:ext>
                  </a:extLst>
                </a:gridCol>
                <a:gridCol w="3164840">
                  <a:extLst>
                    <a:ext uri="{9D8B030D-6E8A-4147-A177-3AD203B41FA5}">
                      <a16:colId xmlns:a16="http://schemas.microsoft.com/office/drawing/2014/main" val="2825239332"/>
                    </a:ext>
                  </a:extLst>
                </a:gridCol>
              </a:tblGrid>
              <a:tr h="3378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Operator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Description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Example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4015226293"/>
                  </a:ext>
                </a:extLst>
              </a:tr>
              <a:tr h="3378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+ (Addition)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It is used to add two operands.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a+b=15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819328986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– (Subtraction)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It is used to subtract the second operand from the first operand.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a-b=5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801253754"/>
                  </a:ext>
                </a:extLst>
              </a:tr>
              <a:tr h="3378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* (Multiplication)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Used to multiply two operands.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a*b=50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2686001355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/ (divide)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Used to divide the first operand by the second and results in the quotient.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a/b=2.0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3716522448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% (reminder)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Returns the remainder after dividing the first operand by the second operand.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a%b=0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1026847696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** (Exponent)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Returns the result after calculating the first operand to the power of the second operand.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a**b=100000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4160785189"/>
                  </a:ext>
                </a:extLst>
              </a:tr>
              <a:tr h="52006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// (Floor division)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It returns the floor value of the quotient produced by dividing the two operands.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effectLst/>
                        </a:rPr>
                        <a:t>a//b=2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b"/>
                </a:tc>
                <a:extLst>
                  <a:ext uri="{0D108BD9-81ED-4DB2-BD59-A6C34878D82A}">
                    <a16:rowId xmlns:a16="http://schemas.microsoft.com/office/drawing/2014/main" val="84231546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86FCBC8-FF06-9188-71D6-492E6D861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284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37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C1EE9-F0E0-73D1-F7AB-875D92EB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Operators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11B48A1-C5A1-E14F-1A79-BEA74084A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336361"/>
              </p:ext>
            </p:extLst>
          </p:nvPr>
        </p:nvGraphicFramePr>
        <p:xfrm>
          <a:off x="201168" y="1825625"/>
          <a:ext cx="11704320" cy="4351339"/>
        </p:xfrm>
        <a:graphic>
          <a:graphicData uri="http://schemas.openxmlformats.org/drawingml/2006/table">
            <a:tbl>
              <a:tblPr/>
              <a:tblGrid>
                <a:gridCol w="5879592">
                  <a:extLst>
                    <a:ext uri="{9D8B030D-6E8A-4147-A177-3AD203B41FA5}">
                      <a16:colId xmlns:a16="http://schemas.microsoft.com/office/drawing/2014/main" val="3134682285"/>
                    </a:ext>
                  </a:extLst>
                </a:gridCol>
                <a:gridCol w="5824728">
                  <a:extLst>
                    <a:ext uri="{9D8B030D-6E8A-4147-A177-3AD203B41FA5}">
                      <a16:colId xmlns:a16="http://schemas.microsoft.com/office/drawing/2014/main" val="1924683219"/>
                    </a:ext>
                  </a:extLst>
                </a:gridCol>
              </a:tblGrid>
              <a:tr h="3125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rgbClr val="502E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1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09628"/>
                  </a:ext>
                </a:extLst>
              </a:tr>
              <a:tr h="528892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b="1">
                          <a:effectLst/>
                          <a:latin typeface="inherit"/>
                        </a:rPr>
                        <a:t>==</a:t>
                      </a:r>
                      <a:endParaRPr lang="ko-KR" altLang="en-US" sz="1400" b="0">
                        <a:effectLst/>
                        <a:latin typeface="inherit"/>
                      </a:endParaRP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rgbClr val="103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Condition becomes True if two operands are equal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26705"/>
                  </a:ext>
                </a:extLst>
              </a:tr>
              <a:tr h="528892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b="1">
                          <a:effectLst/>
                          <a:latin typeface="inherit"/>
                        </a:rPr>
                        <a:t>!=</a:t>
                      </a:r>
                      <a:endParaRPr lang="ko-KR" altLang="en-US" sz="1400" b="0">
                        <a:effectLst/>
                        <a:latin typeface="inherit"/>
                      </a:endParaRP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rgbClr val="F039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Condition becomes True if two operands are not equal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118874"/>
                  </a:ext>
                </a:extLst>
              </a:tr>
              <a:tr h="74525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b="1">
                          <a:effectLst/>
                          <a:latin typeface="inherit"/>
                        </a:rPr>
                        <a:t>&lt;=</a:t>
                      </a:r>
                      <a:endParaRPr lang="ko-KR" altLang="en-US" sz="1400" b="0">
                        <a:effectLst/>
                        <a:latin typeface="inherit"/>
                      </a:endParaRP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rgbClr val="7040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Condition becomes True if the first operand is less than or equal to the second operand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76832"/>
                  </a:ext>
                </a:extLst>
              </a:tr>
              <a:tr h="74525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b="1">
                          <a:effectLst/>
                          <a:latin typeface="inherit"/>
                        </a:rPr>
                        <a:t>&gt;=</a:t>
                      </a:r>
                      <a:endParaRPr lang="ko-KR" altLang="en-US" sz="1400" b="0">
                        <a:effectLst/>
                        <a:latin typeface="inherit"/>
                      </a:endParaRP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rgbClr val="503A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Condition becomes True if the first operand is greater than or equal to the second operand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25923"/>
                  </a:ext>
                </a:extLst>
              </a:tr>
              <a:tr h="74525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b="1">
                          <a:effectLst/>
                          <a:latin typeface="inherit"/>
                        </a:rPr>
                        <a:t>&gt;</a:t>
                      </a:r>
                      <a:endParaRPr lang="ko-KR" altLang="en-US" sz="1400" b="0">
                        <a:effectLst/>
                        <a:latin typeface="inherit"/>
                      </a:endParaRP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rgbClr val="5042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Condition becomes True if the first operand is greater than the second operand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06321"/>
                  </a:ext>
                </a:extLst>
              </a:tr>
              <a:tr h="74525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b="1">
                          <a:effectLst/>
                          <a:latin typeface="inherit"/>
                        </a:rPr>
                        <a:t>&lt;</a:t>
                      </a:r>
                      <a:endParaRPr lang="ko-KR" altLang="en-US" sz="1400" b="0">
                        <a:effectLst/>
                        <a:latin typeface="inherit"/>
                      </a:endParaRP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rgbClr val="F04A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39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Condition becomes True if the first operand is less than the second operand</a:t>
                      </a:r>
                    </a:p>
                  </a:txBody>
                  <a:tcPr marL="60101" marR="60101" marT="48081" marB="480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17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612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98A6E-83FA-A630-A30F-E267605E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Operators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6C594AD-0BD5-DC83-3BDE-B6AE779CB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213279"/>
              </p:ext>
            </p:extLst>
          </p:nvPr>
        </p:nvGraphicFramePr>
        <p:xfrm>
          <a:off x="337351" y="1393795"/>
          <a:ext cx="11416683" cy="5507526"/>
        </p:xfrm>
        <a:graphic>
          <a:graphicData uri="http://schemas.openxmlformats.org/drawingml/2006/table">
            <a:tbl>
              <a:tblPr/>
              <a:tblGrid>
                <a:gridCol w="568171">
                  <a:extLst>
                    <a:ext uri="{9D8B030D-6E8A-4147-A177-3AD203B41FA5}">
                      <a16:colId xmlns:a16="http://schemas.microsoft.com/office/drawing/2014/main" val="1283794691"/>
                    </a:ext>
                  </a:extLst>
                </a:gridCol>
                <a:gridCol w="7042951">
                  <a:extLst>
                    <a:ext uri="{9D8B030D-6E8A-4147-A177-3AD203B41FA5}">
                      <a16:colId xmlns:a16="http://schemas.microsoft.com/office/drawing/2014/main" val="1704705812"/>
                    </a:ext>
                  </a:extLst>
                </a:gridCol>
                <a:gridCol w="3805561">
                  <a:extLst>
                    <a:ext uri="{9D8B030D-6E8A-4147-A177-3AD203B41FA5}">
                      <a16:colId xmlns:a16="http://schemas.microsoft.com/office/drawing/2014/main" val="130971791"/>
                    </a:ext>
                  </a:extLst>
                </a:gridCol>
              </a:tblGrid>
              <a:tr h="1881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609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A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8F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A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9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Example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3104"/>
                  </a:ext>
                </a:extLst>
              </a:tr>
              <a:tr h="44862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 dirty="0">
                          <a:effectLst/>
                          <a:latin typeface="inherit"/>
                        </a:rPr>
                        <a:t>=</a:t>
                      </a:r>
                      <a:endParaRPr lang="ko-KR" alt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809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9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Simply assigns right side expression to left side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409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a=5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38819"/>
                  </a:ext>
                </a:extLst>
              </a:tr>
              <a:tr h="709119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>
                          <a:effectLst/>
                          <a:latin typeface="inherit"/>
                        </a:rPr>
                        <a:t>+=</a:t>
                      </a:r>
                      <a:endParaRPr lang="ko-KR" altLang="en-US" sz="1200" b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A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A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Adds left operand to right side operand and assigns the value back to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40A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a += b is same as a = a+b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51423"/>
                  </a:ext>
                </a:extLst>
              </a:tr>
              <a:tr h="709119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 dirty="0">
                          <a:effectLst/>
                          <a:latin typeface="inherit"/>
                        </a:rPr>
                        <a:t>-=</a:t>
                      </a:r>
                      <a:endParaRPr lang="ko-KR" alt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A0A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Decreases left operand value by right operand value and assign value back to left operand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60A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-= b is same as a = a-b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329747"/>
                  </a:ext>
                </a:extLst>
              </a:tr>
              <a:tr h="969612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200" b="1" dirty="0">
                          <a:effectLst/>
                          <a:latin typeface="inherit"/>
                        </a:rPr>
                        <a:t>*</a:t>
                      </a:r>
                      <a:r>
                        <a:rPr lang="en-US" altLang="ko-KR" sz="1200" b="1" dirty="0">
                          <a:effectLst/>
                          <a:latin typeface="inherit"/>
                        </a:rPr>
                        <a:t>=</a:t>
                      </a:r>
                      <a:endParaRPr lang="ko-KR" alt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60B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Multiply the left operand value with the right operand value and assigns the multiplied value back to the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60B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*= b is same as a=a*b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195755"/>
                  </a:ext>
                </a:extLst>
              </a:tr>
              <a:tr h="709119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>
                          <a:effectLst/>
                          <a:latin typeface="inherit"/>
                        </a:rPr>
                        <a:t>%=</a:t>
                      </a:r>
                      <a:endParaRPr lang="ko-KR" altLang="en-US" sz="1200" b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B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B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Divides left operand by right operand and return remainder which is assigned to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B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%= b is same as a=</a:t>
                      </a:r>
                      <a:r>
                        <a:rPr lang="en-US" sz="1200" b="0" dirty="0" err="1">
                          <a:effectLst/>
                          <a:latin typeface="inherit"/>
                        </a:rPr>
                        <a:t>a%b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28669"/>
                  </a:ext>
                </a:extLst>
              </a:tr>
              <a:tr h="709119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200" b="1">
                          <a:effectLst/>
                          <a:latin typeface="inherit"/>
                        </a:rPr>
                        <a:t>**</a:t>
                      </a:r>
                      <a:r>
                        <a:rPr lang="en-US" altLang="ko-KR" sz="1200" b="1">
                          <a:effectLst/>
                          <a:latin typeface="inherit"/>
                        </a:rPr>
                        <a:t>=</a:t>
                      </a:r>
                      <a:endParaRPr lang="ko-KR" altLang="en-US" sz="1200" b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BB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BB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Increases left operand to power of right operand and assign the result to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BB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**= b is same as a=a**b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00003"/>
                  </a:ext>
                </a:extLst>
              </a:tr>
              <a:tr h="83936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b="1">
                          <a:effectLst/>
                          <a:latin typeface="inherit"/>
                        </a:rPr>
                        <a:t>//=</a:t>
                      </a:r>
                      <a:endParaRPr lang="ko-KR" altLang="en-US" sz="1200" b="0">
                        <a:effectLst/>
                        <a:latin typeface="inherit"/>
                      </a:endParaRP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E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E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A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It returns the floor value as it divides the left operand by the right operand and assigns the result to the left operand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rgbClr val="C0E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A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a //= b is same as a=a//b</a:t>
                      </a:r>
                    </a:p>
                  </a:txBody>
                  <a:tcPr marL="29804" marR="29804" marT="23843" marB="23843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1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8834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7EC67-8786-9B86-2582-A8E1B1F4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Logical Operators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7667D1A-305F-BAB5-0E7D-E8B07D721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504615"/>
              </p:ext>
            </p:extLst>
          </p:nvPr>
        </p:nvGraphicFramePr>
        <p:xfrm>
          <a:off x="479394" y="1825625"/>
          <a:ext cx="11150354" cy="4351338"/>
        </p:xfrm>
        <a:graphic>
          <a:graphicData uri="http://schemas.openxmlformats.org/drawingml/2006/table">
            <a:tbl>
              <a:tblPr/>
              <a:tblGrid>
                <a:gridCol w="1615736">
                  <a:extLst>
                    <a:ext uri="{9D8B030D-6E8A-4147-A177-3AD203B41FA5}">
                      <a16:colId xmlns:a16="http://schemas.microsoft.com/office/drawing/2014/main" val="2664113443"/>
                    </a:ext>
                  </a:extLst>
                </a:gridCol>
                <a:gridCol w="9534618">
                  <a:extLst>
                    <a:ext uri="{9D8B030D-6E8A-4147-A177-3AD203B41FA5}">
                      <a16:colId xmlns:a16="http://schemas.microsoft.com/office/drawing/2014/main" val="2030702946"/>
                    </a:ext>
                  </a:extLst>
                </a:gridCol>
              </a:tblGrid>
              <a:tr h="3746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rgbClr val="20B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BC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Explanation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57710"/>
                  </a:ext>
                </a:extLst>
              </a:tr>
              <a:tr h="16713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effectLst/>
                          <a:latin typeface="inherit"/>
                        </a:rPr>
                        <a:t>and</a:t>
                      </a:r>
                      <a:endParaRPr lang="en-US" sz="1700" b="0">
                        <a:effectLst/>
                        <a:latin typeface="inherit"/>
                      </a:endParaRP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rgbClr val="C0C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>
                          <a:effectLst/>
                          <a:latin typeface="inherit"/>
                        </a:rPr>
                        <a:t>Let two expressions be a==&gt;True, b==&gt;True then the expression </a:t>
                      </a:r>
                      <a:r>
                        <a:rPr lang="en-US" sz="1700" b="1">
                          <a:effectLst/>
                          <a:latin typeface="inherit"/>
                        </a:rPr>
                        <a:t>a and b</a:t>
                      </a:r>
                      <a:r>
                        <a:rPr lang="en-US" sz="1700" b="0">
                          <a:effectLst/>
                          <a:latin typeface="inherit"/>
                        </a:rPr>
                        <a:t> will be True while if anyone from a and b is False then the expression will be False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05862"/>
                  </a:ext>
                </a:extLst>
              </a:tr>
              <a:tr h="16713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effectLst/>
                          <a:latin typeface="inherit"/>
                        </a:rPr>
                        <a:t>or</a:t>
                      </a:r>
                      <a:endParaRPr lang="en-US" sz="1700" b="0">
                        <a:effectLst/>
                        <a:latin typeface="inherit"/>
                      </a:endParaRP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rgbClr val="C0C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>
                          <a:effectLst/>
                          <a:latin typeface="inherit"/>
                        </a:rPr>
                        <a:t>Let two expressions be a==&gt;False, b==&gt;False then the expression </a:t>
                      </a:r>
                      <a:r>
                        <a:rPr lang="en-US" sz="1700" b="1">
                          <a:effectLst/>
                          <a:latin typeface="inherit"/>
                        </a:rPr>
                        <a:t>a and b</a:t>
                      </a:r>
                      <a:r>
                        <a:rPr lang="en-US" sz="1700" b="0">
                          <a:effectLst/>
                          <a:latin typeface="inherit"/>
                        </a:rPr>
                        <a:t> will be False while if anyone from a and b is True then the expression will be True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75410"/>
                  </a:ext>
                </a:extLst>
              </a:tr>
              <a:tr h="6339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>
                          <a:effectLst/>
                          <a:latin typeface="inherit"/>
                        </a:rPr>
                        <a:t>not</a:t>
                      </a:r>
                      <a:endParaRPr lang="en-US" sz="1700" b="0">
                        <a:effectLst/>
                        <a:latin typeface="inherit"/>
                      </a:endParaRP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rgbClr val="C0C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0" dirty="0">
                          <a:effectLst/>
                          <a:latin typeface="inherit"/>
                        </a:rPr>
                        <a:t>if </a:t>
                      </a:r>
                      <a:r>
                        <a:rPr lang="en-US" sz="1700" b="1" dirty="0">
                          <a:effectLst/>
                          <a:latin typeface="inherit"/>
                        </a:rPr>
                        <a:t>a </a:t>
                      </a:r>
                      <a:r>
                        <a:rPr lang="en-US" sz="1700" b="0" dirty="0">
                          <a:effectLst/>
                          <a:latin typeface="inherit"/>
                        </a:rPr>
                        <a:t>is </a:t>
                      </a:r>
                      <a:r>
                        <a:rPr lang="en-US" sz="1700" b="1" dirty="0">
                          <a:effectLst/>
                          <a:latin typeface="inherit"/>
                        </a:rPr>
                        <a:t>True </a:t>
                      </a:r>
                      <a:r>
                        <a:rPr lang="en-US" sz="1700" b="0" dirty="0">
                          <a:effectLst/>
                          <a:latin typeface="inherit"/>
                        </a:rPr>
                        <a:t>then </a:t>
                      </a:r>
                      <a:r>
                        <a:rPr lang="en-US" sz="1700" b="1" dirty="0">
                          <a:effectLst/>
                          <a:latin typeface="inherit"/>
                        </a:rPr>
                        <a:t>not a</a:t>
                      </a:r>
                      <a:r>
                        <a:rPr lang="en-US" sz="1700" b="0" dirty="0">
                          <a:effectLst/>
                          <a:latin typeface="inherit"/>
                        </a:rPr>
                        <a:t> is </a:t>
                      </a:r>
                      <a:r>
                        <a:rPr lang="en-US" sz="1700" b="1" dirty="0">
                          <a:effectLst/>
                          <a:latin typeface="inherit"/>
                        </a:rPr>
                        <a:t>False </a:t>
                      </a:r>
                      <a:r>
                        <a:rPr lang="en-US" sz="1700" b="0" dirty="0">
                          <a:effectLst/>
                          <a:latin typeface="inherit"/>
                        </a:rPr>
                        <a:t>and vice-versa</a:t>
                      </a:r>
                    </a:p>
                  </a:txBody>
                  <a:tcPr marL="72042" marR="72042" marT="57634" marB="5763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7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0332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6D5D2-2800-4189-4F31-3ABA736B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Membership Operators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52096C6-E97F-453A-D173-65FA4A9DF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594023"/>
              </p:ext>
            </p:extLst>
          </p:nvPr>
        </p:nvGraphicFramePr>
        <p:xfrm>
          <a:off x="523782" y="2858294"/>
          <a:ext cx="11141476" cy="1188720"/>
        </p:xfrm>
        <a:graphic>
          <a:graphicData uri="http://schemas.openxmlformats.org/drawingml/2006/table">
            <a:tbl>
              <a:tblPr/>
              <a:tblGrid>
                <a:gridCol w="2610035">
                  <a:extLst>
                    <a:ext uri="{9D8B030D-6E8A-4147-A177-3AD203B41FA5}">
                      <a16:colId xmlns:a16="http://schemas.microsoft.com/office/drawing/2014/main" val="3407411361"/>
                    </a:ext>
                  </a:extLst>
                </a:gridCol>
                <a:gridCol w="8531441">
                  <a:extLst>
                    <a:ext uri="{9D8B030D-6E8A-4147-A177-3AD203B41FA5}">
                      <a16:colId xmlns:a16="http://schemas.microsoft.com/office/drawing/2014/main" val="1675044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E0F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F3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9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in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E0F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It returns </a:t>
                      </a:r>
                      <a:r>
                        <a:rPr lang="en-US" b="1">
                          <a:effectLst/>
                          <a:latin typeface="inherit"/>
                        </a:rPr>
                        <a:t>True </a:t>
                      </a:r>
                      <a:r>
                        <a:rPr lang="en-US" b="0">
                          <a:effectLst/>
                          <a:latin typeface="inherit"/>
                        </a:rPr>
                        <a:t>if the value is present in the data structure(list, tuple)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9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not in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80F4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F3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inherit"/>
                        </a:rPr>
                        <a:t>It returns </a:t>
                      </a:r>
                      <a:r>
                        <a:rPr lang="en-US" b="1" dirty="0">
                          <a:effectLst/>
                          <a:latin typeface="inherit"/>
                        </a:rPr>
                        <a:t>False 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if the value is present in the data structure(list, tuple)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4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155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0A35C-8F1A-E9A3-B79A-8D183F25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Identity Operators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3903408-21DE-D278-87C8-F6237FD43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840042"/>
              </p:ext>
            </p:extLst>
          </p:nvPr>
        </p:nvGraphicFramePr>
        <p:xfrm>
          <a:off x="838199" y="3132614"/>
          <a:ext cx="10969101" cy="1188720"/>
        </p:xfrm>
        <a:graphic>
          <a:graphicData uri="http://schemas.openxmlformats.org/drawingml/2006/table">
            <a:tbl>
              <a:tblPr/>
              <a:tblGrid>
                <a:gridCol w="1737122">
                  <a:extLst>
                    <a:ext uri="{9D8B030D-6E8A-4147-A177-3AD203B41FA5}">
                      <a16:colId xmlns:a16="http://schemas.microsoft.com/office/drawing/2014/main" val="3395153556"/>
                    </a:ext>
                  </a:extLst>
                </a:gridCol>
                <a:gridCol w="9231979">
                  <a:extLst>
                    <a:ext uri="{9D8B030D-6E8A-4147-A177-3AD203B41FA5}">
                      <a16:colId xmlns:a16="http://schemas.microsoft.com/office/drawing/2014/main" val="8180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6053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5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22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is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405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It is evaluated to be true if the reference present at both sides points to the same object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640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is not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805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56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inherit"/>
                        </a:rPr>
                        <a:t>It is evaluated to be true if the reference present on both sides does not point to the same object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4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7392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6711F-5AA5-165F-E9F0-D6C4F1B5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A81D2-A111-33E8-76F1-3D94692D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83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6769</Words>
  <Application>Microsoft Office PowerPoint</Application>
  <PresentationFormat>와이드스크린</PresentationFormat>
  <Paragraphs>1140</Paragraphs>
  <Slides>113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113</vt:i4>
      </vt:variant>
    </vt:vector>
  </HeadingPairs>
  <TitlesOfParts>
    <vt:vector size="118" baseType="lpstr">
      <vt:lpstr>inherit</vt:lpstr>
      <vt:lpstr>맑은 고딕</vt:lpstr>
      <vt:lpstr>Arial</vt:lpstr>
      <vt:lpstr>Helvetica</vt:lpstr>
      <vt:lpstr>Office 테마</vt:lpstr>
      <vt:lpstr>Python Tutorial</vt:lpstr>
      <vt:lpstr>Why Python 3</vt:lpstr>
      <vt:lpstr>Syntax of Python</vt:lpstr>
      <vt:lpstr>Python Environment: Anaconda Setup</vt:lpstr>
      <vt:lpstr>1. Go to Google and type Anaconda</vt:lpstr>
      <vt:lpstr>2. Click download</vt:lpstr>
      <vt:lpstr>Python Variables</vt:lpstr>
      <vt:lpstr>Python Variables</vt:lpstr>
      <vt:lpstr>Variable Naming Scheme</vt:lpstr>
      <vt:lpstr>Assigning Multiple Variable In One Line</vt:lpstr>
      <vt:lpstr>Python Datatypes</vt:lpstr>
      <vt:lpstr>Python Datatypes: type() in Python</vt:lpstr>
      <vt:lpstr>Python Datatypes: Type Casting</vt:lpstr>
      <vt:lpstr>Numeric Datatypes</vt:lpstr>
      <vt:lpstr>Numeric Datatypes: Int</vt:lpstr>
      <vt:lpstr>Numeric Datatypes: Float</vt:lpstr>
      <vt:lpstr>Numeric Datatypes: Complex</vt:lpstr>
      <vt:lpstr>Python Strings</vt:lpstr>
      <vt:lpstr>Assigning String to Variable</vt:lpstr>
      <vt:lpstr>Indexing in Strings</vt:lpstr>
      <vt:lpstr>String Slicing:[start:end(-1):step]</vt:lpstr>
      <vt:lpstr>String Concatenation</vt:lpstr>
      <vt:lpstr>String Concatenation</vt:lpstr>
      <vt:lpstr>Comma(,) in print() statement</vt:lpstr>
      <vt:lpstr>end() in print() statement</vt:lpstr>
      <vt:lpstr>format() method</vt:lpstr>
      <vt:lpstr>Fast String</vt:lpstr>
      <vt:lpstr>random</vt:lpstr>
      <vt:lpstr>input()</vt:lpstr>
      <vt:lpstr>Quiz 1</vt:lpstr>
      <vt:lpstr>lower() &amp; upper() method</vt:lpstr>
      <vt:lpstr>replace() Method</vt:lpstr>
      <vt:lpstr>Escape Characters</vt:lpstr>
      <vt:lpstr>Python Operators</vt:lpstr>
      <vt:lpstr>Assignment Operators</vt:lpstr>
      <vt:lpstr>Logical Operators</vt:lpstr>
      <vt:lpstr>List</vt:lpstr>
      <vt:lpstr>List Slicing</vt:lpstr>
      <vt:lpstr>Changing Element Value</vt:lpstr>
      <vt:lpstr>len() function</vt:lpstr>
      <vt:lpstr>sort() method</vt:lpstr>
      <vt:lpstr>min() max() method</vt:lpstr>
      <vt:lpstr>list() method</vt:lpstr>
      <vt:lpstr>append() method</vt:lpstr>
      <vt:lpstr>clear method()</vt:lpstr>
      <vt:lpstr>copy() method</vt:lpstr>
      <vt:lpstr>Difference between ‘=‘ operator</vt:lpstr>
      <vt:lpstr>reverse() method</vt:lpstr>
      <vt:lpstr>sum() function</vt:lpstr>
      <vt:lpstr>pop() function </vt:lpstr>
      <vt:lpstr>remove() function</vt:lpstr>
      <vt:lpstr>index() function</vt:lpstr>
      <vt:lpstr>insert() function</vt:lpstr>
      <vt:lpstr>Quiz 2</vt:lpstr>
      <vt:lpstr>Tuple</vt:lpstr>
      <vt:lpstr>One element Tuple</vt:lpstr>
      <vt:lpstr>Range of Indexes</vt:lpstr>
      <vt:lpstr>Changing Element Values</vt:lpstr>
      <vt:lpstr>Deleting a Tuple</vt:lpstr>
      <vt:lpstr>Tuple Length</vt:lpstr>
      <vt:lpstr>Joining two Tuples</vt:lpstr>
      <vt:lpstr>Tuple Constructor</vt:lpstr>
      <vt:lpstr>Tuple Methods</vt:lpstr>
      <vt:lpstr>Quiz 3</vt:lpstr>
      <vt:lpstr>Python Booleans</vt:lpstr>
      <vt:lpstr>bool() function</vt:lpstr>
      <vt:lpstr>PowerPoint 프레젠테이션</vt:lpstr>
      <vt:lpstr>Python Sets</vt:lpstr>
      <vt:lpstr>No Duplicate Elements</vt:lpstr>
      <vt:lpstr>Check an Element in the Set</vt:lpstr>
      <vt:lpstr>Updating Sets</vt:lpstr>
      <vt:lpstr>set() method</vt:lpstr>
      <vt:lpstr>len()</vt:lpstr>
      <vt:lpstr>clear() and del</vt:lpstr>
      <vt:lpstr>remove() and discard()</vt:lpstr>
      <vt:lpstr>pop() method</vt:lpstr>
      <vt:lpstr>Quiz</vt:lpstr>
      <vt:lpstr>Python Dictionary</vt:lpstr>
      <vt:lpstr>Python Dictionary</vt:lpstr>
      <vt:lpstr>dict() method</vt:lpstr>
      <vt:lpstr>Accessing Values</vt:lpstr>
      <vt:lpstr>Updating Dictionary</vt:lpstr>
      <vt:lpstr>Updating Dictionary 2: update()</vt:lpstr>
      <vt:lpstr>Dictionary length</vt:lpstr>
      <vt:lpstr>Checking Key in a Dictionary</vt:lpstr>
      <vt:lpstr>Del Keyword </vt:lpstr>
      <vt:lpstr>pop() method</vt:lpstr>
      <vt:lpstr>popitem()</vt:lpstr>
      <vt:lpstr>clear() method</vt:lpstr>
      <vt:lpstr>Copying a Dictionary</vt:lpstr>
      <vt:lpstr>copy() method</vt:lpstr>
      <vt:lpstr>Quiz</vt:lpstr>
      <vt:lpstr>Python Operators</vt:lpstr>
      <vt:lpstr>Comparison Operators</vt:lpstr>
      <vt:lpstr>Assignment Operators</vt:lpstr>
      <vt:lpstr>Logical Operators</vt:lpstr>
      <vt:lpstr>Membership Operators</vt:lpstr>
      <vt:lpstr>Identity Operators</vt:lpstr>
      <vt:lpstr>Quiz</vt:lpstr>
      <vt:lpstr>If-else – Usual logical conditions</vt:lpstr>
      <vt:lpstr>If-else – Usual logical conditions</vt:lpstr>
      <vt:lpstr>Indentation</vt:lpstr>
      <vt:lpstr>Elif</vt:lpstr>
      <vt:lpstr>Else</vt:lpstr>
      <vt:lpstr>Else</vt:lpstr>
      <vt:lpstr>And</vt:lpstr>
      <vt:lpstr>Or</vt:lpstr>
      <vt:lpstr>Not</vt:lpstr>
      <vt:lpstr>Nested if</vt:lpstr>
      <vt:lpstr>While loop</vt:lpstr>
      <vt:lpstr>Break Statement</vt:lpstr>
      <vt:lpstr>Continue statement</vt:lpstr>
      <vt:lpstr>Else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Seunghyuk Han</dc:creator>
  <cp:lastModifiedBy>Seunghyuk Han</cp:lastModifiedBy>
  <cp:revision>7</cp:revision>
  <dcterms:created xsi:type="dcterms:W3CDTF">2023-09-13T14:13:48Z</dcterms:created>
  <dcterms:modified xsi:type="dcterms:W3CDTF">2023-10-15T07:55:33Z</dcterms:modified>
</cp:coreProperties>
</file>