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CF3B14A-2798-43A0-86C0-397050A17310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8AFD28E-8EFA-48F9-A03C-5C4192F6BA51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9AD0903-669A-4546-8D3B-766CF5019464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A974A43-68D1-4013-B88F-2E64FC9F2AF4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E6CE37-94BA-4E26-A62F-717A92CDBD70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F17BE0-5FC9-4BC1-9034-21D1D30CCA61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68DD66-35B6-4FBF-8EB2-017FDA9A30EB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E8A5D1-4334-4C3F-8F5F-17D03D899888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FDAD54-C5D2-474A-9863-635FDB4BD498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5571D4-37AE-49F9-B78D-2B75D46E8AD0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B5D66D-5AC3-4712-8092-FB66DC7E2FD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3DF4A18-BA8B-4F9F-9626-6772A807946A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F88913-48F1-4097-99F8-E1D4DB42569D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BFB5BC-ADB4-419B-A1EB-7BF556395ABE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E8D561-2D0D-404F-B149-9EF18345A2F3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9B1FC3-E33E-4392-A3A0-8F2A5D1E85FD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564E1C-2C6F-47E8-AEC4-9B41BF119C8B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8F26216-76A5-49A0-951A-5DAC5251DF03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F204F0D-FE8B-4251-9E4E-82AB4C0A0D6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9C4759C-6CFB-473C-8BB8-077E3131762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E79D259-47BE-4777-83C0-9DC0F5DFB1F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76F50C0-9FAB-4F14-B862-46209080C00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5E1773A-112E-4A03-A948-4D790FD9DCFE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572B547-F8C6-4F56-A70C-B026D5DF78A8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11095200" y="6414840"/>
            <a:ext cx="257040" cy="246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8F43C8B5-E939-4CCC-A685-A028A9871DF6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</a:t>
            </a:fld>
            <a:endParaRPr b="0" lang="ru-RU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</a:t>
            </a:r>
            <a:r>
              <a:rPr b="0" lang="ru-RU" sz="4400" spc="-1" strike="noStrike">
                <a:latin typeface="Arial"/>
              </a:rPr>
              <a:t>текста </a:t>
            </a:r>
            <a:r>
              <a:rPr b="0" lang="ru-RU" sz="4400" spc="-1" strike="noStrike">
                <a:latin typeface="Arial"/>
              </a:rPr>
              <a:t>заглавия </a:t>
            </a:r>
            <a:r>
              <a:rPr b="0" lang="ru-RU" sz="4400" spc="-1" strike="noStrike">
                <a:latin typeface="Arial"/>
              </a:rPr>
              <a:t>щёлкните </a:t>
            </a:r>
            <a:r>
              <a:rPr b="0" lang="ru-RU" sz="4400" spc="-1" strike="noStrike">
                <a:latin typeface="Arial"/>
              </a:rPr>
              <a:t>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2"/>
          </p:nvPr>
        </p:nvSpPr>
        <p:spPr>
          <a:xfrm>
            <a:off x="11095200" y="6414840"/>
            <a:ext cx="257040" cy="246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EC0AA4CA-0532-4E8F-8B63-0131F508EE99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7240" y="3310920"/>
            <a:ext cx="11217240" cy="14706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КУРСОВАЯ РАБОТА НА ТЕМУ: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«Разработка базы данных для хранения и обработки данных библиотечной картотеки»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9011520" y="6123240"/>
            <a:ext cx="3132720" cy="651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marL="228600" indent="-228600">
              <a:lnSpc>
                <a:spcPct val="72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Студент: Новиков А.А. ИУ7-62Б</a:t>
            </a:r>
            <a:endParaRPr b="0" lang="ru-RU" sz="1600" spc="-1" strike="noStrike">
              <a:latin typeface="Arial"/>
            </a:endParaRPr>
          </a:p>
          <a:p>
            <a:pPr marL="228600" indent="-228600">
              <a:lnSpc>
                <a:spcPct val="72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Руководитель: Кузнецова О.В.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80" name="TextBox 6"/>
          <p:cNvSpPr/>
          <p:nvPr/>
        </p:nvSpPr>
        <p:spPr>
          <a:xfrm>
            <a:off x="2612520" y="836280"/>
            <a:ext cx="8451360" cy="1735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Министерство науки и высшего образования Российской Федерации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Федеральное государственное бюджетное образовательное учреждение высшего образования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«Московский государственный технический университет имени Н. Э. Баумана (национальный исследовательский университет)»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(МГТУ им. Н. Э. Баумана)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" name="Подзаголовок 2"/>
          <p:cNvSpPr/>
          <p:nvPr/>
        </p:nvSpPr>
        <p:spPr>
          <a:xfrm>
            <a:off x="5298840" y="6223320"/>
            <a:ext cx="2000880" cy="4003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Москва, 2025 г.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82" name="Picture 2" descr="Picture 2"/>
          <p:cNvPicPr/>
          <p:nvPr/>
        </p:nvPicPr>
        <p:blipFill>
          <a:blip r:embed="rId1"/>
          <a:stretch/>
        </p:blipFill>
        <p:spPr>
          <a:xfrm>
            <a:off x="1102680" y="947880"/>
            <a:ext cx="1290960" cy="152496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24760" y="562320"/>
            <a:ext cx="10514160" cy="637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Интерфейс программы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100" name="Рисунок 99" descr=""/>
          <p:cNvPicPr/>
          <p:nvPr/>
        </p:nvPicPr>
        <p:blipFill>
          <a:blip r:embed="rId1"/>
          <a:stretch/>
        </p:blipFill>
        <p:spPr>
          <a:xfrm>
            <a:off x="551520" y="1200960"/>
            <a:ext cx="2507400" cy="5574240"/>
          </a:xfrm>
          <a:prstGeom prst="rect">
            <a:avLst/>
          </a:prstGeom>
          <a:ln w="0">
            <a:noFill/>
          </a:ln>
        </p:spPr>
      </p:pic>
      <p:pic>
        <p:nvPicPr>
          <p:cNvPr id="101" name="Рисунок 100" descr=""/>
          <p:cNvPicPr/>
          <p:nvPr/>
        </p:nvPicPr>
        <p:blipFill>
          <a:blip r:embed="rId2"/>
          <a:stretch/>
        </p:blipFill>
        <p:spPr>
          <a:xfrm>
            <a:off x="3195360" y="1200960"/>
            <a:ext cx="2507760" cy="557460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01" descr=""/>
          <p:cNvPicPr/>
          <p:nvPr/>
        </p:nvPicPr>
        <p:blipFill>
          <a:blip r:embed="rId3"/>
          <a:stretch/>
        </p:blipFill>
        <p:spPr>
          <a:xfrm>
            <a:off x="5840640" y="1200960"/>
            <a:ext cx="2507400" cy="5574600"/>
          </a:xfrm>
          <a:prstGeom prst="rect">
            <a:avLst/>
          </a:prstGeom>
          <a:ln w="0">
            <a:noFill/>
          </a:ln>
        </p:spPr>
      </p:pic>
      <p:pic>
        <p:nvPicPr>
          <p:cNvPr id="103" name="Рисунок 102" descr=""/>
          <p:cNvPicPr/>
          <p:nvPr/>
        </p:nvPicPr>
        <p:blipFill>
          <a:blip r:embed="rId4"/>
          <a:stretch/>
        </p:blipFill>
        <p:spPr>
          <a:xfrm>
            <a:off x="8348760" y="1200960"/>
            <a:ext cx="2507400" cy="5574240"/>
          </a:xfrm>
          <a:prstGeom prst="rect">
            <a:avLst/>
          </a:prstGeom>
          <a:ln w="0">
            <a:noFill/>
          </a:ln>
        </p:spPr>
      </p:pic>
      <p:sp>
        <p:nvSpPr>
          <p:cNvPr id="104" name="PlaceHolder 2"/>
          <p:cNvSpPr>
            <a:spLocks noGrp="1"/>
          </p:cNvSpPr>
          <p:nvPr>
            <p:ph type="sldNum" idx="3"/>
          </p:nvPr>
        </p:nvSpPr>
        <p:spPr>
          <a:xfrm>
            <a:off x="11095200" y="6414840"/>
            <a:ext cx="457920" cy="246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EE0A06C9-D5CF-45F8-85EE-91D3044706D3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24760" y="562320"/>
            <a:ext cx="10514160" cy="637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Интерфейс программы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106" name="Рисунок 104" descr=""/>
          <p:cNvPicPr/>
          <p:nvPr/>
        </p:nvPicPr>
        <p:blipFill>
          <a:blip r:embed="rId1"/>
          <a:stretch/>
        </p:blipFill>
        <p:spPr>
          <a:xfrm>
            <a:off x="2158560" y="1284840"/>
            <a:ext cx="2509560" cy="5578920"/>
          </a:xfrm>
          <a:prstGeom prst="rect">
            <a:avLst/>
          </a:prstGeom>
          <a:ln w="0">
            <a:noFill/>
          </a:ln>
        </p:spPr>
      </p:pic>
      <p:pic>
        <p:nvPicPr>
          <p:cNvPr id="107" name="Рисунок 105" descr=""/>
          <p:cNvPicPr/>
          <p:nvPr/>
        </p:nvPicPr>
        <p:blipFill>
          <a:blip r:embed="rId2"/>
          <a:stretch/>
        </p:blipFill>
        <p:spPr>
          <a:xfrm>
            <a:off x="4828320" y="1284840"/>
            <a:ext cx="2507400" cy="5574240"/>
          </a:xfrm>
          <a:prstGeom prst="rect">
            <a:avLst/>
          </a:prstGeom>
          <a:ln w="0">
            <a:noFill/>
          </a:ln>
        </p:spPr>
      </p:pic>
      <p:pic>
        <p:nvPicPr>
          <p:cNvPr id="108" name="Рисунок 106" descr=""/>
          <p:cNvPicPr/>
          <p:nvPr/>
        </p:nvPicPr>
        <p:blipFill>
          <a:blip r:embed="rId3"/>
          <a:stretch/>
        </p:blipFill>
        <p:spPr>
          <a:xfrm>
            <a:off x="7495560" y="1200600"/>
            <a:ext cx="2507760" cy="5574600"/>
          </a:xfrm>
          <a:prstGeom prst="rect">
            <a:avLst/>
          </a:prstGeom>
          <a:ln w="0">
            <a:noFill/>
          </a:ln>
        </p:spPr>
      </p:pic>
      <p:sp>
        <p:nvSpPr>
          <p:cNvPr id="109" name="PlaceHolder 2"/>
          <p:cNvSpPr>
            <a:spLocks noGrp="1"/>
          </p:cNvSpPr>
          <p:nvPr>
            <p:ph type="sldNum" idx="4"/>
          </p:nvPr>
        </p:nvSpPr>
        <p:spPr>
          <a:xfrm>
            <a:off x="11095200" y="6414840"/>
            <a:ext cx="457920" cy="246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F026DA79-BA2A-45ED-9C43-F8C90FCF869E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24760" y="562320"/>
            <a:ext cx="10514160" cy="637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Интерфейс программы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111" name="Рисунок 108" descr=""/>
          <p:cNvPicPr/>
          <p:nvPr/>
        </p:nvPicPr>
        <p:blipFill>
          <a:blip r:embed="rId1"/>
          <a:stretch/>
        </p:blipFill>
        <p:spPr>
          <a:xfrm>
            <a:off x="3449520" y="1283040"/>
            <a:ext cx="2507400" cy="5574240"/>
          </a:xfrm>
          <a:prstGeom prst="rect">
            <a:avLst/>
          </a:prstGeom>
          <a:ln w="0">
            <a:noFill/>
          </a:ln>
        </p:spPr>
      </p:pic>
      <p:pic>
        <p:nvPicPr>
          <p:cNvPr id="112" name="Рисунок 109" descr=""/>
          <p:cNvPicPr/>
          <p:nvPr/>
        </p:nvPicPr>
        <p:blipFill>
          <a:blip r:embed="rId2"/>
          <a:stretch/>
        </p:blipFill>
        <p:spPr>
          <a:xfrm>
            <a:off x="6234480" y="1282320"/>
            <a:ext cx="2507400" cy="5574240"/>
          </a:xfrm>
          <a:prstGeom prst="rect">
            <a:avLst/>
          </a:prstGeom>
          <a:ln w="0">
            <a:noFill/>
          </a:ln>
        </p:spPr>
      </p:pic>
      <p:sp>
        <p:nvSpPr>
          <p:cNvPr id="113" name="PlaceHolder 2"/>
          <p:cNvSpPr>
            <a:spLocks noGrp="1"/>
          </p:cNvSpPr>
          <p:nvPr>
            <p:ph type="sldNum" idx="5"/>
          </p:nvPr>
        </p:nvSpPr>
        <p:spPr>
          <a:xfrm>
            <a:off x="11095200" y="6414840"/>
            <a:ext cx="515160" cy="246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D04C4E2A-3861-4EC3-8A19-56D08A700B69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24760" y="562320"/>
            <a:ext cx="10514160" cy="6375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Интерфейс программы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115" name="Рисунок 111" descr=""/>
          <p:cNvPicPr/>
          <p:nvPr/>
        </p:nvPicPr>
        <p:blipFill>
          <a:blip r:embed="rId1"/>
          <a:stretch/>
        </p:blipFill>
        <p:spPr>
          <a:xfrm>
            <a:off x="2164680" y="1282680"/>
            <a:ext cx="2507760" cy="5574600"/>
          </a:xfrm>
          <a:prstGeom prst="rect">
            <a:avLst/>
          </a:prstGeom>
          <a:ln w="0">
            <a:noFill/>
          </a:ln>
        </p:spPr>
      </p:pic>
      <p:pic>
        <p:nvPicPr>
          <p:cNvPr id="116" name="Рисунок 112" descr=""/>
          <p:cNvPicPr/>
          <p:nvPr/>
        </p:nvPicPr>
        <p:blipFill>
          <a:blip r:embed="rId2"/>
          <a:stretch/>
        </p:blipFill>
        <p:spPr>
          <a:xfrm>
            <a:off x="4841640" y="1282680"/>
            <a:ext cx="2507760" cy="5574600"/>
          </a:xfrm>
          <a:prstGeom prst="rect">
            <a:avLst/>
          </a:prstGeom>
          <a:ln w="0">
            <a:noFill/>
          </a:ln>
        </p:spPr>
      </p:pic>
      <p:pic>
        <p:nvPicPr>
          <p:cNvPr id="117" name="Рисунок 113" descr=""/>
          <p:cNvPicPr/>
          <p:nvPr/>
        </p:nvPicPr>
        <p:blipFill>
          <a:blip r:embed="rId3"/>
          <a:stretch/>
        </p:blipFill>
        <p:spPr>
          <a:xfrm>
            <a:off x="7518960" y="1283040"/>
            <a:ext cx="2507400" cy="5574240"/>
          </a:xfrm>
          <a:prstGeom prst="rect">
            <a:avLst/>
          </a:prstGeom>
          <a:ln w="0">
            <a:noFill/>
          </a:ln>
        </p:spPr>
      </p:pic>
      <p:sp>
        <p:nvSpPr>
          <p:cNvPr id="118" name="PlaceHolder 2"/>
          <p:cNvSpPr>
            <a:spLocks noGrp="1"/>
          </p:cNvSpPr>
          <p:nvPr>
            <p:ph type="sldNum" idx="6"/>
          </p:nvPr>
        </p:nvSpPr>
        <p:spPr>
          <a:xfrm>
            <a:off x="11095200" y="6414840"/>
            <a:ext cx="515160" cy="246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9777FEE2-6F95-4F71-B426-AAF856B2FE75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562320"/>
            <a:ext cx="10514160" cy="7491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Исследование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120" name="Рисунок 115" descr=""/>
          <p:cNvPicPr/>
          <p:nvPr/>
        </p:nvPicPr>
        <p:blipFill>
          <a:blip r:embed="rId1"/>
          <a:stretch/>
        </p:blipFill>
        <p:spPr>
          <a:xfrm>
            <a:off x="1412280" y="1238400"/>
            <a:ext cx="9365760" cy="5618880"/>
          </a:xfrm>
          <a:prstGeom prst="rect">
            <a:avLst/>
          </a:prstGeom>
          <a:ln w="0">
            <a:noFill/>
          </a:ln>
        </p:spPr>
      </p:pic>
      <p:sp>
        <p:nvSpPr>
          <p:cNvPr id="121" name="PlaceHolder 2"/>
          <p:cNvSpPr>
            <a:spLocks noGrp="1"/>
          </p:cNvSpPr>
          <p:nvPr>
            <p:ph type="sldNum" idx="7"/>
          </p:nvPr>
        </p:nvSpPr>
        <p:spPr>
          <a:xfrm>
            <a:off x="11095200" y="6414840"/>
            <a:ext cx="400680" cy="246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109443E2-B163-4287-B0F5-00426DFFF4A6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562320"/>
            <a:ext cx="10514160" cy="607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Заключение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838080" y="1563840"/>
            <a:ext cx="10514160" cy="47401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 ходе выполнения курсовой работы была разработана база данных для хранения и обработки данных библиотечной картотеки, а также приложение для доступа к ней.</a:t>
            </a: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 процессе выполнения курсовой работы были решены следующие задачи:</a:t>
            </a: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Проведен анализ существующих библиотечных сервисов;</a:t>
            </a: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Определены требования к базе данных и программному обеспечению;</a:t>
            </a: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Спроектированы сущности базы данных и заданы их ограничения;</a:t>
            </a: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Выбраны инструменты для реализации базы данных и программного обеспечения;</a:t>
            </a: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Реализованы база данных и программное обеспечение для работы с ней;</a:t>
            </a: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Проведено исследование на основе разработанной базы данных;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8"/>
          </p:nvPr>
        </p:nvSpPr>
        <p:spPr>
          <a:xfrm>
            <a:off x="11095200" y="6414840"/>
            <a:ext cx="524520" cy="246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15E36A8A-892B-4EE8-BB19-E2CBC5171448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24760" y="562320"/>
            <a:ext cx="10514160" cy="624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Цель и задачи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838080" y="1831680"/>
            <a:ext cx="10514160" cy="4523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Целью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данной курсовой работы является разработка базы данных для хранения и обработки данных библиотечной картотеки</a:t>
            </a: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Задачи:</a:t>
            </a: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провести анализ существующих библиотечных сервисов;</a:t>
            </a: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определить требования к базе данных и программному обеспечению;</a:t>
            </a: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спроектировать сущности базы данных и задать их ограничения;</a:t>
            </a: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выбрать инструменты для реализации базы данных и программного обеспечения;</a:t>
            </a: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реализовать базу данных и программное обеспечение для доступа к ней;</a:t>
            </a: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провести исследование на основе разработанной базы данных.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34D516-7873-43AD-8258-97D4E19EEB81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0000" y="562320"/>
            <a:ext cx="10514160" cy="7491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Диаграмма сущность-связь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3054600" y="1410840"/>
            <a:ext cx="5405400" cy="5443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B219E7-0890-49CA-BA58-59897BCAD235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14040" y="562320"/>
            <a:ext cx="10514160" cy="7491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Диаграмма базы данных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340000" y="1304640"/>
            <a:ext cx="7562520" cy="5355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732C32-176C-4374-A487-773866EB354D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562320"/>
            <a:ext cx="10514160" cy="7491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Диаграмма прецедентов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90" name="Рисунок 89" descr=""/>
          <p:cNvPicPr/>
          <p:nvPr/>
        </p:nvPicPr>
        <p:blipFill>
          <a:blip r:embed="rId1"/>
          <a:stretch/>
        </p:blipFill>
        <p:spPr>
          <a:xfrm>
            <a:off x="3204360" y="1282680"/>
            <a:ext cx="6364080" cy="55746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E0FCFF-10F3-4598-A490-9CD13FDF1F54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23880" y="562320"/>
            <a:ext cx="9142560" cy="6663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Схемы функций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92" name="Рисунок 91" descr=""/>
          <p:cNvPicPr/>
          <p:nvPr/>
        </p:nvPicPr>
        <p:blipFill>
          <a:blip r:embed="rId1"/>
          <a:stretch/>
        </p:blipFill>
        <p:spPr>
          <a:xfrm>
            <a:off x="4790520" y="1229400"/>
            <a:ext cx="4921920" cy="56098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BA9E70B-6C89-4B69-B1C2-FCEB94431899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523880" y="562320"/>
            <a:ext cx="9142560" cy="6663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Схемы функций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94" name="Рисунок 93" descr=""/>
          <p:cNvPicPr/>
          <p:nvPr/>
        </p:nvPicPr>
        <p:blipFill>
          <a:blip r:embed="rId1"/>
          <a:stretch/>
        </p:blipFill>
        <p:spPr>
          <a:xfrm>
            <a:off x="2474280" y="1204200"/>
            <a:ext cx="8375040" cy="56530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9DCFA29-1F5D-4664-9BE8-0B033FF984BC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3880" y="562320"/>
            <a:ext cx="9142560" cy="6663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Схемы функций</a:t>
            </a:r>
            <a:endParaRPr b="0" lang="ru-RU" sz="3600" spc="-1" strike="noStrike">
              <a:latin typeface="Arial"/>
            </a:endParaRPr>
          </a:p>
        </p:txBody>
      </p:sp>
      <p:pic>
        <p:nvPicPr>
          <p:cNvPr id="96" name="Рисунок 95" descr=""/>
          <p:cNvPicPr/>
          <p:nvPr/>
        </p:nvPicPr>
        <p:blipFill>
          <a:blip r:embed="rId1"/>
          <a:stretch/>
        </p:blipFill>
        <p:spPr>
          <a:xfrm>
            <a:off x="4710600" y="1300320"/>
            <a:ext cx="5758920" cy="5556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438FC06-3095-4E84-9BB2-4E566C527115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532080"/>
            <a:ext cx="10514160" cy="7491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Средства реализации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2575080"/>
            <a:ext cx="2231640" cy="22561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Kotlin</a:t>
            </a: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PostgresSQL</a:t>
            </a: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Exposed</a:t>
            </a: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Ktor</a:t>
            </a: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Jetpack Compose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6013D1-7A57-4DB4-9222-93F741E97A12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LibreOffice/7.3.7.2$Linux_X86_64 LibreOffice_project/30$Build-2</Application>
  <AppVersion>15.0000</AppVersion>
  <Words>284</Words>
  <Paragraphs>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Артём Новиков</dc:creator>
  <dc:description/>
  <dc:language>ru-RU</dc:language>
  <cp:lastModifiedBy/>
  <dcterms:modified xsi:type="dcterms:W3CDTF">2025-09-04T00:19:48Z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15</vt:i4>
  </property>
</Properties>
</file>