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9.png" ContentType="image/png"/>
  <Override PartName="/ppt/media/image1.png" ContentType="image/png"/>
  <Override PartName="/ppt/media/image3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10.png" ContentType="image/png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75D1565-6DE5-427E-89D4-83E9E08D3CA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DE38FD-3D00-41D2-8FE1-42304E450DB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30FF84-9DF8-4DF2-AD37-DCAF5CD3C44D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C29D737-30BD-4DB7-8B04-34BABA7B3A5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92BAB5-B68D-4FB5-9C65-BDD77C1583D5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F1186F-C560-477A-9C45-5DCE4871BFE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436056-82FB-4DE1-9471-7D27FF9F7F35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DE4E50-AF1B-4390-8B5B-04590AD9007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C35FC6-8433-49C4-B533-537ACE18468F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2759585-56BC-4855-9709-D056A18722E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032C78-F76D-4588-9AE6-7E48767ECD6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C9858ED-8FEE-4DC0-8844-1DD925FDEFB2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70555-92AD-4DE5-A80A-1CAB9703CD5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BF765D-E9DB-4662-9A0D-B0DBDD01CA0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5D30EC-0DBF-4B84-AFC6-92B1A5C8C657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DE6383-43FD-4767-B790-59082D928AE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225FFD1-291C-48DC-B2D8-021CB2E74341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837DFD-B1C2-458B-BDE4-119093BAC7D9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9C1A69C-F645-418D-AA31-3FD08509399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7B3D744-3915-45B7-8A56-CBCDBC908F9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8FE9A4-BA67-4A67-9FEB-BB3E9C6FD6C1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790853B-D688-414B-98E5-0EB647672E5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CED2B0-3EAA-42AE-AF82-09A4834F575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4B8E04C-D203-432C-9050-81306450C0F9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1"/>
          </p:nvPr>
        </p:nvSpPr>
        <p:spPr>
          <a:xfrm>
            <a:off x="11095200" y="6414840"/>
            <a:ext cx="257400" cy="24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D6F751EF-5DA9-4D58-A814-74DF877CB43E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11095200" y="6414840"/>
            <a:ext cx="257400" cy="24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DEF7C1F4-FED0-4656-81A4-D00AADC6436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87240" y="3310920"/>
            <a:ext cx="11217600" cy="1470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КУРСОВАЯ РАБОТА НА ТЕМУ:</a:t>
            </a:r>
            <a:br>
              <a:rPr sz="3200"/>
            </a:br>
            <a:r>
              <a:rPr b="0" lang="ru-RU" sz="3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«Разработка базы данных для хранения и обработки данных библиотечной картотеки»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9011520" y="6123240"/>
            <a:ext cx="3133080" cy="6516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72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Студент: Новиков А.А. ИУ7-62Б</a:t>
            </a:r>
            <a:endParaRPr b="0" lang="ru-RU" sz="1600" spc="-1" strike="noStrike">
              <a:latin typeface="Arial"/>
            </a:endParaRPr>
          </a:p>
          <a:p>
            <a:pPr marL="228600" indent="-228600">
              <a:lnSpc>
                <a:spcPct val="72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Руководитель: Кузнецова О.В.</a:t>
            </a:r>
            <a:endParaRPr b="0" lang="ru-RU" sz="1600" spc="-1" strike="noStrike">
              <a:latin typeface="Arial"/>
            </a:endParaRPr>
          </a:p>
        </p:txBody>
      </p:sp>
      <p:sp>
        <p:nvSpPr>
          <p:cNvPr id="80" name="TextBox 6"/>
          <p:cNvSpPr/>
          <p:nvPr/>
        </p:nvSpPr>
        <p:spPr>
          <a:xfrm>
            <a:off x="2612520" y="836280"/>
            <a:ext cx="8451720" cy="1735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Министерство науки и высшего образования Российской Федерации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Федеральное государственное бюджетное образовательное учреждение высшего образования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«Московский государственный технический университет имени Н. Э. Баумана (национальный исследовательский университет)»</a:t>
            </a:r>
            <a:endParaRPr b="0" lang="ru-RU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(МГТУ им. Н. Э. Баумана)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Подзаголовок 2"/>
          <p:cNvSpPr/>
          <p:nvPr/>
        </p:nvSpPr>
        <p:spPr>
          <a:xfrm>
            <a:off x="5298840" y="6223320"/>
            <a:ext cx="2001240" cy="40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Москва, 2025 г.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82" name="Picture 2" descr="Picture 2"/>
          <p:cNvPicPr/>
          <p:nvPr/>
        </p:nvPicPr>
        <p:blipFill>
          <a:blip r:embed="rId1"/>
          <a:stretch/>
        </p:blipFill>
        <p:spPr>
          <a:xfrm>
            <a:off x="1102680" y="947880"/>
            <a:ext cx="1291320" cy="15253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520" cy="637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Рисунок 99" descr=""/>
          <p:cNvPicPr/>
          <p:nvPr/>
        </p:nvPicPr>
        <p:blipFill>
          <a:blip r:embed="rId1"/>
          <a:stretch/>
        </p:blipFill>
        <p:spPr>
          <a:xfrm>
            <a:off x="551520" y="1200960"/>
            <a:ext cx="2507760" cy="5574600"/>
          </a:xfrm>
          <a:prstGeom prst="rect">
            <a:avLst/>
          </a:prstGeom>
          <a:ln w="0">
            <a:noFill/>
          </a:ln>
        </p:spPr>
      </p:pic>
      <p:pic>
        <p:nvPicPr>
          <p:cNvPr id="101" name="Рисунок 100" descr=""/>
          <p:cNvPicPr/>
          <p:nvPr/>
        </p:nvPicPr>
        <p:blipFill>
          <a:blip r:embed="rId2"/>
          <a:stretch/>
        </p:blipFill>
        <p:spPr>
          <a:xfrm>
            <a:off x="3195360" y="1200960"/>
            <a:ext cx="2508120" cy="5574960"/>
          </a:xfrm>
          <a:prstGeom prst="rect">
            <a:avLst/>
          </a:prstGeom>
          <a:ln w="0">
            <a:noFill/>
          </a:ln>
        </p:spPr>
      </p:pic>
      <p:pic>
        <p:nvPicPr>
          <p:cNvPr id="102" name="Рисунок 101" descr=""/>
          <p:cNvPicPr/>
          <p:nvPr/>
        </p:nvPicPr>
        <p:blipFill>
          <a:blip r:embed="rId3"/>
          <a:stretch/>
        </p:blipFill>
        <p:spPr>
          <a:xfrm>
            <a:off x="5840640" y="1200960"/>
            <a:ext cx="2507760" cy="5574960"/>
          </a:xfrm>
          <a:prstGeom prst="rect">
            <a:avLst/>
          </a:prstGeom>
          <a:ln w="0">
            <a:noFill/>
          </a:ln>
        </p:spPr>
      </p:pic>
      <p:pic>
        <p:nvPicPr>
          <p:cNvPr id="103" name="Рисунок 102" descr=""/>
          <p:cNvPicPr/>
          <p:nvPr/>
        </p:nvPicPr>
        <p:blipFill>
          <a:blip r:embed="rId4"/>
          <a:stretch/>
        </p:blipFill>
        <p:spPr>
          <a:xfrm>
            <a:off x="8348760" y="1200960"/>
            <a:ext cx="2507760" cy="5574600"/>
          </a:xfrm>
          <a:prstGeom prst="rect">
            <a:avLst/>
          </a:prstGeom>
          <a:ln w="0">
            <a:noFill/>
          </a:ln>
        </p:spPr>
      </p:pic>
      <p:sp>
        <p:nvSpPr>
          <p:cNvPr id="104" name="PlaceHolder 2"/>
          <p:cNvSpPr>
            <a:spLocks noGrp="1"/>
          </p:cNvSpPr>
          <p:nvPr>
            <p:ph type="sldNum" idx="3"/>
          </p:nvPr>
        </p:nvSpPr>
        <p:spPr>
          <a:xfrm>
            <a:off x="11095200" y="6414840"/>
            <a:ext cx="458280" cy="24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F680DAC4-38A7-4AF6-B9B3-D47DBF94F46B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520" cy="637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6" name="Рисунок 104" descr=""/>
          <p:cNvPicPr/>
          <p:nvPr/>
        </p:nvPicPr>
        <p:blipFill>
          <a:blip r:embed="rId1"/>
          <a:stretch/>
        </p:blipFill>
        <p:spPr>
          <a:xfrm>
            <a:off x="2158560" y="1284840"/>
            <a:ext cx="2509920" cy="5579280"/>
          </a:xfrm>
          <a:prstGeom prst="rect">
            <a:avLst/>
          </a:prstGeom>
          <a:ln w="0">
            <a:noFill/>
          </a:ln>
        </p:spPr>
      </p:pic>
      <p:pic>
        <p:nvPicPr>
          <p:cNvPr id="107" name="Рисунок 105" descr=""/>
          <p:cNvPicPr/>
          <p:nvPr/>
        </p:nvPicPr>
        <p:blipFill>
          <a:blip r:embed="rId2"/>
          <a:stretch/>
        </p:blipFill>
        <p:spPr>
          <a:xfrm>
            <a:off x="4828320" y="1284840"/>
            <a:ext cx="2507760" cy="5574600"/>
          </a:xfrm>
          <a:prstGeom prst="rect">
            <a:avLst/>
          </a:prstGeom>
          <a:ln w="0">
            <a:noFill/>
          </a:ln>
        </p:spPr>
      </p:pic>
      <p:pic>
        <p:nvPicPr>
          <p:cNvPr id="108" name="Рисунок 106" descr=""/>
          <p:cNvPicPr/>
          <p:nvPr/>
        </p:nvPicPr>
        <p:blipFill>
          <a:blip r:embed="rId3"/>
          <a:stretch/>
        </p:blipFill>
        <p:spPr>
          <a:xfrm>
            <a:off x="7495560" y="1200600"/>
            <a:ext cx="2508120" cy="5574960"/>
          </a:xfrm>
          <a:prstGeom prst="rect">
            <a:avLst/>
          </a:prstGeom>
          <a:ln w="0">
            <a:noFill/>
          </a:ln>
        </p:spPr>
      </p:pic>
      <p:sp>
        <p:nvSpPr>
          <p:cNvPr id="109" name="PlaceHolder 2"/>
          <p:cNvSpPr>
            <a:spLocks noGrp="1"/>
          </p:cNvSpPr>
          <p:nvPr>
            <p:ph type="sldNum" idx="4"/>
          </p:nvPr>
        </p:nvSpPr>
        <p:spPr>
          <a:xfrm>
            <a:off x="11095200" y="6414840"/>
            <a:ext cx="458280" cy="24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33E6DEB4-3A99-4FC5-92DB-1DD282B055A8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520" cy="637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Рисунок 108" descr=""/>
          <p:cNvPicPr/>
          <p:nvPr/>
        </p:nvPicPr>
        <p:blipFill>
          <a:blip r:embed="rId1"/>
          <a:stretch/>
        </p:blipFill>
        <p:spPr>
          <a:xfrm>
            <a:off x="3449520" y="1283040"/>
            <a:ext cx="2507760" cy="5574600"/>
          </a:xfrm>
          <a:prstGeom prst="rect">
            <a:avLst/>
          </a:prstGeom>
          <a:ln w="0">
            <a:noFill/>
          </a:ln>
        </p:spPr>
      </p:pic>
      <p:pic>
        <p:nvPicPr>
          <p:cNvPr id="112" name="Рисунок 109" descr=""/>
          <p:cNvPicPr/>
          <p:nvPr/>
        </p:nvPicPr>
        <p:blipFill>
          <a:blip r:embed="rId2"/>
          <a:stretch/>
        </p:blipFill>
        <p:spPr>
          <a:xfrm>
            <a:off x="6234480" y="1282320"/>
            <a:ext cx="2507760" cy="557460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2"/>
          <p:cNvSpPr>
            <a:spLocks noGrp="1"/>
          </p:cNvSpPr>
          <p:nvPr>
            <p:ph type="sldNum" idx="5"/>
          </p:nvPr>
        </p:nvSpPr>
        <p:spPr>
          <a:xfrm>
            <a:off x="11095200" y="6414840"/>
            <a:ext cx="515520" cy="24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00239B49-A74B-4FDE-B8A1-81F27E88A9FA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520" cy="637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Интерфейс программы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Рисунок 111" descr=""/>
          <p:cNvPicPr/>
          <p:nvPr/>
        </p:nvPicPr>
        <p:blipFill>
          <a:blip r:embed="rId1"/>
          <a:stretch/>
        </p:blipFill>
        <p:spPr>
          <a:xfrm>
            <a:off x="2164680" y="1282680"/>
            <a:ext cx="2508120" cy="5574960"/>
          </a:xfrm>
          <a:prstGeom prst="rect">
            <a:avLst/>
          </a:prstGeom>
          <a:ln w="0">
            <a:noFill/>
          </a:ln>
        </p:spPr>
      </p:pic>
      <p:pic>
        <p:nvPicPr>
          <p:cNvPr id="116" name="Рисунок 112" descr=""/>
          <p:cNvPicPr/>
          <p:nvPr/>
        </p:nvPicPr>
        <p:blipFill>
          <a:blip r:embed="rId2"/>
          <a:stretch/>
        </p:blipFill>
        <p:spPr>
          <a:xfrm>
            <a:off x="4841640" y="1282680"/>
            <a:ext cx="2508120" cy="5574960"/>
          </a:xfrm>
          <a:prstGeom prst="rect">
            <a:avLst/>
          </a:prstGeom>
          <a:ln w="0">
            <a:noFill/>
          </a:ln>
        </p:spPr>
      </p:pic>
      <p:pic>
        <p:nvPicPr>
          <p:cNvPr id="117" name="Рисунок 113" descr=""/>
          <p:cNvPicPr/>
          <p:nvPr/>
        </p:nvPicPr>
        <p:blipFill>
          <a:blip r:embed="rId3"/>
          <a:stretch/>
        </p:blipFill>
        <p:spPr>
          <a:xfrm>
            <a:off x="7518960" y="1283040"/>
            <a:ext cx="2507760" cy="557460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2"/>
          <p:cNvSpPr>
            <a:spLocks noGrp="1"/>
          </p:cNvSpPr>
          <p:nvPr>
            <p:ph type="sldNum" idx="6"/>
          </p:nvPr>
        </p:nvSpPr>
        <p:spPr>
          <a:xfrm>
            <a:off x="11095200" y="6414840"/>
            <a:ext cx="515520" cy="24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8D3BC861-40D3-4249-9733-7ECDA44D58E5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4520" cy="749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Исследование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0" name="Рисунок 115" descr=""/>
          <p:cNvPicPr/>
          <p:nvPr/>
        </p:nvPicPr>
        <p:blipFill>
          <a:blip r:embed="rId1"/>
          <a:stretch/>
        </p:blipFill>
        <p:spPr>
          <a:xfrm>
            <a:off x="1412280" y="1238400"/>
            <a:ext cx="9366120" cy="561924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2"/>
          <p:cNvSpPr>
            <a:spLocks noGrp="1"/>
          </p:cNvSpPr>
          <p:nvPr>
            <p:ph type="sldNum" idx="7"/>
          </p:nvPr>
        </p:nvSpPr>
        <p:spPr>
          <a:xfrm>
            <a:off x="11095200" y="6414840"/>
            <a:ext cx="401040" cy="24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7155D695-A6C5-4141-BBD8-6C7E445B3726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4520" cy="607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Заключение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38080" y="1563840"/>
            <a:ext cx="10514520" cy="4740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ходе выполнения курсовой работы была разработана база данных для хранения и обработки данных библиотечной картотеки, а также приложение для доступа к ней.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 процессе выполнения курсовой работы были решены следующие задачи: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 анализ существующих библиотечных сервисов;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Определены требования к базе данных и программному обеспечению;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Спроектированы сущности базы данных и заданы их ограничения;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Выбраны инструменты для реализации базы данных и программного обеспечения;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Реализованы база данных и программное обеспечение для работы с ней;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Проведено исследование на основе разработанной базы данных;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8"/>
          </p:nvPr>
        </p:nvSpPr>
        <p:spPr>
          <a:xfrm>
            <a:off x="11095200" y="6414840"/>
            <a:ext cx="524880" cy="247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>
              <a:lnSpc>
                <a:spcPct val="100000"/>
              </a:lnSpc>
              <a:buNone/>
            </a:pPr>
            <a:fld id="{1515164A-6F4A-4907-821D-361717CCFB70}" type="slidenum">
              <a:rPr b="0" lang="ru-RU" sz="2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&lt;номер&gt;</a:t>
            </a:fld>
            <a:endParaRPr b="0" lang="ru-RU" sz="24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824760" y="562320"/>
            <a:ext cx="10514520" cy="625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 и задачи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838080" y="1831680"/>
            <a:ext cx="10514520" cy="4523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Целью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данной курсовой работы является разработка базы данных для хранения и обработки данных библиотечной картотеки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Задачи: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анализ существующих библиотечных сервисов;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определить требования к базе данных и программному обеспечению;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спроектировать сущности базы данных и задать их ограничения;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выбрать инструменты для реализации базы данных и программного обеспечения;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реализовать базу данных и программное обеспечение для доступа к ней;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</a:tabLst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провести исследование на основе разработанной базы данных.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D78418-2C5F-47FD-A1A0-B31F15D942D3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20000" y="562320"/>
            <a:ext cx="10514520" cy="749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сущность-связь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Рисунок 85" descr=""/>
          <p:cNvPicPr/>
          <p:nvPr/>
        </p:nvPicPr>
        <p:blipFill>
          <a:blip r:embed="rId1"/>
          <a:stretch/>
        </p:blipFill>
        <p:spPr>
          <a:xfrm>
            <a:off x="2506320" y="1240560"/>
            <a:ext cx="6808680" cy="5617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7BCE87-543F-44B8-B980-C4E0E864FE3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914040" y="562320"/>
            <a:ext cx="10514520" cy="749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базы данных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2340000" y="1304640"/>
            <a:ext cx="7562880" cy="53553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BCA68E-D9B3-474E-9509-E2E49514A7E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562320"/>
            <a:ext cx="10514520" cy="749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Диаграмма прецедентов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0" name="Рисунок 89" descr=""/>
          <p:cNvPicPr/>
          <p:nvPr/>
        </p:nvPicPr>
        <p:blipFill>
          <a:blip r:embed="rId1"/>
          <a:stretch/>
        </p:blipFill>
        <p:spPr>
          <a:xfrm>
            <a:off x="3204360" y="1282680"/>
            <a:ext cx="6364440" cy="55749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16FDC4-AEE5-49FC-B972-1F3FD3C1AEE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2920" cy="666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Рисунок 91" descr=""/>
          <p:cNvPicPr/>
          <p:nvPr/>
        </p:nvPicPr>
        <p:blipFill>
          <a:blip r:embed="rId1"/>
          <a:stretch/>
        </p:blipFill>
        <p:spPr>
          <a:xfrm>
            <a:off x="4790520" y="1229400"/>
            <a:ext cx="4922280" cy="56102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0108274-1A1F-469A-BFD7-99080D8E8E9D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2920" cy="666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Рисунок 93" descr=""/>
          <p:cNvPicPr/>
          <p:nvPr/>
        </p:nvPicPr>
        <p:blipFill>
          <a:blip r:embed="rId1"/>
          <a:stretch/>
        </p:blipFill>
        <p:spPr>
          <a:xfrm>
            <a:off x="2474280" y="1204200"/>
            <a:ext cx="8375400" cy="5653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156B26B-14E5-4BB0-85C4-2A800C01F75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562320"/>
            <a:ext cx="9142920" cy="666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Схемы функций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Рисунок 95" descr=""/>
          <p:cNvPicPr/>
          <p:nvPr/>
        </p:nvPicPr>
        <p:blipFill>
          <a:blip r:embed="rId1"/>
          <a:stretch/>
        </p:blipFill>
        <p:spPr>
          <a:xfrm>
            <a:off x="4710600" y="1300320"/>
            <a:ext cx="5759280" cy="5557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A71673-4300-4737-B02A-0ADCE6EFD026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532080"/>
            <a:ext cx="10514520" cy="7495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-RU" sz="3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Средства реализации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2575080"/>
            <a:ext cx="2232000" cy="22564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Kotlin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PostgresSQL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Exposed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Ktor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Times New Roman"/>
              <a:buChar char="–"/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Jetpack Compose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9102A63-685E-42AC-8D04-07048AF0FFC3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LibreOffice/7.3.7.2$Linux_X86_64 LibreOffice_project/30$Build-2</Application>
  <AppVersion>15.0000</AppVersion>
  <Words>284</Words>
  <Paragraphs>58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Артём Новиков</dc:creator>
  <dc:description/>
  <dc:language>ru-RU</dc:language>
  <cp:lastModifiedBy/>
  <dcterms:modified xsi:type="dcterms:W3CDTF">2025-09-03T15:10:51Z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15</vt:i4>
  </property>
</Properties>
</file>