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59" d="100"/>
          <a:sy n="59" d="100"/>
        </p:scale>
        <p:origin x="102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6F4-7DE7-4DEB-8BD7-0DB4AEF3FC00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0FF26-81BA-4913-AC92-B1E0A707C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2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4082-BA5E-48B0-982B-BF00B45FB2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BA8B-D433-42B3-B3C9-30E4F132262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1180-3D4D-439C-912C-8C4A162146E3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39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176B-9344-45C0-A83D-99033EA1FAB3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0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F045-88C5-438E-B75E-8D5A93FC8961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985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8ECE-EC17-4804-AE12-43DBC6D9892B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9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FA99-8F42-4B1D-85BD-BF432DC4C2D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F398-C76E-48D8-987D-C201C827600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79E5-2F3E-4222-9673-DEE6BEB36BFD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66AB-1386-468C-8359-4F8289BD042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BB02-C108-4D16-8E84-83C4BEF71281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2FEE-B6A4-43BA-B7BD-92BA40937472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1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14B9-C732-4EF8-ADFC-119C2E4C8419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3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6DA-3BCA-4C6C-801F-4B053F12C81D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3A91-35DB-4128-8760-56118D8E8A38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9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50B-67EB-4527-A264-271A70FE39D9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6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A834-BF71-4996-BE23-59C50D6CF9A1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F6DDFA-AA66-4B0B-866A-0A73E31A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2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qks1lver/amex-nyse-nasdaq-stock-his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FBA-51D5-4FCE-99F1-C7261C877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Analysis Report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AD78-10EB-41E5-AA31-25F1533C5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Han Sun, M.A. Economics</a:t>
            </a:r>
          </a:p>
          <a:p>
            <a:r>
              <a:rPr lang="en-US" altLang="zh-CN" dirty="0"/>
              <a:t>2021/10/13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F923D-7657-4471-AF8C-18A92483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EB44-CB69-456D-8F49-A393281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Upload/ Ready to visualize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CB2E3-60A4-4EFF-A455-29BEA41D3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26" y="1284052"/>
            <a:ext cx="10940529" cy="25486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88145-B5D6-4FC0-AD0B-1B2D15F6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55" y="3690158"/>
            <a:ext cx="6011883" cy="3450119"/>
          </a:xfrm>
          <a:prstGeom prst="rect">
            <a:avLst/>
          </a:prstGeom>
        </p:spPr>
      </p:pic>
      <p:sp>
        <p:nvSpPr>
          <p:cNvPr id="3" name="Star: 7 Points 2">
            <a:extLst>
              <a:ext uri="{FF2B5EF4-FFF2-40B4-BE49-F238E27FC236}">
                <a16:creationId xmlns:a16="http://schemas.microsoft.com/office/drawing/2014/main" id="{2363F240-72B0-420D-857B-868C40923E30}"/>
              </a:ext>
            </a:extLst>
          </p:cNvPr>
          <p:cNvSpPr/>
          <p:nvPr/>
        </p:nvSpPr>
        <p:spPr>
          <a:xfrm>
            <a:off x="2565647" y="2068497"/>
            <a:ext cx="1056442" cy="204186"/>
          </a:xfrm>
          <a:prstGeom prst="star7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02858C4-5551-412A-87FB-D4C7A97F21A7}"/>
              </a:ext>
            </a:extLst>
          </p:cNvPr>
          <p:cNvSpPr/>
          <p:nvPr/>
        </p:nvSpPr>
        <p:spPr>
          <a:xfrm>
            <a:off x="1970843" y="1284052"/>
            <a:ext cx="701336" cy="269540"/>
          </a:xfrm>
          <a:prstGeom prst="flowChartProcess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B630EE-B2DC-4718-92C3-CF39DE885B57}"/>
              </a:ext>
            </a:extLst>
          </p:cNvPr>
          <p:cNvCxnSpPr/>
          <p:nvPr/>
        </p:nvCxnSpPr>
        <p:spPr>
          <a:xfrm flipH="1">
            <a:off x="8774538" y="2938509"/>
            <a:ext cx="333951" cy="408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26227-A62C-4A1B-AA20-60EAF8E99B5A}"/>
              </a:ext>
            </a:extLst>
          </p:cNvPr>
          <p:cNvSpPr txBox="1"/>
          <p:nvPr/>
        </p:nvSpPr>
        <p:spPr>
          <a:xfrm>
            <a:off x="9108489" y="263073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append</a:t>
            </a:r>
            <a:endParaRPr lang="zh-CN" altLang="en-US" sz="1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49ED8A-F89D-47DD-92A1-139D95F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9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1078-5F75-4289-B6A1-4143F7FC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Experiment, and Case Study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5E50-6236-4B8D-8D6F-83BCDC5C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E12B2-7512-4BFD-B28F-171D60FD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42" y="1626925"/>
            <a:ext cx="5158052" cy="5231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43685-3634-4307-B16D-8BE38F41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4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F79-6F90-4543-B5CD-BC67CF4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Continued- Tableau Dashboard </a:t>
            </a:r>
            <a:r>
              <a:rPr lang="en-US" altLang="zh-CN" sz="1800" dirty="0"/>
              <a:t>(unfinished yet)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740E0-7F51-421E-9E20-DFD1093C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3236"/>
            <a:ext cx="8151778" cy="55347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530C7-6EB8-425E-8354-E07E2FF4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64" y="3429000"/>
            <a:ext cx="3680554" cy="3361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3DF18-539B-470A-9276-7221939E4263}"/>
              </a:ext>
            </a:extLst>
          </p:cNvPr>
          <p:cNvSpPr txBox="1"/>
          <p:nvPr/>
        </p:nvSpPr>
        <p:spPr>
          <a:xfrm>
            <a:off x="9166015" y="2844225"/>
            <a:ext cx="280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Stock: PLC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1EDE4-8D9F-4D41-96B5-2092232E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E78C-48E4-4D10-9DD8-07658063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Continue- Important Results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BBED-89A3-4EFF-822B-A3875C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*raising alerts: 0.4673% of overall datasets</a:t>
            </a:r>
          </a:p>
          <a:p>
            <a:r>
              <a:rPr lang="en-CA" altLang="zh-CN" dirty="0"/>
              <a:t>*NASDAQ Composite has negative correlation with USD/CAD exchange rate for most of time, reverse under certain conditions (</a:t>
            </a:r>
            <a:r>
              <a:rPr lang="en-CA" altLang="zh-CN" b="1" i="1" dirty="0"/>
              <a:t>Heterogeneity</a:t>
            </a:r>
            <a:r>
              <a:rPr lang="en-CA" altLang="zh-CN" dirty="0"/>
              <a:t>).</a:t>
            </a:r>
          </a:p>
          <a:p>
            <a:r>
              <a:rPr lang="en-CA" altLang="zh-CN" dirty="0"/>
              <a:t>*Top 3 years most fluctuation in stock market: 2020, 2008, 2009. i.e., Global financial crisis, and positive trends over time.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D533-5CD2-483B-8CC9-0A708492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0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C9F9-A755-4018-96E4-6D06E62D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 &amp; 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7BDE-D6A4-4343-ACD4-1856B613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63" y="2160588"/>
            <a:ext cx="8596668" cy="3880773"/>
          </a:xfrm>
        </p:spPr>
        <p:txBody>
          <a:bodyPr/>
          <a:lstStyle/>
          <a:p>
            <a:r>
              <a:rPr lang="en-US" altLang="zh-CN" dirty="0"/>
              <a:t>Within one day change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Integration each ticker by industry (</a:t>
            </a:r>
            <a:r>
              <a:rPr lang="en-CA" altLang="zh-CN" dirty="0"/>
              <a:t>Build a Classification systems to compare industry trends and relative valuations among companies in a group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ie</a:t>
            </a:r>
            <a:r>
              <a:rPr lang="en-US" altLang="zh-CN" dirty="0"/>
              <a:t>. ICB/GICS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B4250-BF9B-460B-8FA9-2109C5AB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3" y="2633185"/>
            <a:ext cx="4952381" cy="8190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DB9CBCE-EAAC-438B-8D21-D703515D549F}"/>
              </a:ext>
            </a:extLst>
          </p:cNvPr>
          <p:cNvSpPr/>
          <p:nvPr/>
        </p:nvSpPr>
        <p:spPr>
          <a:xfrm>
            <a:off x="2631964" y="2952524"/>
            <a:ext cx="2175029" cy="18037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90916-0483-4E13-8B2E-7DBB5E545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96" y="4708849"/>
            <a:ext cx="2619375" cy="17430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89173-7443-4282-8333-5FA96C98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97BE8-9053-41D7-B811-3EE0DB997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02" y="1159086"/>
            <a:ext cx="3269869" cy="590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6B1548-8647-4D9A-9399-81A3181DA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784" y="1750025"/>
            <a:ext cx="3644286" cy="12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A8C3-3A87-4255-A8C3-440E5E40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CDEE-303D-43CA-80FD-55C661CB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zh-CN" dirty="0"/>
              <a:t>William Greene. 2017. “Econometric Analysis.” Chapter 21. ISBN-13: 9780134804576</a:t>
            </a:r>
          </a:p>
          <a:p>
            <a:r>
              <a:rPr lang="en-CA" altLang="zh-CN" dirty="0"/>
              <a:t>John C. Alexander, Delbert Goff, and Pamela P. Peterson. 1989. “Profitability of a Trading Strategy Based on Unexpected Earnings.” Financial Analysts Journal, vol. 45, no. 4; 65–71. doi:10.2469/faj.v45.n4.65</a:t>
            </a:r>
          </a:p>
          <a:p>
            <a:r>
              <a:rPr lang="en-CA" altLang="zh-CN" dirty="0"/>
              <a:t>Christopher Avery and Peter Zemsky. 1998. “Multi-Dimensional Uncertainty and Herding in Financial Markets.” American Economic Review, vol. 88, no. 4; 724–748.</a:t>
            </a:r>
          </a:p>
          <a:p>
            <a:r>
              <a:rPr lang="en-CA" altLang="zh-CN" dirty="0"/>
              <a:t>Eugene F. </a:t>
            </a:r>
            <a:r>
              <a:rPr lang="en-CA" altLang="zh-CN" dirty="0" err="1"/>
              <a:t>Fama</a:t>
            </a:r>
            <a:r>
              <a:rPr lang="en-CA" altLang="zh-CN" dirty="0"/>
              <a:t> and G. William </a:t>
            </a:r>
            <a:r>
              <a:rPr lang="en-CA" altLang="zh-CN" dirty="0" err="1"/>
              <a:t>Schwert</a:t>
            </a:r>
            <a:r>
              <a:rPr lang="en-CA" altLang="zh-CN" dirty="0"/>
              <a:t>. 1977. “Asset Returns and Inflation.” Journal of Financial Economics, vol. 5, no. 2; 115–146. doi:10.1016/0304-405X(77)90014-9</a:t>
            </a:r>
          </a:p>
          <a:p>
            <a:r>
              <a:rPr lang="en-CA" altLang="zh-CN" dirty="0" err="1"/>
              <a:t>Etc</a:t>
            </a:r>
            <a:r>
              <a:rPr lang="en-CA" altLang="zh-CN" dirty="0"/>
              <a:t>… (full list will available in my working paper)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FBFF6-46DB-461C-AEAF-8D03BB5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0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2CA2-510A-46E9-A9F3-2B5BF150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87E-D1BE-4CA2-A864-CB4CEE79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Indicate Business Problem</a:t>
            </a:r>
          </a:p>
          <a:p>
            <a:r>
              <a:rPr lang="en-US" altLang="zh-CN" dirty="0"/>
              <a:t>2. Data Set, Explorative Data, Historical Analysis</a:t>
            </a:r>
          </a:p>
          <a:p>
            <a:pPr lvl="1"/>
            <a:r>
              <a:rPr lang="en-US" altLang="zh-CN" dirty="0"/>
              <a:t>2.1. Coding</a:t>
            </a:r>
          </a:p>
          <a:p>
            <a:r>
              <a:rPr lang="en-US" altLang="zh-CN" dirty="0"/>
              <a:t>3. Implementation</a:t>
            </a:r>
          </a:p>
          <a:p>
            <a:pPr lvl="1"/>
            <a:r>
              <a:rPr lang="en-US" altLang="zh-CN" dirty="0"/>
              <a:t>3.1. Cleaning &amp; filtering</a:t>
            </a:r>
          </a:p>
          <a:p>
            <a:pPr lvl="1"/>
            <a:r>
              <a:rPr lang="en-US" altLang="zh-CN" dirty="0"/>
              <a:t>3.2. Feature generation</a:t>
            </a:r>
          </a:p>
          <a:p>
            <a:pPr lvl="1"/>
            <a:r>
              <a:rPr lang="en-US" altLang="zh-CN" dirty="0"/>
              <a:t>3.3. Review Model, apply Technical &amp; Fundamental analysis</a:t>
            </a:r>
          </a:p>
          <a:p>
            <a:pPr lvl="1"/>
            <a:r>
              <a:rPr lang="en-US" altLang="zh-CN" dirty="0"/>
              <a:t>3.4. Upload/ Ready to visualize</a:t>
            </a:r>
          </a:p>
          <a:p>
            <a:r>
              <a:rPr lang="en-US" altLang="zh-CN" dirty="0"/>
              <a:t>4. Experiment, and Case Study</a:t>
            </a:r>
          </a:p>
          <a:p>
            <a:r>
              <a:rPr lang="en-US" altLang="zh-CN" dirty="0"/>
              <a:t>5. Future Work &amp; 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5FC6A-8895-482D-A20D-9E84164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1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609-DB71-47B5-B9D2-F75DF285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Diagram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6C1095-1178-4E70-A97E-B50E7FF46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38" y="1830817"/>
            <a:ext cx="11334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(@MySQL) | Twitter">
            <a:extLst>
              <a:ext uri="{FF2B5EF4-FFF2-40B4-BE49-F238E27FC236}">
                <a16:creationId xmlns:a16="http://schemas.microsoft.com/office/drawing/2014/main" id="{77D0078C-638D-4215-B55D-69883C55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01" y="139416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bleau Square Logo | When using this image please provide p… | Flickr">
            <a:extLst>
              <a:ext uri="{FF2B5EF4-FFF2-40B4-BE49-F238E27FC236}">
                <a16:creationId xmlns:a16="http://schemas.microsoft.com/office/drawing/2014/main" id="{F1564BD6-FBE8-4F9F-8FC9-CF18965E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30" y="1594252"/>
            <a:ext cx="1184753" cy="11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gma - Pendo.io">
            <a:extLst>
              <a:ext uri="{FF2B5EF4-FFF2-40B4-BE49-F238E27FC236}">
                <a16:creationId xmlns:a16="http://schemas.microsoft.com/office/drawing/2014/main" id="{908525AC-0DE6-4AF2-AB33-5C6D3FD1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562" y="198151"/>
            <a:ext cx="1220088" cy="5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ouping Worksheets in Microsoft Excel">
            <a:extLst>
              <a:ext uri="{FF2B5EF4-FFF2-40B4-BE49-F238E27FC236}">
                <a16:creationId xmlns:a16="http://schemas.microsoft.com/office/drawing/2014/main" id="{1CACC592-CCD5-4009-B125-E2FD9DF9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13" y="2881950"/>
            <a:ext cx="1037045" cy="5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ow to install pandas using Anaconda? | ProgramsBuzz">
            <a:extLst>
              <a:ext uri="{FF2B5EF4-FFF2-40B4-BE49-F238E27FC236}">
                <a16:creationId xmlns:a16="http://schemas.microsoft.com/office/drawing/2014/main" id="{A7869305-AEE6-47FE-85A7-9DCA6FF9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899" y="4500256"/>
            <a:ext cx="2802384" cy="160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A250C5-E299-41E3-9EFC-793FC5CFBCC4}"/>
              </a:ext>
            </a:extLst>
          </p:cNvPr>
          <p:cNvCxnSpPr/>
          <p:nvPr/>
        </p:nvCxnSpPr>
        <p:spPr>
          <a:xfrm>
            <a:off x="2459772" y="3542190"/>
            <a:ext cx="753945" cy="87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8FEA80-4287-42CF-B89F-CD139C7289DF}"/>
              </a:ext>
            </a:extLst>
          </p:cNvPr>
          <p:cNvCxnSpPr>
            <a:cxnSpLocks/>
          </p:cNvCxnSpPr>
          <p:nvPr/>
        </p:nvCxnSpPr>
        <p:spPr>
          <a:xfrm flipV="1">
            <a:off x="5726097" y="2864532"/>
            <a:ext cx="204185" cy="145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74B107-93AB-4A1E-95BD-C2AEA5CACDAA}"/>
              </a:ext>
            </a:extLst>
          </p:cNvPr>
          <p:cNvCxnSpPr>
            <a:cxnSpLocks/>
          </p:cNvCxnSpPr>
          <p:nvPr/>
        </p:nvCxnSpPr>
        <p:spPr>
          <a:xfrm>
            <a:off x="6985449" y="1945501"/>
            <a:ext cx="1226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93B1B-CA15-4B87-8140-11DE9750BCC7}"/>
              </a:ext>
            </a:extLst>
          </p:cNvPr>
          <p:cNvCxnSpPr/>
          <p:nvPr/>
        </p:nvCxnSpPr>
        <p:spPr>
          <a:xfrm>
            <a:off x="1919375" y="2317072"/>
            <a:ext cx="0" cy="40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9E14A-7704-4858-B800-2EAD20A791F9}"/>
              </a:ext>
            </a:extLst>
          </p:cNvPr>
          <p:cNvCxnSpPr/>
          <p:nvPr/>
        </p:nvCxnSpPr>
        <p:spPr>
          <a:xfrm>
            <a:off x="9208762" y="1111189"/>
            <a:ext cx="0" cy="40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7EE11-5946-4ACA-BEA4-87A31D0E71A1}"/>
              </a:ext>
            </a:extLst>
          </p:cNvPr>
          <p:cNvSpPr txBox="1"/>
          <p:nvPr/>
        </p:nvSpPr>
        <p:spPr>
          <a:xfrm>
            <a:off x="1402355" y="3542190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Validation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Exploration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22B9F-9CA6-48CA-A4C0-82EC73737DC1}"/>
              </a:ext>
            </a:extLst>
          </p:cNvPr>
          <p:cNvSpPr txBox="1"/>
          <p:nvPr/>
        </p:nvSpPr>
        <p:spPr>
          <a:xfrm>
            <a:off x="2852189" y="6295441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Data Cleaning/ETL/Feature Generation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88CAD-1EB3-4E8B-8C3C-48505A8C6336}"/>
              </a:ext>
            </a:extLst>
          </p:cNvPr>
          <p:cNvSpPr txBox="1"/>
          <p:nvPr/>
        </p:nvSpPr>
        <p:spPr>
          <a:xfrm>
            <a:off x="8643566" y="2781568"/>
            <a:ext cx="12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Visualization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B76976-8533-4A71-842C-F6DFD0E1F785}"/>
              </a:ext>
            </a:extLst>
          </p:cNvPr>
          <p:cNvSpPr txBox="1"/>
          <p:nvPr/>
        </p:nvSpPr>
        <p:spPr>
          <a:xfrm>
            <a:off x="2850904" y="380380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Ingestion</a:t>
            </a:r>
            <a:endParaRPr lang="zh-CN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E49F83-9AB3-4FEC-8836-6F3AA5D47360}"/>
              </a:ext>
            </a:extLst>
          </p:cNvPr>
          <p:cNvSpPr txBox="1"/>
          <p:nvPr/>
        </p:nvSpPr>
        <p:spPr>
          <a:xfrm>
            <a:off x="5853963" y="3496023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Pymysql</a:t>
            </a:r>
          </a:p>
          <a:p>
            <a:r>
              <a:rPr lang="en-US" altLang="zh-CN" sz="1400" dirty="0"/>
              <a:t>ODBC</a:t>
            </a:r>
            <a:endParaRPr lang="zh-CN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0117F8-D29C-4096-A492-C71BD2CCD5AE}"/>
              </a:ext>
            </a:extLst>
          </p:cNvPr>
          <p:cNvSpPr txBox="1"/>
          <p:nvPr/>
        </p:nvSpPr>
        <p:spPr>
          <a:xfrm>
            <a:off x="8801429" y="796380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Art Design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F89B9FF-0268-47CD-BD77-FA41411E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CFC9-E5BE-42A0-9CF1-037895D1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b="0" i="0" dirty="0">
                <a:solidFill>
                  <a:srgbClr val="000000"/>
                </a:solidFill>
                <a:effectLst/>
                <a:latin typeface="Helvetica Neue"/>
              </a:rPr>
              <a:t>1. Purpose of this project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1C00-2210-4362-AD9F-448C0639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47695" cy="4166802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Market Surveillance </a:t>
            </a:r>
            <a:r>
              <a:rPr lang="en-US" altLang="zh-CN" sz="1100" dirty="0"/>
              <a:t>(private investors: from reddit)</a:t>
            </a:r>
            <a:endParaRPr lang="en-US" altLang="zh-CN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Detect pump and dump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Analysis in macroscopic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zh-CN" b="0" i="0" dirty="0">
                <a:solidFill>
                  <a:srgbClr val="111111"/>
                </a:solidFill>
                <a:effectLst/>
                <a:latin typeface="SourceSansPro"/>
              </a:rPr>
              <a:t>Usually target micro- and small-cap stocks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zh-CN" b="0" i="0" dirty="0">
                <a:solidFill>
                  <a:srgbClr val="111111"/>
                </a:solidFill>
                <a:effectLst/>
                <a:latin typeface="SourceSansPro"/>
              </a:rPr>
              <a:t>Buying, then selling heavily into a stock that trades on low volume</a:t>
            </a:r>
            <a:endParaRPr lang="en-US" altLang="zh-CN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zh-CN" alt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A2E08-CED2-43E0-8ACD-5587A843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12" y="4045042"/>
            <a:ext cx="1638942" cy="2622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07CEF-766B-4B05-A62F-FAD37296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5" y="2681747"/>
            <a:ext cx="8114286" cy="12095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1CB0099-D7E0-4FC1-9CFD-24F66ED2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55" y="1825625"/>
            <a:ext cx="1268024" cy="3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8AFBD5-1FF2-401D-9119-1C62F03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3D2C-4684-4A72-9B3D-C915BB4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Data Exploration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9F7-F50E-4FF3-98DC-A2048E27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0" i="0" dirty="0">
                <a:solidFill>
                  <a:srgbClr val="000000"/>
                </a:solidFill>
                <a:effectLst/>
                <a:latin typeface="Helvetica Neue"/>
              </a:rPr>
              <a:t> Yahoo: </a:t>
            </a:r>
            <a:r>
              <a:rPr lang="en-CA" altLang="zh-CN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https://www.kaggle.com/qks1lver/amex-nyse-nasdaq-stock-histories</a:t>
            </a:r>
            <a:r>
              <a:rPr lang="en-CA" altLang="zh-CN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r>
              <a:rPr lang="en-CA" altLang="zh-CN" dirty="0">
                <a:solidFill>
                  <a:srgbClr val="000000"/>
                </a:solidFill>
                <a:latin typeface="Helvetica Neue"/>
              </a:rPr>
              <a:t>Contains 8386 stock tickers</a:t>
            </a:r>
          </a:p>
          <a:p>
            <a:endParaRPr lang="en-CA" altLang="zh-CN" dirty="0">
              <a:solidFill>
                <a:srgbClr val="000000"/>
              </a:solidFill>
              <a:latin typeface="Helvetica Neue"/>
            </a:endParaRPr>
          </a:p>
          <a:p>
            <a:endParaRPr lang="en-CA" altLang="zh-CN" dirty="0">
              <a:solidFill>
                <a:srgbClr val="000000"/>
              </a:solidFill>
              <a:latin typeface="Helvetica Neue"/>
            </a:endParaRPr>
          </a:p>
          <a:p>
            <a:endParaRPr lang="en-CA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CA" altLang="zh-CN" dirty="0">
                <a:solidFill>
                  <a:srgbClr val="000000"/>
                </a:solidFill>
                <a:latin typeface="Helvetica Neue"/>
              </a:rPr>
              <a:t>From 1980-2020</a:t>
            </a:r>
          </a:p>
          <a:p>
            <a:r>
              <a:rPr lang="en-US" altLang="zh-CN" dirty="0"/>
              <a:t>Missing Data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F9CF8-7139-4397-B1BD-6309C122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7740"/>
            <a:ext cx="3743693" cy="12545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122702-41F8-403E-AD15-9434EE17C5C5}"/>
              </a:ext>
            </a:extLst>
          </p:cNvPr>
          <p:cNvSpPr/>
          <p:nvPr/>
        </p:nvSpPr>
        <p:spPr>
          <a:xfrm>
            <a:off x="1119801" y="2887011"/>
            <a:ext cx="2304021" cy="239697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DAEE6-13BE-4715-BAD6-A7B786E7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60" y="5015883"/>
            <a:ext cx="5209524" cy="14761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B01516D-A845-4484-97E3-4B460B18DAC9}"/>
              </a:ext>
            </a:extLst>
          </p:cNvPr>
          <p:cNvSpPr/>
          <p:nvPr/>
        </p:nvSpPr>
        <p:spPr>
          <a:xfrm>
            <a:off x="1119801" y="5289543"/>
            <a:ext cx="772358" cy="692459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B3241-AAE9-4602-8140-C1595895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517" y="2544786"/>
            <a:ext cx="4708411" cy="13208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96E9B-50B6-4F12-A9F3-CE17617B6BDB}"/>
              </a:ext>
            </a:extLst>
          </p:cNvPr>
          <p:cNvCxnSpPr/>
          <p:nvPr/>
        </p:nvCxnSpPr>
        <p:spPr>
          <a:xfrm flipH="1" flipV="1">
            <a:off x="8460419" y="3613212"/>
            <a:ext cx="426129" cy="95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79403-15DF-4AE1-9872-8447F3431CB7}"/>
              </a:ext>
            </a:extLst>
          </p:cNvPr>
          <p:cNvCxnSpPr/>
          <p:nvPr/>
        </p:nvCxnSpPr>
        <p:spPr>
          <a:xfrm>
            <a:off x="8060924" y="3534994"/>
            <a:ext cx="612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8081C6C-BEDA-4060-90F6-9C32EE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56DC-560A-42CA-9BB9-D5131DD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 Historical Analysis &amp; Coding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F97C-66E2-4C17-8F99-BC93ACC6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1. Flit volume excessed average (no correlation)</a:t>
            </a:r>
          </a:p>
          <a:p>
            <a:r>
              <a:rPr lang="en-CA" altLang="zh-CN" dirty="0"/>
              <a:t>2. K value/ RSV (Relative Strength Index), </a:t>
            </a:r>
            <a:r>
              <a:rPr lang="en-US" altLang="zh-CN" dirty="0"/>
              <a:t>Decomposition</a:t>
            </a:r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r>
              <a:rPr lang="en-CA" altLang="zh-CN" dirty="0"/>
              <a:t>Find guidelines ( support/ resistance)</a:t>
            </a:r>
          </a:p>
          <a:p>
            <a:endParaRPr lang="en-CA" altLang="zh-CN" dirty="0"/>
          </a:p>
          <a:p>
            <a:r>
              <a:rPr lang="en-CA" altLang="zh-CN" dirty="0"/>
              <a:t>Determine the alert.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DBDA0-21EA-4FF6-A874-D219C76A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2" y="2914898"/>
            <a:ext cx="7179404" cy="17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F5DC6-5DF6-4EA4-AA3C-9A76544D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882" y="5008470"/>
            <a:ext cx="5672832" cy="763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7D649-502C-4354-A5D2-F76E5A20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331" y="4205065"/>
            <a:ext cx="1238095" cy="15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78211-EBDB-4EE0-A35A-9ED3359E6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31" y="3101875"/>
            <a:ext cx="1466667" cy="16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D972AD-1104-4220-9090-E6A4FE8E3F77}"/>
              </a:ext>
            </a:extLst>
          </p:cNvPr>
          <p:cNvSpPr txBox="1"/>
          <p:nvPr/>
        </p:nvSpPr>
        <p:spPr>
          <a:xfrm>
            <a:off x="4258321" y="6026930"/>
            <a:ext cx="2411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Stationary process/</a:t>
            </a:r>
            <a:r>
              <a:rPr lang="zh-CN" altLang="en-US" sz="1400" dirty="0"/>
              <a:t> </a:t>
            </a:r>
            <a:r>
              <a:rPr lang="en-US" altLang="zh-CN" sz="1400" dirty="0"/>
              <a:t>Stochastic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Apply time series analysis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709FBB-5EFC-4038-AF97-CAC6FE0E0715}"/>
              </a:ext>
            </a:extLst>
          </p:cNvPr>
          <p:cNvCxnSpPr/>
          <p:nvPr/>
        </p:nvCxnSpPr>
        <p:spPr>
          <a:xfrm flipV="1">
            <a:off x="5353235" y="5841507"/>
            <a:ext cx="168676" cy="18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9CC0-8170-4FEC-9A6F-585E7D7C9FB6}"/>
              </a:ext>
            </a:extLst>
          </p:cNvPr>
          <p:cNvSpPr txBox="1"/>
          <p:nvPr/>
        </p:nvSpPr>
        <p:spPr>
          <a:xfrm>
            <a:off x="7022375" y="2076079"/>
            <a:ext cx="358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i.i.d</a:t>
            </a:r>
            <a:r>
              <a:rPr lang="en-US" altLang="zh-CN" dirty="0"/>
              <a:t>=</a:t>
            </a:r>
            <a:r>
              <a:rPr lang="en-CA" altLang="zh-CN" b="0" i="0" dirty="0">
                <a:solidFill>
                  <a:srgbClr val="000000"/>
                </a:solidFill>
                <a:effectLst/>
                <a:latin typeface="Linux Libertine"/>
              </a:rPr>
              <a:t>Independent and identically distributed random variables</a:t>
            </a:r>
          </a:p>
          <a:p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09277B-B3FD-43B6-ACBA-F9E21274D750}"/>
              </a:ext>
            </a:extLst>
          </p:cNvPr>
          <p:cNvCxnSpPr/>
          <p:nvPr/>
        </p:nvCxnSpPr>
        <p:spPr>
          <a:xfrm>
            <a:off x="6146308" y="2343705"/>
            <a:ext cx="87888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30BC23-2C5B-4860-A56D-62042751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F104C-EE9B-4639-8DAC-B82D0F01C30A}"/>
              </a:ext>
            </a:extLst>
          </p:cNvPr>
          <p:cNvSpPr txBox="1"/>
          <p:nvPr/>
        </p:nvSpPr>
        <p:spPr>
          <a:xfrm>
            <a:off x="9870998" y="1270000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Thanks for Liu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Weixin’s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help 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10FCB-BEF0-4B31-9D5C-1AA154BE2C5A}"/>
              </a:ext>
            </a:extLst>
          </p:cNvPr>
          <p:cNvSpPr txBox="1"/>
          <p:nvPr/>
        </p:nvSpPr>
        <p:spPr>
          <a:xfrm>
            <a:off x="4464423" y="1738065"/>
            <a:ext cx="148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Tested &amp; proven </a:t>
            </a:r>
            <a:endParaRPr lang="zh-CN" alt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34AFB2-F5DB-4931-9229-B4DCD556CD3D}"/>
              </a:ext>
            </a:extLst>
          </p:cNvPr>
          <p:cNvCxnSpPr/>
          <p:nvPr/>
        </p:nvCxnSpPr>
        <p:spPr>
          <a:xfrm>
            <a:off x="5208494" y="2014910"/>
            <a:ext cx="0" cy="1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8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5A7-FB79-4A6A-8236-EE61F4E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Implementation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A1DE-8BA9-47F9-B65D-D91B070F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3.1. Cleaning &amp; filtering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3.2.</a:t>
            </a:r>
            <a:r>
              <a:rPr lang="zh-CN" altLang="en-US" dirty="0"/>
              <a:t> </a:t>
            </a:r>
            <a:r>
              <a:rPr lang="en-US" altLang="zh-CN" dirty="0"/>
              <a:t>Common size analysis</a:t>
            </a:r>
          </a:p>
          <a:p>
            <a:pPr lvl="1"/>
            <a:r>
              <a:rPr lang="en-US" altLang="zh-CN" dirty="0"/>
              <a:t>Define a Percentage changes for each close ( will see next page)</a:t>
            </a:r>
          </a:p>
          <a:p>
            <a:r>
              <a:rPr lang="en-US" altLang="zh-CN" dirty="0"/>
              <a:t>3.3. Screening</a:t>
            </a:r>
          </a:p>
          <a:p>
            <a:pPr lvl="1"/>
            <a:r>
              <a:rPr lang="en-US" altLang="zh-CN" dirty="0"/>
              <a:t>Provide 3 different criterions (ARMA model gives 2 out of 3 criterion, another one provided by group members), meet all 3 criteria simultaneously returns a highest rank of alert. (will not include in this presentation)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D153E-7D77-46D4-880B-7842DBC0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1280"/>
            <a:ext cx="9183404" cy="8290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6353-0B91-4F5B-8C2C-DB58E26E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3D4C-7FF1-4EA2-A0CB-7A88571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3.2. Feature generation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93875F-6096-43C2-A736-9FE88C5C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Autoregressive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Moving Average </a:t>
            </a:r>
            <a:r>
              <a:rPr lang="en-US" altLang="zh-CN" dirty="0"/>
              <a:t>model 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equation: regressing on it own lagged (</a:t>
            </a:r>
            <a:r>
              <a:rPr lang="en-US" altLang="zh-CN" dirty="0">
                <a:solidFill>
                  <a:schemeClr val="accent5"/>
                </a:solidFill>
              </a:rPr>
              <a:t>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equation: residual term on 5 days period (</a:t>
            </a:r>
            <a:r>
              <a:rPr lang="en-US" altLang="zh-CN" dirty="0">
                <a:solidFill>
                  <a:srgbClr val="00B0F0"/>
                </a:solidFill>
              </a:rPr>
              <a:t>MA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69ED979-D0F0-45D6-B11A-BE5C776A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92056"/>
            <a:ext cx="8736120" cy="2856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D5C9CE-0B0D-4AC4-9D42-2BA5E5E6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96" y="2496134"/>
            <a:ext cx="3345705" cy="59859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93C76DF-0E9E-4A8D-B859-8D11E9ADD02C}"/>
              </a:ext>
            </a:extLst>
          </p:cNvPr>
          <p:cNvSpPr/>
          <p:nvPr/>
        </p:nvSpPr>
        <p:spPr>
          <a:xfrm>
            <a:off x="7146524" y="2496134"/>
            <a:ext cx="949911" cy="598592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E441E-E916-4D1E-A62F-8119692CEAE1}"/>
              </a:ext>
            </a:extLst>
          </p:cNvPr>
          <p:cNvSpPr/>
          <p:nvPr/>
        </p:nvSpPr>
        <p:spPr>
          <a:xfrm>
            <a:off x="6764784" y="2592280"/>
            <a:ext cx="242288" cy="319596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C9C38-780B-420E-AAFF-0396E6A8FD08}"/>
              </a:ext>
            </a:extLst>
          </p:cNvPr>
          <p:cNvSpPr/>
          <p:nvPr/>
        </p:nvSpPr>
        <p:spPr>
          <a:xfrm>
            <a:off x="8238478" y="2496134"/>
            <a:ext cx="949911" cy="531151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609A1-7C18-4345-B9C6-5A336AC5B313}"/>
              </a:ext>
            </a:extLst>
          </p:cNvPr>
          <p:cNvSpPr txBox="1"/>
          <p:nvPr/>
        </p:nvSpPr>
        <p:spPr>
          <a:xfrm>
            <a:off x="7477589" y="314963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AR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5D281-D58D-4534-86FD-4587785AB69C}"/>
              </a:ext>
            </a:extLst>
          </p:cNvPr>
          <p:cNvSpPr txBox="1"/>
          <p:nvPr/>
        </p:nvSpPr>
        <p:spPr>
          <a:xfrm>
            <a:off x="7477589" y="204201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MA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2AB10D-3A24-4B68-8F85-C0D2A4A7FC0B}"/>
              </a:ext>
            </a:extLst>
          </p:cNvPr>
          <p:cNvCxnSpPr/>
          <p:nvPr/>
        </p:nvCxnSpPr>
        <p:spPr>
          <a:xfrm flipV="1">
            <a:off x="7007072" y="2303627"/>
            <a:ext cx="388027" cy="1925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568116-17FC-4A1E-B9B5-6F9F6F133827}"/>
              </a:ext>
            </a:extLst>
          </p:cNvPr>
          <p:cNvCxnSpPr/>
          <p:nvPr/>
        </p:nvCxnSpPr>
        <p:spPr>
          <a:xfrm flipH="1" flipV="1">
            <a:off x="7902422" y="2303627"/>
            <a:ext cx="463064" cy="1331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83EDB89-9F2E-42D2-BC96-E4BBE6C1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148" y="312402"/>
            <a:ext cx="1388385" cy="169287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D6053EE-5FFF-46B6-8F86-E5AA3B4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0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1BC3-9394-47FF-B03E-E8C13E5D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Review Model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A4B7F-4BCD-45E8-95F7-F356125C9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090" y="1812758"/>
            <a:ext cx="6294215" cy="456864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8E4E3A-52C2-4077-AAD1-466FF206C24E}"/>
              </a:ext>
            </a:extLst>
          </p:cNvPr>
          <p:cNvCxnSpPr/>
          <p:nvPr/>
        </p:nvCxnSpPr>
        <p:spPr>
          <a:xfrm flipH="1" flipV="1">
            <a:off x="4323425" y="3826276"/>
            <a:ext cx="435006" cy="26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90EAED-CE26-438B-B6D0-9819A6B4C42E}"/>
              </a:ext>
            </a:extLst>
          </p:cNvPr>
          <p:cNvSpPr txBox="1"/>
          <p:nvPr/>
        </p:nvSpPr>
        <p:spPr>
          <a:xfrm>
            <a:off x="4883302" y="3907940"/>
            <a:ext cx="20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Apply Upgrading data here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D11A86-F163-4825-9FFC-7329B530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DDFA-AA66-4B0B-866A-0A73E31A64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03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2380</TotalTime>
  <Words>627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Helvetica Neue</vt:lpstr>
      <vt:lpstr>Linux Libertine</vt:lpstr>
      <vt:lpstr>SourceSansPro</vt:lpstr>
      <vt:lpstr>Arial</vt:lpstr>
      <vt:lpstr>Times New Roman</vt:lpstr>
      <vt:lpstr>Trebuchet MS</vt:lpstr>
      <vt:lpstr>Wingdings</vt:lpstr>
      <vt:lpstr>Wingdings 3</vt:lpstr>
      <vt:lpstr>Facet</vt:lpstr>
      <vt:lpstr>Stock Analysis Report</vt:lpstr>
      <vt:lpstr>Outlines</vt:lpstr>
      <vt:lpstr>Flow Diagram</vt:lpstr>
      <vt:lpstr>1. Purpose of this project</vt:lpstr>
      <vt:lpstr>2. Data Exploration</vt:lpstr>
      <vt:lpstr>2.1. Historical Analysis &amp; Coding </vt:lpstr>
      <vt:lpstr>3. Implementation</vt:lpstr>
      <vt:lpstr>3.2. Feature generation</vt:lpstr>
      <vt:lpstr>3.3. Review Model</vt:lpstr>
      <vt:lpstr>3.4. Upload/ Ready to visualize</vt:lpstr>
      <vt:lpstr>4. Experiment, and Case Study</vt:lpstr>
      <vt:lpstr>Continued- Tableau Dashboard (unfinished yet)</vt:lpstr>
      <vt:lpstr>Continue- Important Results </vt:lpstr>
      <vt:lpstr>Future Work &amp; 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Report</dc:title>
  <dc:creator>han sun</dc:creator>
  <cp:lastModifiedBy>han sun</cp:lastModifiedBy>
  <cp:revision>12</cp:revision>
  <dcterms:created xsi:type="dcterms:W3CDTF">2021-10-10T14:56:13Z</dcterms:created>
  <dcterms:modified xsi:type="dcterms:W3CDTF">2022-01-19T01:57:33Z</dcterms:modified>
</cp:coreProperties>
</file>