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65" r:id="rId3"/>
    <p:sldId id="268" r:id="rId4"/>
    <p:sldId id="256" r:id="rId5"/>
    <p:sldId id="261" r:id="rId6"/>
    <p:sldId id="277" r:id="rId7"/>
    <p:sldId id="269" r:id="rId8"/>
    <p:sldId id="270" r:id="rId9"/>
    <p:sldId id="267" r:id="rId10"/>
    <p:sldId id="271" r:id="rId11"/>
    <p:sldId id="272" r:id="rId12"/>
    <p:sldId id="273" r:id="rId13"/>
    <p:sldId id="275" r:id="rId14"/>
    <p:sldId id="274" r:id="rId15"/>
    <p:sldId id="276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3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52" d="100"/>
          <a:sy n="52" d="100"/>
        </p:scale>
        <p:origin x="84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2ED4-1EE3-4B9A-832F-E1BAAFF917F9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14375-9A17-4178-B46C-B117913FA9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29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35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908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57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36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344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429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18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319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833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945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2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A4C63-E9EB-4919-B0A5-57513ACFA517}" type="datetimeFigureOut">
              <a:rPr lang="ko-KR" altLang="en-US" smtClean="0"/>
              <a:t>2020-06-14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D7612-85AE-47C7-986A-E23C2EDB16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53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25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9CC1562-DC90-4E2A-9F6B-615204FDF39C}"/>
              </a:ext>
            </a:extLst>
          </p:cNvPr>
          <p:cNvGrpSpPr/>
          <p:nvPr/>
        </p:nvGrpSpPr>
        <p:grpSpPr>
          <a:xfrm>
            <a:off x="3187700" y="1845200"/>
            <a:ext cx="5816600" cy="2772641"/>
            <a:chOff x="3187699" y="2810740"/>
            <a:chExt cx="5816600" cy="2772641"/>
          </a:xfrm>
        </p:grpSpPr>
        <p:sp>
          <p:nvSpPr>
            <p:cNvPr id="10" name="다이아몬드 9">
              <a:extLst>
                <a:ext uri="{FF2B5EF4-FFF2-40B4-BE49-F238E27FC236}">
                  <a16:creationId xmlns:a16="http://schemas.microsoft.com/office/drawing/2014/main" id="{C5408036-8DF2-4A4C-916D-26FA7B314023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031549-34C7-426B-9F5F-DF8A902301B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AEB926E-D346-4CAA-A560-3FAC328C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5180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0" y="0"/>
            <a:ext cx="607695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546731" y="1733550"/>
            <a:ext cx="19896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0490" y="1790700"/>
            <a:ext cx="2222083" cy="110799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Risks</a:t>
            </a:r>
          </a:p>
        </p:txBody>
      </p:sp>
      <p:cxnSp>
        <p:nvCxnSpPr>
          <p:cNvPr id="13" name="직선 연결선 12"/>
          <p:cNvCxnSpPr>
            <a:cxnSpLocks/>
          </p:cNvCxnSpPr>
          <p:nvPr/>
        </p:nvCxnSpPr>
        <p:spPr>
          <a:xfrm>
            <a:off x="6876345" y="1733550"/>
            <a:ext cx="539115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FFDCEC-FCF4-41F2-815E-D02F7A1DC8B9}"/>
              </a:ext>
            </a:extLst>
          </p:cNvPr>
          <p:cNvSpPr txBox="1"/>
          <p:nvPr/>
        </p:nvSpPr>
        <p:spPr>
          <a:xfrm>
            <a:off x="6477000" y="1934080"/>
            <a:ext cx="5395451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부족으로 인한 표본 부족 문제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시간 부족으로 인한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Testing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횟수 미비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710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나정우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시스템을 개발하는데 시간이 좀 촉박해서 전체적으로 아쉬움이 남았던 것 같다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그래도 설계부터 시작해서 프론트 엔드 프레임워크와 백 엔드에 대해 공부하고 적용해 볼 수 있었고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팀원들 모두 열심히 해서 힘들었지만 결과물이 나와서 많이 배운 것 같다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박원호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코드 재사용의 프로젝트 진행에서의 중요성을 몸소 느낄 수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단기간의 프로젝트 진행으로 다른 프로젝트에서 사용했던 코드들을 재사용하며 시간을 효과적으로 단축할 수 있었습니다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56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ko-KR" altLang="en-US" sz="2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신정원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팀원들과 함께 프로젝트 계획을 위한 문서 작성부터 개발까지 모두 함께 하면서 비록 소규모 소프트웨어 개발이었지만 짧은 시간 안에 정말 많은 것을 배울 수 있었던 값진 기회였습니다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en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Vue.js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를 새롭게 처음부터 배워가면서 하나 둘 씩 시작했던 것이 어느덧 하나의 프로젝트로 완성되어 너무 뿌듯하고 그 과정에서 맡은 바를 충실히 하며 잘 협력해준 팀원들에게 너무 고맙다고 말하고 싶습니다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 </a:t>
            </a:r>
            <a:r>
              <a:rPr kumimoji="1" lang="ko-KR" altLang="en-US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힘들었지만 그래도 재미있었고 저를 성장시켜준 프로젝트였습니다</a:t>
            </a:r>
            <a:r>
              <a:rPr kumimoji="1" lang="en-US" altLang="ko-KR" sz="2000" dirty="0">
                <a:latin typeface="Nanum Gothic" panose="020D0604000000000000" pitchFamily="34" charset="-127"/>
                <a:ea typeface="Nanum Gothic" panose="020D0604000000000000" pitchFamily="34" charset="-127"/>
              </a:rPr>
              <a:t>.</a:t>
            </a:r>
            <a:endParaRPr kumimoji="1" lang="ko-KR" altLang="en-US" sz="2000" dirty="0">
              <a:latin typeface="Nanum Gothic" panose="020D0604000000000000" pitchFamily="34" charset="-127"/>
              <a:ea typeface="Nanum Gothic" panose="020D0604000000000000" pitchFamily="34" charset="-127"/>
            </a:endParaRP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36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신한솔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팀 프로젝트로 앱을 이번에 처음 만들어보았는데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배웠던 것보다 훨씬 어려웠습니다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웹페이지와 앱에 대한 이해가 부족하다는 것을 느꼈고 이번 프로젝트로 많이 배울 수 있었습니다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전면 온라인 강의로 인해 만나지 못하고 진행했음에도 한 명도 포기하지않고 끝까지 개발을 완료해서 만족스럽습니다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</a:t>
            </a:r>
          </a:p>
          <a:p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376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한승하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 인생 첫 어플리케이션 개발이었습니다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Background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지식도 없었고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경험도 없었지만 훌륭한 팀원들 덕분에 많은 걸 배우고 제 맡은 파트를 무사히 완료할 수 있었던 것 같아 감사합니다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너무나 바쁜 학기의 원인이 된 </a:t>
            </a:r>
            <a:r>
              <a:rPr lang="ko-KR" altLang="en-US" sz="2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소공개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였지만 무사히 끝낼 수 있어 뿌듯합니다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492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586634" y="608855"/>
            <a:ext cx="128272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L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C92CD93-4EEF-4FDE-B1AF-CF61C6671592}"/>
              </a:ext>
            </a:extLst>
          </p:cNvPr>
          <p:cNvSpPr txBox="1">
            <a:spLocks/>
          </p:cNvSpPr>
          <p:nvPr/>
        </p:nvSpPr>
        <p:spPr>
          <a:xfrm>
            <a:off x="371852" y="1946410"/>
            <a:ext cx="4733548" cy="44235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ko-KR" altLang="en-US" sz="20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오승진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/>
              <a:t>처음 다뤄보는 언어로</a:t>
            </a:r>
            <a:r>
              <a:rPr lang="en-US" altLang="ko-KR" sz="2000" dirty="0"/>
              <a:t>, </a:t>
            </a:r>
            <a:r>
              <a:rPr lang="ko-KR" altLang="en-US" sz="2000" dirty="0"/>
              <a:t>개발을 시작하는 것은 부담이 많았으나</a:t>
            </a:r>
            <a:r>
              <a:rPr lang="en-US" altLang="ko-KR" sz="2000" dirty="0"/>
              <a:t>, </a:t>
            </a:r>
            <a:r>
              <a:rPr lang="ko-KR" altLang="en-US" sz="2000" dirty="0"/>
              <a:t>열정적이고</a:t>
            </a:r>
            <a:r>
              <a:rPr lang="en-US" altLang="ko-KR" sz="2000" dirty="0"/>
              <a:t>, </a:t>
            </a:r>
            <a:r>
              <a:rPr lang="ko-KR" altLang="en-US" sz="2000" dirty="0"/>
              <a:t>성실한 팀원들 덕분에</a:t>
            </a:r>
            <a:r>
              <a:rPr lang="en-US" altLang="ko-KR" sz="2000" dirty="0"/>
              <a:t>, </a:t>
            </a:r>
            <a:r>
              <a:rPr lang="ko-KR" altLang="en-US" sz="2000" dirty="0"/>
              <a:t>개발 부분을 포함한 많은 부분을 배워 나갈 수 있었다</a:t>
            </a:r>
            <a:r>
              <a:rPr lang="en-US" altLang="ko-KR" sz="2000" dirty="0"/>
              <a:t>. </a:t>
            </a:r>
            <a:r>
              <a:rPr lang="ko-KR" altLang="en-US" sz="2000" dirty="0"/>
              <a:t>코로나</a:t>
            </a:r>
            <a:r>
              <a:rPr lang="en-US" altLang="ko-KR" sz="2000" dirty="0"/>
              <a:t>-19 </a:t>
            </a:r>
            <a:r>
              <a:rPr lang="ko-KR" altLang="en-US" sz="2000" dirty="0"/>
              <a:t>사태로 인하여</a:t>
            </a:r>
            <a:r>
              <a:rPr lang="en-US" altLang="ko-KR" sz="2000" dirty="0"/>
              <a:t>, </a:t>
            </a:r>
            <a:r>
              <a:rPr lang="ko-KR" altLang="en-US" sz="2000" dirty="0"/>
              <a:t>비대면으로 프로젝트를 단기간 동안 진행하며</a:t>
            </a:r>
            <a:r>
              <a:rPr lang="en-US" altLang="ko-KR" sz="2000" dirty="0"/>
              <a:t>, </a:t>
            </a:r>
            <a:r>
              <a:rPr lang="ko-KR" altLang="en-US" sz="2000" dirty="0"/>
              <a:t>많은 불편함이 있었지만</a:t>
            </a:r>
            <a:r>
              <a:rPr lang="en-US" altLang="ko-KR" sz="2000" dirty="0"/>
              <a:t>, </a:t>
            </a:r>
            <a:r>
              <a:rPr lang="ko-KR" altLang="en-US" sz="2000" dirty="0"/>
              <a:t>그럼에도</a:t>
            </a:r>
            <a:r>
              <a:rPr lang="en-US" altLang="ko-KR" sz="2000" dirty="0"/>
              <a:t> </a:t>
            </a:r>
            <a:r>
              <a:rPr lang="ko-KR" altLang="en-US" sz="2000" dirty="0"/>
              <a:t>최선을 다해준 팀원들에게 감사를 전하고 싶다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algn="just">
              <a:lnSpc>
                <a:spcPct val="120000"/>
              </a:lnSpc>
            </a:pP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6409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-1" y="-2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051484" y="2508245"/>
            <a:ext cx="208903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6600" dirty="0">
                <a:ln>
                  <a:solidFill>
                    <a:schemeClr val="tx1">
                      <a:lumMod val="75000"/>
                      <a:lumOff val="25000"/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Q&amp;A</a:t>
            </a:r>
            <a:endParaRPr lang="ko-KR" altLang="en-US" sz="6600" dirty="0">
              <a:ln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42741" y="3703424"/>
            <a:ext cx="2506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Thank you!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1905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39497" y="563216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10</a:t>
            </a:r>
            <a:r>
              <a:rPr lang="en-US" altLang="ko-KR" sz="2800" baseline="300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</a:t>
            </a:r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지원자 </a:t>
            </a:r>
            <a:r>
              <a:rPr lang="ko-KR" altLang="en-US" sz="2800" dirty="0" err="1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책쟁이</a:t>
            </a:r>
            <a:endParaRPr lang="ko-KR" altLang="en-US" sz="28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480" y="3712209"/>
            <a:ext cx="24939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ontent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4015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347922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System Overview / Architecture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166096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 Features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16462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Completeness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206351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Develop Schedule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663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639497" y="5632163"/>
            <a:ext cx="28985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10</a:t>
            </a:r>
            <a:r>
              <a:rPr lang="en-US" altLang="ko-KR" sz="2800" baseline="300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th</a:t>
            </a:r>
            <a:r>
              <a:rPr lang="en-US" altLang="ko-KR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지원자 </a:t>
            </a:r>
            <a:r>
              <a:rPr lang="ko-KR" altLang="en-US" sz="2800" dirty="0" err="1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책쟁이</a:t>
            </a:r>
            <a:endParaRPr lang="ko-KR" altLang="en-US" sz="28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0" y="-2"/>
            <a:ext cx="7960143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6750821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3480" y="3712209"/>
            <a:ext cx="249395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5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</a:t>
            </a:r>
            <a:r>
              <a:rPr lang="en-US" altLang="ko-KR" sz="3600" dirty="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ontent</a:t>
            </a:r>
            <a:endParaRPr lang="ko-KR" altLang="en-US" sz="3600" dirty="0">
              <a:solidFill>
                <a:schemeClr val="bg1"/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7" name="다이아몬드 16"/>
          <p:cNvSpPr/>
          <p:nvPr/>
        </p:nvSpPr>
        <p:spPr>
          <a:xfrm>
            <a:off x="7691825" y="186619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다이아몬드 17"/>
          <p:cNvSpPr/>
          <p:nvPr/>
        </p:nvSpPr>
        <p:spPr>
          <a:xfrm>
            <a:off x="7691825" y="2779078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7691825" y="3685256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다이아몬드 19"/>
          <p:cNvSpPr/>
          <p:nvPr/>
        </p:nvSpPr>
        <p:spPr>
          <a:xfrm>
            <a:off x="7691825" y="4610483"/>
            <a:ext cx="536635" cy="536635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790063" y="1934455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90063" y="2847340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790063" y="3753518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7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790063" y="4678745"/>
            <a:ext cx="32573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8</a:t>
            </a:r>
            <a:endParaRPr lang="ko-KR" altLang="en-US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82325" y="1943852"/>
            <a:ext cx="164493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Open Sources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82177" y="2853299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Risks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382029" y="3762746"/>
            <a:ext cx="9877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Lessons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381881" y="4672193"/>
            <a:ext cx="7040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0463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/>
          <p:nvPr/>
        </p:nvCxnSpPr>
        <p:spPr>
          <a:xfrm>
            <a:off x="514350" y="1600200"/>
            <a:ext cx="21907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28052" y="3340006"/>
            <a:ext cx="405591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상품의 리뷰 점수에 따른 랭킹 시스템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052" y="3709338"/>
            <a:ext cx="3363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최저가 상품 가격 및 정보 제공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8052" y="4078670"/>
            <a:ext cx="43685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동일 카테고리 내 상세 비교 서비스 제공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0" y="6585817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5A2CF4-E631-42BB-A5F0-339D21FD2449}"/>
              </a:ext>
            </a:extLst>
          </p:cNvPr>
          <p:cNvSpPr txBox="1"/>
          <p:nvPr/>
        </p:nvSpPr>
        <p:spPr>
          <a:xfrm>
            <a:off x="229037" y="608855"/>
            <a:ext cx="19979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arget System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FD5FC85-C4ED-4372-B9D8-2B55710C9CE6}"/>
              </a:ext>
            </a:extLst>
          </p:cNvPr>
          <p:cNvGrpSpPr/>
          <p:nvPr/>
        </p:nvGrpSpPr>
        <p:grpSpPr>
          <a:xfrm>
            <a:off x="5392229" y="2313548"/>
            <a:ext cx="5816600" cy="2772641"/>
            <a:chOff x="3187699" y="2810740"/>
            <a:chExt cx="5816600" cy="2772641"/>
          </a:xfrm>
        </p:grpSpPr>
        <p:sp>
          <p:nvSpPr>
            <p:cNvPr id="19" name="다이아몬드 18">
              <a:extLst>
                <a:ext uri="{FF2B5EF4-FFF2-40B4-BE49-F238E27FC236}">
                  <a16:creationId xmlns:a16="http://schemas.microsoft.com/office/drawing/2014/main" id="{12292795-DBEE-4B37-B9F9-5924B3B7B36D}"/>
                </a:ext>
              </a:extLst>
            </p:cNvPr>
            <p:cNvSpPr/>
            <p:nvPr/>
          </p:nvSpPr>
          <p:spPr>
            <a:xfrm>
              <a:off x="4651663" y="2810740"/>
              <a:ext cx="2888673" cy="2772641"/>
            </a:xfrm>
            <a:prstGeom prst="diamond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CB8AEB-FB8A-4106-BAB7-11139256D164}"/>
                </a:ext>
              </a:extLst>
            </p:cNvPr>
            <p:cNvSpPr txBox="1"/>
            <p:nvPr/>
          </p:nvSpPr>
          <p:spPr>
            <a:xfrm>
              <a:off x="5362728" y="3352148"/>
              <a:ext cx="1473481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Commerce</a:t>
              </a:r>
            </a:p>
            <a:p>
              <a:pPr algn="ct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App</a:t>
              </a:r>
              <a:endPara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46E3CD-6D84-4D8B-B63C-C7741D824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699" y="3963049"/>
              <a:ext cx="5816600" cy="1181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83555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-14294" y="-1"/>
            <a:ext cx="12220585" cy="33909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CD9F7-E063-4632-8B03-318F1EA4DB92}"/>
              </a:ext>
            </a:extLst>
          </p:cNvPr>
          <p:cNvSpPr txBox="1"/>
          <p:nvPr/>
        </p:nvSpPr>
        <p:spPr>
          <a:xfrm>
            <a:off x="3834047" y="101806"/>
            <a:ext cx="4591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System Architecture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7CD996E-F440-4C10-B469-1130B51C45E3}"/>
              </a:ext>
            </a:extLst>
          </p:cNvPr>
          <p:cNvGrpSpPr/>
          <p:nvPr/>
        </p:nvGrpSpPr>
        <p:grpSpPr>
          <a:xfrm>
            <a:off x="1487978" y="1513087"/>
            <a:ext cx="9216039" cy="4949953"/>
            <a:chOff x="208377" y="573023"/>
            <a:chExt cx="10872454" cy="5817072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189ADAF-A152-4C57-B85B-1E6043C4D4C4}"/>
                </a:ext>
              </a:extLst>
            </p:cNvPr>
            <p:cNvGrpSpPr/>
            <p:nvPr/>
          </p:nvGrpSpPr>
          <p:grpSpPr>
            <a:xfrm>
              <a:off x="3605507" y="573023"/>
              <a:ext cx="4136413" cy="1109473"/>
              <a:chOff x="2105891" y="512063"/>
              <a:chExt cx="7980218" cy="193049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FF4E780D-0F0A-45D9-9C3B-2A7E771400F1}"/>
                  </a:ext>
                </a:extLst>
              </p:cNvPr>
              <p:cNvSpPr/>
              <p:nvPr/>
            </p:nvSpPr>
            <p:spPr>
              <a:xfrm>
                <a:off x="2105891" y="512063"/>
                <a:ext cx="7689273" cy="1607681"/>
              </a:xfrm>
              <a:prstGeom prst="rect">
                <a:avLst/>
              </a:prstGeom>
              <a:ln w="2857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/>
              </a:p>
            </p:txBody>
          </p:sp>
          <p:pic>
            <p:nvPicPr>
              <p:cNvPr id="42" name="그림 41" descr="게임, 공이(가) 표시된 사진&#10;&#10;자동 생성된 설명">
                <a:extLst>
                  <a:ext uri="{FF2B5EF4-FFF2-40B4-BE49-F238E27FC236}">
                    <a16:creationId xmlns:a16="http://schemas.microsoft.com/office/drawing/2014/main" id="{929D4F42-1693-4DC1-8E14-C9118F000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91235" y="784399"/>
                <a:ext cx="1599329" cy="1063008"/>
              </a:xfrm>
              <a:prstGeom prst="rect">
                <a:avLst/>
              </a:prstGeom>
            </p:spPr>
          </p:pic>
          <p:pic>
            <p:nvPicPr>
              <p:cNvPr id="43" name="그림 42" descr="그리기, 시계이(가) 표시된 사진&#10;&#10;자동 생성된 설명">
                <a:extLst>
                  <a:ext uri="{FF2B5EF4-FFF2-40B4-BE49-F238E27FC236}">
                    <a16:creationId xmlns:a16="http://schemas.microsoft.com/office/drawing/2014/main" id="{3644DC5C-FD2D-4C87-BEA4-C16E2644CA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8741" y="512063"/>
                <a:ext cx="6727368" cy="1930499"/>
              </a:xfrm>
              <a:prstGeom prst="rect">
                <a:avLst/>
              </a:prstGeom>
            </p:spPr>
          </p:pic>
        </p:grp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648B9A1F-494A-4F82-9618-DFF200B1C89C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5564825" y="1496970"/>
              <a:ext cx="0" cy="380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6A62EBC5-09D3-4C63-93B2-DF901B151A80}"/>
                </a:ext>
              </a:extLst>
            </p:cNvPr>
            <p:cNvCxnSpPr>
              <a:cxnSpLocks/>
              <a:stCxn id="18" idx="3"/>
              <a:endCxn id="20" idx="0"/>
            </p:cNvCxnSpPr>
            <p:nvPr/>
          </p:nvCxnSpPr>
          <p:spPr>
            <a:xfrm>
              <a:off x="8144309" y="3050728"/>
              <a:ext cx="12700" cy="942314"/>
            </a:xfrm>
            <a:prstGeom prst="bentConnector4">
              <a:avLst>
                <a:gd name="adj1" fmla="val 2904000"/>
                <a:gd name="adj2" fmla="val 6293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19C11B51-F123-4E1A-B931-1C34897C34D7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rot="16200000" flipH="1">
              <a:off x="6295454" y="1634701"/>
              <a:ext cx="441557" cy="190281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8D34289-ED9E-4BE7-AF2D-218EA173DCF6}"/>
                </a:ext>
              </a:extLst>
            </p:cNvPr>
            <p:cNvSpPr/>
            <p:nvPr/>
          </p:nvSpPr>
          <p:spPr>
            <a:xfrm>
              <a:off x="5101529" y="1877651"/>
              <a:ext cx="92659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Main</a:t>
              </a:r>
              <a:endParaRPr lang="ko-KR" altLang="en-US" sz="1400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400351-7E15-49A1-B9C0-76F797B63E3C}"/>
                </a:ext>
              </a:extLst>
            </p:cNvPr>
            <p:cNvSpPr/>
            <p:nvPr/>
          </p:nvSpPr>
          <p:spPr>
            <a:xfrm>
              <a:off x="2119670" y="2806888"/>
              <a:ext cx="108514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MyPage</a:t>
              </a:r>
              <a:endParaRPr lang="ko-KR" altLang="en-US" sz="14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EE325DB-D625-4894-BADA-1FCD4DEA821A}"/>
                </a:ext>
              </a:extLst>
            </p:cNvPr>
            <p:cNvSpPr/>
            <p:nvPr/>
          </p:nvSpPr>
          <p:spPr>
            <a:xfrm>
              <a:off x="9434883" y="2806888"/>
              <a:ext cx="1645948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Login/Signup</a:t>
              </a:r>
              <a:endParaRPr lang="ko-KR" altLang="en-US" sz="1400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256C3B-0371-45B4-937F-DF21ADFB8FBE}"/>
                </a:ext>
              </a:extLst>
            </p:cNvPr>
            <p:cNvSpPr/>
            <p:nvPr/>
          </p:nvSpPr>
          <p:spPr>
            <a:xfrm>
              <a:off x="6790970" y="2806888"/>
              <a:ext cx="1353339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ItemDetail</a:t>
              </a:r>
              <a:endParaRPr lang="ko-KR" altLang="en-US" sz="1400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916BAF3-0B45-49E1-A746-8B0C0253FFB9}"/>
                </a:ext>
              </a:extLst>
            </p:cNvPr>
            <p:cNvSpPr/>
            <p:nvPr/>
          </p:nvSpPr>
          <p:spPr>
            <a:xfrm>
              <a:off x="4211487" y="2806888"/>
              <a:ext cx="1353338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Compare</a:t>
              </a:r>
              <a:endParaRPr lang="ko-KR" altLang="en-US" sz="1400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6EA9C66-B443-4C81-9C01-69D712E88705}"/>
                </a:ext>
              </a:extLst>
            </p:cNvPr>
            <p:cNvSpPr/>
            <p:nvPr/>
          </p:nvSpPr>
          <p:spPr>
            <a:xfrm>
              <a:off x="7347866" y="3993042"/>
              <a:ext cx="1592886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ReviewWrite</a:t>
              </a:r>
              <a:endParaRPr lang="ko-KR" altLang="en-US" sz="14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E3364E-14AE-41BB-AB98-8C62CD48F1A4}"/>
                </a:ext>
              </a:extLst>
            </p:cNvPr>
            <p:cNvSpPr/>
            <p:nvPr/>
          </p:nvSpPr>
          <p:spPr>
            <a:xfrm>
              <a:off x="208377" y="3993042"/>
              <a:ext cx="926592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Review</a:t>
              </a:r>
              <a:endParaRPr lang="ko-KR" altLang="en-US" sz="1400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2BC2A18-BCE8-45C5-849C-EADC17112890}"/>
                </a:ext>
              </a:extLst>
            </p:cNvPr>
            <p:cNvSpPr/>
            <p:nvPr/>
          </p:nvSpPr>
          <p:spPr>
            <a:xfrm>
              <a:off x="1291483" y="3993042"/>
              <a:ext cx="1227126" cy="4876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err="1"/>
                <a:t>WishList</a:t>
              </a:r>
              <a:endParaRPr lang="ko-KR" altLang="en-US" sz="1400" dirty="0"/>
            </a:p>
          </p:txBody>
        </p: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3DA9D648-E712-4903-9C2B-277540DA439F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 rot="5400000">
              <a:off x="5005713" y="2247775"/>
              <a:ext cx="441557" cy="676669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E9C4D692-012D-44B3-A462-8FDB7DA90C4B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16200000" flipH="1">
              <a:off x="7690563" y="239593"/>
              <a:ext cx="441557" cy="4693032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F754356-6D06-44A1-9C20-789024DDA841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rot="5400000">
              <a:off x="3892755" y="1134817"/>
              <a:ext cx="441557" cy="2902584"/>
            </a:xfrm>
            <a:prstGeom prst="bentConnector3">
              <a:avLst>
                <a:gd name="adj1" fmla="val 5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587E1067-A21A-4333-87C0-2678708C4AA8}"/>
                </a:ext>
              </a:extLst>
            </p:cNvPr>
            <p:cNvCxnSpPr>
              <a:cxnSpLocks/>
              <a:stCxn id="16" idx="1"/>
              <a:endCxn id="21" idx="0"/>
            </p:cNvCxnSpPr>
            <p:nvPr/>
          </p:nvCxnSpPr>
          <p:spPr>
            <a:xfrm rot="10800000" flipV="1">
              <a:off x="671674" y="3050728"/>
              <a:ext cx="1447997" cy="9423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95A8F84A-8F54-41DD-BFA5-2A18CF0F0AB5}"/>
                </a:ext>
              </a:extLst>
            </p:cNvPr>
            <p:cNvCxnSpPr>
              <a:cxnSpLocks/>
              <a:stCxn id="16" idx="1"/>
              <a:endCxn id="22" idx="0"/>
            </p:cNvCxnSpPr>
            <p:nvPr/>
          </p:nvCxnSpPr>
          <p:spPr>
            <a:xfrm rot="10800000" flipV="1">
              <a:off x="1905046" y="3050728"/>
              <a:ext cx="214624" cy="942314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B00C67B4-5288-43A5-B9B9-5D3365ACF241}"/>
                </a:ext>
              </a:extLst>
            </p:cNvPr>
            <p:cNvCxnSpPr>
              <a:cxnSpLocks/>
              <a:stCxn id="22" idx="3"/>
              <a:endCxn id="19" idx="1"/>
            </p:cNvCxnSpPr>
            <p:nvPr/>
          </p:nvCxnSpPr>
          <p:spPr>
            <a:xfrm flipV="1">
              <a:off x="2518609" y="3050728"/>
              <a:ext cx="1692878" cy="118615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793A233-C486-46E6-906A-20E5D1121C7A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rot="10800000" flipV="1">
              <a:off x="2518608" y="3050727"/>
              <a:ext cx="4272363" cy="1000385"/>
            </a:xfrm>
            <a:prstGeom prst="bentConnector3">
              <a:avLst>
                <a:gd name="adj1" fmla="val 2117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336F1D50-4484-4B07-BEA0-6645E83F9F1A}"/>
                </a:ext>
              </a:extLst>
            </p:cNvPr>
            <p:cNvCxnSpPr>
              <a:cxnSpLocks/>
            </p:cNvCxnSpPr>
            <p:nvPr/>
          </p:nvCxnSpPr>
          <p:spPr>
            <a:xfrm>
              <a:off x="5548719" y="2912763"/>
              <a:ext cx="1242250" cy="35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45840F6-A621-425A-AA7D-6B0BA5679D50}"/>
                </a:ext>
              </a:extLst>
            </p:cNvPr>
            <p:cNvSpPr/>
            <p:nvPr/>
          </p:nvSpPr>
          <p:spPr>
            <a:xfrm>
              <a:off x="267641" y="5335045"/>
              <a:ext cx="10813190" cy="923947"/>
            </a:xfrm>
            <a:prstGeom prst="rect">
              <a:avLst/>
            </a:prstGeom>
            <a:ln w="2857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Real Time Database </a:t>
              </a:r>
              <a:endParaRPr lang="ko-KR" altLang="en-US" sz="1400" dirty="0"/>
            </a:p>
          </p:txBody>
        </p:sp>
        <p:pic>
          <p:nvPicPr>
            <p:cNvPr id="32" name="Picture 2" descr="Firebase - Realtime Database | H-web Blog">
              <a:extLst>
                <a:ext uri="{FF2B5EF4-FFF2-40B4-BE49-F238E27FC236}">
                  <a16:creationId xmlns:a16="http://schemas.microsoft.com/office/drawing/2014/main" id="{521305A0-4FB7-4BC0-AB1A-095E48308D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377" y="5203940"/>
              <a:ext cx="2683203" cy="118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F2CD3D6-49C2-4C07-9ECD-A970975A72DA}"/>
                </a:ext>
              </a:extLst>
            </p:cNvPr>
            <p:cNvCxnSpPr>
              <a:cxnSpLocks/>
            </p:cNvCxnSpPr>
            <p:nvPr/>
          </p:nvCxnSpPr>
          <p:spPr>
            <a:xfrm>
              <a:off x="2891580" y="3277796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1251769-FA2D-4554-9CAB-A737EE4B41B0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 flipV="1">
              <a:off x="671673" y="4480722"/>
              <a:ext cx="0" cy="8710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D54BA098-FE20-4845-AA71-411FC247C2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57021" y="3294568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766130A-E856-4CD7-9873-0EC28C213309}"/>
                </a:ext>
              </a:extLst>
            </p:cNvPr>
            <p:cNvCxnSpPr>
              <a:cxnSpLocks/>
            </p:cNvCxnSpPr>
            <p:nvPr/>
          </p:nvCxnSpPr>
          <p:spPr>
            <a:xfrm>
              <a:off x="7247308" y="3277794"/>
              <a:ext cx="0" cy="205724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D2845BFD-2D69-4160-99F2-B88A0359FD97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4888156" y="3294568"/>
              <a:ext cx="0" cy="2057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DC53480-6672-4F1F-847D-2CA929ABB85D}"/>
                </a:ext>
              </a:extLst>
            </p:cNvPr>
            <p:cNvCxnSpPr>
              <a:cxnSpLocks/>
            </p:cNvCxnSpPr>
            <p:nvPr/>
          </p:nvCxnSpPr>
          <p:spPr>
            <a:xfrm>
              <a:off x="8144309" y="4480722"/>
              <a:ext cx="0" cy="88030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FE5AC3A8-BC2B-45C6-9E87-ADCF68FE196B}"/>
                </a:ext>
              </a:extLst>
            </p:cNvPr>
            <p:cNvCxnSpPr>
              <a:cxnSpLocks/>
            </p:cNvCxnSpPr>
            <p:nvPr/>
          </p:nvCxnSpPr>
          <p:spPr>
            <a:xfrm>
              <a:off x="5803392" y="2365329"/>
              <a:ext cx="0" cy="296971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DD1AD04-CF76-41E9-8E66-771A48B11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5046" y="4480722"/>
              <a:ext cx="0" cy="854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0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D5F9B-1938-4714-910E-21C72EBA8310}"/>
              </a:ext>
            </a:extLst>
          </p:cNvPr>
          <p:cNvSpPr txBox="1"/>
          <p:nvPr/>
        </p:nvSpPr>
        <p:spPr>
          <a:xfrm>
            <a:off x="4575456" y="1402473"/>
            <a:ext cx="3041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Main Feature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9563CC0-4011-4188-A65E-ADDBDE776514}"/>
              </a:ext>
            </a:extLst>
          </p:cNvPr>
          <p:cNvGrpSpPr/>
          <p:nvPr/>
        </p:nvGrpSpPr>
        <p:grpSpPr>
          <a:xfrm>
            <a:off x="713150" y="2520292"/>
            <a:ext cx="1906451" cy="2623208"/>
            <a:chOff x="756013" y="2646642"/>
            <a:chExt cx="2077352" cy="3092142"/>
          </a:xfrm>
        </p:grpSpPr>
        <p:sp>
          <p:nvSpPr>
            <p:cNvPr id="14" name="TextBox 13"/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71927" y="5277119"/>
              <a:ext cx="1445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육각형 12"/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" name="AutoShape 2">
              <a:extLst>
                <a:ext uri="{FF2B5EF4-FFF2-40B4-BE49-F238E27FC236}">
                  <a16:creationId xmlns:a16="http://schemas.microsoft.com/office/drawing/2014/main" id="{1E46B02F-9A3F-42E8-B310-B073F7CAD2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pic>
          <p:nvPicPr>
            <p:cNvPr id="5" name="그림 4" descr="음식, 표지판이(가) 표시된 사진&#10;&#10;자동 생성된 설명">
              <a:extLst>
                <a:ext uri="{FF2B5EF4-FFF2-40B4-BE49-F238E27FC236}">
                  <a16:creationId xmlns:a16="http://schemas.microsoft.com/office/drawing/2014/main" id="{30F01974-18F0-46E2-9606-9D0646762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40" y="2954522"/>
              <a:ext cx="1478812" cy="1478812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5934B67-296F-4104-94FD-347E30C4CCE9}"/>
              </a:ext>
            </a:extLst>
          </p:cNvPr>
          <p:cNvGrpSpPr/>
          <p:nvPr/>
        </p:nvGrpSpPr>
        <p:grpSpPr>
          <a:xfrm>
            <a:off x="3610437" y="2520292"/>
            <a:ext cx="1906451" cy="2693221"/>
            <a:chOff x="756013" y="2646642"/>
            <a:chExt cx="2077352" cy="317467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3704B7-9380-4F26-801B-F36C5BEFA137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7E24CF-4670-4F2D-8B10-F1106050F7BF}"/>
                </a:ext>
              </a:extLst>
            </p:cNvPr>
            <p:cNvSpPr txBox="1"/>
            <p:nvPr/>
          </p:nvSpPr>
          <p:spPr>
            <a:xfrm>
              <a:off x="1092298" y="5277119"/>
              <a:ext cx="1404784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Ranking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육각형 27">
              <a:extLst>
                <a:ext uri="{FF2B5EF4-FFF2-40B4-BE49-F238E27FC236}">
                  <a16:creationId xmlns:a16="http://schemas.microsoft.com/office/drawing/2014/main" id="{8D02B228-FC17-4907-BBB5-EE9ECE476078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AutoShape 2">
              <a:extLst>
                <a:ext uri="{FF2B5EF4-FFF2-40B4-BE49-F238E27FC236}">
                  <a16:creationId xmlns:a16="http://schemas.microsoft.com/office/drawing/2014/main" id="{B5E222E9-8D05-43AA-86B3-BAB4B3E7450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FD6013FA-FBFF-4E71-B0CE-0162BBC0CCAA}"/>
              </a:ext>
            </a:extLst>
          </p:cNvPr>
          <p:cNvGrpSpPr/>
          <p:nvPr/>
        </p:nvGrpSpPr>
        <p:grpSpPr>
          <a:xfrm>
            <a:off x="6218876" y="2520292"/>
            <a:ext cx="2372770" cy="2693221"/>
            <a:chOff x="445118" y="2646642"/>
            <a:chExt cx="2699147" cy="3174671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AF394E-8139-43A5-9AD6-89D2267D85DD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4EE2A42-48E8-4FE0-954E-C6F78BA73BBC}"/>
                </a:ext>
              </a:extLst>
            </p:cNvPr>
            <p:cNvSpPr txBox="1"/>
            <p:nvPr/>
          </p:nvSpPr>
          <p:spPr>
            <a:xfrm>
              <a:off x="445118" y="5277119"/>
              <a:ext cx="2699147" cy="5441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Review &amp; Rating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4" name="육각형 33">
              <a:extLst>
                <a:ext uri="{FF2B5EF4-FFF2-40B4-BE49-F238E27FC236}">
                  <a16:creationId xmlns:a16="http://schemas.microsoft.com/office/drawing/2014/main" id="{498368F4-79E1-4339-90B2-EA82918218E0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AutoShape 2">
              <a:extLst>
                <a:ext uri="{FF2B5EF4-FFF2-40B4-BE49-F238E27FC236}">
                  <a16:creationId xmlns:a16="http://schemas.microsoft.com/office/drawing/2014/main" id="{1F1C1783-1F03-40A5-81F7-950D5B2D03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25CF3AFD-4AD4-4FBD-84DF-A6EA0AAC5715}"/>
              </a:ext>
            </a:extLst>
          </p:cNvPr>
          <p:cNvGrpSpPr/>
          <p:nvPr/>
        </p:nvGrpSpPr>
        <p:grpSpPr>
          <a:xfrm>
            <a:off x="9405008" y="2487742"/>
            <a:ext cx="1758407" cy="2623208"/>
            <a:chOff x="756013" y="2646642"/>
            <a:chExt cx="2077352" cy="309214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D33ABE-1234-4061-90B4-AF0974EBD7FB}"/>
                </a:ext>
              </a:extLst>
            </p:cNvPr>
            <p:cNvSpPr txBox="1"/>
            <p:nvPr/>
          </p:nvSpPr>
          <p:spPr>
            <a:xfrm>
              <a:off x="2648634" y="523875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852230-9E7F-4C2A-84DB-269D7F77E229}"/>
                </a:ext>
              </a:extLst>
            </p:cNvPr>
            <p:cNvSpPr txBox="1"/>
            <p:nvPr/>
          </p:nvSpPr>
          <p:spPr>
            <a:xfrm>
              <a:off x="1071927" y="5277119"/>
              <a:ext cx="14455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algn="ctr">
                <a:defRPr sz="3600">
                  <a:solidFill>
                    <a:schemeClr val="bg1"/>
                  </a:solidFill>
                  <a:latin typeface="KT&amp;G 상상본문 M" panose="020B0600000101010101" pitchFamily="50" charset="-127"/>
                  <a:ea typeface="KT&amp;G 상상본문 M" panose="020B0600000101010101" pitchFamily="50" charset="-127"/>
                </a:defRPr>
              </a:lvl1pPr>
            </a:lstStyle>
            <a:p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Compare</a:t>
              </a:r>
              <a:endPara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0" name="육각형 39">
              <a:extLst>
                <a:ext uri="{FF2B5EF4-FFF2-40B4-BE49-F238E27FC236}">
                  <a16:creationId xmlns:a16="http://schemas.microsoft.com/office/drawing/2014/main" id="{B5E8D506-07A5-48F1-958C-9C4A6F572B11}"/>
                </a:ext>
              </a:extLst>
            </p:cNvPr>
            <p:cNvSpPr/>
            <p:nvPr/>
          </p:nvSpPr>
          <p:spPr>
            <a:xfrm rot="5400000">
              <a:off x="737414" y="2665241"/>
              <a:ext cx="2114550" cy="2077352"/>
            </a:xfrm>
            <a:prstGeom prst="hexagon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AutoShape 2">
              <a:extLst>
                <a:ext uri="{FF2B5EF4-FFF2-40B4-BE49-F238E27FC236}">
                  <a16:creationId xmlns:a16="http://schemas.microsoft.com/office/drawing/2014/main" id="{A8EB375E-F534-4203-B2F3-4EB7FBA9B0A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642290" y="33149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FBF0604C-C0EF-4FB3-AEFE-51714E807E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4"/>
          <a:stretch/>
        </p:blipFill>
        <p:spPr>
          <a:xfrm>
            <a:off x="3983123" y="2785567"/>
            <a:ext cx="1207595" cy="1114921"/>
          </a:xfrm>
          <a:prstGeom prst="rect">
            <a:avLst/>
          </a:prstGeom>
        </p:spPr>
      </p:pic>
      <p:pic>
        <p:nvPicPr>
          <p:cNvPr id="11" name="그림 10" descr="컴퓨터이(가) 표시된 사진&#10;&#10;자동 생성된 설명">
            <a:extLst>
              <a:ext uri="{FF2B5EF4-FFF2-40B4-BE49-F238E27FC236}">
                <a16:creationId xmlns:a16="http://schemas.microsoft.com/office/drawing/2014/main" id="{F51DB2AA-322D-4AE0-AA79-A40AF5A4A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069" y="2949113"/>
            <a:ext cx="1142965" cy="1142965"/>
          </a:xfrm>
          <a:prstGeom prst="rect">
            <a:avLst/>
          </a:prstGeom>
        </p:spPr>
      </p:pic>
      <p:pic>
        <p:nvPicPr>
          <p:cNvPr id="44" name="그림 43" descr="그리기이(가) 표시된 사진&#10;&#10;자동 생성된 설명">
            <a:extLst>
              <a:ext uri="{FF2B5EF4-FFF2-40B4-BE49-F238E27FC236}">
                <a16:creationId xmlns:a16="http://schemas.microsoft.com/office/drawing/2014/main" id="{3B79E098-2050-40E2-A359-BC2C32687C0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92"/>
          <a:stretch/>
        </p:blipFill>
        <p:spPr>
          <a:xfrm>
            <a:off x="9557315" y="2842341"/>
            <a:ext cx="1527916" cy="116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550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4000">
        <p159:morph option="byObject"/>
      </p:transition>
    </mc:Choice>
    <mc:Fallback>
      <p:transition spd="slow" advTm="4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8C019FD-7B8E-47D3-ACF3-1BA34DAA770B}"/>
              </a:ext>
            </a:extLst>
          </p:cNvPr>
          <p:cNvSpPr txBox="1"/>
          <p:nvPr/>
        </p:nvSpPr>
        <p:spPr>
          <a:xfrm>
            <a:off x="4538043" y="1402473"/>
            <a:ext cx="3115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Completeness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CB134B8-A338-4D98-BE8E-9B046A6642C1}"/>
              </a:ext>
            </a:extLst>
          </p:cNvPr>
          <p:cNvGrpSpPr/>
          <p:nvPr/>
        </p:nvGrpSpPr>
        <p:grpSpPr>
          <a:xfrm>
            <a:off x="2140593" y="2586455"/>
            <a:ext cx="7910814" cy="3513078"/>
            <a:chOff x="2068610" y="2772944"/>
            <a:chExt cx="8370790" cy="3513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3982AF-6AD3-4FAF-A367-926137A557F9}"/>
                </a:ext>
              </a:extLst>
            </p:cNvPr>
            <p:cNvSpPr txBox="1"/>
            <p:nvPr/>
          </p:nvSpPr>
          <p:spPr>
            <a:xfrm>
              <a:off x="2068610" y="2772944"/>
              <a:ext cx="8370790" cy="351307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3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구현완료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로그인과 회원가입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검색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,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리뷰의 기본적인 기능 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ü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Compare, Ranking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의 핵심적인 기능 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20000"/>
                </a:lnSpc>
              </a:pP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marL="457200" indent="-457200" algn="just">
                <a:lnSpc>
                  <a:spcPct val="120000"/>
                </a:lnSpc>
                <a:buFont typeface="Wingdings" panose="05000000000000000000" pitchFamily="2" charset="2"/>
                <a:buChar char="l"/>
              </a:pPr>
              <a:r>
                <a:rPr lang="ko-KR" altLang="en-US" sz="3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en-US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  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Push </a:t>
              </a:r>
              <a:r>
                <a:rPr lang="ko-KR" alt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기능이 불필요해 </a:t>
              </a: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Push Notification </a:t>
              </a:r>
              <a:r>
                <a:rPr lang="ko-KR" altLang="en-US" sz="2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미구현</a:t>
              </a:r>
              <a:endPara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18B320B-9F6B-49CA-8F47-D2B716B9C117}"/>
                </a:ext>
              </a:extLst>
            </p:cNvPr>
            <p:cNvSpPr txBox="1"/>
            <p:nvPr/>
          </p:nvSpPr>
          <p:spPr>
            <a:xfrm>
              <a:off x="2133600" y="5295900"/>
              <a:ext cx="3302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x</a:t>
              </a:r>
              <a:endParaRPr lang="ko-KR" altLang="en-US" sz="25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3661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>
              <a:gd name="adj" fmla="val 50000"/>
            </a:avLst>
          </a:prstGeom>
          <a:solidFill>
            <a:srgbClr val="F23B49"/>
          </a:solidFill>
          <a:ln w="12700" cap="flat" cmpd="sng">
            <a:solidFill>
              <a:srgbClr val="F23B4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4978546" y="1402473"/>
            <a:ext cx="223490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3F3F3F"/>
                </a:solidFill>
              </a:rPr>
              <a:t>Schedule</a:t>
            </a:r>
            <a:endParaRPr sz="3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3"/>
          <p:cNvCxnSpPr/>
          <p:nvPr/>
        </p:nvCxnSpPr>
        <p:spPr>
          <a:xfrm>
            <a:off x="685800" y="2877650"/>
            <a:ext cx="104616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3"/>
          <p:cNvCxnSpPr/>
          <p:nvPr/>
        </p:nvCxnSpPr>
        <p:spPr>
          <a:xfrm>
            <a:off x="2089988" y="2330825"/>
            <a:ext cx="0" cy="42897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88" name="Google Shape;88;p13"/>
          <p:cNvSpPr txBox="1"/>
          <p:nvPr/>
        </p:nvSpPr>
        <p:spPr>
          <a:xfrm>
            <a:off x="25650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8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02488" y="29906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Requirement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Development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702488" y="37498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Design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02488" y="45090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Sub system  Engineering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02488" y="52682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Integration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02488" y="6027450"/>
            <a:ext cx="1387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Validation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0307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10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54964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69621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2823801" y="3098650"/>
            <a:ext cx="20727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/>
          <p:nvPr/>
        </p:nvSpPr>
        <p:spPr>
          <a:xfrm>
            <a:off x="84278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13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9893588" y="2312900"/>
            <a:ext cx="9906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Week 14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4413825" y="3857850"/>
            <a:ext cx="20727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5755300" y="4617050"/>
            <a:ext cx="40341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9028950" y="5376250"/>
            <a:ext cx="13875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10416400" y="6135450"/>
            <a:ext cx="1148100" cy="430200"/>
          </a:xfrm>
          <a:prstGeom prst="homePlate">
            <a:avLst>
              <a:gd name="adj" fmla="val 50000"/>
            </a:avLst>
          </a:prstGeom>
          <a:solidFill>
            <a:srgbClr val="BFBFBF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856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/>
          <p:cNvSpPr/>
          <p:nvPr/>
        </p:nvSpPr>
        <p:spPr>
          <a:xfrm rot="10800000">
            <a:off x="4896556" y="0"/>
            <a:ext cx="2398889" cy="1004710"/>
          </a:xfrm>
          <a:prstGeom prst="triangle">
            <a:avLst/>
          </a:prstGeom>
          <a:solidFill>
            <a:srgbClr val="F23B49"/>
          </a:solidFill>
          <a:ln>
            <a:solidFill>
              <a:srgbClr val="F23B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0" y="6463040"/>
            <a:ext cx="12192000" cy="394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59103" y="1146092"/>
            <a:ext cx="4273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rPr>
              <a:t>Open sources Used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KT&amp;G 상상본문 M" panose="020B0600000101010101" pitchFamily="50" charset="-127"/>
              <a:ea typeface="KT&amp;G 상상본문 M" panose="020B0600000101010101" pitchFamily="50" charset="-127"/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1448708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80007" y="4425949"/>
            <a:ext cx="3647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Firebase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Real time DB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서비스를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제공해주는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다이아몬드 10"/>
          <p:cNvSpPr/>
          <p:nvPr/>
        </p:nvSpPr>
        <p:spPr>
          <a:xfrm>
            <a:off x="5140970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4115943" y="4425949"/>
            <a:ext cx="396012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Vue.js</a:t>
            </a: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를 위해 웹 서비스를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지원해주는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java script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Framework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다이아몬드 11"/>
          <p:cNvSpPr/>
          <p:nvPr/>
        </p:nvSpPr>
        <p:spPr>
          <a:xfrm>
            <a:off x="8833233" y="2315443"/>
            <a:ext cx="1910058" cy="1910058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14433" y="4425949"/>
            <a:ext cx="29476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3600">
                <a:solidFill>
                  <a:schemeClr val="bg1"/>
                </a:solidFill>
                <a:latin typeface="KT&amp;G 상상본문 M" panose="020B0600000101010101" pitchFamily="50" charset="-127"/>
                <a:ea typeface="KT&amp;G 상상본문 M" panose="020B0600000101010101" pitchFamily="50" charset="-127"/>
              </a:defRPr>
            </a:lvl1pPr>
          </a:lstStyle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Vuetify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Vue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기반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PWA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개발을 위한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Tools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oogle Shape;61;p1" descr="앉아있는, 램프이(가) 표시된 사진&#10;&#10;매우 높은 신뢰도로 생성된 설명">
            <a:extLst>
              <a:ext uri="{FF2B5EF4-FFF2-40B4-BE49-F238E27FC236}">
                <a16:creationId xmlns:a16="http://schemas.microsoft.com/office/drawing/2014/main" id="{B655BE3E-672F-43D8-A917-1EAA2C3CB4C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0304" y="2498539"/>
            <a:ext cx="3086865" cy="1543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58;p1" descr="컴퓨터, 표지판이(가) 표시된 사진&#10;&#10;매우 높은 신뢰도로 생성된 설명">
            <a:extLst>
              <a:ext uri="{FF2B5EF4-FFF2-40B4-BE49-F238E27FC236}">
                <a16:creationId xmlns:a16="http://schemas.microsoft.com/office/drawing/2014/main" id="{CAB4CDC7-FE3A-4956-A68B-2882647D75C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79210" y="2961170"/>
            <a:ext cx="1233577" cy="10687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 descr="Vuetify Store">
            <a:extLst>
              <a:ext uri="{FF2B5EF4-FFF2-40B4-BE49-F238E27FC236}">
                <a16:creationId xmlns:a16="http://schemas.microsoft.com/office/drawing/2014/main" id="{D731A578-7612-4A4D-A10A-2840885A0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581" y="2636115"/>
            <a:ext cx="1393362" cy="1589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950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000">
        <p159:morph option="byObject"/>
      </p:transition>
    </mc:Choice>
    <mc:Fallback xmlns="">
      <p:transition spd="slow" advTm="40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469</Words>
  <Application>Microsoft Office PowerPoint</Application>
  <PresentationFormat>와이드스크린</PresentationFormat>
  <Paragraphs>102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KT&amp;G 상상본문 M</vt:lpstr>
      <vt:lpstr>Nanum Gothic</vt:lpstr>
      <vt:lpstr>나눔고딕</vt:lpstr>
      <vt:lpstr>나눔고딕 ExtraBold</vt:lpstr>
      <vt:lpstr>맑은 고딕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JONGOH KIM</dc:creator>
  <cp:lastModifiedBy>Han Syngha</cp:lastModifiedBy>
  <cp:revision>33</cp:revision>
  <dcterms:created xsi:type="dcterms:W3CDTF">2016-03-21T09:06:57Z</dcterms:created>
  <dcterms:modified xsi:type="dcterms:W3CDTF">2020-06-14T06:05:52Z</dcterms:modified>
</cp:coreProperties>
</file>