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83" r:id="rId3"/>
    <p:sldId id="287" r:id="rId4"/>
    <p:sldId id="284" r:id="rId5"/>
    <p:sldId id="285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1" r:id="rId16"/>
    <p:sldId id="289" r:id="rId17"/>
    <p:sldId id="305" r:id="rId18"/>
    <p:sldId id="306" r:id="rId19"/>
    <p:sldId id="308" r:id="rId20"/>
    <p:sldId id="307" r:id="rId21"/>
    <p:sldId id="309" r:id="rId22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99"/>
    <a:srgbClr val="003366"/>
    <a:srgbClr val="66FF33"/>
    <a:srgbClr val="339966"/>
    <a:srgbClr val="339933"/>
    <a:srgbClr val="DDDDDD"/>
    <a:srgbClr val="33CCCC"/>
    <a:srgbClr val="33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94" autoAdjust="0"/>
  </p:normalViewPr>
  <p:slideViewPr>
    <p:cSldViewPr>
      <p:cViewPr>
        <p:scale>
          <a:sx n="150" d="100"/>
          <a:sy n="150" d="100"/>
        </p:scale>
        <p:origin x="1216" y="12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73834" y="1491630"/>
            <a:ext cx="4724328" cy="1441048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Great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Code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Reviewer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(7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차수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pic>
        <p:nvPicPr>
          <p:cNvPr id="11" name="Google Shape;126;p22">
            <a:extLst>
              <a:ext uri="{FF2B5EF4-FFF2-40B4-BE49-F238E27FC236}">
                <a16:creationId xmlns:a16="http://schemas.microsoft.com/office/drawing/2014/main" id="{871E5D07-7DAE-46DF-B461-D879401831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4150" y="1228500"/>
            <a:ext cx="6613576" cy="36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29;p22">
            <a:extLst>
              <a:ext uri="{FF2B5EF4-FFF2-40B4-BE49-F238E27FC236}">
                <a16:creationId xmlns:a16="http://schemas.microsoft.com/office/drawing/2014/main" id="{CD81549A-E0F1-4D66-9D56-0219AFCC5A0F}"/>
              </a:ext>
            </a:extLst>
          </p:cNvPr>
          <p:cNvSpPr txBox="1"/>
          <p:nvPr/>
        </p:nvSpPr>
        <p:spPr>
          <a:xfrm>
            <a:off x="222025" y="999100"/>
            <a:ext cx="40407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 – Employee Manager (2)</a:t>
            </a:r>
          </a:p>
          <a:p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100" dirty="0">
                <a:solidFill>
                  <a:schemeClr val="dk1"/>
                </a:solidFill>
              </a:rPr>
              <a:t>Option별 어떤 Execute를 사용할지 외부에 감추어</a:t>
            </a:r>
            <a:br>
              <a:rPr lang="en-US" altLang="ko" sz="1100" dirty="0">
                <a:solidFill>
                  <a:schemeClr val="dk1"/>
                </a:solidFill>
              </a:rPr>
            </a:br>
            <a:r>
              <a:rPr lang="ko" sz="1100" dirty="0">
                <a:solidFill>
                  <a:schemeClr val="dk1"/>
                </a:solidFill>
              </a:rPr>
              <a:t>의존성을 낮춤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100" dirty="0">
                <a:solidFill>
                  <a:schemeClr val="dk1"/>
                </a:solidFill>
              </a:rPr>
              <a:t>Factory pattern을 사용하여 어떤 Executor를 사용할지동적으로 결정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추상화된 execute기능을 가진 Executor 클래스를</a:t>
            </a:r>
            <a:br>
              <a:rPr lang="en-US" altLang="ko" sz="1100" dirty="0"/>
            </a:br>
            <a:r>
              <a:rPr lang="ko" sz="1100" dirty="0"/>
              <a:t>ADD / DEL / MOD 별로 구현한 파생클래스 생성 → 단일 기능 수행 원칙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17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4319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15" name="Google Shape;136;p23">
            <a:extLst>
              <a:ext uri="{FF2B5EF4-FFF2-40B4-BE49-F238E27FC236}">
                <a16:creationId xmlns:a16="http://schemas.microsoft.com/office/drawing/2014/main" id="{43FFFA98-1102-4DFD-9D47-07097FC75E83}"/>
              </a:ext>
            </a:extLst>
          </p:cNvPr>
          <p:cNvSpPr txBox="1"/>
          <p:nvPr/>
        </p:nvSpPr>
        <p:spPr>
          <a:xfrm>
            <a:off x="222025" y="999100"/>
            <a:ext cx="42036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TDD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UnitTest라는 이름의 별도의 Test project 생성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맡은 역할별 Unittest파일을 각자 생성하여 TC 추가 및 구현 진행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TC추가하는 commit과 기능이 동작하는 commit을 최대한 분리하여 진행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Refactoring 진행시 Unittest 변경 commit을 같이 진행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개별 Unittest 완료 후 전체 Unit들의 동작을 테스트 하는 Integration Testcase 추가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총 5개의 TestCase, 34개의 TestCode를 작성함</a:t>
            </a:r>
            <a:endParaRPr sz="1100" dirty="0"/>
          </a:p>
        </p:txBody>
      </p:sp>
      <p:pic>
        <p:nvPicPr>
          <p:cNvPr id="16" name="Google Shape;137;p23">
            <a:extLst>
              <a:ext uri="{FF2B5EF4-FFF2-40B4-BE49-F238E27FC236}">
                <a16:creationId xmlns:a16="http://schemas.microsoft.com/office/drawing/2014/main" id="{9905B15D-D930-4F4E-A393-DF30511531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2623225"/>
            <a:ext cx="2825025" cy="17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38;p23">
            <a:extLst>
              <a:ext uri="{FF2B5EF4-FFF2-40B4-BE49-F238E27FC236}">
                <a16:creationId xmlns:a16="http://schemas.microsoft.com/office/drawing/2014/main" id="{F1B5848A-C24F-4EBD-8B93-1671C2B4F8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350" y="3751963"/>
            <a:ext cx="3249000" cy="114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39;p23">
            <a:extLst>
              <a:ext uri="{FF2B5EF4-FFF2-40B4-BE49-F238E27FC236}">
                <a16:creationId xmlns:a16="http://schemas.microsoft.com/office/drawing/2014/main" id="{331C453F-A55B-4345-AE55-623169BE4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323" y="861463"/>
            <a:ext cx="3409000" cy="173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17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pic>
        <p:nvPicPr>
          <p:cNvPr id="7" name="Google Shape;144;p24">
            <a:extLst>
              <a:ext uri="{FF2B5EF4-FFF2-40B4-BE49-F238E27FC236}">
                <a16:creationId xmlns:a16="http://schemas.microsoft.com/office/drawing/2014/main" id="{3508E47F-441B-4C01-891E-B8AEB306D31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2859700"/>
            <a:ext cx="3371775" cy="19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5;p24">
            <a:extLst>
              <a:ext uri="{FF2B5EF4-FFF2-40B4-BE49-F238E27FC236}">
                <a16:creationId xmlns:a16="http://schemas.microsoft.com/office/drawing/2014/main" id="{4C7441BA-D9F1-4298-9A33-4CED951631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419" y="1084253"/>
            <a:ext cx="5384592" cy="178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6;p24">
            <a:extLst>
              <a:ext uri="{FF2B5EF4-FFF2-40B4-BE49-F238E27FC236}">
                <a16:creationId xmlns:a16="http://schemas.microsoft.com/office/drawing/2014/main" id="{5D3DC790-E972-41D9-A2F9-AA239D5601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475" y="3012525"/>
            <a:ext cx="5437703" cy="17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7;p24">
            <a:extLst>
              <a:ext uri="{FF2B5EF4-FFF2-40B4-BE49-F238E27FC236}">
                <a16:creationId xmlns:a16="http://schemas.microsoft.com/office/drawing/2014/main" id="{48AE78DF-0FF3-4EA7-9A48-3EDF91EA21B9}"/>
              </a:ext>
            </a:extLst>
          </p:cNvPr>
          <p:cNvSpPr txBox="1"/>
          <p:nvPr/>
        </p:nvSpPr>
        <p:spPr>
          <a:xfrm>
            <a:off x="262050" y="1056100"/>
            <a:ext cx="3189600" cy="1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Clean Code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기능이 동작하는 code위에 최대한 </a:t>
            </a:r>
            <a:br>
              <a:rPr lang="en-US" altLang="ko" sz="1100" dirty="0"/>
            </a:br>
            <a:r>
              <a:rPr lang="ko" sz="1100" dirty="0"/>
              <a:t>coding rule과 style에 맞게끔 변경</a:t>
            </a:r>
            <a:endParaRPr lang="en-US" altLang="ko"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이때 동작에는 변경이 없게끔 하는 것을 확인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59963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(4)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graphicFrame>
        <p:nvGraphicFramePr>
          <p:cNvPr id="11" name="Google Shape;154;p25">
            <a:extLst>
              <a:ext uri="{FF2B5EF4-FFF2-40B4-BE49-F238E27FC236}">
                <a16:creationId xmlns:a16="http://schemas.microsoft.com/office/drawing/2014/main" id="{41C64A7F-39E2-49ED-BC65-F7CA7C08C094}"/>
              </a:ext>
            </a:extLst>
          </p:cNvPr>
          <p:cNvGraphicFramePr/>
          <p:nvPr/>
        </p:nvGraphicFramePr>
        <p:xfrm>
          <a:off x="281600" y="2459900"/>
          <a:ext cx="8363950" cy="2521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3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EmployeeManager class의 Refactoring 전후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common.h -&gt; Option class의 새로 정의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57;p25">
            <a:extLst>
              <a:ext uri="{FF2B5EF4-FFF2-40B4-BE49-F238E27FC236}">
                <a16:creationId xmlns:a16="http://schemas.microsoft.com/office/drawing/2014/main" id="{54D1BD92-DC4A-43E1-A15B-8B7E2D856D28}"/>
              </a:ext>
            </a:extLst>
          </p:cNvPr>
          <p:cNvGrpSpPr/>
          <p:nvPr/>
        </p:nvGrpSpPr>
        <p:grpSpPr>
          <a:xfrm>
            <a:off x="357797" y="2843278"/>
            <a:ext cx="4418710" cy="2137713"/>
            <a:chOff x="152400" y="983390"/>
            <a:chExt cx="8284046" cy="4007711"/>
          </a:xfrm>
        </p:grpSpPr>
        <p:pic>
          <p:nvPicPr>
            <p:cNvPr id="13" name="Google Shape;158;p25">
              <a:extLst>
                <a:ext uri="{FF2B5EF4-FFF2-40B4-BE49-F238E27FC236}">
                  <a16:creationId xmlns:a16="http://schemas.microsoft.com/office/drawing/2014/main" id="{478102D8-228C-477C-96EC-3322D744F606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2400" y="983390"/>
              <a:ext cx="8284046" cy="4007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59;p25">
              <a:extLst>
                <a:ext uri="{FF2B5EF4-FFF2-40B4-BE49-F238E27FC236}">
                  <a16:creationId xmlns:a16="http://schemas.microsoft.com/office/drawing/2014/main" id="{87AE3857-CBC2-41F8-A379-ECDAAF4BA63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96600" y="983400"/>
              <a:ext cx="3970351" cy="3944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60;p25">
            <a:extLst>
              <a:ext uri="{FF2B5EF4-FFF2-40B4-BE49-F238E27FC236}">
                <a16:creationId xmlns:a16="http://schemas.microsoft.com/office/drawing/2014/main" id="{166D1674-1C11-44C8-B9EF-F1CA9301BF1C}"/>
              </a:ext>
            </a:extLst>
          </p:cNvPr>
          <p:cNvGrpSpPr/>
          <p:nvPr/>
        </p:nvGrpSpPr>
        <p:grpSpPr>
          <a:xfrm>
            <a:off x="4883587" y="2843302"/>
            <a:ext cx="3696502" cy="2137681"/>
            <a:chOff x="452701" y="1599325"/>
            <a:chExt cx="5468198" cy="3162251"/>
          </a:xfrm>
        </p:grpSpPr>
        <p:pic>
          <p:nvPicPr>
            <p:cNvPr id="16" name="Google Shape;161;p25">
              <a:extLst>
                <a:ext uri="{FF2B5EF4-FFF2-40B4-BE49-F238E27FC236}">
                  <a16:creationId xmlns:a16="http://schemas.microsoft.com/office/drawing/2014/main" id="{6A80EF7B-0402-461B-BC05-89E9A5C5CB4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701" y="1599325"/>
              <a:ext cx="2779073" cy="316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62;p25">
              <a:extLst>
                <a:ext uri="{FF2B5EF4-FFF2-40B4-BE49-F238E27FC236}">
                  <a16:creationId xmlns:a16="http://schemas.microsoft.com/office/drawing/2014/main" id="{86EFD0D6-7348-4EB2-BC22-6384511B2E9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31775" y="1599325"/>
              <a:ext cx="2689124" cy="3162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63;p25">
            <a:extLst>
              <a:ext uri="{FF2B5EF4-FFF2-40B4-BE49-F238E27FC236}">
                <a16:creationId xmlns:a16="http://schemas.microsoft.com/office/drawing/2014/main" id="{8EB3B4C6-20C2-40E7-A856-A8354D4F1A56}"/>
              </a:ext>
            </a:extLst>
          </p:cNvPr>
          <p:cNvSpPr txBox="1"/>
          <p:nvPr/>
        </p:nvSpPr>
        <p:spPr>
          <a:xfrm>
            <a:off x="97303" y="811392"/>
            <a:ext cx="5048700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    </a:t>
            </a:r>
            <a:r>
              <a:rPr lang="ko" sz="1050" dirty="0"/>
              <a:t>- </a:t>
            </a:r>
            <a:r>
              <a:rPr lang="ko" sz="1000" dirty="0"/>
              <a:t>기능이 잘 동작하는 상태에서 중간에 Refactoring 적용 진행함.</a:t>
            </a:r>
            <a:endParaRPr lang="en-US" altLang="ko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    - EmployeeManager class에 대해 SOLID의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      단일 책임 원칙과 팩토리 메소드 패턴을 적용함.</a:t>
            </a:r>
            <a:endParaRPr lang="en-US" altLang="ko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    - common.h 영역의 코드에 대해 SOLID의 인터페이스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      분리 원칙으로 </a:t>
            </a:r>
            <a:r>
              <a:rPr lang="ko" sz="1000" dirty="0">
                <a:solidFill>
                  <a:schemeClr val="dk1"/>
                </a:solidFill>
              </a:rPr>
              <a:t>Option classes를 생성함.</a:t>
            </a:r>
            <a:endParaRPr sz="1000" dirty="0"/>
          </a:p>
        </p:txBody>
      </p:sp>
      <p:grpSp>
        <p:nvGrpSpPr>
          <p:cNvPr id="19" name="Google Shape;164;p25">
            <a:extLst>
              <a:ext uri="{FF2B5EF4-FFF2-40B4-BE49-F238E27FC236}">
                <a16:creationId xmlns:a16="http://schemas.microsoft.com/office/drawing/2014/main" id="{04B5524B-FF69-4DAD-90D4-49365D0F8A07}"/>
              </a:ext>
            </a:extLst>
          </p:cNvPr>
          <p:cNvGrpSpPr/>
          <p:nvPr/>
        </p:nvGrpSpPr>
        <p:grpSpPr>
          <a:xfrm>
            <a:off x="4983471" y="872020"/>
            <a:ext cx="3238860" cy="1512035"/>
            <a:chOff x="357220" y="3945270"/>
            <a:chExt cx="3820311" cy="1716856"/>
          </a:xfrm>
        </p:grpSpPr>
        <p:grpSp>
          <p:nvGrpSpPr>
            <p:cNvPr id="20" name="Google Shape;165;p25">
              <a:extLst>
                <a:ext uri="{FF2B5EF4-FFF2-40B4-BE49-F238E27FC236}">
                  <a16:creationId xmlns:a16="http://schemas.microsoft.com/office/drawing/2014/main" id="{9ECEADBC-4172-4855-8293-E812492D4A7A}"/>
                </a:ext>
              </a:extLst>
            </p:cNvPr>
            <p:cNvGrpSpPr/>
            <p:nvPr/>
          </p:nvGrpSpPr>
          <p:grpSpPr>
            <a:xfrm>
              <a:off x="357220" y="3945270"/>
              <a:ext cx="3820311" cy="831360"/>
              <a:chOff x="2490788" y="2100275"/>
              <a:chExt cx="5076825" cy="1304913"/>
            </a:xfrm>
          </p:grpSpPr>
          <p:pic>
            <p:nvPicPr>
              <p:cNvPr id="23" name="Google Shape;166;p25">
                <a:extLst>
                  <a:ext uri="{FF2B5EF4-FFF2-40B4-BE49-F238E27FC236}">
                    <a16:creationId xmlns:a16="http://schemas.microsoft.com/office/drawing/2014/main" id="{D401546A-6C81-4E85-8055-C641994DB431}"/>
                  </a:ext>
                </a:extLst>
              </p:cNvPr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90788" y="2652713"/>
                <a:ext cx="5076825" cy="752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167;p25">
                <a:extLst>
                  <a:ext uri="{FF2B5EF4-FFF2-40B4-BE49-F238E27FC236}">
                    <a16:creationId xmlns:a16="http://schemas.microsoft.com/office/drawing/2014/main" id="{55D20248-FBFF-45AD-A5CC-0582A62C95DB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495563" y="2100275"/>
                <a:ext cx="5067300" cy="552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" name="Google Shape;168;p25">
              <a:extLst>
                <a:ext uri="{FF2B5EF4-FFF2-40B4-BE49-F238E27FC236}">
                  <a16:creationId xmlns:a16="http://schemas.microsoft.com/office/drawing/2014/main" id="{337ABC71-BA01-4380-9335-37A1CAE7384B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7225" y="4776620"/>
              <a:ext cx="3820300" cy="331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169;p25">
              <a:extLst>
                <a:ext uri="{FF2B5EF4-FFF2-40B4-BE49-F238E27FC236}">
                  <a16:creationId xmlns:a16="http://schemas.microsoft.com/office/drawing/2014/main" id="{B69401F6-DBF9-413A-B9F0-2432E69341E6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57226" y="5108026"/>
              <a:ext cx="3780488" cy="554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170;p25">
            <a:extLst>
              <a:ext uri="{FF2B5EF4-FFF2-40B4-BE49-F238E27FC236}">
                <a16:creationId xmlns:a16="http://schemas.microsoft.com/office/drawing/2014/main" id="{12C40D36-94D8-44C3-B2CF-86A423E2C4D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61945" y="3603150"/>
            <a:ext cx="930406" cy="1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71;p25">
            <a:extLst>
              <a:ext uri="{FF2B5EF4-FFF2-40B4-BE49-F238E27FC236}">
                <a16:creationId xmlns:a16="http://schemas.microsoft.com/office/drawing/2014/main" id="{C541B8F6-FF73-4946-8CB4-B03587EE65D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15450" y="4117900"/>
            <a:ext cx="1361050" cy="863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53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79;p26">
            <a:extLst>
              <a:ext uri="{FF2B5EF4-FFF2-40B4-BE49-F238E27FC236}">
                <a16:creationId xmlns:a16="http://schemas.microsoft.com/office/drawing/2014/main" id="{D37C0C37-79AC-4A0D-B941-9CFA63BADA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2801" y="966215"/>
            <a:ext cx="4734524" cy="37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80;p26">
            <a:extLst>
              <a:ext uri="{FF2B5EF4-FFF2-40B4-BE49-F238E27FC236}">
                <a16:creationId xmlns:a16="http://schemas.microsoft.com/office/drawing/2014/main" id="{BEDBDBE7-16E4-4DC4-A32A-A1816DF5B6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287" y="1276095"/>
            <a:ext cx="3655801" cy="38674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23" name="Google Shape;178;p26">
            <a:extLst>
              <a:ext uri="{FF2B5EF4-FFF2-40B4-BE49-F238E27FC236}">
                <a16:creationId xmlns:a16="http://schemas.microsoft.com/office/drawing/2014/main" id="{818035E2-6F53-48F5-9EFC-989872B21365}"/>
              </a:ext>
            </a:extLst>
          </p:cNvPr>
          <p:cNvSpPr txBox="1"/>
          <p:nvPr/>
        </p:nvSpPr>
        <p:spPr>
          <a:xfrm>
            <a:off x="222025" y="999100"/>
            <a:ext cx="2656800" cy="235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단위 구현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Review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총 97개의 Commit, 66개의</a:t>
            </a:r>
            <a:br>
              <a:rPr lang="en-US" altLang="ko" sz="1100" dirty="0"/>
            </a:br>
            <a:r>
              <a:rPr lang="ko" sz="1100" dirty="0"/>
              <a:t>PR 진행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관련성 있는 Commit들을</a:t>
            </a:r>
            <a:br>
              <a:rPr lang="en-US" altLang="ko" sz="1100" dirty="0"/>
            </a:br>
            <a:r>
              <a:rPr lang="ko" sz="1100" dirty="0"/>
              <a:t>가능한한 하나의 PR로 묶어서 진행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Review후 issue가 발생한</a:t>
            </a:r>
            <a:br>
              <a:rPr lang="en-US" altLang="ko" sz="1100" dirty="0"/>
            </a:br>
            <a:r>
              <a:rPr lang="ko" sz="1100" dirty="0"/>
              <a:t>PR에 대해 추가 commit 후</a:t>
            </a:r>
            <a:br>
              <a:rPr lang="en-US" altLang="ko" sz="1100" dirty="0"/>
            </a:br>
            <a:r>
              <a:rPr lang="ko" sz="1100" dirty="0"/>
              <a:t>PR Merge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05769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87;p27">
            <a:extLst>
              <a:ext uri="{FF2B5EF4-FFF2-40B4-BE49-F238E27FC236}">
                <a16:creationId xmlns:a16="http://schemas.microsoft.com/office/drawing/2014/main" id="{4A895790-A9BA-49F2-885E-3A41B370F7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15816" y="830786"/>
            <a:ext cx="5611715" cy="431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771550"/>
            <a:ext cx="481766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SWAP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기능 추가</a:t>
            </a:r>
            <a:endParaRPr lang="en-US" altLang="ko-KR" sz="1400" dirty="0">
              <a:latin typeface="+mn-e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altLang="ko" sz="1400" dirty="0"/>
              <a:t>Option class</a:t>
            </a:r>
            <a:r>
              <a:rPr lang="ko-KR" altLang="en-US" sz="1400" dirty="0"/>
              <a:t>를 상속하는 </a:t>
            </a:r>
            <a:r>
              <a:rPr lang="en-US" altLang="ko" sz="1400" dirty="0" err="1"/>
              <a:t>SwapOption</a:t>
            </a:r>
            <a:r>
              <a:rPr lang="en-US" altLang="ko" sz="1400" dirty="0"/>
              <a:t> class </a:t>
            </a:r>
            <a:r>
              <a:rPr lang="ko-KR" altLang="en-US" sz="1400" dirty="0"/>
              <a:t>추가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altLang="ko" sz="1400" dirty="0"/>
              <a:t>Parser class ‘SWAP’ </a:t>
            </a:r>
            <a:r>
              <a:rPr lang="ko-KR" altLang="en-US" sz="1400" dirty="0"/>
              <a:t>해석 추가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altLang="ko" sz="1400" dirty="0" err="1"/>
              <a:t>SwapExecutor</a:t>
            </a:r>
            <a:r>
              <a:rPr lang="en-US" altLang="ko" sz="1400" dirty="0"/>
              <a:t> class </a:t>
            </a:r>
            <a:r>
              <a:rPr lang="ko-KR" altLang="en-US" sz="1400" dirty="0"/>
              <a:t>신규 추가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altLang="ko" sz="1400" dirty="0" err="1"/>
              <a:t>FactoryExecutor</a:t>
            </a:r>
            <a:r>
              <a:rPr lang="en-US" altLang="ko" sz="1400" dirty="0"/>
              <a:t> class </a:t>
            </a:r>
            <a:r>
              <a:rPr lang="ko-KR" altLang="en-US" sz="1400" dirty="0"/>
              <a:t>내 </a:t>
            </a:r>
            <a:r>
              <a:rPr lang="en-US" altLang="ko" sz="1400" dirty="0" err="1"/>
              <a:t>SwapExecutor</a:t>
            </a:r>
            <a:r>
              <a:rPr lang="en-US" altLang="ko" sz="1400" dirty="0"/>
              <a:t> </a:t>
            </a:r>
            <a:r>
              <a:rPr lang="ko-KR" altLang="en-US" sz="1400" dirty="0" err="1"/>
              <a:t>연결부</a:t>
            </a:r>
            <a:r>
              <a:rPr lang="ko-KR" altLang="en-US" sz="1400" dirty="0"/>
              <a:t> 추가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신규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1247A-EBA8-4655-918F-EB8841B76DC1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379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회고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감정상태 공유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280EB-F03F-43A7-843F-F55B6D3CD13C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7" name="Google Shape;204;p28">
            <a:extLst>
              <a:ext uri="{FF2B5EF4-FFF2-40B4-BE49-F238E27FC236}">
                <a16:creationId xmlns:a16="http://schemas.microsoft.com/office/drawing/2014/main" id="{469188AF-76AB-4EAA-8A8E-367DD7D082DD}"/>
              </a:ext>
            </a:extLst>
          </p:cNvPr>
          <p:cNvSpPr txBox="1"/>
          <p:nvPr/>
        </p:nvSpPr>
        <p:spPr>
          <a:xfrm>
            <a:off x="251520" y="896422"/>
            <a:ext cx="84192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한승하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ko" sz="1200" dirty="0"/>
              <a:t>C</a:t>
            </a:r>
            <a:r>
              <a:rPr lang="ko" sz="1200" dirty="0"/>
              <a:t>++부터 Clean Code, Refactoring, Review까지. 너무 많은 것을 배워서 아직 스스로도 정리되지 않은 느낌입니다. 현업에 돌아가서 조금씩 정리되며 또 배우게 되는 것들이 있을 것 같습니다.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조성현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 dirty="0"/>
              <a:t>교육 때 새로 습득한 지식을 직접 팀원들과 논의하고 팀프로젝트를 진행하면서 TDD, 구현,  Refactoring 사이에서 적절하게 타협하는 과정에서 많이 배우는 점이 있었습니다.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서현민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ko" sz="1200" dirty="0"/>
              <a:t>C</a:t>
            </a:r>
            <a:r>
              <a:rPr lang="ko" sz="1200" dirty="0"/>
              <a:t>++과 OOP에 아직 익숙하지 않아 구현하는데 힘든점이 있었지만, 팀원들이 먼저 구현한 것을 Reference 삼아 많이 배울 수 있었습니다. TDD 방식의 개발을 처음해 보면서 나름의 장점을 본 것 같고 부서에 복귀해서 어떻게 적용해야 할지 고민이 됩니다.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박도원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 dirty="0"/>
              <a:t>이번 교육으로 익힌 내용을 현업으로 돌아가 어떻게 적용해야할지 고민이었는데, 팀프로젝트를 해보니 어떻게 해야할지 느낌이 들어서 좋았습니다. 또 only C++로 하는 프로젝트도 생소했는데 팀원들 도움으로 무난히 진행된거 같아 좋았습니다.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3739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회고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Keep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280EB-F03F-43A7-843F-F55B6D3CD13C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7" name="Google Shape;204;p28">
            <a:extLst>
              <a:ext uri="{FF2B5EF4-FFF2-40B4-BE49-F238E27FC236}">
                <a16:creationId xmlns:a16="http://schemas.microsoft.com/office/drawing/2014/main" id="{469188AF-76AB-4EAA-8A8E-367DD7D082DD}"/>
              </a:ext>
            </a:extLst>
          </p:cNvPr>
          <p:cNvSpPr txBox="1"/>
          <p:nvPr/>
        </p:nvSpPr>
        <p:spPr>
          <a:xfrm>
            <a:off x="251520" y="896422"/>
            <a:ext cx="84192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한승하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Git</a:t>
            </a:r>
            <a:r>
              <a:rPr lang="ko-KR" altLang="en-US" sz="1200" dirty="0">
                <a:solidFill>
                  <a:schemeClr val="dk1"/>
                </a:solidFill>
              </a:rPr>
              <a:t>을 사용한 </a:t>
            </a:r>
            <a:r>
              <a:rPr lang="en-US" altLang="ko-KR" sz="1200" dirty="0">
                <a:solidFill>
                  <a:schemeClr val="dk1"/>
                </a:solidFill>
              </a:rPr>
              <a:t>Code Review</a:t>
            </a:r>
            <a:r>
              <a:rPr lang="ko-KR" altLang="en-US" sz="1200" dirty="0">
                <a:solidFill>
                  <a:schemeClr val="dk1"/>
                </a:solidFill>
              </a:rPr>
              <a:t>및 형상관리가 얼마나 강력한 </a:t>
            </a:r>
            <a:r>
              <a:rPr lang="en-US" altLang="ko-KR" sz="1200" dirty="0">
                <a:solidFill>
                  <a:schemeClr val="dk1"/>
                </a:solidFill>
              </a:rPr>
              <a:t>Tool</a:t>
            </a:r>
            <a:r>
              <a:rPr lang="ko-KR" altLang="en-US" sz="1200" dirty="0">
                <a:solidFill>
                  <a:schemeClr val="dk1"/>
                </a:solidFill>
              </a:rPr>
              <a:t>인지 직접적으로 느낄 수 있는 프로젝트 였던 것 같습니다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  <a:endParaRPr lang="ko-KR" alt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조성현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PR </a:t>
            </a:r>
            <a:r>
              <a:rPr lang="ko-KR" altLang="en-US" sz="1200" dirty="0">
                <a:solidFill>
                  <a:schemeClr val="dk1"/>
                </a:solidFill>
              </a:rPr>
              <a:t>진행 방식이 더디지만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작은 단위로 자주 진행한다면 현업에서 큰 시너지를 낼 수 있을 것 같습니다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  <a:endParaRPr lang="ko-KR" altLang="en-US" sz="12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팀원들의 </a:t>
            </a:r>
            <a:r>
              <a:rPr lang="en-US" altLang="ko-KR" sz="1200" dirty="0">
                <a:solidFill>
                  <a:schemeClr val="dk1"/>
                </a:solidFill>
              </a:rPr>
              <a:t>Code review </a:t>
            </a:r>
            <a:r>
              <a:rPr lang="ko-KR" altLang="en-US" sz="1200" dirty="0">
                <a:solidFill>
                  <a:schemeClr val="dk1"/>
                </a:solidFill>
              </a:rPr>
              <a:t>피드백을 받으면서 다른 관점에서 바라보고 놓치고 있었던 점들을 발견할 수 있어서 좋았습니다</a:t>
            </a:r>
            <a:r>
              <a:rPr lang="en-US" altLang="ko-KR" sz="1200" dirty="0">
                <a:solidFill>
                  <a:schemeClr val="dk1"/>
                </a:solidFill>
              </a:rPr>
              <a:t>. </a:t>
            </a:r>
            <a:r>
              <a:rPr lang="ko-KR" altLang="en-US" sz="1200" dirty="0">
                <a:solidFill>
                  <a:schemeClr val="dk1"/>
                </a:solidFill>
              </a:rPr>
              <a:t>현업 복귀해서도 파트 내 </a:t>
            </a:r>
            <a:r>
              <a:rPr lang="en-US" altLang="ko-KR" sz="1200" dirty="0">
                <a:solidFill>
                  <a:schemeClr val="dk1"/>
                </a:solidFill>
              </a:rPr>
              <a:t>Code review</a:t>
            </a:r>
            <a:r>
              <a:rPr lang="ko-KR" altLang="en-US" sz="1200" dirty="0">
                <a:solidFill>
                  <a:schemeClr val="dk1"/>
                </a:solidFill>
              </a:rPr>
              <a:t>를 좀 더 활성화해보고 싶습니다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  <a:endParaRPr lang="ko-KR" alt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서현민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ko-KR" sz="1200" dirty="0" err="1"/>
              <a:t>Github</a:t>
            </a:r>
            <a:r>
              <a:rPr lang="ko-KR" altLang="en-US" sz="1200" dirty="0"/>
              <a:t>을 처음 써 봤는데 </a:t>
            </a:r>
            <a:r>
              <a:rPr lang="en-US" altLang="ko-KR" sz="1200" dirty="0"/>
              <a:t>commit </a:t>
            </a:r>
            <a:r>
              <a:rPr lang="ko-KR" altLang="en-US" sz="1200" dirty="0" err="1"/>
              <a:t>여러개를</a:t>
            </a:r>
            <a:r>
              <a:rPr lang="ko-KR" altLang="en-US" sz="1200" dirty="0"/>
              <a:t> 모아서 </a:t>
            </a:r>
            <a:r>
              <a:rPr lang="en-US" altLang="ko-KR" sz="1200" dirty="0"/>
              <a:t>PR </a:t>
            </a:r>
            <a:r>
              <a:rPr lang="ko-KR" altLang="en-US" sz="1200" dirty="0"/>
              <a:t>을 할 수 있는 점이 좋았고</a:t>
            </a:r>
            <a:r>
              <a:rPr lang="en-US" altLang="ko-KR" sz="1200" dirty="0"/>
              <a:t>, review </a:t>
            </a:r>
            <a:r>
              <a:rPr lang="ko-KR" altLang="en-US" sz="1200" dirty="0"/>
              <a:t>내용도 기존에 사용하던 </a:t>
            </a:r>
            <a:r>
              <a:rPr lang="en-US" altLang="ko-KR" sz="1200" dirty="0" err="1"/>
              <a:t>gerrit</a:t>
            </a:r>
            <a:r>
              <a:rPr lang="ko-KR" altLang="en-US" sz="1200" dirty="0"/>
              <a:t>보다 직관적이어서 좋았습니다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ko-KR" sz="1200" dirty="0"/>
              <a:t>TDD</a:t>
            </a:r>
            <a:r>
              <a:rPr lang="ko-KR" altLang="en-US" sz="1200" dirty="0"/>
              <a:t>를 처음으로 활용해 봤는데 수정사항에 대한 </a:t>
            </a:r>
            <a:r>
              <a:rPr lang="en-US" altLang="ko-KR" sz="1200" dirty="0"/>
              <a:t>error </a:t>
            </a:r>
            <a:r>
              <a:rPr lang="ko-KR" altLang="en-US" sz="1200" dirty="0"/>
              <a:t>검출이 바로 되는 점이 좋아서 추후에 현업에서도 계속 활용하면 좋겠다고 생각했습니다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박도원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ko-KR" sz="1200" dirty="0"/>
              <a:t>Test Code</a:t>
            </a:r>
            <a:r>
              <a:rPr lang="ko-KR" altLang="en-US" sz="1200" dirty="0"/>
              <a:t>를 통한 개발방법이 유지보수에 얼마나 효율적인지 </a:t>
            </a:r>
            <a:r>
              <a:rPr lang="ko-KR" altLang="en-US" sz="1200" dirty="0" err="1"/>
              <a:t>느낄수</a:t>
            </a:r>
            <a:r>
              <a:rPr lang="ko-KR" altLang="en-US" sz="1200" dirty="0"/>
              <a:t> 있었습니다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ko-KR" sz="1200" dirty="0"/>
              <a:t>Code</a:t>
            </a:r>
            <a:r>
              <a:rPr lang="ko-KR" altLang="en-US" sz="1200" dirty="0"/>
              <a:t>를 </a:t>
            </a:r>
            <a:r>
              <a:rPr lang="en-US" altLang="ko-KR" sz="1200" dirty="0"/>
              <a:t>review</a:t>
            </a:r>
            <a:r>
              <a:rPr lang="ko-KR" altLang="en-US" sz="1200" dirty="0"/>
              <a:t>하면서 내가 작성하지 않는 코드에 대한 이해도를 높일 수 있어서 좋았습니다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ko-KR" sz="1200" dirty="0"/>
              <a:t>PR </a:t>
            </a:r>
            <a:r>
              <a:rPr lang="ko-KR" altLang="en-US" sz="1200" dirty="0"/>
              <a:t>요청에 </a:t>
            </a:r>
            <a:r>
              <a:rPr lang="ko-KR" altLang="en-US" sz="1200" dirty="0" err="1"/>
              <a:t>적극대응해주셔서</a:t>
            </a:r>
            <a:r>
              <a:rPr lang="ko-KR" altLang="en-US" sz="1200" dirty="0"/>
              <a:t> 진행이 수월해서 좋았습니다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-KR" altLang="en-US" sz="1200" dirty="0"/>
              <a:t>설계 및 구현에 관하여 논의가 </a:t>
            </a:r>
            <a:r>
              <a:rPr lang="ko-KR" altLang="en-US" sz="1200" dirty="0" err="1"/>
              <a:t>필요할때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즉각할</a:t>
            </a:r>
            <a:r>
              <a:rPr lang="ko-KR" altLang="en-US" sz="1200" dirty="0"/>
              <a:t> 수 있는 것이 좋았습니다</a:t>
            </a:r>
            <a:r>
              <a:rPr lang="en-US" altLang="ko-KR" sz="12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0551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회고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Problem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280EB-F03F-43A7-843F-F55B6D3CD13C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7" name="Google Shape;204;p28">
            <a:extLst>
              <a:ext uri="{FF2B5EF4-FFF2-40B4-BE49-F238E27FC236}">
                <a16:creationId xmlns:a16="http://schemas.microsoft.com/office/drawing/2014/main" id="{469188AF-76AB-4EAA-8A8E-367DD7D082DD}"/>
              </a:ext>
            </a:extLst>
          </p:cNvPr>
          <p:cNvSpPr txBox="1"/>
          <p:nvPr/>
        </p:nvSpPr>
        <p:spPr>
          <a:xfrm>
            <a:off x="251520" y="896422"/>
            <a:ext cx="84192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한승하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altLang="ko-KR" sz="1200" dirty="0" err="1">
                <a:solidFill>
                  <a:schemeClr val="dk1"/>
                </a:solidFill>
              </a:rPr>
              <a:t>Github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및 </a:t>
            </a:r>
            <a:r>
              <a:rPr lang="en-US" altLang="ko-KR" sz="1200" dirty="0">
                <a:solidFill>
                  <a:schemeClr val="dk1"/>
                </a:solidFill>
              </a:rPr>
              <a:t>C++ </a:t>
            </a:r>
            <a:r>
              <a:rPr lang="ko-KR" altLang="en-US" sz="1200" dirty="0">
                <a:solidFill>
                  <a:schemeClr val="dk1"/>
                </a:solidFill>
              </a:rPr>
              <a:t>등 </a:t>
            </a:r>
            <a:r>
              <a:rPr lang="ko-KR" altLang="en-US" sz="1200" dirty="0" err="1">
                <a:solidFill>
                  <a:schemeClr val="dk1"/>
                </a:solidFill>
              </a:rPr>
              <a:t>많은것이</a:t>
            </a:r>
            <a:r>
              <a:rPr lang="ko-KR" altLang="en-US" sz="1200" dirty="0">
                <a:solidFill>
                  <a:schemeClr val="dk1"/>
                </a:solidFill>
              </a:rPr>
              <a:t> 처음이라 </a:t>
            </a:r>
            <a:r>
              <a:rPr lang="en-US" altLang="ko-KR" sz="1200" dirty="0">
                <a:solidFill>
                  <a:schemeClr val="dk1"/>
                </a:solidFill>
              </a:rPr>
              <a:t>Clean Code / TDD / Refactoring </a:t>
            </a:r>
            <a:r>
              <a:rPr lang="ko-KR" altLang="en-US" sz="1200" dirty="0">
                <a:solidFill>
                  <a:schemeClr val="dk1"/>
                </a:solidFill>
              </a:rPr>
              <a:t>등을 많이 고려하지 못한 것이 아쉽습니다</a:t>
            </a:r>
            <a:r>
              <a:rPr lang="en-US" altLang="ko-KR" sz="1200" dirty="0">
                <a:solidFill>
                  <a:schemeClr val="dk1"/>
                </a:solidFill>
              </a:rPr>
              <a:t>. </a:t>
            </a:r>
            <a:endParaRPr lang="ko-KR" altLang="en-US"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Design Pattern / OOP </a:t>
            </a:r>
            <a:r>
              <a:rPr lang="ko-KR" altLang="en-US" sz="1200" dirty="0">
                <a:solidFill>
                  <a:schemeClr val="dk1"/>
                </a:solidFill>
              </a:rPr>
              <a:t>설계 등도 </a:t>
            </a:r>
            <a:r>
              <a:rPr lang="ko-KR" altLang="en-US" sz="1200" dirty="0" err="1">
                <a:solidFill>
                  <a:schemeClr val="dk1"/>
                </a:solidFill>
              </a:rPr>
              <a:t>익숙</a:t>
            </a:r>
            <a:r>
              <a:rPr lang="ko-KR" altLang="en-US" sz="1200" dirty="0">
                <a:solidFill>
                  <a:schemeClr val="dk1"/>
                </a:solidFill>
              </a:rPr>
              <a:t> 치 않아 좀더 환경에 익숙한 상태에서 수강하였다면 더 많은 것을 가져갈 수 있었을 것이라는 아쉬움이 남아있습니다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  <a:endParaRPr lang="ko-KR" alt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조성현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기능 구현과 </a:t>
            </a:r>
            <a:r>
              <a:rPr lang="en-US" altLang="ko-KR" sz="1200" dirty="0">
                <a:solidFill>
                  <a:schemeClr val="dk1"/>
                </a:solidFill>
              </a:rPr>
              <a:t>clean code </a:t>
            </a:r>
            <a:r>
              <a:rPr lang="ko-KR" altLang="en-US" sz="1200" dirty="0">
                <a:solidFill>
                  <a:schemeClr val="dk1"/>
                </a:solidFill>
              </a:rPr>
              <a:t>관점에서의 </a:t>
            </a:r>
            <a:r>
              <a:rPr lang="en-US" altLang="ko-KR" sz="1200" dirty="0">
                <a:solidFill>
                  <a:schemeClr val="dk1"/>
                </a:solidFill>
              </a:rPr>
              <a:t>refactoring</a:t>
            </a:r>
            <a:r>
              <a:rPr lang="ko-KR" altLang="en-US" sz="1200" dirty="0">
                <a:solidFill>
                  <a:schemeClr val="dk1"/>
                </a:solidFill>
              </a:rPr>
              <a:t>을 </a:t>
            </a:r>
            <a:r>
              <a:rPr lang="ko-KR" altLang="en-US" sz="1200" dirty="0" err="1">
                <a:solidFill>
                  <a:schemeClr val="dk1"/>
                </a:solidFill>
              </a:rPr>
              <a:t>진행하다보니</a:t>
            </a:r>
            <a:r>
              <a:rPr lang="ko-KR" altLang="en-US" sz="1200" dirty="0">
                <a:solidFill>
                  <a:schemeClr val="dk1"/>
                </a:solidFill>
              </a:rPr>
              <a:t> 성능 개선을 많이 하지 못한 점이 아쉽습니다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  <a:endParaRPr lang="ko-KR" altLang="en-US"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사외 </a:t>
            </a:r>
            <a:r>
              <a:rPr lang="en-US" altLang="ko-KR" sz="1200" dirty="0">
                <a:solidFill>
                  <a:schemeClr val="dk1"/>
                </a:solidFill>
              </a:rPr>
              <a:t>GitHub</a:t>
            </a:r>
            <a:r>
              <a:rPr lang="ko-KR" altLang="en-US" sz="1200" dirty="0">
                <a:solidFill>
                  <a:schemeClr val="dk1"/>
                </a:solidFill>
              </a:rPr>
              <a:t>와 개인</a:t>
            </a:r>
            <a:r>
              <a:rPr lang="en-US" altLang="ko-KR" sz="1200" dirty="0">
                <a:solidFill>
                  <a:schemeClr val="dk1"/>
                </a:solidFill>
              </a:rPr>
              <a:t>PC </a:t>
            </a:r>
            <a:r>
              <a:rPr lang="ko-KR" altLang="en-US" sz="1200" dirty="0">
                <a:solidFill>
                  <a:schemeClr val="dk1"/>
                </a:solidFill>
              </a:rPr>
              <a:t>환경에서 작업을 해서 그런지 꽤 느린 </a:t>
            </a:r>
            <a:r>
              <a:rPr lang="en-US" altLang="ko-KR" sz="1200" dirty="0">
                <a:solidFill>
                  <a:schemeClr val="dk1"/>
                </a:solidFill>
              </a:rPr>
              <a:t>PR </a:t>
            </a:r>
            <a:r>
              <a:rPr lang="ko-KR" altLang="en-US" sz="1200" dirty="0">
                <a:solidFill>
                  <a:schemeClr val="dk1"/>
                </a:solidFill>
              </a:rPr>
              <a:t>과정</a:t>
            </a:r>
            <a:r>
              <a:rPr lang="en-US" altLang="ko-KR" sz="1200" dirty="0">
                <a:solidFill>
                  <a:schemeClr val="dk1"/>
                </a:solidFill>
              </a:rPr>
              <a:t>(</a:t>
            </a:r>
            <a:r>
              <a:rPr lang="en-US" altLang="ko-KR" sz="1200" dirty="0" err="1">
                <a:solidFill>
                  <a:schemeClr val="dk1"/>
                </a:solidFill>
              </a:rPr>
              <a:t>br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생성 </a:t>
            </a:r>
            <a:r>
              <a:rPr lang="en-US" altLang="ko-KR" sz="1200" dirty="0">
                <a:solidFill>
                  <a:schemeClr val="dk1"/>
                </a:solidFill>
              </a:rPr>
              <a:t>&amp; commit &amp; push &amp; PR </a:t>
            </a:r>
            <a:r>
              <a:rPr lang="ko-KR" altLang="en-US" sz="1200" dirty="0">
                <a:solidFill>
                  <a:schemeClr val="dk1"/>
                </a:solidFill>
              </a:rPr>
              <a:t>생성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  <a:r>
              <a:rPr lang="ko-KR" altLang="en-US" sz="1200" dirty="0">
                <a:solidFill>
                  <a:schemeClr val="dk1"/>
                </a:solidFill>
              </a:rPr>
              <a:t>이 조금 아쉬웠습니다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  <a:endParaRPr lang="ko-KR" altLang="en-US"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재택 근무 환경으로 인해 휴식 시간을 명확하게 진행하기 어려웠고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 err="1">
                <a:solidFill>
                  <a:schemeClr val="dk1"/>
                </a:solidFill>
              </a:rPr>
              <a:t>팀원들간의</a:t>
            </a:r>
            <a:r>
              <a:rPr lang="ko-KR" altLang="en-US" sz="1200" dirty="0">
                <a:solidFill>
                  <a:schemeClr val="dk1"/>
                </a:solidFill>
              </a:rPr>
              <a:t> 소통이  원활하지 않아 조금 아쉬웠습니다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  <a:endParaRPr lang="ko-KR" alt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서현민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ko-KR" sz="1200" dirty="0" err="1"/>
              <a:t>github</a:t>
            </a:r>
            <a:r>
              <a:rPr lang="ko-KR" altLang="en-US" sz="1200" dirty="0"/>
              <a:t>을 처음 사용하는데 초반에 </a:t>
            </a:r>
            <a:r>
              <a:rPr lang="en-US" altLang="ko-KR" sz="1200" dirty="0"/>
              <a:t>Tool </a:t>
            </a:r>
            <a:r>
              <a:rPr lang="ko-KR" altLang="en-US" sz="1200" dirty="0"/>
              <a:t>사용에 익숙해 지는데 어려움이 있었습니다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ko-KR" sz="1200" dirty="0" err="1"/>
              <a:t>c++</a:t>
            </a:r>
            <a:r>
              <a:rPr lang="ko-KR" altLang="en-US" sz="1200" dirty="0"/>
              <a:t>과 </a:t>
            </a:r>
            <a:r>
              <a:rPr lang="en-US" altLang="ko-KR" sz="1200" dirty="0"/>
              <a:t>clean code, OOP </a:t>
            </a:r>
            <a:r>
              <a:rPr lang="ko-KR" altLang="en-US" sz="1200" dirty="0"/>
              <a:t>에 대한 이해가 많이 부족해서 </a:t>
            </a:r>
            <a:r>
              <a:rPr lang="en-US" altLang="ko-KR" sz="1200" dirty="0"/>
              <a:t>Refactoring</a:t>
            </a:r>
            <a:r>
              <a:rPr lang="ko-KR" altLang="en-US" sz="1200" dirty="0"/>
              <a:t>을 적극적으로 하지 못한 부분이 아쉽습니다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박도원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-KR" altLang="en-US" sz="1200" dirty="0"/>
              <a:t>추가 </a:t>
            </a:r>
            <a:r>
              <a:rPr lang="en-US" altLang="ko-KR" sz="1200" dirty="0"/>
              <a:t>refactoring</a:t>
            </a:r>
            <a:r>
              <a:rPr lang="ko-KR" altLang="en-US" sz="1200" dirty="0"/>
              <a:t>으로 성능까지 잡았어야 하는데 마무리를 끝까지 못한 것이 아쉽습니다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ko-KR" sz="1200" dirty="0"/>
              <a:t>Coding style</a:t>
            </a:r>
            <a:r>
              <a:rPr lang="ko-KR" altLang="en-US" sz="1200" dirty="0"/>
              <a:t>에 대한 교육을 </a:t>
            </a:r>
            <a:r>
              <a:rPr lang="ko-KR" altLang="en-US" sz="1200" dirty="0" err="1"/>
              <a:t>못받아서</a:t>
            </a:r>
            <a:r>
              <a:rPr lang="ko-KR" altLang="en-US" sz="1200" dirty="0"/>
              <a:t> 인지 </a:t>
            </a:r>
            <a:r>
              <a:rPr lang="en-US" altLang="ko-KR" sz="1200" dirty="0"/>
              <a:t>ground rule </a:t>
            </a:r>
            <a:r>
              <a:rPr lang="ko-KR" altLang="en-US" sz="1200" dirty="0"/>
              <a:t>정립이 부족했던 것 같습니다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ko-KR" sz="1200" dirty="0"/>
              <a:t>GitHub</a:t>
            </a:r>
            <a:r>
              <a:rPr lang="ko-KR" altLang="en-US" sz="1200" dirty="0"/>
              <a:t>를 처음 사용하여서인지 익숙하지 않은 </a:t>
            </a:r>
            <a:r>
              <a:rPr lang="en-US" altLang="ko-KR" sz="1200" dirty="0"/>
              <a:t>tool </a:t>
            </a:r>
            <a:r>
              <a:rPr lang="ko-KR" altLang="en-US" sz="1200" dirty="0"/>
              <a:t>사용법에 약간 애먹었습니다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-KR" altLang="en-US" sz="1200" dirty="0"/>
              <a:t>재택으로 하는 </a:t>
            </a:r>
            <a:r>
              <a:rPr lang="ko-KR" altLang="en-US" sz="1200" dirty="0" err="1"/>
              <a:t>팀프로젝트라서인지</a:t>
            </a:r>
            <a:r>
              <a:rPr lang="ko-KR" altLang="en-US" sz="1200" dirty="0"/>
              <a:t> 휴식 시간</a:t>
            </a:r>
            <a:r>
              <a:rPr lang="en-US" altLang="ko-KR" sz="1200" dirty="0"/>
              <a:t>/</a:t>
            </a:r>
            <a:r>
              <a:rPr lang="ko-KR" altLang="en-US" sz="1200" dirty="0"/>
              <a:t>업무 종료시간 지키기가 생각보다 어려웠습니다</a:t>
            </a:r>
            <a:r>
              <a:rPr lang="en-US" altLang="ko-KR" sz="12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10696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회고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Try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280EB-F03F-43A7-843F-F55B6D3CD13C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7" name="Google Shape;204;p28">
            <a:extLst>
              <a:ext uri="{FF2B5EF4-FFF2-40B4-BE49-F238E27FC236}">
                <a16:creationId xmlns:a16="http://schemas.microsoft.com/office/drawing/2014/main" id="{469188AF-76AB-4EAA-8A8E-367DD7D082DD}"/>
              </a:ext>
            </a:extLst>
          </p:cNvPr>
          <p:cNvSpPr txBox="1"/>
          <p:nvPr/>
        </p:nvSpPr>
        <p:spPr>
          <a:xfrm>
            <a:off x="251520" y="896422"/>
            <a:ext cx="8419200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한승하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altLang="ko-KR" sz="1100" dirty="0">
                <a:solidFill>
                  <a:schemeClr val="dk1"/>
                </a:solidFill>
              </a:rPr>
              <a:t>C++ / Git</a:t>
            </a:r>
            <a:r>
              <a:rPr lang="ko-KR" altLang="en-US" sz="1100" dirty="0">
                <a:solidFill>
                  <a:schemeClr val="dk1"/>
                </a:solidFill>
              </a:rPr>
              <a:t>등 환경을 익히며 다시한번 적용해보는 노력이 필요할 것 같습니다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altLang="en-US" sz="1100" dirty="0">
                <a:solidFill>
                  <a:schemeClr val="dk1"/>
                </a:solidFill>
              </a:rPr>
              <a:t>부서의 코드에도 </a:t>
            </a:r>
            <a:r>
              <a:rPr lang="en-US" altLang="ko-KR" sz="1100" dirty="0">
                <a:solidFill>
                  <a:schemeClr val="dk1"/>
                </a:solidFill>
              </a:rPr>
              <a:t>Design Pattern</a:t>
            </a:r>
            <a:r>
              <a:rPr lang="ko-KR" altLang="en-US" sz="1100" dirty="0">
                <a:solidFill>
                  <a:schemeClr val="dk1"/>
                </a:solidFill>
              </a:rPr>
              <a:t>을 적용해보는 시도를 해보려 합니다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조성현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altLang="en-US" sz="1100" dirty="0">
                <a:solidFill>
                  <a:schemeClr val="dk1"/>
                </a:solidFill>
              </a:rPr>
              <a:t>사용 가능한 </a:t>
            </a:r>
            <a:r>
              <a:rPr lang="en-US" altLang="ko-KR" sz="1100" dirty="0">
                <a:solidFill>
                  <a:schemeClr val="dk1"/>
                </a:solidFill>
              </a:rPr>
              <a:t>refactoring </a:t>
            </a:r>
            <a:r>
              <a:rPr lang="ko-KR" altLang="en-US" sz="1100" dirty="0">
                <a:solidFill>
                  <a:schemeClr val="dk1"/>
                </a:solidFill>
              </a:rPr>
              <a:t>디자인 패턴과 원칙에 대해 더 찾아볼 예정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altLang="ko-KR" sz="1100" dirty="0">
                <a:solidFill>
                  <a:schemeClr val="dk1"/>
                </a:solidFill>
              </a:rPr>
              <a:t>TDD </a:t>
            </a:r>
            <a:r>
              <a:rPr lang="ko-KR" altLang="en-US" sz="1100" dirty="0">
                <a:solidFill>
                  <a:schemeClr val="dk1"/>
                </a:solidFill>
              </a:rPr>
              <a:t>방법으로 접근하여 </a:t>
            </a:r>
            <a:r>
              <a:rPr lang="en-US" altLang="ko-KR" sz="1100" dirty="0">
                <a:solidFill>
                  <a:schemeClr val="dk1"/>
                </a:solidFill>
              </a:rPr>
              <a:t>refactoring </a:t>
            </a:r>
            <a:r>
              <a:rPr lang="ko-KR" altLang="en-US" sz="1100" dirty="0">
                <a:solidFill>
                  <a:schemeClr val="dk1"/>
                </a:solidFill>
              </a:rPr>
              <a:t>작업의 편리함과 지속 필요성을 전파할 예정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서현민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ko-KR" sz="1100" dirty="0"/>
              <a:t>C++</a:t>
            </a:r>
            <a:r>
              <a:rPr lang="ko-KR" altLang="en-US" sz="1100" dirty="0"/>
              <a:t>및 </a:t>
            </a:r>
            <a:r>
              <a:rPr lang="en-US" altLang="ko-KR" sz="1100" dirty="0"/>
              <a:t>OOP</a:t>
            </a:r>
            <a:r>
              <a:rPr lang="ko-KR" altLang="en-US" sz="1100" dirty="0"/>
              <a:t>에 대한 개념에 대해 더 익히고 부서내에 적용가능한 부분이 있는지 찾아볼 예정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ko-KR" sz="1100" dirty="0"/>
              <a:t>TDD</a:t>
            </a:r>
            <a:r>
              <a:rPr lang="ko-KR" altLang="en-US" sz="1100" dirty="0"/>
              <a:t>를 이용한 개발 방법에 대해 부서원에게 전파 할 예정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박도원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sz="1100" dirty="0"/>
              <a:t>초기 설계에도 어느정도 시간을 들여서 투자하도록 노력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sz="1100" dirty="0"/>
              <a:t>각 역할 </a:t>
            </a:r>
            <a:r>
              <a:rPr lang="ko-KR" altLang="en-US" sz="1100" dirty="0" err="1"/>
              <a:t>분담시</a:t>
            </a:r>
            <a:r>
              <a:rPr lang="ko-KR" altLang="en-US" sz="1100" dirty="0"/>
              <a:t> 자신의 구현 </a:t>
            </a:r>
            <a:r>
              <a:rPr lang="en-US" altLang="ko-KR" sz="1100" dirty="0"/>
              <a:t>function</a:t>
            </a:r>
            <a:r>
              <a:rPr lang="ko-KR" altLang="en-US" sz="1100" dirty="0"/>
              <a:t>에 대해서는 가이드 문서를 제공해주도록 노력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ko-KR" sz="1100" dirty="0"/>
              <a:t>coding rule</a:t>
            </a:r>
            <a:r>
              <a:rPr lang="ko-KR" altLang="en-US" sz="1100" dirty="0"/>
              <a:t>이 잘 잡힌 코드는 가독성도 좋기에</a:t>
            </a:r>
            <a:r>
              <a:rPr lang="en-US" altLang="ko-KR" sz="1100" dirty="0"/>
              <a:t>, DS coding rule</a:t>
            </a:r>
            <a:r>
              <a:rPr lang="ko-KR" altLang="en-US" sz="1100" dirty="0"/>
              <a:t>을 현업에서도 적용할 수 있도록 노력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ko-KR" sz="1100" dirty="0"/>
              <a:t>TDD</a:t>
            </a:r>
            <a:r>
              <a:rPr lang="ko-KR" altLang="en-US" sz="1100" dirty="0"/>
              <a:t>를 현업에도 적용할 수 있는 </a:t>
            </a:r>
            <a:r>
              <a:rPr lang="en-US" altLang="ko-KR" sz="1100" dirty="0"/>
              <a:t>item</a:t>
            </a:r>
            <a:r>
              <a:rPr lang="ko-KR" altLang="en-US" sz="1100" dirty="0"/>
              <a:t>을 찾아보도록 노력</a:t>
            </a:r>
          </a:p>
        </p:txBody>
      </p:sp>
    </p:spTree>
    <p:extLst>
      <p:ext uri="{BB962C8B-B14F-4D97-AF65-F5344CB8AC3E}">
        <p14:creationId xmlns:p14="http://schemas.microsoft.com/office/powerpoint/2010/main" val="11605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08CC3-D0F6-47C2-B59C-91E1E7BB738A}"/>
              </a:ext>
            </a:extLst>
          </p:cNvPr>
          <p:cNvSpPr txBox="1"/>
          <p:nvPr/>
        </p:nvSpPr>
        <p:spPr>
          <a:xfrm>
            <a:off x="212924" y="987574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구성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회고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E8AAC-A9A3-4BAB-8639-B520895B26AC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648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회고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Try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280EB-F03F-43A7-843F-F55B6D3CD13C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7" name="Google Shape;204;p28">
            <a:extLst>
              <a:ext uri="{FF2B5EF4-FFF2-40B4-BE49-F238E27FC236}">
                <a16:creationId xmlns:a16="http://schemas.microsoft.com/office/drawing/2014/main" id="{469188AF-76AB-4EAA-8A8E-367DD7D082DD}"/>
              </a:ext>
            </a:extLst>
          </p:cNvPr>
          <p:cNvSpPr txBox="1"/>
          <p:nvPr/>
        </p:nvSpPr>
        <p:spPr>
          <a:xfrm>
            <a:off x="251520" y="896422"/>
            <a:ext cx="84192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한승하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altLang="en-US" sz="1100" dirty="0">
                <a:solidFill>
                  <a:schemeClr val="dk1"/>
                </a:solidFill>
              </a:rPr>
              <a:t>너무 많은 것을 배웠고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배운 것을 토대로 앞으로도 알아갈 수 있는 주제를 얻어가는 것 같습니다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현업에 익숙해지고 환경에 익숙해질수록 도움이 많이 될 것 같습니다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조성현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altLang="ko-KR" sz="1100" dirty="0">
                <a:solidFill>
                  <a:schemeClr val="dk1"/>
                </a:solidFill>
              </a:rPr>
              <a:t>Code review</a:t>
            </a:r>
            <a:r>
              <a:rPr lang="ko-KR" altLang="en-US" sz="1100" dirty="0">
                <a:solidFill>
                  <a:schemeClr val="dk1"/>
                </a:solidFill>
              </a:rPr>
              <a:t>에서 어떤 내용이 오고 가야 하는지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어떤 관점에서 </a:t>
            </a:r>
            <a:r>
              <a:rPr lang="en-US" altLang="ko-KR" sz="1100" dirty="0">
                <a:solidFill>
                  <a:schemeClr val="dk1"/>
                </a:solidFill>
              </a:rPr>
              <a:t>clean code</a:t>
            </a:r>
            <a:r>
              <a:rPr lang="ko-KR" altLang="en-US" sz="1100" dirty="0">
                <a:solidFill>
                  <a:schemeClr val="dk1"/>
                </a:solidFill>
              </a:rPr>
              <a:t>와 </a:t>
            </a:r>
            <a:r>
              <a:rPr lang="en-US" altLang="ko-KR" sz="1100" dirty="0">
                <a:solidFill>
                  <a:schemeClr val="dk1"/>
                </a:solidFill>
              </a:rPr>
              <a:t>refactoring</a:t>
            </a:r>
            <a:r>
              <a:rPr lang="ko-KR" altLang="en-US" sz="1100" dirty="0">
                <a:solidFill>
                  <a:schemeClr val="dk1"/>
                </a:solidFill>
              </a:rPr>
              <a:t>이 만들어져야 하는지 알 수 있었습니다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현업에 가서도 배운 점 잘 활용해보겠습니다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서현민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sz="1100" dirty="0"/>
              <a:t>교육을 통해 배운 </a:t>
            </a:r>
            <a:r>
              <a:rPr lang="en-US" altLang="ko-KR" sz="1100" dirty="0"/>
              <a:t>Clean Code, TDD, Refactoring</a:t>
            </a:r>
            <a:r>
              <a:rPr lang="ko-KR" altLang="en-US" sz="1100" dirty="0"/>
              <a:t>에 대한 것을 현업 과제에 잘 </a:t>
            </a:r>
            <a:r>
              <a:rPr lang="ko-KR" altLang="en-US" sz="1100" dirty="0" err="1"/>
              <a:t>녹아들도록</a:t>
            </a:r>
            <a:r>
              <a:rPr lang="ko-KR" altLang="en-US" sz="1100" dirty="0"/>
              <a:t> 노력해야 할 것 같습니다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박도원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sz="1100" dirty="0"/>
              <a:t>좋았던 점</a:t>
            </a:r>
            <a:r>
              <a:rPr lang="en-US" altLang="ko-KR" sz="1100" dirty="0"/>
              <a:t>, </a:t>
            </a:r>
            <a:r>
              <a:rPr lang="ko-KR" altLang="en-US" sz="1100" dirty="0"/>
              <a:t>아쉬운 점을 나열해 보니 현업에서 어떻게 </a:t>
            </a:r>
            <a:r>
              <a:rPr lang="ko-KR" altLang="en-US" sz="1100" dirty="0" err="1"/>
              <a:t>개발해야할지</a:t>
            </a:r>
            <a:r>
              <a:rPr lang="ko-KR" altLang="en-US" sz="1100" dirty="0"/>
              <a:t> 느낌이 오는 것 같습니다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8575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1286" y="1869366"/>
            <a:ext cx="2321427" cy="70238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85269" y="3867894"/>
            <a:ext cx="2773474" cy="429552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Great Code Reviewer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6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Rules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6D29-1062-4FBE-BD50-CB9A1EF1FB53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22DD553-F069-4A92-A221-A06174B6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09046"/>
              </p:ext>
            </p:extLst>
          </p:nvPr>
        </p:nvGraphicFramePr>
        <p:xfrm>
          <a:off x="611560" y="1139275"/>
          <a:ext cx="8136904" cy="3308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3380338173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830763548"/>
                    </a:ext>
                  </a:extLst>
                </a:gridCol>
              </a:tblGrid>
              <a:tr h="165006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Ground Rules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리뷰 할 때 친절한 말투 사용하기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리뷰를 위해 야근하지 않기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가능하면 수정 방향도 포함하여 리뷰하기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리뷰 시 각자 의견 잘 내기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인사 잘하기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휴식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퇴근 시간 잘 지키기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리뷰는 최대한 친절히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- Commit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200LOC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내로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19522"/>
                  </a:ext>
                </a:extLst>
              </a:tr>
              <a:tr h="774438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Review Policy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="1" dirty="0">
                        <a:latin typeface="+mn-ea"/>
                      </a:endParaRPr>
                    </a:p>
                    <a:p>
                      <a:pPr algn="l" latinLnBrk="1"/>
                      <a:r>
                        <a:rPr lang="en-US" altLang="ko-KR" sz="1200" b="1" dirty="0">
                          <a:latin typeface="+mn-ea"/>
                        </a:rPr>
                        <a:t>- [Feature] / [Bugfix] / [Refactoring] </a:t>
                      </a:r>
                      <a:r>
                        <a:rPr lang="ko-KR" altLang="en-US" sz="1200" b="1" dirty="0">
                          <a:latin typeface="+mn-ea"/>
                        </a:rPr>
                        <a:t>타이틀사용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99001"/>
                  </a:ext>
                </a:extLst>
              </a:tr>
              <a:tr h="736170">
                <a:tc>
                  <a:txBody>
                    <a:bodyPr/>
                    <a:lstStyle/>
                    <a:p>
                      <a:pPr algn="ctr" latinLnBrk="1"/>
                      <a:endParaRPr lang="en-US" altLang="ko-KR" b="1"/>
                    </a:p>
                    <a:p>
                      <a:pPr algn="ctr" latinLnBrk="1"/>
                      <a:r>
                        <a:rPr lang="en-US" altLang="ko-KR" b="1"/>
                        <a:t>Branch </a:t>
                      </a:r>
                      <a:r>
                        <a:rPr lang="en-US" altLang="ko-KR" b="1" dirty="0"/>
                        <a:t>Push Policy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1">
                        <a:latin typeface="+mn-ea"/>
                      </a:endParaRPr>
                    </a:p>
                    <a:p>
                      <a:pPr algn="l" latinLnBrk="1"/>
                      <a:r>
                        <a:rPr lang="en-US" altLang="ko-KR" sz="1400" b="1">
                          <a:latin typeface="+mn-ea"/>
                        </a:rPr>
                        <a:t>- </a:t>
                      </a:r>
                      <a:r>
                        <a:rPr lang="en-US" altLang="ko-KR" sz="1400" b="1" dirty="0">
                          <a:latin typeface="+mn-ea"/>
                        </a:rPr>
                        <a:t>3 Approvals Before Merge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9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17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초기구성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F7360-AE19-4EC3-95B0-05173A079152}"/>
              </a:ext>
            </a:extLst>
          </p:cNvPr>
          <p:cNvSpPr txBox="1"/>
          <p:nvPr/>
        </p:nvSpPr>
        <p:spPr>
          <a:xfrm>
            <a:off x="4981492" y="869950"/>
            <a:ext cx="41867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역할분담</a:t>
            </a:r>
            <a:endParaRPr lang="en-US" altLang="ko-KR" sz="1200" dirty="0"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n-ea"/>
              </a:rPr>
              <a:t>    - </a:t>
            </a:r>
            <a:r>
              <a:rPr lang="ko-KR" altLang="en-US" sz="1200" dirty="0">
                <a:latin typeface="+mn-ea"/>
              </a:rPr>
              <a:t>조성현</a:t>
            </a:r>
            <a:r>
              <a:rPr lang="en-US" altLang="ko-KR" sz="1200" dirty="0">
                <a:latin typeface="+mn-ea"/>
              </a:rPr>
              <a:t>: File Class, Main.cpp + TDD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n-ea"/>
              </a:rPr>
              <a:t>    - </a:t>
            </a:r>
            <a:r>
              <a:rPr lang="ko-KR" altLang="en-US" sz="1200" dirty="0" err="1">
                <a:latin typeface="+mn-ea"/>
              </a:rPr>
              <a:t>한승하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Parser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TDD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n-ea"/>
              </a:rPr>
              <a:t>    - </a:t>
            </a:r>
            <a:r>
              <a:rPr lang="ko-KR" altLang="en-US" sz="1200" dirty="0" err="1">
                <a:latin typeface="+mn-ea"/>
              </a:rPr>
              <a:t>서현민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EmployeeManager</a:t>
            </a:r>
            <a:r>
              <a:rPr lang="en-US" altLang="ko-KR" sz="1200" dirty="0">
                <a:latin typeface="+mn-ea"/>
              </a:rPr>
              <a:t> Add/MOD/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n-ea"/>
              </a:rPr>
              <a:t>	</a:t>
            </a:r>
            <a:r>
              <a:rPr lang="ko-KR" altLang="en-US" sz="1200" dirty="0">
                <a:latin typeface="+mn-ea"/>
              </a:rPr>
              <a:t>멤버변수</a:t>
            </a:r>
            <a:r>
              <a:rPr lang="en-US" altLang="ko-KR" sz="1200" dirty="0">
                <a:latin typeface="+mn-ea"/>
              </a:rPr>
              <a:t>, Employee Structure + TDD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n-ea"/>
              </a:rPr>
              <a:t>    - </a:t>
            </a:r>
            <a:r>
              <a:rPr lang="ko-KR" altLang="en-US" sz="1200" dirty="0" err="1">
                <a:latin typeface="+mn-ea"/>
              </a:rPr>
              <a:t>박도원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Employee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Manager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Search/Delete +TDD</a:t>
            </a:r>
            <a:br>
              <a:rPr lang="ko-KR" altLang="en-US" sz="1400" dirty="0"/>
            </a:br>
            <a:endParaRPr lang="en-US" altLang="ko-KR" sz="1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2B5FF-D280-4A5E-BF60-308250699E75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7EE0D-0704-4B98-A3AF-7FB9BF817EC4}"/>
              </a:ext>
            </a:extLst>
          </p:cNvPr>
          <p:cNvSpPr txBox="1"/>
          <p:nvPr/>
        </p:nvSpPr>
        <p:spPr>
          <a:xfrm>
            <a:off x="4986924" y="2865573"/>
            <a:ext cx="41867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개발 순서</a:t>
            </a:r>
            <a:endParaRPr lang="en-US" altLang="ko-KR" sz="1200" dirty="0"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n-ea"/>
              </a:rPr>
              <a:t>    1. TDD</a:t>
            </a:r>
            <a:r>
              <a:rPr lang="ko-KR" altLang="en-US" sz="1200" dirty="0">
                <a:latin typeface="+mn-ea"/>
              </a:rPr>
              <a:t>를 위한 </a:t>
            </a:r>
            <a:r>
              <a:rPr lang="en-US" altLang="ko-KR" sz="1200" dirty="0">
                <a:latin typeface="+mn-ea"/>
              </a:rPr>
              <a:t>Unit Test </a:t>
            </a:r>
            <a:r>
              <a:rPr lang="ko-KR" altLang="en-US" sz="1200" dirty="0">
                <a:latin typeface="+mn-ea"/>
              </a:rPr>
              <a:t>설정</a:t>
            </a:r>
            <a:endParaRPr lang="en-US" altLang="ko-KR" sz="1200" dirty="0"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n-ea"/>
              </a:rPr>
              <a:t>    2. Project </a:t>
            </a:r>
            <a:r>
              <a:rPr lang="ko-KR" altLang="en-US" sz="1200" dirty="0">
                <a:latin typeface="+mn-ea"/>
              </a:rPr>
              <a:t>요구사항 구현</a:t>
            </a:r>
            <a:endParaRPr lang="en-US" altLang="ko-KR" sz="1200" dirty="0"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n-ea"/>
              </a:rPr>
              <a:t>    3. Clean Code </a:t>
            </a:r>
            <a:r>
              <a:rPr lang="ko-KR" altLang="en-US" sz="1200" dirty="0">
                <a:latin typeface="+mn-ea"/>
              </a:rPr>
              <a:t>및 </a:t>
            </a:r>
            <a:r>
              <a:rPr lang="en-US" altLang="ko-KR" sz="1200" dirty="0">
                <a:latin typeface="+mn-ea"/>
              </a:rPr>
              <a:t>Refactoring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n-ea"/>
              </a:rPr>
              <a:t>    4. </a:t>
            </a:r>
            <a:r>
              <a:rPr lang="ko-KR" altLang="en-US" sz="1200" dirty="0">
                <a:latin typeface="+mn-ea"/>
              </a:rPr>
              <a:t>성능 개선</a:t>
            </a:r>
            <a:br>
              <a:rPr lang="ko-KR" altLang="en-US" sz="1400" dirty="0"/>
            </a:br>
            <a:endParaRPr lang="en-US" altLang="ko-KR" sz="1200" dirty="0">
              <a:latin typeface="+mn-ea"/>
            </a:endParaRPr>
          </a:p>
        </p:txBody>
      </p:sp>
      <p:pic>
        <p:nvPicPr>
          <p:cNvPr id="13" name="Google Shape;70;p16">
            <a:extLst>
              <a:ext uri="{FF2B5EF4-FFF2-40B4-BE49-F238E27FC236}">
                <a16:creationId xmlns:a16="http://schemas.microsoft.com/office/drawing/2014/main" id="{69ECE4EA-8D6F-497A-B147-2F0543BD6F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307" y="1268000"/>
            <a:ext cx="4402349" cy="3182325"/>
          </a:xfrm>
          <a:prstGeom prst="rect">
            <a:avLst/>
          </a:prstGeom>
          <a:noFill/>
          <a:ln w="19050">
            <a:solidFill>
              <a:schemeClr val="tx1">
                <a:alpha val="98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637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77;p17">
            <a:extLst>
              <a:ext uri="{FF2B5EF4-FFF2-40B4-BE49-F238E27FC236}">
                <a16:creationId xmlns:a16="http://schemas.microsoft.com/office/drawing/2014/main" id="{E83E2D14-E54A-4D4F-A16C-7CD7B36C423C}"/>
              </a:ext>
            </a:extLst>
          </p:cNvPr>
          <p:cNvSpPr/>
          <p:nvPr/>
        </p:nvSpPr>
        <p:spPr>
          <a:xfrm>
            <a:off x="4671500" y="1710475"/>
            <a:ext cx="4076964" cy="31559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771550"/>
            <a:ext cx="608692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구조 설계 및 변경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   -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기본 동작을 위해 요구사항 분석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지원 필요한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Command, option,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제약사항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Test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주요 기능 구현 중심으로 빌드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&amp;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수행 위주 진행 이후 안정화 단계에서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Refactoring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계획함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29" name="Google Shape;76;p17">
            <a:extLst>
              <a:ext uri="{FF2B5EF4-FFF2-40B4-BE49-F238E27FC236}">
                <a16:creationId xmlns:a16="http://schemas.microsoft.com/office/drawing/2014/main" id="{22CD264A-9E1E-4F39-B206-D57E0D249446}"/>
              </a:ext>
            </a:extLst>
          </p:cNvPr>
          <p:cNvSpPr/>
          <p:nvPr/>
        </p:nvSpPr>
        <p:spPr>
          <a:xfrm>
            <a:off x="463075" y="1816150"/>
            <a:ext cx="3431400" cy="175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80;p17">
            <a:extLst>
              <a:ext uri="{FF2B5EF4-FFF2-40B4-BE49-F238E27FC236}">
                <a16:creationId xmlns:a16="http://schemas.microsoft.com/office/drawing/2014/main" id="{49F8E652-1E06-457C-82CF-04493A9FC0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8000" y="1884700"/>
            <a:ext cx="3750175" cy="28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82;p17">
            <a:extLst>
              <a:ext uri="{FF2B5EF4-FFF2-40B4-BE49-F238E27FC236}">
                <a16:creationId xmlns:a16="http://schemas.microsoft.com/office/drawing/2014/main" id="{812B5CCE-25BE-488C-A528-3DA4E40B6283}"/>
              </a:ext>
            </a:extLst>
          </p:cNvPr>
          <p:cNvSpPr/>
          <p:nvPr/>
        </p:nvSpPr>
        <p:spPr>
          <a:xfrm>
            <a:off x="4079588" y="3144500"/>
            <a:ext cx="361500" cy="25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3;p17">
            <a:extLst>
              <a:ext uri="{FF2B5EF4-FFF2-40B4-BE49-F238E27FC236}">
                <a16:creationId xmlns:a16="http://schemas.microsoft.com/office/drawing/2014/main" id="{20C10C9A-8D08-416B-9EF9-6057F0D74D6A}"/>
              </a:ext>
            </a:extLst>
          </p:cNvPr>
          <p:cNvSpPr/>
          <p:nvPr/>
        </p:nvSpPr>
        <p:spPr>
          <a:xfrm>
            <a:off x="463075" y="3575350"/>
            <a:ext cx="3431400" cy="13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Google Shape;84;p17">
            <a:extLst>
              <a:ext uri="{FF2B5EF4-FFF2-40B4-BE49-F238E27FC236}">
                <a16:creationId xmlns:a16="http://schemas.microsoft.com/office/drawing/2014/main" id="{FD786FCB-DBEC-4F2D-9974-255F2AAE18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50" y="3622900"/>
            <a:ext cx="2803300" cy="12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85;p17">
            <a:extLst>
              <a:ext uri="{FF2B5EF4-FFF2-40B4-BE49-F238E27FC236}">
                <a16:creationId xmlns:a16="http://schemas.microsoft.com/office/drawing/2014/main" id="{585EDB19-F2E0-4A1C-8E83-248B67E514C3}"/>
              </a:ext>
            </a:extLst>
          </p:cNvPr>
          <p:cNvSpPr txBox="1"/>
          <p:nvPr/>
        </p:nvSpPr>
        <p:spPr>
          <a:xfrm>
            <a:off x="3894438" y="3397400"/>
            <a:ext cx="858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BugFix,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Clean Code,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Refactoring</a:t>
            </a:r>
            <a:endParaRPr sz="900"/>
          </a:p>
        </p:txBody>
      </p:sp>
      <p:pic>
        <p:nvPicPr>
          <p:cNvPr id="40" name="Google Shape;86;p17">
            <a:extLst>
              <a:ext uri="{FF2B5EF4-FFF2-40B4-BE49-F238E27FC236}">
                <a16:creationId xmlns:a16="http://schemas.microsoft.com/office/drawing/2014/main" id="{4A6F9FA9-A6AE-486A-87EF-9D68DD88C5D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42" y="2111450"/>
            <a:ext cx="1312525" cy="11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7;p17">
            <a:extLst>
              <a:ext uri="{FF2B5EF4-FFF2-40B4-BE49-F238E27FC236}">
                <a16:creationId xmlns:a16="http://schemas.microsoft.com/office/drawing/2014/main" id="{3A5A458D-7B56-4C5A-B56A-74A791304CC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850" y="2081023"/>
            <a:ext cx="1635050" cy="11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88;p17">
            <a:extLst>
              <a:ext uri="{FF2B5EF4-FFF2-40B4-BE49-F238E27FC236}">
                <a16:creationId xmlns:a16="http://schemas.microsoft.com/office/drawing/2014/main" id="{664FAAC4-B643-4570-B594-B3CA77ADB79B}"/>
              </a:ext>
            </a:extLst>
          </p:cNvPr>
          <p:cNvSpPr/>
          <p:nvPr/>
        </p:nvSpPr>
        <p:spPr>
          <a:xfrm>
            <a:off x="1957794" y="2604772"/>
            <a:ext cx="192000" cy="13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9;p17">
            <a:extLst>
              <a:ext uri="{FF2B5EF4-FFF2-40B4-BE49-F238E27FC236}">
                <a16:creationId xmlns:a16="http://schemas.microsoft.com/office/drawing/2014/main" id="{D6AEEB34-F604-4D23-8010-BC51EBC8E719}"/>
              </a:ext>
            </a:extLst>
          </p:cNvPr>
          <p:cNvSpPr txBox="1"/>
          <p:nvPr/>
        </p:nvSpPr>
        <p:spPr>
          <a:xfrm>
            <a:off x="626875" y="1816150"/>
            <a:ext cx="3130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복잡한 설계에서 기능 위주로 재편성 (=Refactoring 계획)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66719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94;p18">
            <a:extLst>
              <a:ext uri="{FF2B5EF4-FFF2-40B4-BE49-F238E27FC236}">
                <a16:creationId xmlns:a16="http://schemas.microsoft.com/office/drawing/2014/main" id="{86AB07DD-E78C-4069-81E8-11533B943F2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0350" y="831000"/>
            <a:ext cx="5611675" cy="431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24" name="Google Shape;97;p18">
            <a:extLst>
              <a:ext uri="{FF2B5EF4-FFF2-40B4-BE49-F238E27FC236}">
                <a16:creationId xmlns:a16="http://schemas.microsoft.com/office/drawing/2014/main" id="{A51A7759-90E1-4E96-8126-97AFD87D9B7E}"/>
              </a:ext>
            </a:extLst>
          </p:cNvPr>
          <p:cNvSpPr txBox="1"/>
          <p:nvPr/>
        </p:nvSpPr>
        <p:spPr>
          <a:xfrm>
            <a:off x="191675" y="881594"/>
            <a:ext cx="4950600" cy="277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전체 파일구조와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</a:p>
          <a:p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100" dirty="0">
                <a:solidFill>
                  <a:schemeClr val="dk1"/>
                </a:solidFill>
              </a:rPr>
              <a:t>GCR Project</a:t>
            </a:r>
            <a:endParaRPr sz="110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main.cpp</a:t>
            </a:r>
            <a:endParaRPr sz="105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File.h, .cpp (File Class)</a:t>
            </a:r>
            <a:endParaRPr sz="105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Parser.h, .cpp (Parser Class)</a:t>
            </a:r>
            <a:endParaRPr sz="105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Option.h, .cpp (Option Class)</a:t>
            </a:r>
            <a:endParaRPr sz="105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EmployeeManager.h, .cpp (EmployeeManager Class)</a:t>
            </a:r>
            <a:endParaRPr sz="105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Employee.h (Employee Structure)</a:t>
            </a:r>
            <a:endParaRPr lang="en-US" altLang="ko" sz="105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endParaRPr sz="105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100" dirty="0">
                <a:solidFill>
                  <a:schemeClr val="dk1"/>
                </a:solidFill>
              </a:rPr>
              <a:t>UnitTest</a:t>
            </a:r>
            <a:endParaRPr sz="110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File_Unittest.cpp</a:t>
            </a:r>
            <a:endParaRPr sz="105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Parser_Unittest.cpp</a:t>
            </a:r>
            <a:endParaRPr sz="105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EmployeeManager_unittest_*.cpp</a:t>
            </a:r>
            <a:endParaRPr sz="1050" dirty="0">
              <a:solidFill>
                <a:schemeClr val="dk1"/>
              </a:solidFill>
            </a:endParaRPr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050" dirty="0">
                <a:solidFill>
                  <a:schemeClr val="dk1"/>
                </a:solidFill>
              </a:rPr>
              <a:t>IntegrationTest.cpp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2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5;p19">
            <a:extLst>
              <a:ext uri="{FF2B5EF4-FFF2-40B4-BE49-F238E27FC236}">
                <a16:creationId xmlns:a16="http://schemas.microsoft.com/office/drawing/2014/main" id="{CD163444-4CA1-41B6-893C-977F253032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6436" y="881594"/>
            <a:ext cx="4222235" cy="4007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9" name="Google Shape;104;p19">
            <a:extLst>
              <a:ext uri="{FF2B5EF4-FFF2-40B4-BE49-F238E27FC236}">
                <a16:creationId xmlns:a16="http://schemas.microsoft.com/office/drawing/2014/main" id="{5C950618-7886-426F-A169-C98FD45F11D0}"/>
              </a:ext>
            </a:extLst>
          </p:cNvPr>
          <p:cNvSpPr txBox="1"/>
          <p:nvPr/>
        </p:nvSpPr>
        <p:spPr>
          <a:xfrm>
            <a:off x="222024" y="999100"/>
            <a:ext cx="4364411" cy="232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 – File / Parser</a:t>
            </a:r>
          </a:p>
          <a:p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File class : 전달되는 file에 대한 처리를 담당</a:t>
            </a:r>
            <a:endParaRPr lang="en-US" altLang="ko" sz="1100" dirty="0"/>
          </a:p>
          <a:p>
            <a:pPr marL="846826" lvl="1" indent="-317500">
              <a:buSzPts val="1400"/>
              <a:buChar char="-"/>
            </a:pPr>
            <a:r>
              <a:rPr lang="ko" sz="1100" dirty="0"/>
              <a:t>Parser에 line by line으로 문자열을 전달하고 결과를 받아 출력까지 수행</a:t>
            </a:r>
            <a:endParaRPr lang="en-US" altLang="ko" sz="1100" dirty="0"/>
          </a:p>
          <a:p>
            <a:pPr marL="846826" lvl="1" indent="-317500">
              <a:buSzPts val="1400"/>
              <a:buChar char="-"/>
            </a:pPr>
            <a:r>
              <a:rPr lang="ko-KR" altLang="en-US" sz="1100" dirty="0"/>
              <a:t>단일 책임 원칙을 적용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Parser class : Command, Option, Column 정보를 추출하고 EmployeeManager class에 전달 담당</a:t>
            </a:r>
            <a:endParaRPr lang="en-US" altLang="ko" sz="1100" dirty="0"/>
          </a:p>
          <a:p>
            <a:pPr marL="846826" lvl="1" indent="-317500">
              <a:buSzPts val="1400"/>
              <a:buChar char="-"/>
            </a:pPr>
            <a:r>
              <a:rPr lang="en-US" altLang="ko-KR" sz="1100" dirty="0" err="1"/>
              <a:t>EmployeeManager</a:t>
            </a:r>
            <a:r>
              <a:rPr lang="ko-KR" altLang="en-US" sz="1100" dirty="0"/>
              <a:t>의 결과를 해석하고 최종 결과를</a:t>
            </a:r>
            <a:r>
              <a:rPr lang="en-US" altLang="ko-KR" sz="1100" dirty="0"/>
              <a:t>  </a:t>
            </a:r>
            <a:r>
              <a:rPr lang="en-US" altLang="ko" sz="1100" dirty="0"/>
              <a:t>File class</a:t>
            </a:r>
            <a:r>
              <a:rPr lang="ko-KR" altLang="en-US" sz="1100" dirty="0"/>
              <a:t>에 전달 수행</a:t>
            </a:r>
            <a:endParaRPr lang="en-US" altLang="ko-KR" sz="1100" dirty="0"/>
          </a:p>
          <a:p>
            <a:pPr marL="846826" lvl="1" indent="-317500">
              <a:buSzPts val="1400"/>
              <a:buChar char="-"/>
            </a:pPr>
            <a:r>
              <a:rPr lang="ko-KR" altLang="en-US" sz="1100" dirty="0"/>
              <a:t>단일 책임 원칙을 적용</a:t>
            </a:r>
          </a:p>
        </p:txBody>
      </p:sp>
    </p:spTree>
    <p:extLst>
      <p:ext uri="{BB962C8B-B14F-4D97-AF65-F5344CB8AC3E}">
        <p14:creationId xmlns:p14="http://schemas.microsoft.com/office/powerpoint/2010/main" val="84892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13;p20">
            <a:extLst>
              <a:ext uri="{FF2B5EF4-FFF2-40B4-BE49-F238E27FC236}">
                <a16:creationId xmlns:a16="http://schemas.microsoft.com/office/drawing/2014/main" id="{B13C0D4B-5CDF-41FE-ACA4-27DB386196A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9701" y="831000"/>
            <a:ext cx="5842675" cy="422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9" name="Google Shape;112;p20">
            <a:extLst>
              <a:ext uri="{FF2B5EF4-FFF2-40B4-BE49-F238E27FC236}">
                <a16:creationId xmlns:a16="http://schemas.microsoft.com/office/drawing/2014/main" id="{95CC0491-35BC-4C0C-A9AE-8FAC42034159}"/>
              </a:ext>
            </a:extLst>
          </p:cNvPr>
          <p:cNvSpPr txBox="1"/>
          <p:nvPr/>
        </p:nvSpPr>
        <p:spPr>
          <a:xfrm>
            <a:off x="222024" y="999100"/>
            <a:ext cx="3269856" cy="31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 – Option</a:t>
            </a:r>
          </a:p>
          <a:p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 dirty="0"/>
              <a:t>Parser가 분리한 문자열 조각 중 </a:t>
            </a:r>
            <a:br>
              <a:rPr lang="en-US" altLang="ko" sz="1200" dirty="0"/>
            </a:br>
            <a:r>
              <a:rPr lang="ko" sz="1200" dirty="0"/>
              <a:t>Command별 해석이 필요한 </a:t>
            </a:r>
            <a:br>
              <a:rPr lang="en-US" altLang="ko" sz="1200" dirty="0"/>
            </a:br>
            <a:r>
              <a:rPr lang="ko" sz="1200" dirty="0"/>
              <a:t>Option에 대해 관리 역할 수행하는 class로 EmployeeManager 내</a:t>
            </a:r>
            <a:br>
              <a:rPr lang="en-US" altLang="ko" sz="1200" dirty="0"/>
            </a:br>
            <a:r>
              <a:rPr lang="ko" sz="1200" dirty="0"/>
              <a:t>Searcher 중 ISchOption을 통해 </a:t>
            </a:r>
            <a:br>
              <a:rPr lang="en-US" altLang="ko" sz="1200" dirty="0"/>
            </a:br>
            <a:r>
              <a:rPr lang="ko" sz="1200" dirty="0"/>
              <a:t>Column name과 value를 참조 사용함.</a:t>
            </a:r>
            <a:endParaRPr lang="en-US" altLang="ko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 dirty="0"/>
              <a:t>각 Command별 class를 연결에 대해 </a:t>
            </a:r>
            <a:r>
              <a:rPr lang="ko" sz="1200" dirty="0">
                <a:solidFill>
                  <a:schemeClr val="dk1"/>
                </a:solidFill>
              </a:rPr>
              <a:t>인터페이스 분리 원칙</a:t>
            </a:r>
            <a:r>
              <a:rPr lang="ko" sz="1200" dirty="0"/>
              <a:t> 적용</a:t>
            </a:r>
            <a:endParaRPr lang="en-US" altLang="ko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 dirty="0"/>
              <a:t>Sch/Mod/Del 동작에 대해 공통 ISch 인터페이스를 생성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61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8;p21">
            <a:extLst>
              <a:ext uri="{FF2B5EF4-FFF2-40B4-BE49-F238E27FC236}">
                <a16:creationId xmlns:a16="http://schemas.microsoft.com/office/drawing/2014/main" id="{767D43F0-DA36-4A1B-A1E6-EBB041B1FD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46561" y="933324"/>
            <a:ext cx="6597439" cy="41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BFC6-FFE3-47CE-B281-57A1C68322FD}"/>
              </a:ext>
            </a:extLst>
          </p:cNvPr>
          <p:cNvSpPr txBox="1"/>
          <p:nvPr/>
        </p:nvSpPr>
        <p:spPr>
          <a:xfrm>
            <a:off x="7508602" y="48805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</a:t>
            </a:r>
            <a:r>
              <a:rPr lang="en-US" altLang="ko-KR" sz="1200" dirty="0"/>
              <a:t>reat Code Reviewer</a:t>
            </a:r>
            <a:endParaRPr lang="ko-KR" altLang="en-US" sz="1200" dirty="0"/>
          </a:p>
        </p:txBody>
      </p:sp>
      <p:sp>
        <p:nvSpPr>
          <p:cNvPr id="10" name="Google Shape;121;p21">
            <a:extLst>
              <a:ext uri="{FF2B5EF4-FFF2-40B4-BE49-F238E27FC236}">
                <a16:creationId xmlns:a16="http://schemas.microsoft.com/office/drawing/2014/main" id="{F7ED735E-FA1C-4436-81E8-366F7EE88093}"/>
              </a:ext>
            </a:extLst>
          </p:cNvPr>
          <p:cNvSpPr txBox="1"/>
          <p:nvPr/>
        </p:nvSpPr>
        <p:spPr>
          <a:xfrm>
            <a:off x="222024" y="999100"/>
            <a:ext cx="3917927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 – Employee Manager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Option별 어떤 Searcher를 사용할지 외부에 감추어 의존성 낮춤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>
                <a:solidFill>
                  <a:schemeClr val="dk1"/>
                </a:solidFill>
              </a:rPr>
              <a:t>Factory pattern을 사용하여 어떤 Searcher를</a:t>
            </a:r>
            <a:br>
              <a:rPr lang="en-US" altLang="ko" sz="1100" dirty="0">
                <a:solidFill>
                  <a:schemeClr val="dk1"/>
                </a:solidFill>
              </a:rPr>
            </a:br>
            <a:r>
              <a:rPr lang="ko" sz="1100" dirty="0">
                <a:solidFill>
                  <a:schemeClr val="dk1"/>
                </a:solidFill>
              </a:rPr>
              <a:t>사용할지 동적으로 결정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dirty="0"/>
              <a:t>추상화된 Search기능을 가진 Searcher 클래스 </a:t>
            </a:r>
            <a:br>
              <a:rPr lang="en-US" altLang="ko" sz="1100" dirty="0"/>
            </a:br>
            <a:r>
              <a:rPr lang="ko" sz="1100" dirty="0"/>
              <a:t>상속하여 Column별로 search할 </a:t>
            </a:r>
            <a:br>
              <a:rPr lang="en-US" altLang="ko" sz="1100" dirty="0"/>
            </a:br>
            <a:r>
              <a:rPr lang="ko" sz="1100" dirty="0"/>
              <a:t>파생 클래스 생성 → 단일기능 수행 원칙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81743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1645</Words>
  <Application>Microsoft Office PowerPoint</Application>
  <PresentationFormat>화면 슬라이드 쇼(16:9)</PresentationFormat>
  <Paragraphs>253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Han Syngha</cp:lastModifiedBy>
  <cp:revision>1122</cp:revision>
  <dcterms:created xsi:type="dcterms:W3CDTF">2021-03-05T05:14:14Z</dcterms:created>
  <dcterms:modified xsi:type="dcterms:W3CDTF">2022-03-08T04:09:32Z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