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81" r:id="rId2"/>
    <p:sldId id="283" r:id="rId3"/>
    <p:sldId id="263" r:id="rId4"/>
    <p:sldId id="289" r:id="rId5"/>
    <p:sldId id="301" r:id="rId6"/>
    <p:sldId id="302" r:id="rId7"/>
    <p:sldId id="303" r:id="rId8"/>
    <p:sldId id="304" r:id="rId9"/>
    <p:sldId id="319" r:id="rId10"/>
    <p:sldId id="306" r:id="rId11"/>
    <p:sldId id="305" r:id="rId12"/>
    <p:sldId id="286" r:id="rId13"/>
    <p:sldId id="287" r:id="rId14"/>
    <p:sldId id="297" r:id="rId15"/>
    <p:sldId id="296" r:id="rId16"/>
    <p:sldId id="288" r:id="rId17"/>
    <p:sldId id="316" r:id="rId18"/>
    <p:sldId id="312" r:id="rId19"/>
    <p:sldId id="313" r:id="rId20"/>
    <p:sldId id="315" r:id="rId21"/>
    <p:sldId id="317" r:id="rId22"/>
    <p:sldId id="318" r:id="rId23"/>
    <p:sldId id="299" r:id="rId24"/>
    <p:sldId id="282" r:id="rId25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404" autoAdjust="0"/>
  </p:normalViewPr>
  <p:slideViewPr>
    <p:cSldViewPr>
      <p:cViewPr varScale="1">
        <p:scale>
          <a:sx n="106" d="100"/>
          <a:sy n="106" d="100"/>
        </p:scale>
        <p:origin x="114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2B794-D17B-4BEE-88D4-6CE60834FF7A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A47B6-C3D9-4BF5-A766-703FB2B8A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853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B366E-6DA3-423F-8406-ED82C93222F0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9B450-6397-40BF-9D70-083797AAD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161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B3E5FBF7-5CBF-4233-98D1-271D5602FD59}" type="slidenum">
              <a:rPr lang="ko-KR" altLang="en-US" smtClean="0"/>
              <a:pPr eaLnBrk="1" hangingPunct="1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04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5FD11-D171-4E48-AB13-B684B668F3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703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6CA7F476-CDA0-43F5-AA44-D60787357451}" type="slidenum">
              <a:rPr lang="ko-KR" altLang="en-US" smtClean="0"/>
              <a:pPr eaLnBrk="1" hangingPunct="1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38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3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KKU_fi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150"/>
            <a:ext cx="9144000" cy="619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1" y="6453188"/>
            <a:ext cx="434414" cy="216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800">
                <a:latin typeface="Book Antiqua" pitchFamily="18" charset="0"/>
                <a:ea typeface="돋움" pitchFamily="50" charset="-127"/>
              </a:rPr>
              <a:t>- </a:t>
            </a:r>
            <a:fld id="{2F4FE398-CC09-432D-A133-43F6B188E790}" type="slidenum">
              <a:rPr kumimoji="0" lang="en-US" altLang="ko-KR" sz="800">
                <a:latin typeface="Book Antiqua" pitchFamily="18" charset="0"/>
                <a:ea typeface="돋움" pitchFamily="50" charset="-127"/>
              </a:rPr>
              <a:pPr eaLnBrk="0" latinLnBrk="0" hangingPunct="0"/>
              <a:t>‹#›</a:t>
            </a:fld>
            <a:r>
              <a:rPr kumimoji="0" lang="en-US" altLang="ko-KR" sz="800">
                <a:latin typeface="Book Antiqua" pitchFamily="18" charset="0"/>
                <a:ea typeface="돋움" pitchFamily="50" charset="-127"/>
              </a:rPr>
              <a:t> -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430649" y="85726"/>
            <a:ext cx="12121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latinLnBrk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ko-KR" altLang="en-US" sz="1000">
                <a:latin typeface="Arial" pitchFamily="34" charset="0"/>
                <a:ea typeface="굴림체" pitchFamily="49" charset="-127"/>
              </a:rPr>
              <a:t>제</a:t>
            </a:r>
            <a:r>
              <a:rPr lang="en-US" altLang="ko-KR" sz="1000">
                <a:latin typeface="Arial" pitchFamily="34" charset="0"/>
                <a:ea typeface="굴림체" pitchFamily="49" charset="-127"/>
              </a:rPr>
              <a:t>1</a:t>
            </a:r>
            <a:r>
              <a:rPr lang="ko-KR" altLang="en-US" sz="1000">
                <a:latin typeface="Arial" pitchFamily="34" charset="0"/>
                <a:ea typeface="굴림체" pitchFamily="49" charset="-127"/>
              </a:rPr>
              <a:t>장 </a:t>
            </a:r>
            <a:r>
              <a:rPr lang="en-US" altLang="ko-KR" sz="1000">
                <a:latin typeface="Arial" pitchFamily="34" charset="0"/>
                <a:ea typeface="굴림체" pitchFamily="49" charset="-127"/>
              </a:rPr>
              <a:t>Introduction</a:t>
            </a:r>
          </a:p>
        </p:txBody>
      </p:sp>
      <p:grpSp>
        <p:nvGrpSpPr>
          <p:cNvPr id="7" name="Group 11"/>
          <p:cNvGrpSpPr>
            <a:grpSpLocks/>
          </p:cNvGrpSpPr>
          <p:nvPr userDrawn="1"/>
        </p:nvGrpSpPr>
        <p:grpSpPr bwMode="auto">
          <a:xfrm>
            <a:off x="2" y="6670675"/>
            <a:ext cx="7576038" cy="77788"/>
            <a:chOff x="0" y="6670675"/>
            <a:chExt cx="7292975" cy="77788"/>
          </a:xfrm>
        </p:grpSpPr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0" y="6742113"/>
              <a:ext cx="7292975" cy="635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0" y="6670675"/>
              <a:ext cx="72929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0" y="0"/>
          <a:ext cx="91440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" name="비트맵 이미지" r:id="rId4" imgW="8202170" imgH="581106" progId="PBrush">
                  <p:embed/>
                </p:oleObj>
              </mc:Choice>
              <mc:Fallback>
                <p:oleObj name="비트맵 이미지" r:id="rId4" imgW="8202170" imgH="58110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1" descr="lab_logo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466" y="6286500"/>
            <a:ext cx="1500554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2035" y="2997210"/>
            <a:ext cx="6481396" cy="2879725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en-US" altLang="ko-KR"/>
              <a:t> </a:t>
            </a:r>
            <a:r>
              <a:rPr lang="ko-KR" altLang="en-US"/>
              <a:t>마스터 부제목 스타일 편집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756138" y="1268413"/>
            <a:ext cx="7772400" cy="13684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9787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48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1034" y="87323"/>
            <a:ext cx="2142392" cy="636587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6" y="87323"/>
            <a:ext cx="6286500" cy="636587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22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600"/>
            </a:lvl3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780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1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077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1" y="908050"/>
            <a:ext cx="4214446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974" y="908050"/>
            <a:ext cx="4214446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07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6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6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82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49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38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62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094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145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Relationship Id="rId22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KKU_fig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150"/>
            <a:ext cx="9144000" cy="619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1" y="908050"/>
            <a:ext cx="8569569" cy="554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" y="6453188"/>
            <a:ext cx="434414" cy="216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800">
                <a:latin typeface="Book Antiqua" pitchFamily="18" charset="0"/>
                <a:ea typeface="돋움" pitchFamily="50" charset="-127"/>
              </a:rPr>
              <a:t>- </a:t>
            </a:r>
            <a:fld id="{9DBDB754-B18E-456E-8AC3-23C924C7E5EC}" type="slidenum">
              <a:rPr kumimoji="0" lang="en-US" altLang="ko-KR" sz="800">
                <a:latin typeface="Book Antiqua" pitchFamily="18" charset="0"/>
                <a:ea typeface="돋움" pitchFamily="50" charset="-127"/>
              </a:rPr>
              <a:pPr eaLnBrk="0" latinLnBrk="0" hangingPunct="0"/>
              <a:t>‹#›</a:t>
            </a:fld>
            <a:r>
              <a:rPr kumimoji="0" lang="en-US" altLang="ko-KR" sz="800">
                <a:latin typeface="Book Antiqua" pitchFamily="18" charset="0"/>
                <a:ea typeface="돋움" pitchFamily="50" charset="-127"/>
              </a:rPr>
              <a:t> -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430648" y="85726"/>
            <a:ext cx="12121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latinLnBrk="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ko-KR" altLang="en-US" sz="1000">
                <a:latin typeface="Arial" pitchFamily="34" charset="0"/>
                <a:ea typeface="굴림체" pitchFamily="49" charset="-127"/>
              </a:rPr>
              <a:t>제</a:t>
            </a:r>
            <a:r>
              <a:rPr lang="en-US" altLang="ko-KR" sz="1000">
                <a:latin typeface="Arial" pitchFamily="34" charset="0"/>
                <a:ea typeface="굴림체" pitchFamily="49" charset="-127"/>
              </a:rPr>
              <a:t>1</a:t>
            </a:r>
            <a:r>
              <a:rPr lang="ko-KR" altLang="en-US" sz="1000">
                <a:latin typeface="Arial" pitchFamily="34" charset="0"/>
                <a:ea typeface="굴림체" pitchFamily="49" charset="-127"/>
              </a:rPr>
              <a:t>장 </a:t>
            </a:r>
            <a:r>
              <a:rPr lang="en-US" altLang="ko-KR" sz="1000">
                <a:latin typeface="Arial" pitchFamily="34" charset="0"/>
                <a:ea typeface="굴림체" pitchFamily="49" charset="-127"/>
              </a:rPr>
              <a:t>Introduction</a:t>
            </a:r>
          </a:p>
        </p:txBody>
      </p:sp>
      <p:grpSp>
        <p:nvGrpSpPr>
          <p:cNvPr id="1030" name="Group 11"/>
          <p:cNvGrpSpPr>
            <a:grpSpLocks/>
          </p:cNvGrpSpPr>
          <p:nvPr/>
        </p:nvGrpSpPr>
        <p:grpSpPr bwMode="auto">
          <a:xfrm>
            <a:off x="1" y="6670675"/>
            <a:ext cx="7576038" cy="71438"/>
            <a:chOff x="0" y="6670675"/>
            <a:chExt cx="7292975" cy="71438"/>
          </a:xfrm>
        </p:grpSpPr>
        <p:sp>
          <p:nvSpPr>
            <p:cNvPr id="1035" name="Line 6"/>
            <p:cNvSpPr>
              <a:spLocks noChangeShapeType="1"/>
            </p:cNvSpPr>
            <p:nvPr/>
          </p:nvSpPr>
          <p:spPr bwMode="auto">
            <a:xfrm flipV="1">
              <a:off x="0" y="6742113"/>
              <a:ext cx="729297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6" name="Line 7"/>
            <p:cNvSpPr>
              <a:spLocks noChangeShapeType="1"/>
            </p:cNvSpPr>
            <p:nvPr/>
          </p:nvSpPr>
          <p:spPr bwMode="auto">
            <a:xfrm flipV="1">
              <a:off x="0" y="6670675"/>
              <a:ext cx="72929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aphicFrame>
        <p:nvGraphicFramePr>
          <p:cNvPr id="1031" name="Object 8"/>
          <p:cNvGraphicFramePr>
            <a:graphicFrameLocks noChangeAspect="1"/>
          </p:cNvGraphicFramePr>
          <p:nvPr/>
        </p:nvGraphicFramePr>
        <p:xfrm>
          <a:off x="0" y="0"/>
          <a:ext cx="91440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" name="비트맵 이미지" r:id="rId15" imgW="8202170" imgH="581106" progId="PBrush">
                  <p:embed/>
                </p:oleObj>
              </mc:Choice>
              <mc:Fallback>
                <p:oleObj name="비트맵 이미지" r:id="rId15" imgW="8202170" imgH="58110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rgbClr val="919191">
                            <a:alpha val="50000"/>
                          </a:srgb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9"/>
          <p:cNvGraphicFramePr>
            <a:graphicFrameLocks noChangeAspect="1"/>
          </p:cNvGraphicFramePr>
          <p:nvPr/>
        </p:nvGraphicFramePr>
        <p:xfrm>
          <a:off x="133350" y="69851"/>
          <a:ext cx="597877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" name="비트맵 이미지" r:id="rId17" imgW="2819794" imgH="2676899" progId="PBrush">
                  <p:embed/>
                </p:oleObj>
              </mc:Choice>
              <mc:Fallback>
                <p:oleObj name="비트맵 이미지" r:id="rId17" imgW="2819794" imgH="267689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" y="69851"/>
                        <a:ext cx="597877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91919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83981" y="87314"/>
            <a:ext cx="8094785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pic>
        <p:nvPicPr>
          <p:cNvPr id="1034" name="Picture 11" descr="lab_logo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466" y="6286500"/>
            <a:ext cx="1500554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376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+mj-lt"/>
          <a:ea typeface="+mj-ea"/>
          <a:cs typeface="HY헤드라인M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HY헤드라인M" pitchFamily="18" charset="-127"/>
          <a:ea typeface="HY헤드라인M" pitchFamily="18" charset="-127"/>
          <a:cs typeface="HY헤드라인M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HY헤드라인M" pitchFamily="18" charset="-127"/>
          <a:ea typeface="HY헤드라인M" pitchFamily="18" charset="-127"/>
          <a:cs typeface="HY헤드라인M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HY헤드라인M" pitchFamily="18" charset="-127"/>
          <a:ea typeface="HY헤드라인M" pitchFamily="18" charset="-127"/>
          <a:cs typeface="HY헤드라인M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HY헤드라인M" pitchFamily="18" charset="-127"/>
          <a:ea typeface="HY헤드라인M" pitchFamily="18" charset="-127"/>
          <a:cs typeface="HY헤드라인M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HY헤드라인M" pitchFamily="18" charset="-127"/>
          <a:ea typeface="HY헤드라인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HY헤드라인M" pitchFamily="18" charset="-127"/>
          <a:ea typeface="HY헤드라인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HY헤드라인M" pitchFamily="18" charset="-127"/>
          <a:ea typeface="HY헤드라인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Monotype Sorts" pitchFamily="2" charset="2"/>
        <a:buBlip>
          <a:blip r:embed="rId20"/>
        </a:buBlip>
        <a:defRPr kumimoji="1" sz="2400" b="1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365FB"/>
        </a:buClr>
        <a:buFont typeface="Wingdings" pitchFamily="2" charset="2"/>
        <a:buBlip>
          <a:blip r:embed="rId21"/>
        </a:buBlip>
        <a:defRPr kumimoji="1" sz="2000" b="1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7FFF00"/>
        </a:buClr>
        <a:buFont typeface="Monotype Sorts" pitchFamily="2" charset="2"/>
        <a:buBlip>
          <a:blip r:embed="rId22"/>
        </a:buBlip>
        <a:defRPr kumimoji="1" sz="1600" b="1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621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CC6600"/>
        </a:buClr>
        <a:buSzPct val="100000"/>
        <a:buFont typeface="Wingdings" pitchFamily="2" charset="2"/>
        <a:buChar char="Ø"/>
        <a:defRPr kumimoji="1" sz="1600" b="1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81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kumimoji="1" sz="1600" b="1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4384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kumimoji="1" sz="1600" b="1">
          <a:solidFill>
            <a:schemeClr val="tx1"/>
          </a:solidFill>
          <a:latin typeface="+mn-lt"/>
          <a:ea typeface="+mn-ea"/>
        </a:defRPr>
      </a:lvl6pPr>
      <a:lvl7pPr marL="28956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kumimoji="1" sz="1600" b="1">
          <a:solidFill>
            <a:schemeClr val="tx1"/>
          </a:solidFill>
          <a:latin typeface="+mn-lt"/>
          <a:ea typeface="+mn-ea"/>
        </a:defRPr>
      </a:lvl7pPr>
      <a:lvl8pPr marL="33528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kumimoji="1" sz="1600" b="1">
          <a:solidFill>
            <a:schemeClr val="tx1"/>
          </a:solidFill>
          <a:latin typeface="+mn-lt"/>
          <a:ea typeface="+mn-ea"/>
        </a:defRPr>
      </a:lvl8pPr>
      <a:lvl9pPr marL="38100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4"/>
          <p:cNvSpPr>
            <a:spLocks noChangeArrowheads="1"/>
          </p:cNvSpPr>
          <p:nvPr/>
        </p:nvSpPr>
        <p:spPr bwMode="auto">
          <a:xfrm>
            <a:off x="1115916" y="1277650"/>
            <a:ext cx="6985438" cy="1962150"/>
          </a:xfrm>
          <a:prstGeom prst="cube">
            <a:avLst>
              <a:gd name="adj" fmla="val 4926"/>
            </a:avLst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solidFill>
              <a:srgbClr val="00CC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ko-KR" sz="32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rPr>
              <a:t>X86 HW2</a:t>
            </a:r>
          </a:p>
        </p:txBody>
      </p:sp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2322635" y="4710114"/>
            <a:ext cx="4572000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latin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None/>
            </a:pPr>
            <a:r>
              <a:rPr lang="en-US" altLang="ko-KR" sz="2800" dirty="0">
                <a:latin typeface="HY헤드라인M" pitchFamily="18" charset="-127"/>
                <a:ea typeface="HY헤드라인M" pitchFamily="18" charset="-127"/>
              </a:rPr>
              <a:t>Jeon Jae </a:t>
            </a:r>
            <a:r>
              <a:rPr lang="en-US" altLang="ko-KR" sz="2800" dirty="0" err="1">
                <a:latin typeface="HY헤드라인M" pitchFamily="18" charset="-127"/>
                <a:ea typeface="HY헤드라인M" pitchFamily="18" charset="-127"/>
              </a:rPr>
              <a:t>Wook</a:t>
            </a:r>
            <a:endParaRPr lang="en-US" altLang="ko-KR" sz="2800" dirty="0">
              <a:latin typeface="HY헤드라인M" pitchFamily="18" charset="-127"/>
              <a:ea typeface="HY헤드라인M" pitchFamily="18" charset="-127"/>
            </a:endParaRPr>
          </a:p>
          <a:p>
            <a:pPr algn="ctr" eaLnBrk="0" latin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None/>
            </a:pPr>
            <a:r>
              <a:rPr lang="en-US" altLang="ko-KR" sz="2800" dirty="0" err="1">
                <a:latin typeface="HY헤드라인M" pitchFamily="18" charset="-127"/>
                <a:ea typeface="HY헤드라인M" pitchFamily="18" charset="-127"/>
              </a:rPr>
              <a:t>Sungkyunkwan</a:t>
            </a:r>
            <a:r>
              <a:rPr lang="en-US" altLang="ko-KR" sz="2800" dirty="0">
                <a:latin typeface="HY헤드라인M" pitchFamily="18" charset="-127"/>
                <a:ea typeface="HY헤드라인M" pitchFamily="18" charset="-127"/>
              </a:rPr>
              <a:t> Univ.</a:t>
            </a:r>
            <a:endParaRPr kumimoji="0"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78874" y="3884613"/>
            <a:ext cx="16530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dirty="0">
                <a:latin typeface="+mj-ea"/>
                <a:ea typeface="+mj-ea"/>
              </a:rPr>
              <a:t>2018. 05. 18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2487896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Global Descriptor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Global Descriptor Table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061815"/>
              </p:ext>
            </p:extLst>
          </p:nvPr>
        </p:nvGraphicFramePr>
        <p:xfrm>
          <a:off x="909250" y="1616990"/>
          <a:ext cx="7844246" cy="237638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8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5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4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 Selector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4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 Descriptor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4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SYS_CODE_SEL_0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 Segment Descriptor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4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SYS_DATA_SEL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Segment Descriptor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4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VIDEO_SEL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Segment Descriptor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4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548223"/>
                  </a:ext>
                </a:extLst>
              </a:tr>
              <a:tr h="3394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SYS_CODE_SEL_1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 Segment Descriptor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475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491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Global Descriptor Table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a Descriptor (Ex2 of lecture note)</a:t>
            </a:r>
          </a:p>
          <a:p>
            <a:pPr lvl="1"/>
            <a:r>
              <a:rPr lang="en-US" altLang="ko-KR" dirty="0"/>
              <a:t>Code segment selector</a:t>
            </a:r>
          </a:p>
          <a:p>
            <a:pPr lvl="2"/>
            <a:r>
              <a:rPr lang="en-US" altLang="ko-KR" dirty="0"/>
              <a:t>0010H (0000 0000 0001 0000B)</a:t>
            </a:r>
          </a:p>
          <a:p>
            <a:pPr lvl="1"/>
            <a:r>
              <a:rPr lang="en-US" altLang="ko-KR" dirty="0"/>
              <a:t>Descriptor 2 contains</a:t>
            </a:r>
          </a:p>
          <a:p>
            <a:pPr lvl="2"/>
            <a:r>
              <a:rPr lang="en-US" altLang="ko-KR" dirty="0"/>
              <a:t>00C0 9810 0000 00FF H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908050"/>
            <a:ext cx="2449212" cy="332918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797746"/>
            <a:ext cx="4288539" cy="1508668"/>
          </a:xfrm>
          <a:prstGeom prst="rect">
            <a:avLst/>
          </a:prstGeom>
        </p:spPr>
      </p:pic>
      <p:sp>
        <p:nvSpPr>
          <p:cNvPr id="18" name="TextBox 3"/>
          <p:cNvSpPr txBox="1"/>
          <p:nvPr/>
        </p:nvSpPr>
        <p:spPr>
          <a:xfrm>
            <a:off x="1008272" y="4611418"/>
            <a:ext cx="7200726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tx1"/>
                </a:solidFill>
                <a:latin typeface="Arial" panose="020B0604020202020204" pitchFamily="34" charset="0"/>
                <a:ea typeface="굴림체" panose="020B0609000101010101" pitchFamily="49" charset="-127"/>
                <a:cs typeface="+mn-cs"/>
              </a:defRPr>
            </a:lvl9pPr>
          </a:lstStyle>
          <a:p>
            <a:r>
              <a:rPr lang="en-US" altLang="ko-KR" sz="12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Segment_Selector</a:t>
            </a:r>
            <a:r>
              <a:rPr lang="en-US" altLang="ko-KR" sz="1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ko-KR" sz="12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</a:t>
            </a:r>
            <a:r>
              <a:rPr lang="en-US" altLang="ko-KR" sz="1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10h</a:t>
            </a:r>
          </a:p>
          <a:p>
            <a:r>
              <a:rPr lang="en-US" altLang="ko-KR" sz="12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gdt</a:t>
            </a:r>
            <a:r>
              <a:rPr lang="en-US" altLang="ko-KR" sz="1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US" altLang="ko-KR" sz="1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ko-KR" sz="12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dw</a:t>
            </a:r>
            <a:r>
              <a:rPr lang="en-US" altLang="ko-KR" sz="1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00FFh		; limit 15:0</a:t>
            </a:r>
          </a:p>
          <a:p>
            <a:r>
              <a:rPr lang="en-US" altLang="ko-KR" sz="1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ko-KR" sz="12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dw</a:t>
            </a:r>
            <a:r>
              <a:rPr lang="en-US" altLang="ko-KR" sz="1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0000h		; base 15:0</a:t>
            </a:r>
          </a:p>
          <a:p>
            <a:r>
              <a:rPr lang="en-US" altLang="ko-KR" sz="1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ko-KR" sz="12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</a:t>
            </a:r>
            <a:r>
              <a:rPr lang="en-US" altLang="ko-KR" sz="1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10h		; base 23:16</a:t>
            </a:r>
          </a:p>
          <a:p>
            <a:r>
              <a:rPr lang="en-US" altLang="ko-KR" sz="1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ko-KR" sz="12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</a:t>
            </a:r>
            <a:r>
              <a:rPr lang="en-US" altLang="ko-KR" sz="1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98h		; type</a:t>
            </a:r>
          </a:p>
          <a:p>
            <a:r>
              <a:rPr lang="en-US" altLang="ko-KR" sz="1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ko-KR" sz="12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</a:t>
            </a:r>
            <a:r>
              <a:rPr lang="en-US" altLang="ko-KR" sz="1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C0h		; limit 19:16, flags</a:t>
            </a:r>
          </a:p>
          <a:p>
            <a:r>
              <a:rPr lang="en-US" altLang="ko-KR" sz="1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ko-KR" sz="12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</a:t>
            </a:r>
            <a:r>
              <a:rPr lang="en-US" altLang="ko-KR" sz="1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00h		; base 31:24</a:t>
            </a:r>
          </a:p>
        </p:txBody>
      </p:sp>
    </p:spTree>
    <p:extLst>
      <p:ext uri="{BB962C8B-B14F-4D97-AF65-F5344CB8AC3E}">
        <p14:creationId xmlns:p14="http://schemas.microsoft.com/office/powerpoint/2010/main" val="1740365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 Descriptor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Memory addressing using LDT</a:t>
            </a:r>
          </a:p>
          <a:p>
            <a:pPr lvl="1"/>
            <a:r>
              <a:rPr lang="en-US" altLang="ko-KR" dirty="0"/>
              <a:t>Make LDTR descriptor in GDT</a:t>
            </a:r>
          </a:p>
          <a:p>
            <a:pPr lvl="2"/>
            <a:r>
              <a:rPr lang="en-US" altLang="ko-KR" dirty="0"/>
              <a:t>Base address : base address of LDT</a:t>
            </a:r>
          </a:p>
          <a:p>
            <a:pPr lvl="2"/>
            <a:r>
              <a:rPr lang="en-US" altLang="ko-KR" dirty="0"/>
              <a:t>Limit : 0xFFFF</a:t>
            </a:r>
          </a:p>
          <a:p>
            <a:pPr lvl="2"/>
            <a:r>
              <a:rPr lang="en-US" altLang="ko-KR" dirty="0"/>
              <a:t>Type : System Descriptor, LDT</a:t>
            </a:r>
          </a:p>
          <a:p>
            <a:pPr lvl="2"/>
            <a:r>
              <a:rPr lang="en-US" altLang="ko-KR" dirty="0"/>
              <a:t>Other Information</a:t>
            </a:r>
          </a:p>
          <a:p>
            <a:pPr lvl="3"/>
            <a:r>
              <a:rPr lang="en-US" altLang="ko-KR" dirty="0"/>
              <a:t>In IA-32mode</a:t>
            </a:r>
          </a:p>
          <a:p>
            <a:pPr lvl="3"/>
            <a:r>
              <a:rPr lang="en-US" altLang="ko-KR" dirty="0"/>
              <a:t>Descriptor Privilege Level is 0</a:t>
            </a:r>
          </a:p>
          <a:p>
            <a:pPr lvl="3"/>
            <a:r>
              <a:rPr lang="en-US" altLang="ko-KR" dirty="0"/>
              <a:t>Present in Memory</a:t>
            </a:r>
          </a:p>
          <a:p>
            <a:pPr lvl="3"/>
            <a:r>
              <a:rPr lang="en-US" altLang="ko-KR" dirty="0"/>
              <a:t>Limit is interpreted in byte units</a:t>
            </a:r>
          </a:p>
          <a:p>
            <a:pPr lvl="3"/>
            <a:r>
              <a:rPr lang="en-US" altLang="ko-KR" dirty="0"/>
              <a:t>Not available for use by system software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883" y="909084"/>
            <a:ext cx="2926537" cy="294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92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 Descriptor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Local Descriptor Table Register</a:t>
            </a:r>
          </a:p>
          <a:p>
            <a:pPr lvl="1"/>
            <a:r>
              <a:rPr lang="en-US" altLang="ko-KR" dirty="0"/>
              <a:t>An LDT is accessed with its segment selector</a:t>
            </a:r>
          </a:p>
          <a:p>
            <a:pPr lvl="1"/>
            <a:r>
              <a:rPr lang="en-US" altLang="ko-KR" dirty="0"/>
              <a:t>The LDTR register holds</a:t>
            </a:r>
          </a:p>
          <a:p>
            <a:pPr lvl="2"/>
            <a:r>
              <a:rPr lang="en-US" altLang="ko-KR" dirty="0"/>
              <a:t>16-bit segment selector</a:t>
            </a:r>
          </a:p>
          <a:p>
            <a:pPr lvl="2"/>
            <a:r>
              <a:rPr lang="en-US" altLang="ko-KR" dirty="0"/>
              <a:t>Base address and segment limit</a:t>
            </a:r>
          </a:p>
          <a:p>
            <a:pPr lvl="2"/>
            <a:r>
              <a:rPr lang="en-US" altLang="ko-KR" dirty="0"/>
              <a:t>Descriptor attributes for LDT</a:t>
            </a:r>
          </a:p>
          <a:p>
            <a:pPr lvl="1"/>
            <a:r>
              <a:rPr lang="en-US" altLang="ko-KR" dirty="0"/>
              <a:t>Load LDT</a:t>
            </a:r>
          </a:p>
          <a:p>
            <a:pPr lvl="2"/>
            <a:r>
              <a:rPr lang="en-US" altLang="ko-KR" dirty="0"/>
              <a:t>LLDT instruction</a:t>
            </a:r>
          </a:p>
          <a:p>
            <a:pPr lvl="2"/>
            <a:r>
              <a:rPr lang="en-US" altLang="ko-KR" dirty="0"/>
              <a:t>Load a segment selector of LDTR descriptor</a:t>
            </a:r>
          </a:p>
          <a:p>
            <a:pPr lvl="3"/>
            <a:r>
              <a:rPr lang="en-US" altLang="ko-KR" dirty="0"/>
              <a:t>The base, limit, attributes from LDT are automatically loaded in the LDTR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70" y="4797152"/>
            <a:ext cx="7996930" cy="128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66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 Descriptor Table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Code Segment Descriptor (</a:t>
            </a:r>
            <a:r>
              <a:rPr lang="en-US" altLang="ko-KR" dirty="0" err="1"/>
              <a:t>idx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0)</a:t>
            </a:r>
          </a:p>
          <a:p>
            <a:pPr lvl="2"/>
            <a:r>
              <a:rPr lang="en-US" altLang="ko-KR" dirty="0"/>
              <a:t>Base Address : 0x00000000   /   Limit : 0xFFFFF</a:t>
            </a:r>
          </a:p>
          <a:p>
            <a:pPr lvl="2"/>
            <a:r>
              <a:rPr lang="en-US" altLang="ko-KR" dirty="0"/>
              <a:t>Type : non-conforming, execute/read, not accessed</a:t>
            </a:r>
          </a:p>
          <a:p>
            <a:pPr lvl="2"/>
            <a:r>
              <a:rPr lang="en-US" altLang="ko-KR" dirty="0"/>
              <a:t>Other Information</a:t>
            </a:r>
          </a:p>
          <a:p>
            <a:pPr lvl="3"/>
            <a:r>
              <a:rPr lang="en-US" altLang="ko-KR" dirty="0"/>
              <a:t>In IA-32 mode and 32-bit code segments</a:t>
            </a:r>
          </a:p>
          <a:p>
            <a:pPr lvl="3"/>
            <a:r>
              <a:rPr lang="en-US" altLang="ko-KR" dirty="0"/>
              <a:t>Descriptor Privilege Level is 0</a:t>
            </a:r>
          </a:p>
          <a:p>
            <a:pPr lvl="3"/>
            <a:r>
              <a:rPr lang="en-US" altLang="ko-KR" dirty="0"/>
              <a:t>Present in Memory</a:t>
            </a:r>
          </a:p>
          <a:p>
            <a:pPr lvl="3"/>
            <a:r>
              <a:rPr lang="en-US" altLang="ko-KR" dirty="0"/>
              <a:t>Limit is interpreted in 4-Kbyte units</a:t>
            </a:r>
          </a:p>
          <a:p>
            <a:pPr lvl="3"/>
            <a:r>
              <a:rPr lang="en-US" altLang="ko-KR" dirty="0"/>
              <a:t>Not available for use by system software</a:t>
            </a:r>
          </a:p>
          <a:p>
            <a:r>
              <a:rPr lang="en-US" altLang="ko-KR" dirty="0"/>
              <a:t>Data Segment Descriptor (</a:t>
            </a:r>
            <a:r>
              <a:rPr lang="en-US" altLang="ko-KR" dirty="0" err="1"/>
              <a:t>idx</a:t>
            </a:r>
            <a:r>
              <a:rPr lang="en-US" altLang="ko-KR" dirty="0"/>
              <a:t> : 1)</a:t>
            </a:r>
          </a:p>
          <a:p>
            <a:pPr lvl="2"/>
            <a:r>
              <a:rPr lang="en-US" altLang="ko-KR" dirty="0"/>
              <a:t>Base Address : 0x00000000   /   Limit : 0xFFFFF</a:t>
            </a:r>
          </a:p>
          <a:p>
            <a:pPr lvl="2"/>
            <a:r>
              <a:rPr lang="en-US" altLang="ko-KR" dirty="0"/>
              <a:t>Type : expand up, read/write, not accessed</a:t>
            </a:r>
          </a:p>
          <a:p>
            <a:pPr lvl="2"/>
            <a:r>
              <a:rPr lang="en-US" altLang="ko-KR" dirty="0"/>
              <a:t>Other Information</a:t>
            </a:r>
          </a:p>
          <a:p>
            <a:pPr lvl="3"/>
            <a:r>
              <a:rPr lang="en-US" altLang="ko-KR" dirty="0"/>
              <a:t>In IA-32 mode and 32-bit data segments</a:t>
            </a:r>
          </a:p>
          <a:p>
            <a:pPr lvl="3"/>
            <a:r>
              <a:rPr lang="en-US" altLang="ko-KR" dirty="0"/>
              <a:t>Descriptor Privilege Level is 0</a:t>
            </a:r>
          </a:p>
          <a:p>
            <a:pPr lvl="3"/>
            <a:r>
              <a:rPr lang="en-US" altLang="ko-KR" dirty="0"/>
              <a:t>Present in Memory</a:t>
            </a:r>
          </a:p>
          <a:p>
            <a:pPr lvl="3"/>
            <a:r>
              <a:rPr lang="en-US" altLang="ko-KR" dirty="0"/>
              <a:t>Limit is interpreted in 4-Kbyte units</a:t>
            </a:r>
          </a:p>
          <a:p>
            <a:pPr lvl="3"/>
            <a:r>
              <a:rPr lang="en-US" altLang="ko-KR" dirty="0"/>
              <a:t>Not available for use by system software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756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 Descriptor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Global Descriptor Table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Local Descriptor Table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305015"/>
              </p:ext>
            </p:extLst>
          </p:nvPr>
        </p:nvGraphicFramePr>
        <p:xfrm>
          <a:off x="909250" y="5042017"/>
          <a:ext cx="7844246" cy="85643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8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5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 Selector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LDT_CODE_SEL_0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</a:t>
                      </a:r>
                      <a:r>
                        <a:rPr lang="en-US" sz="1600" u="none" strike="noStrike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Segment Descriptor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LDT_DATA_SEL_0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Segment</a:t>
                      </a:r>
                      <a:r>
                        <a:rPr lang="en-US" sz="1600" u="none" strike="noStrike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Descriptor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68556"/>
              </p:ext>
            </p:extLst>
          </p:nvPr>
        </p:nvGraphicFramePr>
        <p:xfrm>
          <a:off x="909250" y="1616990"/>
          <a:ext cx="7844246" cy="237638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8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5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4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 Selector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4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 Descriptor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4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SYS_CODE_SEL_0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 Segment Descriptor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4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SYS_DATA_SEL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Segment Descriptor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4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VIDEO_SEL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Segment Descriptor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4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LDTR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System Descriptor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4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SYS_CODE_SEL_1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 Segment Descriptor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749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452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 Descriptor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Memory addressing using LDT (EX3 of lecture note)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90" y="1556792"/>
            <a:ext cx="7749890" cy="458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98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Jump Instruction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Jump Instruction</a:t>
            </a:r>
          </a:p>
          <a:p>
            <a:pPr lvl="1"/>
            <a:r>
              <a:rPr lang="en-US" altLang="ko-KR" dirty="0"/>
              <a:t>Far jump</a:t>
            </a:r>
          </a:p>
          <a:p>
            <a:pPr lvl="2"/>
            <a:r>
              <a:rPr lang="en-US" altLang="ko-KR" dirty="0"/>
              <a:t>Destination is in a different code segment</a:t>
            </a:r>
          </a:p>
          <a:p>
            <a:pPr lvl="1"/>
            <a:r>
              <a:rPr lang="en-US" altLang="ko-KR" dirty="0"/>
              <a:t>Instructions</a:t>
            </a:r>
          </a:p>
          <a:p>
            <a:pPr lvl="2"/>
            <a:r>
              <a:rPr lang="en-US" altLang="ko-KR" dirty="0" err="1"/>
              <a:t>jmp</a:t>
            </a:r>
            <a:r>
              <a:rPr lang="en-US" altLang="ko-KR" dirty="0"/>
              <a:t> CS </a:t>
            </a:r>
            <a:r>
              <a:rPr lang="en-US" altLang="ko-KR" dirty="0" err="1"/>
              <a:t>selector:offset</a:t>
            </a:r>
            <a:endParaRPr lang="en-US" altLang="ko-KR" dirty="0"/>
          </a:p>
          <a:p>
            <a:pPr lvl="1"/>
            <a:r>
              <a:rPr lang="en-US" altLang="ko-KR" dirty="0"/>
              <a:t>A logical address consisting of</a:t>
            </a:r>
          </a:p>
          <a:p>
            <a:pPr lvl="2"/>
            <a:r>
              <a:rPr lang="en-US" altLang="ko-KR" dirty="0"/>
              <a:t>A 16-bit segment selector</a:t>
            </a:r>
          </a:p>
          <a:p>
            <a:pPr lvl="3"/>
            <a:r>
              <a:rPr lang="en-US" altLang="ko-KR" dirty="0"/>
              <a:t>Base address</a:t>
            </a:r>
          </a:p>
          <a:p>
            <a:pPr lvl="2"/>
            <a:r>
              <a:rPr lang="en-US" altLang="ko-KR" dirty="0"/>
              <a:t>A 32-bit offset</a:t>
            </a:r>
          </a:p>
          <a:p>
            <a:pPr lvl="3"/>
            <a:r>
              <a:rPr lang="en-US" altLang="ko-KR" dirty="0"/>
              <a:t>EIP </a:t>
            </a:r>
            <a:r>
              <a:rPr lang="en-US" altLang="ko-KR" dirty="0">
                <a:sym typeface="Wingdings" panose="05000000000000000000" pitchFamily="2" charset="2"/>
              </a:rPr>
              <a:t> offset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A far jump to a code segment at the same privilege level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CS  the new code segment selector and its descriptor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EIP  the offset from the instruction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Transfer control (move other code segment)</a:t>
            </a:r>
          </a:p>
          <a:p>
            <a:pPr lvl="1"/>
            <a:r>
              <a:rPr lang="en-US" altLang="ko-KR" dirty="0"/>
              <a:t>Far Jump (</a:t>
            </a:r>
            <a:r>
              <a:rPr lang="en-US" altLang="ko-KR" dirty="0" err="1"/>
              <a:t>jmp</a:t>
            </a:r>
            <a:r>
              <a:rPr lang="en-US" altLang="ko-KR" dirty="0"/>
              <a:t> 0x04:LDT0_Start)</a:t>
            </a:r>
          </a:p>
          <a:p>
            <a:pPr lvl="2"/>
            <a:r>
              <a:rPr lang="en-US" altLang="ko-KR" dirty="0" err="1"/>
              <a:t>Protected_START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LDT0_Start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912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you use comments with the code below</a:t>
            </a:r>
          </a:p>
          <a:p>
            <a:pPr lvl="1"/>
            <a:r>
              <a:rPr lang="en-US" altLang="ko-KR" dirty="0"/>
              <a:t>Only ‘test’ string print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669" y="2276872"/>
            <a:ext cx="4817815" cy="31205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53" y="2432993"/>
            <a:ext cx="3644030" cy="28083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613037" y="4365104"/>
            <a:ext cx="1152128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511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you use comments with the code below</a:t>
            </a:r>
          </a:p>
          <a:p>
            <a:pPr lvl="1"/>
            <a:r>
              <a:rPr lang="en-US" altLang="ko-KR" dirty="0"/>
              <a:t>Switch to the protected mode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84" y="2276463"/>
            <a:ext cx="3620264" cy="28083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622090" y="4193929"/>
            <a:ext cx="1152128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AA58AC-F93B-4BF4-B276-7679AA276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252" y="1969880"/>
            <a:ext cx="4713709" cy="342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4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Describe about 1</a:t>
            </a:r>
            <a:r>
              <a:rPr lang="en-US" altLang="ko-KR" baseline="30000" dirty="0"/>
              <a:t>st</a:t>
            </a:r>
            <a:r>
              <a:rPr lang="en-US" altLang="ko-KR" dirty="0"/>
              <a:t> Homework</a:t>
            </a:r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en-US" altLang="ko-KR" baseline="30000" dirty="0"/>
              <a:t>nd</a:t>
            </a:r>
            <a:r>
              <a:rPr lang="en-US" altLang="ko-KR" dirty="0"/>
              <a:t> Homework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141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you use comments with the code below</a:t>
            </a:r>
          </a:p>
          <a:p>
            <a:pPr lvl="1"/>
            <a:r>
              <a:rPr lang="en-US" altLang="ko-KR" dirty="0"/>
              <a:t>Jump to LDT0_Start label using CS in LDT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1" y="2316377"/>
            <a:ext cx="3596638" cy="27284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520921" y="4167186"/>
            <a:ext cx="1152128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1D2A93-5678-4E04-A611-5E88CB531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2060848"/>
            <a:ext cx="4981900" cy="318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36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baseline="30000" dirty="0"/>
              <a:t>nd</a:t>
            </a:r>
            <a:r>
              <a:rPr lang="en-US" altLang="ko-KR" dirty="0"/>
              <a:t> Homework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Initial program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12201"/>
          <a:stretch/>
        </p:blipFill>
        <p:spPr>
          <a:xfrm>
            <a:off x="1133475" y="1506265"/>
            <a:ext cx="6877050" cy="434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38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baseline="30000" dirty="0"/>
              <a:t>nd</a:t>
            </a:r>
            <a:r>
              <a:rPr lang="en-US" altLang="ko-KR" dirty="0"/>
              <a:t> Homework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Result program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27EF92-401E-42BF-BFFE-B2DF4F04B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539875"/>
            <a:ext cx="68961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30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2</a:t>
            </a:r>
            <a:r>
              <a:rPr lang="en-US" altLang="ko-KR" baseline="30000" dirty="0"/>
              <a:t>nd</a:t>
            </a:r>
            <a:r>
              <a:rPr lang="en-US" altLang="ko-KR" dirty="0"/>
              <a:t> Homework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Time and Place</a:t>
            </a:r>
          </a:p>
          <a:p>
            <a:pPr lvl="1">
              <a:defRPr lang="ko-KR" altLang="en-US"/>
            </a:pPr>
            <a:r>
              <a:rPr lang="en-US" altLang="ko-KR" dirty="0"/>
              <a:t>May</a:t>
            </a:r>
            <a:r>
              <a:rPr lang="ko-KR" altLang="en-US" dirty="0"/>
              <a:t> </a:t>
            </a:r>
            <a:r>
              <a:rPr lang="en-US" altLang="ko-KR" dirty="0"/>
              <a:t>25th(Fri) 19:00</a:t>
            </a:r>
            <a:endParaRPr lang="ko-KR" altLang="en-US" dirty="0"/>
          </a:p>
          <a:p>
            <a:pPr lvl="1">
              <a:defRPr lang="ko-KR" altLang="en-US"/>
            </a:pPr>
            <a:r>
              <a:rPr lang="en-US" altLang="ko-KR" dirty="0"/>
              <a:t>Semi-conductor building</a:t>
            </a:r>
            <a:r>
              <a:rPr lang="ko-KR" altLang="en-US" dirty="0"/>
              <a:t> </a:t>
            </a:r>
            <a:r>
              <a:rPr lang="en-US" altLang="ko-KR" dirty="0"/>
              <a:t>2 floor</a:t>
            </a:r>
            <a:r>
              <a:rPr lang="ko-KR" altLang="en-US" dirty="0"/>
              <a:t> </a:t>
            </a:r>
            <a:r>
              <a:rPr lang="en-US" altLang="ko-KR" dirty="0"/>
              <a:t>computer room</a:t>
            </a:r>
          </a:p>
          <a:p>
            <a:pPr lvl="2">
              <a:defRPr lang="ko-KR" altLang="en-US"/>
            </a:pPr>
            <a:r>
              <a:rPr lang="en-US" altLang="ko-KR" dirty="0"/>
              <a:t>400202</a:t>
            </a:r>
          </a:p>
          <a:p>
            <a:pPr lvl="0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r>
              <a:rPr lang="ko-KR" altLang="en-US" dirty="0"/>
              <a:t>How to submit</a:t>
            </a:r>
          </a:p>
          <a:p>
            <a:pPr lvl="1">
              <a:defRPr lang="ko-KR" altLang="en-US"/>
            </a:pPr>
            <a:r>
              <a:rPr lang="en-US" altLang="ko-KR" dirty="0"/>
              <a:t>.</a:t>
            </a:r>
            <a:r>
              <a:rPr lang="en-US" altLang="ko-KR" dirty="0" err="1"/>
              <a:t>asm</a:t>
            </a:r>
            <a:r>
              <a:rPr lang="en-US" altLang="ko-KR" dirty="0"/>
              <a:t> and .bin files</a:t>
            </a:r>
          </a:p>
          <a:p>
            <a:pPr lvl="1">
              <a:defRPr lang="ko-KR" altLang="en-US"/>
            </a:pPr>
            <a:r>
              <a:rPr lang="en-US" altLang="ko-KR" dirty="0"/>
              <a:t>I-Campus, until May 25th 18:59</a:t>
            </a:r>
          </a:p>
          <a:p>
            <a:pPr lvl="2">
              <a:defRPr lang="ko-KR" altLang="en-US"/>
            </a:pPr>
            <a:r>
              <a:rPr lang="en-US" altLang="ko-KR" dirty="0"/>
              <a:t>format</a:t>
            </a:r>
          </a:p>
          <a:p>
            <a:pPr lvl="3">
              <a:defRPr lang="ko-KR" altLang="en-US"/>
            </a:pPr>
            <a:r>
              <a:rPr lang="en-US" altLang="ko-KR" dirty="0"/>
              <a:t> 2010310000_HW2.asm</a:t>
            </a:r>
          </a:p>
          <a:p>
            <a:pPr lvl="3">
              <a:defRPr lang="ko-KR" altLang="en-US"/>
            </a:pPr>
            <a:r>
              <a:rPr lang="en-US" altLang="ko-KR" dirty="0"/>
              <a:t> 2010310000_HW2.bin</a:t>
            </a:r>
          </a:p>
        </p:txBody>
      </p:sp>
    </p:spTree>
    <p:extLst>
      <p:ext uri="{BB962C8B-B14F-4D97-AF65-F5344CB8AC3E}">
        <p14:creationId xmlns:p14="http://schemas.microsoft.com/office/powerpoint/2010/main" val="382286451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17331" y="1196975"/>
            <a:ext cx="7596554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ctr" eaLnBrk="0" hangingPunct="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None/>
              <a:defRPr/>
            </a:pPr>
            <a:r>
              <a:rPr lang="en-US" altLang="ko-KR" sz="5400" b="1" kern="0" dirty="0">
                <a:latin typeface="Arial" charset="0"/>
                <a:ea typeface="+mn-ea"/>
                <a:cs typeface="Arial" charset="0"/>
              </a:rPr>
              <a:t>Thank you</a:t>
            </a:r>
            <a:endParaRPr lang="ko-KR" altLang="en-US" sz="5400" b="1" kern="0" dirty="0"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1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Describe about 1</a:t>
            </a:r>
            <a:r>
              <a:rPr lang="en-US" altLang="ko-KR" baseline="30000" dirty="0"/>
              <a:t>st</a:t>
            </a:r>
            <a:r>
              <a:rPr lang="en-US" altLang="ko-KR" dirty="0"/>
              <a:t>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“2015000000” display in real mode</a:t>
            </a:r>
          </a:p>
          <a:p>
            <a:pPr lvl="4"/>
            <a:endParaRPr lang="en-US" altLang="ko-KR" sz="1800" dirty="0"/>
          </a:p>
          <a:p>
            <a:pPr lvl="7"/>
            <a:endParaRPr lang="ko-KR" alt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779913" y="1527686"/>
            <a:ext cx="5364088" cy="492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Monotype Sorts" pitchFamily="2" charset="2"/>
              <a:buBlip>
                <a:blip r:embed="rId2"/>
              </a:buBlip>
              <a:defRPr kumimoji="1" sz="2400" b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365FB"/>
              </a:buClr>
              <a:buFont typeface="Wingdings" pitchFamily="2" charset="2"/>
              <a:buBlip>
                <a:blip r:embed="rId3"/>
              </a:buBlip>
              <a:defRPr kumimoji="1" sz="2000" b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FFF00"/>
              </a:buClr>
              <a:buFont typeface="Monotype Sorts" pitchFamily="2" charset="2"/>
              <a:buBlip>
                <a:blip r:embed="rId4"/>
              </a:buBlip>
              <a:defRPr kumimoji="1" sz="1600" b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621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SzPct val="100000"/>
              <a:buFont typeface="Wingdings" pitchFamily="2" charset="2"/>
              <a:buChar char="Ø"/>
              <a:defRPr kumimoji="1" sz="1600" b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81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kumimoji="1" sz="1600" b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438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895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52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10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–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200" kern="0" dirty="0"/>
              <a:t>Start address of video memory</a:t>
            </a:r>
          </a:p>
          <a:p>
            <a:pPr lvl="1"/>
            <a:r>
              <a:rPr lang="en-US" altLang="ko-KR" sz="1800" kern="0" dirty="0"/>
              <a:t>0xB8000</a:t>
            </a:r>
          </a:p>
          <a:p>
            <a:pPr marL="457200" lvl="1" indent="0">
              <a:buNone/>
            </a:pPr>
            <a:r>
              <a:rPr lang="en-US" altLang="ko-KR" sz="1800" kern="0" dirty="0">
                <a:sym typeface="Wingdings" panose="05000000000000000000" pitchFamily="2" charset="2"/>
              </a:rPr>
              <a:t>	</a:t>
            </a:r>
            <a:endParaRPr lang="en-US" altLang="ko-KR" sz="2200" kern="0" dirty="0"/>
          </a:p>
          <a:p>
            <a:r>
              <a:rPr lang="en-US" altLang="ko-KR" sz="2200" kern="0" dirty="0"/>
              <a:t>Text data property</a:t>
            </a:r>
          </a:p>
          <a:p>
            <a:pPr lvl="1"/>
            <a:r>
              <a:rPr lang="en-US" altLang="ko-KR" sz="1800" kern="0" dirty="0"/>
              <a:t>High</a:t>
            </a:r>
            <a:r>
              <a:rPr lang="ko-KR" altLang="en-US" sz="1800" kern="0" dirty="0"/>
              <a:t> </a:t>
            </a:r>
            <a:r>
              <a:rPr lang="en-US" altLang="ko-KR" sz="1800" kern="0" dirty="0"/>
              <a:t>4bit : Background color of text</a:t>
            </a:r>
          </a:p>
          <a:p>
            <a:pPr lvl="1"/>
            <a:r>
              <a:rPr lang="en-US" altLang="ko-KR" sz="1800" kern="0" dirty="0"/>
              <a:t>Low</a:t>
            </a:r>
            <a:r>
              <a:rPr lang="ko-KR" altLang="en-US" sz="1800" kern="0" dirty="0"/>
              <a:t> </a:t>
            </a:r>
            <a:r>
              <a:rPr lang="en-US" altLang="ko-KR" sz="1800" kern="0" dirty="0"/>
              <a:t>4bit : Text color</a:t>
            </a:r>
          </a:p>
          <a:p>
            <a:pPr lvl="1"/>
            <a:endParaRPr lang="en-US" altLang="ko-KR" sz="1800" kern="0" dirty="0"/>
          </a:p>
          <a:p>
            <a:pPr lvl="1"/>
            <a:endParaRPr lang="en-US" altLang="ko-KR" sz="1800" kern="0" dirty="0"/>
          </a:p>
          <a:p>
            <a:pPr lvl="1"/>
            <a:endParaRPr lang="en-US" altLang="ko-KR" sz="1800" kern="0" dirty="0"/>
          </a:p>
          <a:p>
            <a:pPr lvl="1"/>
            <a:endParaRPr lang="en-US" altLang="ko-KR" sz="1800" kern="0" dirty="0"/>
          </a:p>
          <a:p>
            <a:r>
              <a:rPr lang="en-US" altLang="ko-KR" sz="2200" kern="0" dirty="0"/>
              <a:t>Memory access</a:t>
            </a:r>
          </a:p>
          <a:p>
            <a:pPr lvl="1"/>
            <a:r>
              <a:rPr lang="en-US" altLang="ko-KR" sz="1800" kern="0" dirty="0"/>
              <a:t>[</a:t>
            </a:r>
            <a:r>
              <a:rPr lang="en-US" altLang="ko-KR" sz="1800" kern="0" dirty="0" err="1"/>
              <a:t>es:offset</a:t>
            </a:r>
            <a:r>
              <a:rPr lang="en-US" altLang="ko-KR" sz="1800" kern="0" dirty="0"/>
              <a:t>]</a:t>
            </a:r>
          </a:p>
          <a:p>
            <a:pPr lvl="2"/>
            <a:r>
              <a:rPr lang="en-US" altLang="ko-KR" sz="1400" kern="0" dirty="0" err="1"/>
              <a:t>es</a:t>
            </a:r>
            <a:r>
              <a:rPr lang="en-US" altLang="ko-KR" sz="1400" kern="0" dirty="0"/>
              <a:t>*10H+offset</a:t>
            </a:r>
          </a:p>
          <a:p>
            <a:pPr lvl="1"/>
            <a:r>
              <a:rPr lang="en-US" altLang="ko-KR" sz="1800" kern="0" dirty="0"/>
              <a:t>stack pointer </a:t>
            </a:r>
            <a:r>
              <a:rPr lang="en-US" altLang="ko-KR" sz="1800" kern="0" dirty="0">
                <a:sym typeface="Wingdings" panose="05000000000000000000" pitchFamily="2" charset="2"/>
              </a:rPr>
              <a:t> </a:t>
            </a:r>
            <a:r>
              <a:rPr lang="en-US" altLang="ko-KR" sz="1800" kern="0" dirty="0"/>
              <a:t>[</a:t>
            </a:r>
            <a:r>
              <a:rPr lang="en-US" altLang="ko-KR" sz="1800" kern="0" dirty="0" err="1"/>
              <a:t>ss:offset</a:t>
            </a:r>
            <a:r>
              <a:rPr lang="en-US" altLang="ko-KR" sz="1800" kern="0" dirty="0"/>
              <a:t>]</a:t>
            </a:r>
          </a:p>
          <a:p>
            <a:endParaRPr lang="en-US" altLang="ko-KR" sz="2200" kern="0" dirty="0"/>
          </a:p>
          <a:p>
            <a:pPr marL="457200" lvl="1" indent="0">
              <a:buNone/>
            </a:pPr>
            <a:endParaRPr lang="en-US" altLang="ko-KR" sz="1800" kern="0" dirty="0"/>
          </a:p>
          <a:p>
            <a:pPr lvl="2"/>
            <a:endParaRPr lang="en-US" altLang="ko-KR" sz="2200" kern="0" dirty="0"/>
          </a:p>
          <a:p>
            <a:pPr lvl="2"/>
            <a:endParaRPr lang="en-US" altLang="ko-KR" sz="1400" kern="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279" y="4677213"/>
            <a:ext cx="2066925" cy="20955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7450" y="5452535"/>
            <a:ext cx="1285875" cy="371475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2297451" y="5420869"/>
            <a:ext cx="1285874" cy="42124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440" y="1571652"/>
            <a:ext cx="3062885" cy="2876550"/>
          </a:xfrm>
          <a:prstGeom prst="rect">
            <a:avLst/>
          </a:prstGeom>
          <a:ln w="6350">
            <a:solidFill>
              <a:schemeClr val="bg2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279" y="5452535"/>
            <a:ext cx="1113567" cy="32045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42325" y="5436087"/>
            <a:ext cx="1113567" cy="32045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987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baseline="30000" dirty="0"/>
              <a:t>nd</a:t>
            </a:r>
            <a:r>
              <a:rPr lang="en-US" altLang="ko-KR" dirty="0"/>
              <a:t> Homework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baseline="30000" dirty="0"/>
              <a:t>nd</a:t>
            </a:r>
            <a:r>
              <a:rPr lang="en-US" altLang="ko-KR" dirty="0"/>
              <a:t> Homework Describe</a:t>
            </a:r>
          </a:p>
          <a:p>
            <a:pPr lvl="1"/>
            <a:r>
              <a:rPr lang="en-US" altLang="ko-KR" dirty="0"/>
              <a:t>Switch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Protected</a:t>
            </a:r>
            <a:r>
              <a:rPr lang="ko-KR" altLang="en-US" dirty="0"/>
              <a:t> </a:t>
            </a:r>
            <a:r>
              <a:rPr lang="en-US" altLang="ko-KR" dirty="0"/>
              <a:t>Mode</a:t>
            </a:r>
          </a:p>
          <a:p>
            <a:pPr lvl="2"/>
            <a:r>
              <a:rPr lang="en-US" altLang="ko-KR" dirty="0"/>
              <a:t>Make a GDT (Global Descriptor Table)</a:t>
            </a:r>
          </a:p>
          <a:p>
            <a:pPr lvl="2"/>
            <a:r>
              <a:rPr lang="en-US" altLang="ko-KR" dirty="0"/>
              <a:t>Load GDT</a:t>
            </a:r>
          </a:p>
          <a:p>
            <a:pPr lvl="2"/>
            <a:r>
              <a:rPr lang="en-US" altLang="ko-KR" dirty="0"/>
              <a:t>Set Control Register 0</a:t>
            </a:r>
          </a:p>
          <a:p>
            <a:pPr lvl="2"/>
            <a:r>
              <a:rPr lang="en-US" altLang="ko-KR" dirty="0"/>
              <a:t>Check the result</a:t>
            </a:r>
          </a:p>
          <a:p>
            <a:pPr lvl="1"/>
            <a:r>
              <a:rPr lang="en-US" altLang="ko-KR" dirty="0"/>
              <a:t>Make a LDT</a:t>
            </a:r>
          </a:p>
          <a:p>
            <a:pPr lvl="2"/>
            <a:r>
              <a:rPr lang="en-US" altLang="ko-KR" dirty="0"/>
              <a:t>Make descriptor in GDT</a:t>
            </a:r>
          </a:p>
          <a:p>
            <a:pPr lvl="2"/>
            <a:r>
              <a:rPr lang="en-US" altLang="ko-KR" dirty="0"/>
              <a:t>Load LDT</a:t>
            </a:r>
          </a:p>
          <a:p>
            <a:pPr lvl="2"/>
            <a:r>
              <a:rPr lang="en-US" altLang="ko-KR" dirty="0"/>
              <a:t>Check the result</a:t>
            </a:r>
          </a:p>
        </p:txBody>
      </p:sp>
    </p:spTree>
    <p:extLst>
      <p:ext uri="{BB962C8B-B14F-4D97-AF65-F5344CB8AC3E}">
        <p14:creationId xmlns:p14="http://schemas.microsoft.com/office/powerpoint/2010/main" val="339878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to Protected Mode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Transition from Real Mode to Protected Mode</a:t>
            </a:r>
          </a:p>
          <a:p>
            <a:pPr lvl="1"/>
            <a:r>
              <a:rPr lang="en-US" altLang="ko-KR" dirty="0"/>
              <a:t>Make a GDT</a:t>
            </a:r>
          </a:p>
          <a:p>
            <a:pPr lvl="2"/>
            <a:r>
              <a:rPr lang="en-US" altLang="ko-KR" dirty="0"/>
              <a:t>Contains some segment descriptors like code, data, extra, etc.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Load the Limit and Base Address of GDT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Calculate the base address and limit of GDT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Store this value in GDTR register (</a:t>
            </a:r>
            <a:r>
              <a:rPr lang="en-US" altLang="ko-KR" dirty="0" err="1">
                <a:sym typeface="Wingdings" panose="05000000000000000000" pitchFamily="2" charset="2"/>
              </a:rPr>
              <a:t>gdt_ptr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  <a:p>
            <a:pPr lvl="2"/>
            <a:r>
              <a:rPr lang="en-US" altLang="ko-KR" dirty="0"/>
              <a:t>Load the address of GDT into GDTR</a:t>
            </a:r>
          </a:p>
          <a:p>
            <a:pPr lvl="3"/>
            <a:r>
              <a:rPr lang="en-US" altLang="ko-KR" dirty="0"/>
              <a:t>Use </a:t>
            </a:r>
            <a:r>
              <a:rPr lang="en-US" altLang="ko-KR" dirty="0" err="1"/>
              <a:t>lgdt</a:t>
            </a:r>
            <a:r>
              <a:rPr lang="en-US" altLang="ko-KR" dirty="0"/>
              <a:t> instruction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lgdt</a:t>
            </a:r>
            <a:r>
              <a:rPr lang="en-US" altLang="ko-KR" dirty="0">
                <a:sym typeface="Wingdings" panose="05000000000000000000" pitchFamily="2" charset="2"/>
              </a:rPr>
              <a:t> [GDTR register] 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35" y="4466050"/>
            <a:ext cx="7239462" cy="148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8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to Protected Mode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Transition from Real Mode to Protected Mode</a:t>
            </a:r>
          </a:p>
          <a:p>
            <a:pPr lvl="1"/>
            <a:r>
              <a:rPr lang="en-US" altLang="ko-KR" dirty="0"/>
              <a:t>Control Register 0</a:t>
            </a:r>
          </a:p>
          <a:p>
            <a:pPr lvl="2"/>
            <a:r>
              <a:rPr lang="en-US" altLang="ko-KR" dirty="0"/>
              <a:t>Register cr0 is the 32-bit version of the MSW reg.(Machine Status Word)</a:t>
            </a:r>
          </a:p>
          <a:p>
            <a:pPr lvl="2"/>
            <a:r>
              <a:rPr lang="en-US" altLang="ko-KR" dirty="0"/>
              <a:t>It contains the PE-bit(Protection Enabled) at lowest bit position</a:t>
            </a:r>
          </a:p>
          <a:p>
            <a:pPr lvl="3"/>
            <a:r>
              <a:rPr lang="en-US" altLang="ko-KR" dirty="0"/>
              <a:t>When PE=0 the CPU is in real-mode</a:t>
            </a:r>
          </a:p>
          <a:p>
            <a:pPr lvl="3"/>
            <a:r>
              <a:rPr lang="en-US" altLang="ko-KR" dirty="0"/>
              <a:t>When PE=1 the CPU is in protected-mode</a:t>
            </a:r>
          </a:p>
          <a:p>
            <a:pPr lvl="2"/>
            <a:r>
              <a:rPr lang="en-US" altLang="ko-KR" dirty="0"/>
              <a:t>Set ‘1’ the lowest bit(PE bit) of CR0 register to protected mode enable</a:t>
            </a:r>
          </a:p>
          <a:p>
            <a:pPr lvl="2"/>
            <a:r>
              <a:rPr lang="en-US" altLang="ko-KR" dirty="0"/>
              <a:t>Cannot use cr0 and operand directly</a:t>
            </a:r>
          </a:p>
          <a:p>
            <a:pPr lvl="3"/>
            <a:r>
              <a:rPr lang="en-US" altLang="ko-KR" dirty="0" err="1"/>
              <a:t>mov</a:t>
            </a:r>
            <a:r>
              <a:rPr lang="en-US" altLang="ko-KR" dirty="0"/>
              <a:t> cr0, 0x12345678 is invalid combination</a:t>
            </a:r>
          </a:p>
          <a:p>
            <a:pPr lvl="3"/>
            <a:r>
              <a:rPr lang="en-US" altLang="ko-KR" dirty="0"/>
              <a:t>Use another register for setting cr0 PE bit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1"/>
            <a:r>
              <a:rPr lang="en-US" altLang="ko-KR" dirty="0" err="1"/>
              <a:t>jmp</a:t>
            </a:r>
            <a:r>
              <a:rPr lang="en-US" altLang="ko-KR" dirty="0"/>
              <a:t> SYS_CODE_SEL_1:Protected_START</a:t>
            </a:r>
          </a:p>
          <a:p>
            <a:pPr lvl="2"/>
            <a:r>
              <a:rPr lang="en-US" altLang="ko-KR" dirty="0"/>
              <a:t>Jump to </a:t>
            </a:r>
            <a:r>
              <a:rPr lang="en-US" altLang="ko-KR" dirty="0" err="1"/>
              <a:t>Protected_START</a:t>
            </a:r>
            <a:endParaRPr lang="en-US" altLang="ko-KR" dirty="0"/>
          </a:p>
          <a:p>
            <a:pPr lvl="2"/>
            <a:r>
              <a:rPr lang="en-US" altLang="ko-KR" dirty="0"/>
              <a:t>Remove prefetch input queue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4221088"/>
            <a:ext cx="6391275" cy="9620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596335" y="4221088"/>
            <a:ext cx="270595" cy="100811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21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Global Descriptor Table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Rule of making a GDT</a:t>
            </a:r>
          </a:p>
          <a:p>
            <a:pPr lvl="1"/>
            <a:r>
              <a:rPr lang="en-US" altLang="ko-KR" dirty="0"/>
              <a:t>The 1</a:t>
            </a:r>
            <a:r>
              <a:rPr lang="en-US" altLang="ko-KR" baseline="30000" dirty="0"/>
              <a:t>st</a:t>
            </a:r>
            <a:r>
              <a:rPr lang="en-US" altLang="ko-KR" dirty="0"/>
              <a:t> descriptor in GDT is Null Descriptor</a:t>
            </a:r>
          </a:p>
          <a:p>
            <a:pPr lvl="1"/>
            <a:r>
              <a:rPr lang="en-US" altLang="ko-KR" dirty="0"/>
              <a:t>GDT must have at least one code and data segment descriptor</a:t>
            </a:r>
          </a:p>
          <a:p>
            <a:r>
              <a:rPr lang="en-US" altLang="ko-KR" dirty="0"/>
              <a:t>Make a GDT used for Homework</a:t>
            </a:r>
          </a:p>
          <a:p>
            <a:pPr lvl="1"/>
            <a:r>
              <a:rPr lang="en-US" altLang="ko-KR" dirty="0"/>
              <a:t>Null Descriptor (idx:0)</a:t>
            </a:r>
          </a:p>
          <a:p>
            <a:pPr lvl="2"/>
            <a:r>
              <a:rPr lang="en-US" altLang="ko-KR" dirty="0"/>
              <a:t>This is not used</a:t>
            </a:r>
          </a:p>
          <a:p>
            <a:pPr lvl="2"/>
            <a:r>
              <a:rPr lang="en-US" altLang="ko-KR" dirty="0"/>
              <a:t>Make all 0s in descriptor</a:t>
            </a:r>
          </a:p>
          <a:p>
            <a:pPr lvl="1"/>
            <a:r>
              <a:rPr lang="en-US" altLang="ko-KR" dirty="0"/>
              <a:t>Code Segment Descriptor (idx:1)</a:t>
            </a:r>
          </a:p>
          <a:p>
            <a:pPr lvl="2"/>
            <a:r>
              <a:rPr lang="en-US" altLang="ko-KR" dirty="0"/>
              <a:t>Base Address : 0x00000000   /   Limit : 0xFFFFF</a:t>
            </a:r>
          </a:p>
          <a:p>
            <a:pPr lvl="2"/>
            <a:r>
              <a:rPr lang="en-US" altLang="ko-KR" dirty="0"/>
              <a:t>Type : non-conforming, execute/read, not accessed</a:t>
            </a:r>
          </a:p>
          <a:p>
            <a:pPr lvl="2"/>
            <a:r>
              <a:rPr lang="en-US" altLang="ko-KR" dirty="0"/>
              <a:t>Other Information</a:t>
            </a:r>
          </a:p>
          <a:p>
            <a:pPr lvl="3"/>
            <a:r>
              <a:rPr lang="en-US" altLang="ko-KR" dirty="0"/>
              <a:t>In IA-32 mode and 32-bit code segments</a:t>
            </a:r>
          </a:p>
          <a:p>
            <a:pPr lvl="3"/>
            <a:r>
              <a:rPr lang="en-US" altLang="ko-KR" dirty="0"/>
              <a:t>Descriptor Privilege Level is 0</a:t>
            </a:r>
          </a:p>
          <a:p>
            <a:pPr lvl="3"/>
            <a:r>
              <a:rPr lang="en-US" altLang="ko-KR" dirty="0"/>
              <a:t>Present in Memory</a:t>
            </a:r>
          </a:p>
          <a:p>
            <a:pPr lvl="3"/>
            <a:r>
              <a:rPr lang="en-US" altLang="ko-KR" dirty="0"/>
              <a:t>Limit is interpreted in 4-Kbyte units</a:t>
            </a:r>
          </a:p>
          <a:p>
            <a:pPr lvl="3"/>
            <a:r>
              <a:rPr lang="en-US" altLang="ko-KR" dirty="0"/>
              <a:t>Not available for use by system software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4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Global Descriptor Table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Data Segment Descriptor (idx:2)</a:t>
            </a:r>
          </a:p>
          <a:p>
            <a:pPr lvl="2"/>
            <a:r>
              <a:rPr lang="en-US" altLang="ko-KR" dirty="0"/>
              <a:t>Base Address : 0x00000000   /   Limit : 0xFFFFF</a:t>
            </a:r>
          </a:p>
          <a:p>
            <a:pPr lvl="2"/>
            <a:r>
              <a:rPr lang="en-US" altLang="ko-KR" dirty="0"/>
              <a:t>Type : expand up, read/write, not accessed</a:t>
            </a:r>
          </a:p>
          <a:p>
            <a:pPr lvl="2"/>
            <a:r>
              <a:rPr lang="en-US" altLang="ko-KR" dirty="0"/>
              <a:t>Other Information</a:t>
            </a:r>
          </a:p>
          <a:p>
            <a:pPr lvl="3"/>
            <a:r>
              <a:rPr lang="en-US" altLang="ko-KR" dirty="0"/>
              <a:t>In IA-32 mode and 32-bit code segments</a:t>
            </a:r>
          </a:p>
          <a:p>
            <a:pPr lvl="3"/>
            <a:r>
              <a:rPr lang="en-US" altLang="ko-KR" dirty="0"/>
              <a:t>Descriptor Privilege Level is 0</a:t>
            </a:r>
          </a:p>
          <a:p>
            <a:pPr lvl="3"/>
            <a:r>
              <a:rPr lang="en-US" altLang="ko-KR" dirty="0"/>
              <a:t>Present in Memory</a:t>
            </a:r>
          </a:p>
          <a:p>
            <a:pPr lvl="3"/>
            <a:r>
              <a:rPr lang="en-US" altLang="ko-KR" dirty="0"/>
              <a:t>Limit is interpreted in 4-Kbyte units</a:t>
            </a:r>
          </a:p>
          <a:p>
            <a:pPr lvl="3"/>
            <a:r>
              <a:rPr lang="en-US" altLang="ko-KR" dirty="0"/>
              <a:t>Not available for use by system software</a:t>
            </a:r>
          </a:p>
          <a:p>
            <a:pPr lvl="1"/>
            <a:r>
              <a:rPr lang="en-US" altLang="ko-KR" dirty="0"/>
              <a:t>Video Segment Descriptor (idx:3)</a:t>
            </a:r>
          </a:p>
          <a:p>
            <a:pPr lvl="2"/>
            <a:r>
              <a:rPr lang="en-US" altLang="ko-KR" dirty="0"/>
              <a:t>Base Address : 0x000B8000   /   Limit : 0xFFFF</a:t>
            </a:r>
          </a:p>
          <a:p>
            <a:pPr lvl="2"/>
            <a:r>
              <a:rPr lang="en-US" altLang="ko-KR" dirty="0"/>
              <a:t>Type : expand up, read/write, not accessed</a:t>
            </a:r>
          </a:p>
          <a:p>
            <a:pPr lvl="2"/>
            <a:r>
              <a:rPr lang="en-US" altLang="ko-KR" dirty="0"/>
              <a:t>Other Information</a:t>
            </a:r>
          </a:p>
          <a:p>
            <a:pPr lvl="3"/>
            <a:r>
              <a:rPr lang="en-US" altLang="ko-KR" dirty="0"/>
              <a:t>In IA-32 mode and 32-bit data segments</a:t>
            </a:r>
          </a:p>
          <a:p>
            <a:pPr lvl="3"/>
            <a:r>
              <a:rPr lang="en-US" altLang="ko-KR" dirty="0"/>
              <a:t>Descriptor Privilege Level is 0</a:t>
            </a:r>
          </a:p>
          <a:p>
            <a:pPr lvl="3"/>
            <a:r>
              <a:rPr lang="en-US" altLang="ko-KR" dirty="0"/>
              <a:t>Present in Memory</a:t>
            </a:r>
          </a:p>
          <a:p>
            <a:pPr lvl="3"/>
            <a:r>
              <a:rPr lang="en-US" altLang="ko-KR" dirty="0"/>
              <a:t>Limit is interpreted in byte units</a:t>
            </a:r>
          </a:p>
          <a:p>
            <a:pPr lvl="3"/>
            <a:r>
              <a:rPr lang="en-US" altLang="ko-KR" dirty="0"/>
              <a:t>Not available for use by system software</a:t>
            </a:r>
          </a:p>
        </p:txBody>
      </p:sp>
    </p:spTree>
    <p:extLst>
      <p:ext uri="{BB962C8B-B14F-4D97-AF65-F5344CB8AC3E}">
        <p14:creationId xmlns:p14="http://schemas.microsoft.com/office/powerpoint/2010/main" val="133769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Global Descriptor Table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Code Segment Descriptor (idx:5)</a:t>
            </a:r>
          </a:p>
          <a:p>
            <a:pPr lvl="2"/>
            <a:r>
              <a:rPr lang="en-US" altLang="ko-KR" dirty="0"/>
              <a:t>Base Address : 0x00000000   /   Limit : 0xFFFFF</a:t>
            </a:r>
          </a:p>
          <a:p>
            <a:pPr lvl="2"/>
            <a:r>
              <a:rPr lang="en-US" altLang="ko-KR" dirty="0"/>
              <a:t>Type : non-conforming, execute/read, not accessed</a:t>
            </a:r>
          </a:p>
          <a:p>
            <a:pPr lvl="2"/>
            <a:r>
              <a:rPr lang="en-US" altLang="ko-KR" dirty="0"/>
              <a:t>Other Information</a:t>
            </a:r>
          </a:p>
          <a:p>
            <a:pPr lvl="3"/>
            <a:r>
              <a:rPr lang="en-US" altLang="ko-KR" dirty="0"/>
              <a:t>In IA-32 mode and 32-bit code segments</a:t>
            </a:r>
          </a:p>
          <a:p>
            <a:pPr lvl="3"/>
            <a:r>
              <a:rPr lang="en-US" altLang="ko-KR" dirty="0"/>
              <a:t>Descriptor Privilege Level is 0</a:t>
            </a:r>
          </a:p>
          <a:p>
            <a:pPr lvl="3"/>
            <a:r>
              <a:rPr lang="en-US" altLang="ko-KR" dirty="0"/>
              <a:t>Present in Memory</a:t>
            </a:r>
          </a:p>
          <a:p>
            <a:pPr lvl="3"/>
            <a:r>
              <a:rPr lang="en-US" altLang="ko-KR" dirty="0"/>
              <a:t>Limit is interpreted in 4-Kbyte units</a:t>
            </a:r>
          </a:p>
          <a:p>
            <a:pPr lvl="3"/>
            <a:r>
              <a:rPr lang="en-US" altLang="ko-KR" dirty="0"/>
              <a:t>Not available for use by system software</a:t>
            </a:r>
          </a:p>
        </p:txBody>
      </p:sp>
    </p:spTree>
    <p:extLst>
      <p:ext uri="{BB962C8B-B14F-4D97-AF65-F5344CB8AC3E}">
        <p14:creationId xmlns:p14="http://schemas.microsoft.com/office/powerpoint/2010/main" val="3083178126"/>
      </p:ext>
    </p:extLst>
  </p:cSld>
  <p:clrMapOvr>
    <a:masterClrMapping/>
  </p:clrMapOvr>
</p:sld>
</file>

<file path=ppt/theme/theme1.xml><?xml version="1.0" encoding="utf-8"?>
<a:theme xmlns:a="http://schemas.openxmlformats.org/drawingml/2006/main" name="2_1차최종점검">
  <a:themeElements>
    <a:clrScheme name="">
      <a:dk1>
        <a:srgbClr val="000000"/>
      </a:dk1>
      <a:lt1>
        <a:srgbClr val="FFFFFF"/>
      </a:lt1>
      <a:dk2>
        <a:srgbClr val="C000C0"/>
      </a:dk2>
      <a:lt2>
        <a:srgbClr val="919191"/>
      </a:lt2>
      <a:accent1>
        <a:srgbClr val="00FFFF"/>
      </a:accent1>
      <a:accent2>
        <a:srgbClr val="FF0000"/>
      </a:accent2>
      <a:accent3>
        <a:srgbClr val="FFFFFF"/>
      </a:accent3>
      <a:accent4>
        <a:srgbClr val="000000"/>
      </a:accent4>
      <a:accent5>
        <a:srgbClr val="AAFFFF"/>
      </a:accent5>
      <a:accent6>
        <a:srgbClr val="E70000"/>
      </a:accent6>
      <a:hlink>
        <a:srgbClr val="FF00FF"/>
      </a:hlink>
      <a:folHlink>
        <a:srgbClr val="C0C0C0"/>
      </a:folHlink>
    </a:clrScheme>
    <a:fontScheme name="2_1차최종점검">
      <a:majorFont>
        <a:latin typeface="HY헤드라인M"/>
        <a:ea typeface="HY헤드라인M"/>
        <a:cs typeface=""/>
      </a:majorFont>
      <a:minorFont>
        <a:latin typeface="굴림체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1차최종점검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차최종점검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차최종점검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차최종점검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차최종점검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차최종점검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차최종점검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6330</TotalTime>
  <Words>1155</Words>
  <Application>Microsoft Office PowerPoint</Application>
  <PresentationFormat>화면 슬라이드 쇼(4:3)</PresentationFormat>
  <Paragraphs>293</Paragraphs>
  <Slides>24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6" baseType="lpstr">
      <vt:lpstr>HY헤드라인M</vt:lpstr>
      <vt:lpstr>Monotype Sorts</vt:lpstr>
      <vt:lpstr>굴림</vt:lpstr>
      <vt:lpstr>굴림체</vt:lpstr>
      <vt:lpstr>돋움</vt:lpstr>
      <vt:lpstr>맑은 고딕</vt:lpstr>
      <vt:lpstr>Arial</vt:lpstr>
      <vt:lpstr>Book Antiqua</vt:lpstr>
      <vt:lpstr>Tahoma</vt:lpstr>
      <vt:lpstr>Wingdings</vt:lpstr>
      <vt:lpstr>2_1차최종점검</vt:lpstr>
      <vt:lpstr>비트맵 이미지</vt:lpstr>
      <vt:lpstr>PowerPoint 프레젠테이션</vt:lpstr>
      <vt:lpstr>Contents</vt:lpstr>
      <vt:lpstr>Describe about 1st Homework</vt:lpstr>
      <vt:lpstr>2nd Homework</vt:lpstr>
      <vt:lpstr>Switch to Protected Mode</vt:lpstr>
      <vt:lpstr>Switch to Protected Mode</vt:lpstr>
      <vt:lpstr>Global Descriptor Table</vt:lpstr>
      <vt:lpstr>Global Descriptor Table</vt:lpstr>
      <vt:lpstr>Global Descriptor Table</vt:lpstr>
      <vt:lpstr>Global Descriptor Table</vt:lpstr>
      <vt:lpstr>Global Descriptor Table</vt:lpstr>
      <vt:lpstr>Local Descriptor Table</vt:lpstr>
      <vt:lpstr>Local Descriptor Table</vt:lpstr>
      <vt:lpstr>Local Descriptor Table</vt:lpstr>
      <vt:lpstr>Local Descriptor Table</vt:lpstr>
      <vt:lpstr>Local Descriptor Table</vt:lpstr>
      <vt:lpstr>Jump Instruction</vt:lpstr>
      <vt:lpstr>Caution</vt:lpstr>
      <vt:lpstr>Caution</vt:lpstr>
      <vt:lpstr>Caution</vt:lpstr>
      <vt:lpstr>2nd Homework</vt:lpstr>
      <vt:lpstr>2nd Homework</vt:lpstr>
      <vt:lpstr>2nd Homework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Cheon</dc:creator>
  <cp:lastModifiedBy> </cp:lastModifiedBy>
  <cp:revision>246</cp:revision>
  <cp:lastPrinted>2013-12-12T01:45:26Z</cp:lastPrinted>
  <dcterms:created xsi:type="dcterms:W3CDTF">2013-10-15T05:23:50Z</dcterms:created>
  <dcterms:modified xsi:type="dcterms:W3CDTF">2018-05-18T08:46:24Z</dcterms:modified>
</cp:coreProperties>
</file>