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77" r:id="rId11"/>
    <p:sldId id="27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Noto Sans KR" panose="020B0200000000000000" pitchFamily="50" charset="-127"/>
      <p:regular r:id="rId23"/>
      <p:bold r:id="rId24"/>
    </p:embeddedFont>
    <p:embeddedFont>
      <p:font typeface="Noto Sans KR Black" panose="020B0200000000000000" pitchFamily="50" charset="-127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2fd658d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602fd658d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54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02fd658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02fd658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89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02fd658d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2602fd658d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2fd658d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602fd658d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33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2fd658d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602fd658d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285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2fd658d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602fd658d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78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86E56C-A49B-1A3A-D9ED-FCC4AA3F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f.kakao.com/_YeMHxj" TargetMode="External"/><Relationship Id="rId4" Type="http://schemas.openxmlformats.org/officeDocument/2006/relationships/hyperlink" Target="https://chatbot.seoultech.ac.k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02060">
                <a:alpha val="0"/>
              </a:srgbClr>
            </a:gs>
          </a:gsLst>
          <a:lin ang="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뇌 모양의 회로의 앵글 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692" y="1917737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altLang="ko-KR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의 </a:t>
            </a:r>
            <a:endParaRPr dirty="0">
              <a:solidFill>
                <a:schemeClr val="bg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-KR" sz="45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자연어 처리 알고리즘 기반 </a:t>
            </a:r>
            <a:r>
              <a:rPr lang="ko-KR" sz="4500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</a:t>
            </a:r>
            <a:endParaRPr sz="45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500" dirty="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806002" y="3671019"/>
            <a:ext cx="1454763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11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18101512 </a:t>
            </a:r>
            <a:r>
              <a:rPr lang="ko-KR" sz="1100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엄태훈</a:t>
            </a:r>
            <a:endParaRPr sz="11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11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18101577 한태섭</a:t>
            </a:r>
            <a:endParaRPr sz="11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11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18101531 </a:t>
            </a:r>
            <a:r>
              <a:rPr lang="ko-KR" sz="1100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이석규</a:t>
            </a:r>
            <a:endParaRPr sz="4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DB1E3A-6D44-93AC-1933-FAC73A5036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  <p:sp>
        <p:nvSpPr>
          <p:cNvPr id="3" name="Google Shape;57;p13">
            <a:extLst>
              <a:ext uri="{FF2B5EF4-FFF2-40B4-BE49-F238E27FC236}">
                <a16:creationId xmlns:a16="http://schemas.microsoft.com/office/drawing/2014/main" id="{6A4B7E7A-48F2-DFCB-546E-6E20D157CBCE}"/>
              </a:ext>
            </a:extLst>
          </p:cNvPr>
          <p:cNvSpPr txBox="1">
            <a:spLocks/>
          </p:cNvSpPr>
          <p:nvPr/>
        </p:nvSpPr>
        <p:spPr>
          <a:xfrm>
            <a:off x="387311" y="4456867"/>
            <a:ext cx="1454763" cy="2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ko-KR" sz="11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2023-2-4105-06</a:t>
            </a:r>
            <a:endParaRPr lang="ko-KR" altLang="en-US" sz="11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1;p19">
            <a:extLst>
              <a:ext uri="{FF2B5EF4-FFF2-40B4-BE49-F238E27FC236}">
                <a16:creationId xmlns:a16="http://schemas.microsoft.com/office/drawing/2014/main" id="{1947F7F2-C340-4B1C-27A3-28C33455E9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225" y="1548425"/>
            <a:ext cx="2536951" cy="2536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3FFF6E-D23A-B2F8-7EB7-7D9E53E653E7}"/>
              </a:ext>
            </a:extLst>
          </p:cNvPr>
          <p:cNvSpPr txBox="1"/>
          <p:nvPr/>
        </p:nvSpPr>
        <p:spPr>
          <a:xfrm>
            <a:off x="274320" y="393895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3-4. </a:t>
            </a:r>
            <a:r>
              <a:rPr lang="ko-KR" altLang="en-US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응답 관리 화면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39545D-2E17-1B6F-27B5-1B0FD9A8A138}"/>
              </a:ext>
            </a:extLst>
          </p:cNvPr>
          <p:cNvGrpSpPr/>
          <p:nvPr/>
        </p:nvGrpSpPr>
        <p:grpSpPr>
          <a:xfrm>
            <a:off x="3080825" y="191511"/>
            <a:ext cx="3677613" cy="2804907"/>
            <a:chOff x="3404382" y="508034"/>
            <a:chExt cx="3677613" cy="2804907"/>
          </a:xfrm>
        </p:grpSpPr>
        <p:sp>
          <p:nvSpPr>
            <p:cNvPr id="14" name="설명선: 굽은 선 13">
              <a:extLst>
                <a:ext uri="{FF2B5EF4-FFF2-40B4-BE49-F238E27FC236}">
                  <a16:creationId xmlns:a16="http://schemas.microsoft.com/office/drawing/2014/main" id="{0C0B6E74-EC23-4C6E-6268-1CAB57D68DC5}"/>
                </a:ext>
              </a:extLst>
            </p:cNvPr>
            <p:cNvSpPr/>
            <p:nvPr/>
          </p:nvSpPr>
          <p:spPr>
            <a:xfrm>
              <a:off x="5300032" y="508034"/>
              <a:ext cx="1781963" cy="204255"/>
            </a:xfrm>
            <a:prstGeom prst="borderCallout2">
              <a:avLst>
                <a:gd name="adj1" fmla="val 18750"/>
                <a:gd name="adj2" fmla="val -315"/>
                <a:gd name="adj3" fmla="val 18750"/>
                <a:gd name="adj4" fmla="val -16667"/>
                <a:gd name="adj5" fmla="val 625115"/>
                <a:gd name="adj6" fmla="val -94548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응답 설정</a:t>
              </a:r>
              <a:endPara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4B2F43D-D94F-E597-9300-12AB4F03C0D3}"/>
                </a:ext>
              </a:extLst>
            </p:cNvPr>
            <p:cNvSpPr/>
            <p:nvPr/>
          </p:nvSpPr>
          <p:spPr>
            <a:xfrm>
              <a:off x="3404382" y="1793631"/>
              <a:ext cx="1712874" cy="15193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D3029F-B107-D03B-64B9-3E2365CEFD13}"/>
              </a:ext>
            </a:extLst>
          </p:cNvPr>
          <p:cNvSpPr txBox="1"/>
          <p:nvPr/>
        </p:nvSpPr>
        <p:spPr>
          <a:xfrm>
            <a:off x="4793699" y="393895"/>
            <a:ext cx="2733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간단한 답변 설정 </a:t>
            </a:r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or 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서버와 연동하여 </a:t>
            </a:r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skill 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답변 전송</a:t>
            </a:r>
            <a:endParaRPr lang="en-US" altLang="ko-KR" sz="9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6D8D2E-C3D3-13C9-3E4B-45B80FC5E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4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8.64198E-7 L -0.32604 -0.0154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2" y="-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38" y="989675"/>
            <a:ext cx="5309124" cy="31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A532E1-1D07-2A95-874B-DE95BFBCAE5D}"/>
              </a:ext>
            </a:extLst>
          </p:cNvPr>
          <p:cNvSpPr txBox="1"/>
          <p:nvPr/>
        </p:nvSpPr>
        <p:spPr>
          <a:xfrm>
            <a:off x="274320" y="393895"/>
            <a:ext cx="2616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3-5. </a:t>
            </a:r>
            <a:r>
              <a:rPr lang="ko-KR" altLang="en-US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구현한 시나리오 구성도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C35ED-5158-8AB2-06B1-7AE2FC28A0F2}"/>
              </a:ext>
            </a:extLst>
          </p:cNvPr>
          <p:cNvSpPr txBox="1"/>
          <p:nvPr/>
        </p:nvSpPr>
        <p:spPr>
          <a:xfrm>
            <a:off x="5219114" y="396708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: 29</a:t>
            </a:r>
            <a:r>
              <a:rPr lang="ko-KR" altLang="en-US" sz="1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개의 시나리오</a:t>
            </a:r>
          </a:p>
        </p:txBody>
      </p:sp>
      <p:pic>
        <p:nvPicPr>
          <p:cNvPr id="8" name="그림 7" descr="텍스트, 폰트, 오렌지, 디자인이(가) 표시된 사진&#10;&#10;자동 생성된 설명">
            <a:extLst>
              <a:ext uri="{FF2B5EF4-FFF2-40B4-BE49-F238E27FC236}">
                <a16:creationId xmlns:a16="http://schemas.microsoft.com/office/drawing/2014/main" id="{D42E0FEB-F126-B81B-49F7-A9D4FBBE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511" y="3209485"/>
            <a:ext cx="512425" cy="322638"/>
          </a:xfrm>
          <a:prstGeom prst="rect">
            <a:avLst/>
          </a:prstGeom>
        </p:spPr>
      </p:pic>
      <p:pic>
        <p:nvPicPr>
          <p:cNvPr id="10" name="그림 9" descr="텍스트, 폰트, 직사각형, 디자인이(가) 표시된 사진&#10;&#10;자동 생성된 설명">
            <a:extLst>
              <a:ext uri="{FF2B5EF4-FFF2-40B4-BE49-F238E27FC236}">
                <a16:creationId xmlns:a16="http://schemas.microsoft.com/office/drawing/2014/main" id="{55DC80B8-4BCB-12F5-D771-5BDD8287E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96" y="890530"/>
            <a:ext cx="512425" cy="327211"/>
          </a:xfrm>
          <a:prstGeom prst="rect">
            <a:avLst/>
          </a:prstGeom>
        </p:spPr>
      </p:pic>
      <p:pic>
        <p:nvPicPr>
          <p:cNvPr id="12" name="그림 1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59539923-1684-CB99-F9A6-2F24788B9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178" y="852106"/>
            <a:ext cx="6592292" cy="3299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FFE446-2CDD-BEDE-F508-F77949905915}"/>
              </a:ext>
            </a:extLst>
          </p:cNvPr>
          <p:cNvSpPr txBox="1"/>
          <p:nvPr/>
        </p:nvSpPr>
        <p:spPr>
          <a:xfrm>
            <a:off x="5523591" y="167171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: </a:t>
            </a:r>
            <a:r>
              <a:rPr lang="ko-KR" altLang="en-US" sz="1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약 </a:t>
            </a:r>
            <a:r>
              <a:rPr lang="en-US" altLang="ko-KR" sz="1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800</a:t>
            </a:r>
            <a:r>
              <a:rPr lang="ko-KR" altLang="en-US" sz="1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개의 블록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546D02-9F81-C55C-F817-2DB2A76563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3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08642E-6 L -0.41025 -0.3885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2345" y="344738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제작 과정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405244" y="1520022"/>
            <a:ext cx="3626428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4.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Skill data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457200" marR="0" lvl="8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-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1.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데이터 </a:t>
            </a:r>
            <a:r>
              <a:rPr lang="ko-KR" sz="12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크롤링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: </a:t>
            </a:r>
            <a:endParaRPr sz="12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날씨, 학식정보와 같이 수시로 데이터가 업데이트 되는 답변을 제공하는 시나리오를 위해 업데이트 되는 자료를 홈페이지로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부터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긁어오는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크롤링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코드 활용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100895" y="4012037"/>
            <a:ext cx="32399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(그림8.) </a:t>
            </a:r>
            <a:r>
              <a:rPr lang="ko-KR" sz="800" b="0" i="0" u="none" strike="noStrike" cap="none" dirty="0" err="1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BeautufulSoup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 라이브러리를 사용한 날씨 데이터 </a:t>
            </a:r>
            <a:r>
              <a:rPr lang="ko-KR" sz="800" b="0" i="0" u="none" strike="noStrike" cap="none" dirty="0" err="1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크롤링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 코드 </a:t>
            </a:r>
            <a:endParaRPr dirty="0"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5057" y="1131462"/>
            <a:ext cx="4461149" cy="28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039AF-036E-5E85-77E1-F240BAF7C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2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0" y="0"/>
            <a:ext cx="9144000" cy="78960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0" y="0"/>
            <a:ext cx="267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62345" y="344738"/>
            <a:ext cx="1185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제작 과정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460988" y="1183497"/>
            <a:ext cx="3626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4.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Skill data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457200" marR="0" lvl="8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4-2.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sz="1200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표 제작 모듈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: </a:t>
            </a:r>
            <a:endParaRPr sz="12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데이터 정보를 실시간으로 반영하기 위해 크롤링한 정보를 토대로 새롭게 표를 만들어 해당 이미지를 전송하는 모듈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425" y="2422450"/>
            <a:ext cx="3399515" cy="250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950" y="847125"/>
            <a:ext cx="2220126" cy="41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3D75C9-D8BA-051E-AD33-3E1DF7DBF7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62345" y="344738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제작 과정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460988" y="1183497"/>
            <a:ext cx="3626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4.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Skill data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457200" marR="0" lvl="8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4-3.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sz="12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json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연동 : </a:t>
            </a:r>
            <a:endParaRPr sz="12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건물,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전공등의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고정된 값을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호출하였을시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미리 정보를 입력해둔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json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파일을 통해 답변을 호출하는 코드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67095" y="4697795"/>
            <a:ext cx="248978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(그림9.) 학교시설물 전화번호정보를 입력한 json 파일 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988" y="2498245"/>
            <a:ext cx="3726009" cy="21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0890" y="2498245"/>
            <a:ext cx="4127925" cy="21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4186997" y="4697795"/>
            <a:ext cx="327846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(그림10.) 챗봇 모델이 전달해준 파라미터를 받아 json값과 대조하는 코드 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D92208-3EDF-9C37-850F-544CC0189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62345" y="344738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제작 과정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60987" y="1183497"/>
            <a:ext cx="4128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4.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Skill data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457200" marR="0" lvl="8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4-4.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시나리오 추천 : </a:t>
            </a:r>
            <a:endParaRPr sz="12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사용자의 질문을 이해하지 못하는 ‘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폴백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블록’ 또는 별 의미 없는 인사말을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받았을때의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‘인사말’ 블록에서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챗봇이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가능한 기능을 추천하는 기능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5288433" y="4590072"/>
            <a:ext cx="165622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(그림11.) 랜덤 시나리오 추천 코드 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9988" y="868421"/>
            <a:ext cx="2542304" cy="37506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BDFBE5-E24A-CEFC-A910-BEBD23AE0D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62345" y="344738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제작 과정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460987" y="1183497"/>
            <a:ext cx="4128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4.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Skill data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457200" marR="0" lvl="8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4-5.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sz="1200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응답 형식에 맞춰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출력하는 코드 : </a:t>
            </a:r>
            <a:endParaRPr sz="12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이미지와 함께 버튼을 보여주는 ‘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image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card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’ 형 답변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부터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간단한 텍스트 형식의 ‘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simple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text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’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형식등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다양한 형식의 답변을 출력하도록 하는 코드</a:t>
            </a:r>
            <a:endParaRPr sz="9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4768888" y="4388423"/>
            <a:ext cx="227498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(그림12.) ‘list’형태의 답변 형태를 출력하는 코드 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6018" y="1183497"/>
            <a:ext cx="3698351" cy="32049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9FBEE3-046F-E587-9773-2802865FC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6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62345" y="344738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제작 과정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460974" y="1183497"/>
            <a:ext cx="4128000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4.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Skill data </a:t>
            </a:r>
          </a:p>
          <a:p>
            <a:pPr lvl="3">
              <a:buSzPts val="1600"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            </a:t>
            </a:r>
          </a:p>
          <a:p>
            <a:pPr lvl="3">
              <a:buSzPts val="1600"/>
            </a:pPr>
            <a:r>
              <a:rPr lang="en-US" altLang="ko-KR" sz="1200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            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4-5.</a:t>
            </a:r>
            <a:r>
              <a:rPr lang="ko-KR" sz="12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피드백 기능</a:t>
            </a:r>
            <a:endParaRPr sz="12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사용자의 질문에 답변 못한 기능을 지속적으로 받아 ‘시나리오 추가’ 또는 ‘기존의 시나리오에 해당 발화를 추가’ 하는 방식으로 학습을 강화 </a:t>
            </a:r>
            <a:endParaRPr sz="9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933206" y="4641834"/>
            <a:ext cx="243528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(그림13.) 답변못한 사용자의 발화를 학습시키는 화면 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8986" y="2470025"/>
            <a:ext cx="3649851" cy="1993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050" y="2470025"/>
            <a:ext cx="3649851" cy="19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A6D2C2-8B56-FE84-F7AC-E4EF52924C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62345" y="344738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동작 검증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460987" y="1183497"/>
            <a:ext cx="41280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챗미와의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유사점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대화형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</a:t>
            </a: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머신러닝과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자연어 처리기법을 이용하여 텍스트 기반의 인간 대화와 상호 작용하고 사용자의 의도 파악을 위한 질문을 한다. 그리고 그에 따른 적절한 답변을 내놓는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</a:t>
            </a:r>
            <a:endParaRPr sz="105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1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. 목표에 맞추어 관련 명사 및 키워드 이해</a:t>
            </a:r>
            <a:endParaRPr sz="105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2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. 종합하여 사용자와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의미있는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대화 구사</a:t>
            </a:r>
            <a:endParaRPr sz="105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4404819" y="3991176"/>
            <a:ext cx="333777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(그림14,15.) 사용자와의 대화 속에서 의도를 파악하여 답변을 내놓는 챗봇  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2538" y="1183497"/>
            <a:ext cx="2101174" cy="27765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08168" y="1192156"/>
            <a:ext cx="2096667" cy="27678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C0260B-3A6F-D4FB-EE42-CAF5759635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62345" y="344738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동작 검증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276894" y="1348338"/>
            <a:ext cx="4127925" cy="165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챗미와의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차별성</a:t>
            </a: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엔티티  </a:t>
            </a: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머신러닝과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자연어 처리기법을 이용하여 텍스트 기반의 인간 대화와 상호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작용하는것은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대화형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챗봇과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다름없으나,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그에따른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상호작용으로 정확한 답변을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하는것이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아닌 ‘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키워드＇를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추천해주는 방식</a:t>
            </a:r>
            <a:endParaRPr sz="105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4404819" y="4220064"/>
            <a:ext cx="34323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(그림15,16.) 사용자와의 대화 속에서 의도를 파악하여 답변을 추천하는 챗봇  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-12295"/>
          <a:stretch/>
        </p:blipFill>
        <p:spPr>
          <a:xfrm>
            <a:off x="4510536" y="1192156"/>
            <a:ext cx="1952609" cy="30279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1" name="Google Shape;23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8863" y="1192156"/>
            <a:ext cx="2155156" cy="30279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941A0D-9942-5838-E327-657E35645E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뇌 모양의 회로의 앵글 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947600" y="620921"/>
            <a:ext cx="4196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목차</a:t>
            </a:r>
            <a:endParaRPr sz="2800" b="1" i="0" u="none" strike="noStrike" cap="none" dirty="0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947600" y="1465909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1. 동기 및 목적</a:t>
            </a:r>
            <a:endParaRPr sz="1400" b="0" i="0" u="none" strike="noStrike" cap="none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947600" y="2031822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2. 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제작 목표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47600" y="260131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400"/>
              <a:buNone/>
              <a:defRPr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defRPr>
            </a:lvl1pPr>
          </a:lstStyle>
          <a:p>
            <a:r>
              <a:rPr lang="en-US" altLang="ko-KR" dirty="0">
                <a:sym typeface="Noto Sans KR"/>
              </a:rPr>
              <a:t>3. </a:t>
            </a:r>
            <a:r>
              <a:rPr lang="ko-KR" altLang="en-US" dirty="0" err="1">
                <a:sym typeface="Noto Sans KR"/>
              </a:rPr>
              <a:t>챗봇의</a:t>
            </a:r>
            <a:r>
              <a:rPr lang="ko-KR" altLang="en-US" dirty="0">
                <a:sym typeface="Noto Sans KR"/>
              </a:rPr>
              <a:t> 제작 과정</a:t>
            </a:r>
            <a:endParaRPr dirty="0">
              <a:sym typeface="Noto Sans KR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947600" y="3736734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4.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동작 및 데모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41DC4773-5767-7F7E-10A1-CE4EBBF515B6}"/>
              </a:ext>
            </a:extLst>
          </p:cNvPr>
          <p:cNvSpPr txBox="1"/>
          <p:nvPr/>
        </p:nvSpPr>
        <p:spPr>
          <a:xfrm>
            <a:off x="5207851" y="2938853"/>
            <a:ext cx="4196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400"/>
              <a:buNone/>
              <a:defRPr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defRPr>
            </a:lvl1pPr>
          </a:lstStyle>
          <a:p>
            <a:r>
              <a:rPr lang="en-US" altLang="ko-KR" sz="1000" dirty="0">
                <a:sym typeface="Noto Sans KR"/>
              </a:rPr>
              <a:t>- </a:t>
            </a:r>
            <a:r>
              <a:rPr lang="ko-KR" altLang="en-US" sz="1000" dirty="0" err="1">
                <a:sym typeface="Noto Sans KR"/>
              </a:rPr>
              <a:t>챗봇</a:t>
            </a:r>
            <a:r>
              <a:rPr lang="ko-KR" altLang="en-US" sz="1000" dirty="0">
                <a:sym typeface="Noto Sans KR"/>
              </a:rPr>
              <a:t> 모델</a:t>
            </a:r>
            <a:endParaRPr lang="en-US" altLang="ko-KR" sz="1000" dirty="0">
              <a:sym typeface="Noto Sans KR"/>
            </a:endParaRPr>
          </a:p>
          <a:p>
            <a:r>
              <a:rPr lang="en-US" altLang="ko-KR" sz="1000" dirty="0">
                <a:sym typeface="Noto Sans KR"/>
              </a:rPr>
              <a:t>- </a:t>
            </a:r>
            <a:r>
              <a:rPr lang="ko-KR" altLang="en-US" sz="1000" dirty="0">
                <a:sym typeface="Noto Sans KR"/>
              </a:rPr>
              <a:t>서버</a:t>
            </a:r>
            <a:endParaRPr lang="en-US" altLang="ko-KR" sz="1000" dirty="0">
              <a:sym typeface="Noto Sans KR"/>
            </a:endParaRPr>
          </a:p>
          <a:p>
            <a:r>
              <a:rPr lang="en-US" altLang="ko-KR" sz="1000" dirty="0">
                <a:sym typeface="Noto Sans KR"/>
              </a:rPr>
              <a:t>- </a:t>
            </a:r>
            <a:r>
              <a:rPr lang="ko-KR" altLang="en-US" sz="1000" dirty="0">
                <a:sym typeface="Noto Sans KR"/>
              </a:rPr>
              <a:t>시나리오</a:t>
            </a:r>
            <a:endParaRPr lang="en-US" altLang="ko-KR" sz="1000" dirty="0">
              <a:sym typeface="Noto Sans KR"/>
            </a:endParaRPr>
          </a:p>
          <a:p>
            <a:r>
              <a:rPr lang="en-US" altLang="ko-KR" sz="1000" dirty="0">
                <a:sym typeface="Noto Sans KR"/>
              </a:rPr>
              <a:t>- skill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81DE05-DE6A-FCBF-2340-EC09CF4A1A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62345" y="344738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동작 검증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276894" y="1385508"/>
            <a:ext cx="4127925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데모 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챗미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: </a:t>
            </a:r>
            <a:r>
              <a:rPr lang="ko-KR" sz="1050" b="0" i="0" u="sng" strike="noStrike" cap="none" dirty="0">
                <a:solidFill>
                  <a:schemeClr val="hlink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  <a:hlinkClick r:id="rId4"/>
              </a:rPr>
              <a:t>https://chatbot.seoultech.ac.kr/</a:t>
            </a:r>
            <a:endParaRPr sz="105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카카오챗봇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: </a:t>
            </a:r>
            <a:r>
              <a:rPr lang="ko-KR" sz="1050" b="0" i="0" u="sng" strike="noStrike" cap="none" dirty="0">
                <a:solidFill>
                  <a:schemeClr val="hlink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  <a:hlinkClick r:id="rId5"/>
              </a:rPr>
              <a:t>http://pf.kakao.com/_YeMHxj</a:t>
            </a:r>
            <a:endParaRPr sz="105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안될 때 </a:t>
            </a:r>
            <a:r>
              <a:rPr lang="ko-KR" sz="105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봇테스트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: https://chatbot.kakao.com/bot/644c02dabc002146b56d2f88/intent/6458f4431f9a1323da109cf8?scenarioId=6458edd9a95d762f57bddcbe</a:t>
            </a:r>
            <a:endParaRPr sz="105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403FF2-195B-B0AA-2A1E-888499E0E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2345" y="344738"/>
            <a:ext cx="14782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동기 및 목적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77" name="Google Shape;77;p15" descr="텍스트, 스크린샷, 폰트, 도표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2425" y="1310787"/>
            <a:ext cx="2605503" cy="2521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550" y="1290653"/>
            <a:ext cx="2534200" cy="25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5422" y="1302916"/>
            <a:ext cx="2967467" cy="25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862911" y="3978778"/>
            <a:ext cx="1668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(그림1.) </a:t>
            </a:r>
            <a:r>
              <a:rPr lang="ko-KR" sz="800">
                <a:latin typeface="Noto Sans KR"/>
                <a:ea typeface="Noto Sans KR"/>
                <a:cs typeface="Noto Sans KR"/>
                <a:sym typeface="Noto Sans KR"/>
              </a:rPr>
              <a:t>챗</a:t>
            </a: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미 인지도 설문조사 결과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6CEA4-463E-5117-D400-DF61225ECF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2345" y="344738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제작목표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52497" y="1896244"/>
            <a:ext cx="45063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많은 사용자가 접근하기 쉬운 방식의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- 기존 학교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(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챗미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)의 접근성에 대한 아쉬움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학생 친화적 정보제공 - 형식적인 정보 제공 이외 실용적인 정보 제공과 용어 사용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ex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)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전미과</a:t>
            </a: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자연어 처리를 통해 발화를 이해하고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Re-ranker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을 활용하여 </a:t>
            </a:r>
            <a:r>
              <a:rPr lang="ko-KR" dirty="0" err="1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Chat</a:t>
            </a:r>
            <a:r>
              <a:rPr lang="ko-KR" dirty="0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gpt의</a:t>
            </a:r>
            <a:r>
              <a:rPr lang="ko-KR" dirty="0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형태와 유사한 대화형 </a:t>
            </a:r>
            <a:r>
              <a:rPr lang="ko-KR" dirty="0" err="1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</a:t>
            </a:r>
            <a:endParaRPr dirty="0">
              <a:solidFill>
                <a:schemeClr val="dk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KR"/>
              <a:buAutoNum type="arabicPeriod"/>
            </a:pPr>
            <a:r>
              <a:rPr lang="ko-KR" dirty="0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최신정보 업데이트의 필요성</a:t>
            </a:r>
            <a:endParaRPr dirty="0">
              <a:solidFill>
                <a:schemeClr val="dk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943875" y="4195934"/>
            <a:ext cx="188064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(그림2.) 만든 챗봇의 카카오톡 채널 화면</a:t>
            </a:r>
            <a:endParaRPr/>
          </a:p>
        </p:txBody>
      </p:sp>
      <p:pic>
        <p:nvPicPr>
          <p:cNvPr id="91" name="Google Shape;91;p16" descr="텍스트, 스크린샷, 폰트, 로고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8452" y="1289771"/>
            <a:ext cx="1728464" cy="29061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56656" y="1033919"/>
            <a:ext cx="1045131" cy="17499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4259" y="2939250"/>
            <a:ext cx="1669969" cy="13432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6"/>
          <p:cNvSpPr txBox="1"/>
          <p:nvPr/>
        </p:nvSpPr>
        <p:spPr>
          <a:xfrm>
            <a:off x="7108921" y="4330176"/>
            <a:ext cx="137890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(그림2-1.) 여러 챗봇의 형식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6427B7-6B76-FB1F-2B3F-B7306E6DD0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474" y="1328151"/>
            <a:ext cx="3810670" cy="14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 descr="뇌 모양의 회로의 앵글 뷰"/>
          <p:cNvPicPr preferRelativeResize="0"/>
          <p:nvPr/>
        </p:nvPicPr>
        <p:blipFill rotWithShape="1">
          <a:blip r:embed="rId4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0" y="0"/>
            <a:ext cx="9144000" cy="78970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Kakao</a:t>
            </a:r>
            <a:r>
              <a:rPr lang="ko-KR" sz="1400" b="0" i="0" u="none" strike="noStrike" cap="none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sz="1400" b="0" i="0" u="none" strike="noStrike" cap="none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open</a:t>
            </a:r>
            <a:r>
              <a:rPr lang="ko-KR" sz="1400" b="0" i="0" u="none" strike="noStrike" cap="none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</a:t>
            </a:r>
            <a:r>
              <a:rPr lang="ko-KR" sz="1400" b="0" i="0" u="none" strike="noStrike" cap="none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builder</a:t>
            </a:r>
            <a:r>
              <a:rPr lang="ko-KR" sz="1400" b="0" i="0" u="none" strike="noStrike" cap="none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기반 </a:t>
            </a:r>
            <a:r>
              <a:rPr lang="ko-KR" sz="1400" b="0" i="0" u="none" strike="noStrike" cap="none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</a:t>
            </a:r>
            <a:endParaRPr sz="1400" b="0" i="0" u="none" strike="noStrike" cap="none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2351" y="344750"/>
            <a:ext cx="139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제작 과정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98692" y="2734431"/>
            <a:ext cx="2012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(그림4.) dialogflow 에서 제공하는 구조도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4626" y="1124971"/>
            <a:ext cx="1210450" cy="15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98700" y="8669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사용한 자연어 처리 모델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44500" y="3033415"/>
            <a:ext cx="3810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■ </a:t>
            </a:r>
            <a:r>
              <a:rPr lang="ko-KR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Dialogflow</a:t>
            </a: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ES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장점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Context</a:t>
            </a:r>
            <a:r>
              <a:rPr lang="ko-KR" sz="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최적화가 </a:t>
            </a:r>
            <a:r>
              <a:rPr lang="ko-KR" sz="800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잘되어있어</a:t>
            </a:r>
            <a:r>
              <a:rPr lang="ko-KR" sz="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발화를 길게 이어가기 좋다.</a:t>
            </a:r>
            <a:endParaRPr sz="8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자유로운 코딩 형태에 적합</a:t>
            </a:r>
            <a:endParaRPr sz="8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단점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카카오톡과 연동성이 낮다 (접근성)</a:t>
            </a:r>
            <a:endParaRPr sz="8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635952" y="2734416"/>
            <a:ext cx="3193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(그림5.) 카카오 챗봇 모델이 제공하는 답변의 형식중 하나 (item card)</a:t>
            </a:r>
            <a:endParaRPr sz="800" b="0" i="0" u="none" strike="noStrike" cap="none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781300" y="3033415"/>
            <a:ext cx="3810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■ 카카오 오픈 </a:t>
            </a:r>
            <a:r>
              <a:rPr lang="ko-KR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빌더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장점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이미지, 버튼 , 카드 등 다양하고 심플한 응답형식 제공</a:t>
            </a:r>
            <a:endParaRPr sz="8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접근성이 좋다</a:t>
            </a:r>
            <a:endParaRPr sz="8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단점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context</a:t>
            </a:r>
            <a:r>
              <a:rPr lang="ko-KR" sz="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기능이 떨어져 발화를 길게 이어가기 어렵다.</a:t>
            </a:r>
            <a:endParaRPr sz="8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1D434A-C93A-614F-C3C1-AFC1F3762C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 descr="뇌 모양의 회로의 앵글 뷰"/>
          <p:cNvPicPr preferRelativeResize="0"/>
          <p:nvPr/>
        </p:nvPicPr>
        <p:blipFill rotWithShape="1">
          <a:blip r:embed="rId3">
            <a:alphaModFix/>
          </a:blip>
          <a:srcRect b="84646"/>
          <a:stretch/>
        </p:blipFill>
        <p:spPr>
          <a:xfrm>
            <a:off x="0" y="0"/>
            <a:ext cx="9144000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0" y="50"/>
            <a:ext cx="9144000" cy="78960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0" y="0"/>
            <a:ext cx="26789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기반 </a:t>
            </a:r>
            <a:r>
              <a:rPr lang="ko-KR" altLang="en-US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챗봇</a:t>
            </a:r>
            <a:endParaRPr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sym typeface="Noto Sans KR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2351" y="344750"/>
            <a:ext cx="151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제작 과정</a:t>
            </a:r>
            <a:endParaRPr sz="2000" dirty="0">
              <a:solidFill>
                <a:schemeClr val="lt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82590" y="1663809"/>
            <a:ext cx="3626400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2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.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서버 : </a:t>
            </a: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웹 프레임워크로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Flask를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사용 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코드를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 네이버 플랫폼에서 제공하는 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무료 서버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안에서 동작 시켜 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24</a:t>
            </a:r>
            <a:r>
              <a:rPr lang="ko-KR" altLang="en-US" sz="1400" b="0" i="0" u="none" strike="noStrike" cap="none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시간 구동</a:t>
            </a:r>
            <a:r>
              <a:rPr lang="ko-KR" sz="1400" b="0" i="0" u="none" strike="noStrike" cap="none">
                <a:solidFill>
                  <a:srgbClr val="0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Noto Sans KR"/>
              <a:sym typeface="Noto Sans KR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1" y="1422711"/>
            <a:ext cx="4909400" cy="27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121727" y="4149286"/>
            <a:ext cx="13628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(그림3.) 구축한 서버 구성도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A17F44-3239-D249-D81A-FAF373CC1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6F31AC-6907-DF66-FD4E-3792F4F71AAD}"/>
              </a:ext>
            </a:extLst>
          </p:cNvPr>
          <p:cNvSpPr/>
          <p:nvPr/>
        </p:nvSpPr>
        <p:spPr>
          <a:xfrm>
            <a:off x="4289612" y="1663809"/>
            <a:ext cx="705970" cy="232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7C0ECEA-307A-01F2-C3F3-EBF1214D66C5}"/>
              </a:ext>
            </a:extLst>
          </p:cNvPr>
          <p:cNvGrpSpPr/>
          <p:nvPr/>
        </p:nvGrpSpPr>
        <p:grpSpPr>
          <a:xfrm>
            <a:off x="-2" y="-11609"/>
            <a:ext cx="9144002" cy="789709"/>
            <a:chOff x="-2" y="-11609"/>
            <a:chExt cx="9144002" cy="78970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A120894-8FB4-B682-F8D8-9D2FEB4E4A08}"/>
                </a:ext>
              </a:extLst>
            </p:cNvPr>
            <p:cNvGrpSpPr/>
            <p:nvPr/>
          </p:nvGrpSpPr>
          <p:grpSpPr>
            <a:xfrm>
              <a:off x="-2" y="-11609"/>
              <a:ext cx="9144002" cy="789709"/>
              <a:chOff x="0" y="-19308"/>
              <a:chExt cx="9144002" cy="789709"/>
            </a:xfrm>
          </p:grpSpPr>
          <p:pic>
            <p:nvPicPr>
              <p:cNvPr id="125" name="Google Shape;125;p19" descr="뇌 모양의 회로의 앵글 뷰"/>
              <p:cNvPicPr preferRelativeResize="0"/>
              <p:nvPr/>
            </p:nvPicPr>
            <p:blipFill rotWithShape="1">
              <a:blip r:embed="rId3">
                <a:alphaModFix/>
              </a:blip>
              <a:srcRect b="84646"/>
              <a:stretch/>
            </p:blipFill>
            <p:spPr>
              <a:xfrm>
                <a:off x="0" y="-19308"/>
                <a:ext cx="9144002" cy="7897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" name="Google Shape;126;p19"/>
              <p:cNvSpPr/>
              <p:nvPr/>
            </p:nvSpPr>
            <p:spPr>
              <a:xfrm>
                <a:off x="0" y="-19308"/>
                <a:ext cx="9144000" cy="789600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100000">
                    <a:srgbClr val="00206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9"/>
              <p:cNvSpPr txBox="1"/>
              <p:nvPr/>
            </p:nvSpPr>
            <p:spPr>
              <a:xfrm>
                <a:off x="0" y="0"/>
                <a:ext cx="2679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altLang="ko-KR" dirty="0" err="1">
                    <a:solidFill>
                      <a:schemeClr val="lt1"/>
                    </a:solidFill>
                    <a:latin typeface="Noto Sans KR Black" panose="020B0200000000000000" pitchFamily="50" charset="-127"/>
                    <a:ea typeface="Noto Sans KR Black" panose="020B0200000000000000" pitchFamily="50" charset="-127"/>
                    <a:sym typeface="Noto Sans KR"/>
                  </a:rPr>
                  <a:t>Kakao</a:t>
                </a:r>
                <a:r>
                  <a:rPr lang="ko-KR" altLang="en-US" dirty="0">
                    <a:solidFill>
                      <a:schemeClr val="lt1"/>
                    </a:solidFill>
                    <a:latin typeface="Noto Sans KR Black" panose="020B0200000000000000" pitchFamily="50" charset="-127"/>
                    <a:ea typeface="Noto Sans KR Black" panose="020B0200000000000000" pitchFamily="50" charset="-127"/>
                    <a:sym typeface="Noto Sans KR"/>
                  </a:rPr>
                  <a:t> </a:t>
                </a:r>
                <a:r>
                  <a:rPr lang="en-US" altLang="ko-KR" dirty="0" err="1">
                    <a:solidFill>
                      <a:schemeClr val="lt1"/>
                    </a:solidFill>
                    <a:latin typeface="Noto Sans KR Black" panose="020B0200000000000000" pitchFamily="50" charset="-127"/>
                    <a:ea typeface="Noto Sans KR Black" panose="020B0200000000000000" pitchFamily="50" charset="-127"/>
                    <a:sym typeface="Noto Sans KR"/>
                  </a:rPr>
                  <a:t>open</a:t>
                </a:r>
                <a:r>
                  <a:rPr lang="ko-KR" altLang="en-US" dirty="0">
                    <a:solidFill>
                      <a:schemeClr val="lt1"/>
                    </a:solidFill>
                    <a:latin typeface="Noto Sans KR Black" panose="020B0200000000000000" pitchFamily="50" charset="-127"/>
                    <a:ea typeface="Noto Sans KR Black" panose="020B0200000000000000" pitchFamily="50" charset="-127"/>
                    <a:sym typeface="Noto Sans KR"/>
                  </a:rPr>
                  <a:t> </a:t>
                </a:r>
                <a:r>
                  <a:rPr lang="en-US" altLang="ko-KR" dirty="0" err="1">
                    <a:solidFill>
                      <a:schemeClr val="lt1"/>
                    </a:solidFill>
                    <a:latin typeface="Noto Sans KR Black" panose="020B0200000000000000" pitchFamily="50" charset="-127"/>
                    <a:ea typeface="Noto Sans KR Black" panose="020B0200000000000000" pitchFamily="50" charset="-127"/>
                    <a:sym typeface="Noto Sans KR"/>
                  </a:rPr>
                  <a:t>builder</a:t>
                </a:r>
                <a:r>
                  <a:rPr lang="ko-KR" altLang="en-US" dirty="0">
                    <a:solidFill>
                      <a:schemeClr val="lt1"/>
                    </a:solidFill>
                    <a:latin typeface="Noto Sans KR Black" panose="020B0200000000000000" pitchFamily="50" charset="-127"/>
                    <a:ea typeface="Noto Sans KR Black" panose="020B0200000000000000" pitchFamily="50" charset="-127"/>
                    <a:sym typeface="Noto Sans KR"/>
                  </a:rPr>
                  <a:t> 기반 </a:t>
                </a:r>
                <a:r>
                  <a:rPr lang="ko-KR" altLang="en-US" dirty="0" err="1">
                    <a:solidFill>
                      <a:schemeClr val="lt1"/>
                    </a:solidFill>
                    <a:latin typeface="Noto Sans KR Black" panose="020B0200000000000000" pitchFamily="50" charset="-127"/>
                    <a:ea typeface="Noto Sans KR Black" panose="020B0200000000000000" pitchFamily="50" charset="-127"/>
                    <a:sym typeface="Noto Sans KR"/>
                  </a:rPr>
                  <a:t>챗봇</a:t>
                </a:r>
                <a:endParaRPr dirty="0">
                  <a:solidFill>
                    <a:schemeClr val="lt1"/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  <a:sym typeface="Noto Sans KR"/>
                </a:endParaRPr>
              </a:p>
            </p:txBody>
          </p:sp>
        </p:grpSp>
        <p:sp>
          <p:nvSpPr>
            <p:cNvPr id="128" name="Google Shape;128;p19"/>
            <p:cNvSpPr txBox="1"/>
            <p:nvPr/>
          </p:nvSpPr>
          <p:spPr>
            <a:xfrm>
              <a:off x="62345" y="344738"/>
              <a:ext cx="118500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000" dirty="0">
                  <a:solidFill>
                    <a:schemeClr val="lt1"/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  <a:sym typeface="Noto Sans KR"/>
                </a:rPr>
                <a:t>제작 과정</a:t>
              </a:r>
              <a:endParaRPr sz="20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350" y="895075"/>
            <a:ext cx="3629350" cy="205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262" y="3057400"/>
            <a:ext cx="3431425" cy="1882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225" y="1548425"/>
            <a:ext cx="2536951" cy="2536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25A285A-EE86-DD8D-0C30-37D2AEBCE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94" y="895075"/>
            <a:ext cx="1962302" cy="396603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5BA31B4-F1F8-636E-2DA7-CE850AA312E9}"/>
              </a:ext>
            </a:extLst>
          </p:cNvPr>
          <p:cNvGrpSpPr/>
          <p:nvPr/>
        </p:nvGrpSpPr>
        <p:grpSpPr>
          <a:xfrm>
            <a:off x="3350420" y="1186055"/>
            <a:ext cx="4456061" cy="528445"/>
            <a:chOff x="3350420" y="1186055"/>
            <a:chExt cx="4456061" cy="52844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32055E-0664-E94F-5D6C-09162445A9D1}"/>
                </a:ext>
              </a:extLst>
            </p:cNvPr>
            <p:cNvSpPr/>
            <p:nvPr/>
          </p:nvSpPr>
          <p:spPr>
            <a:xfrm>
              <a:off x="3350420" y="1479202"/>
              <a:ext cx="2443162" cy="2352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설명선: 굽은 선 7">
              <a:extLst>
                <a:ext uri="{FF2B5EF4-FFF2-40B4-BE49-F238E27FC236}">
                  <a16:creationId xmlns:a16="http://schemas.microsoft.com/office/drawing/2014/main" id="{12E592E3-63A7-5C32-ED3D-40077B53F07B}"/>
                </a:ext>
              </a:extLst>
            </p:cNvPr>
            <p:cNvSpPr/>
            <p:nvPr/>
          </p:nvSpPr>
          <p:spPr>
            <a:xfrm>
              <a:off x="6024518" y="1186055"/>
              <a:ext cx="1781963" cy="204255"/>
            </a:xfrm>
            <a:prstGeom prst="borderCallout2">
              <a:avLst>
                <a:gd name="adj1" fmla="val 18750"/>
                <a:gd name="adj2" fmla="val -315"/>
                <a:gd name="adj3" fmla="val 18750"/>
                <a:gd name="adj4" fmla="val -16667"/>
                <a:gd name="adj5" fmla="val 143003"/>
                <a:gd name="adj6" fmla="val -28628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시나리오</a:t>
              </a:r>
              <a:endPara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C9DB61-D579-C608-32C1-190E82168E24}"/>
              </a:ext>
            </a:extLst>
          </p:cNvPr>
          <p:cNvSpPr txBox="1"/>
          <p:nvPr/>
        </p:nvSpPr>
        <p:spPr>
          <a:xfrm>
            <a:off x="5996771" y="1401518"/>
            <a:ext cx="1965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사용자가 경험할 수 있는 서비스 단위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F23484-6330-97C2-81B7-0843D819BA1E}"/>
              </a:ext>
            </a:extLst>
          </p:cNvPr>
          <p:cNvGrpSpPr/>
          <p:nvPr/>
        </p:nvGrpSpPr>
        <p:grpSpPr>
          <a:xfrm>
            <a:off x="3350416" y="1765495"/>
            <a:ext cx="4701661" cy="3174605"/>
            <a:chOff x="3416140" y="1319360"/>
            <a:chExt cx="4701661" cy="317460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7917BB-B551-2F19-BCE2-7FC18BD04EA1}"/>
                </a:ext>
              </a:extLst>
            </p:cNvPr>
            <p:cNvSpPr/>
            <p:nvPr/>
          </p:nvSpPr>
          <p:spPr>
            <a:xfrm>
              <a:off x="3416140" y="1319360"/>
              <a:ext cx="2443162" cy="317460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설명선: 굽은 선 16">
              <a:extLst>
                <a:ext uri="{FF2B5EF4-FFF2-40B4-BE49-F238E27FC236}">
                  <a16:creationId xmlns:a16="http://schemas.microsoft.com/office/drawing/2014/main" id="{589C2363-B255-9D17-AB79-B56C15307E23}"/>
                </a:ext>
              </a:extLst>
            </p:cNvPr>
            <p:cNvSpPr/>
            <p:nvPr/>
          </p:nvSpPr>
          <p:spPr>
            <a:xfrm>
              <a:off x="6335838" y="1752285"/>
              <a:ext cx="1781963" cy="204255"/>
            </a:xfrm>
            <a:prstGeom prst="borderCallout2">
              <a:avLst>
                <a:gd name="adj1" fmla="val 18750"/>
                <a:gd name="adj2" fmla="val -315"/>
                <a:gd name="adj3" fmla="val 18750"/>
                <a:gd name="adj4" fmla="val -16667"/>
                <a:gd name="adj5" fmla="val 118897"/>
                <a:gd name="adj6" fmla="val -25470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블록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E09DC75-8CCA-60BF-F2F5-7401EBB65EC1}"/>
              </a:ext>
            </a:extLst>
          </p:cNvPr>
          <p:cNvSpPr txBox="1"/>
          <p:nvPr/>
        </p:nvSpPr>
        <p:spPr>
          <a:xfrm>
            <a:off x="6176644" y="2402675"/>
            <a:ext cx="2629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사용자의 의도</a:t>
            </a:r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(intent)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를 응대하는 가장 작은 단위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4481B-FD44-B31C-C17C-B94E95AF89D0}"/>
              </a:ext>
            </a:extLst>
          </p:cNvPr>
          <p:cNvSpPr txBox="1"/>
          <p:nvPr/>
        </p:nvSpPr>
        <p:spPr>
          <a:xfrm>
            <a:off x="274320" y="393895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3-1. </a:t>
            </a:r>
            <a:r>
              <a:rPr lang="ko-KR" altLang="en-US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시나리오 관리화면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B6CB50-FB63-2015-9709-1052EFA763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2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124 L 0.36354 -0.0595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4" y="-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452" y="845839"/>
            <a:ext cx="3629350" cy="205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3FFF6E-D23A-B2F8-7EB7-7D9E53E653E7}"/>
              </a:ext>
            </a:extLst>
          </p:cNvPr>
          <p:cNvSpPr txBox="1"/>
          <p:nvPr/>
        </p:nvSpPr>
        <p:spPr>
          <a:xfrm>
            <a:off x="274320" y="393895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3-2. </a:t>
            </a:r>
            <a:r>
              <a:rPr lang="ko-KR" altLang="en-US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패턴 발화 관리화면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39545D-2E17-1B6F-27B5-1B0FD9A8A138}"/>
              </a:ext>
            </a:extLst>
          </p:cNvPr>
          <p:cNvGrpSpPr/>
          <p:nvPr/>
        </p:nvGrpSpPr>
        <p:grpSpPr>
          <a:xfrm>
            <a:off x="1999922" y="1197263"/>
            <a:ext cx="6545113" cy="2636183"/>
            <a:chOff x="1999922" y="1197263"/>
            <a:chExt cx="6545113" cy="26361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4B2F43D-D94F-E597-9300-12AB4F03C0D3}"/>
                </a:ext>
              </a:extLst>
            </p:cNvPr>
            <p:cNvSpPr/>
            <p:nvPr/>
          </p:nvSpPr>
          <p:spPr>
            <a:xfrm>
              <a:off x="1999922" y="1638966"/>
              <a:ext cx="2480638" cy="21944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설명선: 굽은 선 13">
              <a:extLst>
                <a:ext uri="{FF2B5EF4-FFF2-40B4-BE49-F238E27FC236}">
                  <a16:creationId xmlns:a16="http://schemas.microsoft.com/office/drawing/2014/main" id="{0C0B6E74-EC23-4C6E-6268-1CAB57D68DC5}"/>
                </a:ext>
              </a:extLst>
            </p:cNvPr>
            <p:cNvSpPr/>
            <p:nvPr/>
          </p:nvSpPr>
          <p:spPr>
            <a:xfrm>
              <a:off x="6763072" y="1197263"/>
              <a:ext cx="1781963" cy="204255"/>
            </a:xfrm>
            <a:prstGeom prst="borderCallout2">
              <a:avLst>
                <a:gd name="adj1" fmla="val 18750"/>
                <a:gd name="adj2" fmla="val -315"/>
                <a:gd name="adj3" fmla="val 18750"/>
                <a:gd name="adj4" fmla="val -16667"/>
                <a:gd name="adj5" fmla="val 332404"/>
                <a:gd name="adj6" fmla="val -128099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발화 패턴</a:t>
              </a:r>
              <a:endPara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D3029F-B107-D03B-64B9-3E2365CEFD13}"/>
              </a:ext>
            </a:extLst>
          </p:cNvPr>
          <p:cNvSpPr txBox="1"/>
          <p:nvPr/>
        </p:nvSpPr>
        <p:spPr>
          <a:xfrm>
            <a:off x="6642332" y="1416950"/>
            <a:ext cx="22829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사용자의 발화와 유사도를 비교할 패턴 입력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9E11CA-98A0-5EE5-12C7-5BC7F1084A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6 L -0.00035 0.13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0;p19">
            <a:extLst>
              <a:ext uri="{FF2B5EF4-FFF2-40B4-BE49-F238E27FC236}">
                <a16:creationId xmlns:a16="http://schemas.microsoft.com/office/drawing/2014/main" id="{F8927A93-7F71-0CFA-77AA-A39DEC56C7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62" y="3057400"/>
            <a:ext cx="3431425" cy="1882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3FFF6E-D23A-B2F8-7EB7-7D9E53E653E7}"/>
              </a:ext>
            </a:extLst>
          </p:cNvPr>
          <p:cNvSpPr txBox="1"/>
          <p:nvPr/>
        </p:nvSpPr>
        <p:spPr>
          <a:xfrm>
            <a:off x="274320" y="393895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3-3. </a:t>
            </a:r>
            <a:r>
              <a:rPr lang="ko-KR" altLang="en-US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파라미터 관리 화면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39545D-2E17-1B6F-27B5-1B0FD9A8A138}"/>
              </a:ext>
            </a:extLst>
          </p:cNvPr>
          <p:cNvGrpSpPr/>
          <p:nvPr/>
        </p:nvGrpSpPr>
        <p:grpSpPr>
          <a:xfrm>
            <a:off x="2025748" y="388732"/>
            <a:ext cx="3881594" cy="3444714"/>
            <a:chOff x="2025748" y="388732"/>
            <a:chExt cx="3881594" cy="3444714"/>
          </a:xfrm>
        </p:grpSpPr>
        <p:sp>
          <p:nvSpPr>
            <p:cNvPr id="14" name="설명선: 굽은 선 13">
              <a:extLst>
                <a:ext uri="{FF2B5EF4-FFF2-40B4-BE49-F238E27FC236}">
                  <a16:creationId xmlns:a16="http://schemas.microsoft.com/office/drawing/2014/main" id="{0C0B6E74-EC23-4C6E-6268-1CAB57D68DC5}"/>
                </a:ext>
              </a:extLst>
            </p:cNvPr>
            <p:cNvSpPr/>
            <p:nvPr/>
          </p:nvSpPr>
          <p:spPr>
            <a:xfrm>
              <a:off x="4125379" y="388732"/>
              <a:ext cx="1781963" cy="204255"/>
            </a:xfrm>
            <a:prstGeom prst="borderCallout2">
              <a:avLst>
                <a:gd name="adj1" fmla="val 18750"/>
                <a:gd name="adj2" fmla="val -315"/>
                <a:gd name="adj3" fmla="val 18750"/>
                <a:gd name="adj4" fmla="val -16667"/>
                <a:gd name="adj5" fmla="val 607897"/>
                <a:gd name="adj6" fmla="val -96916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파라미터</a:t>
              </a:r>
              <a:endPara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4B2F43D-D94F-E597-9300-12AB4F03C0D3}"/>
                </a:ext>
              </a:extLst>
            </p:cNvPr>
            <p:cNvSpPr/>
            <p:nvPr/>
          </p:nvSpPr>
          <p:spPr>
            <a:xfrm>
              <a:off x="2025748" y="1638966"/>
              <a:ext cx="2454812" cy="21944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D3029F-B107-D03B-64B9-3E2365CEFD13}"/>
              </a:ext>
            </a:extLst>
          </p:cNvPr>
          <p:cNvSpPr txBox="1"/>
          <p:nvPr/>
        </p:nvSpPr>
        <p:spPr>
          <a:xfrm>
            <a:off x="3802868" y="591482"/>
            <a:ext cx="2752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: 1. 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구조적으로 서로 다른 블록의 연결고리 </a:t>
            </a:r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(context)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8824A-09FB-7951-F275-D3D13C5A8580}"/>
              </a:ext>
            </a:extLst>
          </p:cNvPr>
          <p:cNvSpPr txBox="1"/>
          <p:nvPr/>
        </p:nvSpPr>
        <p:spPr>
          <a:xfrm>
            <a:off x="3859548" y="768674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2. </a:t>
            </a:r>
            <a:r>
              <a:rPr lang="ko-KR" altLang="en-US" sz="900" dirty="0" err="1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패턴매칭으로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 보다 빠른 블록 매칭</a:t>
            </a:r>
            <a:endParaRPr lang="en-US" altLang="ko-KR" sz="9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06593-397D-EC01-9430-C0CC7C870906}"/>
              </a:ext>
            </a:extLst>
          </p:cNvPr>
          <p:cNvSpPr txBox="1"/>
          <p:nvPr/>
        </p:nvSpPr>
        <p:spPr>
          <a:xfrm>
            <a:off x="3859548" y="949520"/>
            <a:ext cx="20217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3. </a:t>
            </a:r>
            <a:r>
              <a:rPr lang="ko-KR" altLang="en-US" sz="900" dirty="0" err="1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답변시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 사용될 </a:t>
            </a:r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skill 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로 보내질 </a:t>
            </a:r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data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1F24A1-2DBB-B0CC-5922-E5D8201818D7}"/>
              </a:ext>
            </a:extLst>
          </p:cNvPr>
          <p:cNvGrpSpPr/>
          <p:nvPr/>
        </p:nvGrpSpPr>
        <p:grpSpPr>
          <a:xfrm>
            <a:off x="4572000" y="949520"/>
            <a:ext cx="3699804" cy="1224356"/>
            <a:chOff x="4384431" y="803736"/>
            <a:chExt cx="3699804" cy="1224356"/>
          </a:xfrm>
        </p:grpSpPr>
        <p:sp>
          <p:nvSpPr>
            <p:cNvPr id="8" name="설명선: 굽은 선 7">
              <a:extLst>
                <a:ext uri="{FF2B5EF4-FFF2-40B4-BE49-F238E27FC236}">
                  <a16:creationId xmlns:a16="http://schemas.microsoft.com/office/drawing/2014/main" id="{D67332A9-F161-9A30-980F-9D02A5AFA733}"/>
                </a:ext>
              </a:extLst>
            </p:cNvPr>
            <p:cNvSpPr/>
            <p:nvPr/>
          </p:nvSpPr>
          <p:spPr>
            <a:xfrm>
              <a:off x="7076785" y="803736"/>
              <a:ext cx="1007450" cy="204255"/>
            </a:xfrm>
            <a:prstGeom prst="borderCallout2">
              <a:avLst>
                <a:gd name="adj1" fmla="val 18750"/>
                <a:gd name="adj2" fmla="val -315"/>
                <a:gd name="adj3" fmla="val 18750"/>
                <a:gd name="adj4" fmla="val -16667"/>
                <a:gd name="adj5" fmla="val 332404"/>
                <a:gd name="adj6" fmla="val -128099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필수 파라미터</a:t>
              </a:r>
              <a:endPara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880E9D-2D77-5A1C-6933-8F323C43496C}"/>
                </a:ext>
              </a:extLst>
            </p:cNvPr>
            <p:cNvSpPr/>
            <p:nvPr/>
          </p:nvSpPr>
          <p:spPr>
            <a:xfrm>
              <a:off x="4384431" y="1493182"/>
              <a:ext cx="2454812" cy="5349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EAB99AE-912D-50FD-737F-A3C28608314E}"/>
              </a:ext>
            </a:extLst>
          </p:cNvPr>
          <p:cNvSpPr txBox="1"/>
          <p:nvPr/>
        </p:nvSpPr>
        <p:spPr>
          <a:xfrm>
            <a:off x="6907237" y="1180352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: data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가 </a:t>
            </a:r>
            <a:r>
              <a:rPr lang="ko-KR" altLang="en-US" sz="900" dirty="0" err="1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없을시</a:t>
            </a:r>
            <a:r>
              <a:rPr lang="ko-KR" altLang="en-US" sz="9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 답변에 제약이 </a:t>
            </a:r>
            <a:r>
              <a:rPr lang="ko-KR" altLang="en-US" sz="900" dirty="0" err="1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+mn-cs"/>
              </a:rPr>
              <a:t>생기는값</a:t>
            </a:r>
            <a:endParaRPr lang="en-US" altLang="ko-KR" sz="9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4189E4-1770-07F8-EDAD-1101C8D9BB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8.64198E-7 L 0.01892 -0.277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3" grpId="0"/>
      <p:bldP spid="5" grpId="0"/>
      <p:bldP spid="10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848</Words>
  <Application>Microsoft Office PowerPoint</Application>
  <PresentationFormat>화면 슬라이드 쇼(16:9)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Noto Sans KR</vt:lpstr>
      <vt:lpstr>Noto Sans KR Black</vt:lpstr>
      <vt:lpstr>Arial</vt:lpstr>
      <vt:lpstr>Simple Light</vt:lpstr>
      <vt:lpstr>Kakao open builder 의  자연어 처리 알고리즘 기반 챗봇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Kakao open builder 의  자연어 처리 알고리즘 기반 챗봇 </dc:title>
  <cp:lastModifiedBy>한태섭</cp:lastModifiedBy>
  <cp:revision>5</cp:revision>
  <dcterms:modified xsi:type="dcterms:W3CDTF">2023-11-07T08:36:52Z</dcterms:modified>
</cp:coreProperties>
</file>