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9" r:id="rId2"/>
  </p:sldMasterIdLst>
  <p:notesMasterIdLst>
    <p:notesMasterId r:id="rId11"/>
  </p:notesMasterIdLst>
  <p:handoutMasterIdLst>
    <p:handoutMasterId r:id="rId12"/>
  </p:handoutMasterIdLst>
  <p:sldIdLst>
    <p:sldId id="567" r:id="rId3"/>
    <p:sldId id="591" r:id="rId4"/>
    <p:sldId id="592" r:id="rId5"/>
    <p:sldId id="593" r:id="rId6"/>
    <p:sldId id="594" r:id="rId7"/>
    <p:sldId id="595" r:id="rId8"/>
    <p:sldId id="596" r:id="rId9"/>
    <p:sldId id="353" r:id="rId10"/>
  </p:sldIdLst>
  <p:sldSz cx="12195175" cy="6859588"/>
  <p:notesSz cx="7102475" cy="10233025"/>
  <p:defaultTextStyle>
    <a:defPPr>
      <a:defRPr lang="zh-CN"/>
    </a:defPPr>
    <a:lvl1pPr marL="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C39"/>
    <a:srgbClr val="0000FF"/>
    <a:srgbClr val="F5F5F5"/>
    <a:srgbClr val="F3F2F0"/>
    <a:srgbClr val="F2F1EF"/>
    <a:srgbClr val="F5F4F3"/>
    <a:srgbClr val="E8E7E4"/>
    <a:srgbClr val="00BAFF"/>
    <a:srgbClr val="EFEFE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9" autoAdjust="0"/>
    <p:restoredTop sz="86385" autoAdjust="0"/>
  </p:normalViewPr>
  <p:slideViewPr>
    <p:cSldViewPr>
      <p:cViewPr varScale="1">
        <p:scale>
          <a:sx n="83" d="100"/>
          <a:sy n="83" d="100"/>
        </p:scale>
        <p:origin x="114" y="108"/>
      </p:cViewPr>
      <p:guideLst>
        <p:guide orient="horz" pos="2161"/>
        <p:guide pos="3841"/>
      </p:guideLst>
    </p:cSldViewPr>
  </p:slideViewPr>
  <p:outlineViewPr>
    <p:cViewPr>
      <p:scale>
        <a:sx n="33" d="100"/>
        <a:sy n="33" d="100"/>
      </p:scale>
      <p:origin x="0" y="1312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964" y="-10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B341435-2022-44B5-B2A4-4161B6762DC5}" type="datetimeFigureOut">
              <a:rPr lang="zh-CN" altLang="en-US" smtClean="0"/>
              <a:pPr/>
              <a:t>2018-07-04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B9F15C6-D316-4A62-9EF5-412FE8A71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249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7FA811E-CD8B-444B-948A-D0FF9D189CB2}" type="datetimeFigureOut">
              <a:rPr lang="zh-CN" altLang="en-US" smtClean="0"/>
              <a:pPr/>
              <a:t>2018-07-04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665A81C2-27C4-4ED2-8BB3-355EDF3441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08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43029" y="3789834"/>
            <a:ext cx="6623110" cy="936105"/>
          </a:xfrm>
        </p:spPr>
        <p:txBody>
          <a:bodyPr>
            <a:noAutofit/>
          </a:bodyPr>
          <a:lstStyle>
            <a:lvl1pPr algn="r">
              <a:defRPr sz="4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9516" y="4917148"/>
            <a:ext cx="8536623" cy="816902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上海进馨网络科技有限公司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0"/>
            <a:ext cx="121951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121935" tIns="60968" rIns="121935" bIns="60968"/>
          <a:lstStyle/>
          <a:p>
            <a:pPr defTabSz="1219352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2400" b="0">
              <a:latin typeface="Arial" charset="0"/>
              <a:ea typeface="宋体" charset="-122"/>
            </a:endParaRPr>
          </a:p>
        </p:txBody>
      </p:sp>
      <p:pic>
        <p:nvPicPr>
          <p:cNvPr id="8" name="图片 7" descr="namibox-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31015" y="1701602"/>
            <a:ext cx="2133144" cy="962395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5195284" y="2709714"/>
            <a:ext cx="1804606" cy="6100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16495" tIns="58250" rIns="116495" bIns="58250">
            <a:spAutoFit/>
          </a:bodyPr>
          <a:lstStyle/>
          <a:p>
            <a:pPr algn="ctr" defTabSz="1166430"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FrutigerNext LT Medium" pitchFamily="34" charset="0"/>
                <a:ea typeface="ＭＳ Ｐゴシック" pitchFamily="34" charset="-128"/>
              </a:rPr>
              <a:t>Thanks!</a:t>
            </a:r>
            <a:endParaRPr lang="zh-CN" altLang="en-US" sz="3200" b="1" dirty="0">
              <a:solidFill>
                <a:srgbClr val="C00000"/>
              </a:solidFill>
              <a:latin typeface="FrutigerNext LT Medium" pitchFamily="34" charset="0"/>
              <a:ea typeface="ＭＳ Ｐゴシック" pitchFamily="34" charset="-12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5446018"/>
            <a:ext cx="12195175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b="0" smtClean="0">
                <a:latin typeface="微软雅黑" pitchFamily="34" charset="-122"/>
                <a:ea typeface="微软雅黑" pitchFamily="34" charset="-122"/>
              </a:rPr>
              <a:t>上海进馨网络科技有限公司</a:t>
            </a:r>
            <a:endParaRPr lang="zh-CN" altLang="en-US" sz="1400" b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7175" cy="23891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3625"/>
            <a:ext cx="9147175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FEE-ACD9-4334-B307-16A223FA627A}" type="datetimeFigureOut">
              <a:rPr lang="zh-CN" altLang="en-US" smtClean="0"/>
              <a:t>2018-07-04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B0D-4E75-4D7C-B786-8CBD3F04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0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FEE-ACD9-4334-B307-16A223FA627A}" type="datetimeFigureOut">
              <a:rPr lang="zh-CN" altLang="en-US" smtClean="0"/>
              <a:t>2018-07-04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B0D-4E75-4D7C-B786-8CBD3F04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0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8775" cy="28543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91050"/>
            <a:ext cx="10518775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FEE-ACD9-4334-B307-16A223FA627A}" type="datetimeFigureOut">
              <a:rPr lang="zh-CN" altLang="en-US" smtClean="0"/>
              <a:t>2018-07-04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B0D-4E75-4D7C-B786-8CBD3F04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1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3188" cy="4352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825625"/>
            <a:ext cx="5183187" cy="4352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FEE-ACD9-4334-B307-16A223FA627A}" type="datetimeFigureOut">
              <a:rPr lang="zh-CN" altLang="en-US" smtClean="0"/>
              <a:t>2018-07-04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B0D-4E75-4D7C-B786-8CBD3F04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704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877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6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4775" cy="3686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FEE-ACD9-4334-B307-16A223FA627A}" type="datetimeFigureOut">
              <a:rPr lang="zh-CN" altLang="en-US" smtClean="0"/>
              <a:t>2018-07-04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B0D-4E75-4D7C-B786-8CBD3F04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3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213770"/>
            <a:ext cx="12195175" cy="461467"/>
          </a:xfrm>
        </p:spPr>
        <p:txBody>
          <a:bodyPr>
            <a:normAutofit/>
          </a:bodyPr>
          <a:lstStyle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07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FEE-ACD9-4334-B307-16A223FA627A}" type="datetimeFigureOut">
              <a:rPr lang="zh-CN" altLang="en-US" smtClean="0"/>
              <a:t>2018-07-04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B0D-4E75-4D7C-B786-8CBD3F04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7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3788" cy="48752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FEE-ACD9-4334-B307-16A223FA627A}" type="datetimeFigureOut">
              <a:rPr lang="zh-CN" altLang="en-US" smtClean="0"/>
              <a:t>2018-07-04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B0D-4E75-4D7C-B786-8CBD3F04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43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3788" cy="48752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FEE-ACD9-4334-B307-16A223FA627A}" type="datetimeFigureOut">
              <a:rPr lang="zh-CN" altLang="en-US" smtClean="0"/>
              <a:t>2018-07-04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B0D-4E75-4D7C-B786-8CBD3F04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5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FEE-ACD9-4334-B307-16A223FA627A}" type="datetimeFigureOut">
              <a:rPr lang="zh-CN" altLang="en-US" smtClean="0"/>
              <a:t>2018-07-04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B0D-4E75-4D7C-B786-8CBD3F04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552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365125"/>
            <a:ext cx="2628900" cy="5813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7475" cy="5813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FEE-ACD9-4334-B307-16A223FA627A}" type="datetimeFigureOut">
              <a:rPr lang="zh-CN" altLang="en-US" smtClean="0"/>
              <a:t>2018-07-04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B0D-4E75-4D7C-B786-8CBD3F04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1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7921"/>
            <a:ext cx="10365899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7387"/>
            <a:ext cx="10365899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7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1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55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9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32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71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1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571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571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388" indent="0">
              <a:buNone/>
              <a:defRPr sz="2400" b="1"/>
            </a:lvl2pPr>
            <a:lvl3pPr marL="1088776" indent="0">
              <a:buNone/>
              <a:defRPr sz="2100" b="1"/>
            </a:lvl3pPr>
            <a:lvl4pPr marL="1633164" indent="0">
              <a:buNone/>
              <a:defRPr sz="1900" b="1"/>
            </a:lvl4pPr>
            <a:lvl5pPr marL="2177552" indent="0">
              <a:buNone/>
              <a:defRPr sz="1900" b="1"/>
            </a:lvl5pPr>
            <a:lvl6pPr marL="2721940" indent="0">
              <a:buNone/>
              <a:defRPr sz="1900" b="1"/>
            </a:lvl6pPr>
            <a:lvl7pPr marL="3266328" indent="0">
              <a:buNone/>
              <a:defRPr sz="1900" b="1"/>
            </a:lvl7pPr>
            <a:lvl8pPr marL="3810716" indent="0">
              <a:buNone/>
              <a:defRPr sz="1900" b="1"/>
            </a:lvl8pPr>
            <a:lvl9pPr marL="4355104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5379"/>
            <a:ext cx="5388320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469"/>
            <a:ext cx="5390437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388" indent="0">
              <a:buNone/>
              <a:defRPr sz="2400" b="1"/>
            </a:lvl2pPr>
            <a:lvl3pPr marL="1088776" indent="0">
              <a:buNone/>
              <a:defRPr sz="2100" b="1"/>
            </a:lvl3pPr>
            <a:lvl4pPr marL="1633164" indent="0">
              <a:buNone/>
              <a:defRPr sz="1900" b="1"/>
            </a:lvl4pPr>
            <a:lvl5pPr marL="2177552" indent="0">
              <a:buNone/>
              <a:defRPr sz="1900" b="1"/>
            </a:lvl5pPr>
            <a:lvl6pPr marL="2721940" indent="0">
              <a:buNone/>
              <a:defRPr sz="1900" b="1"/>
            </a:lvl6pPr>
            <a:lvl7pPr marL="3266328" indent="0">
              <a:buNone/>
              <a:defRPr sz="1900" b="1"/>
            </a:lvl7pPr>
            <a:lvl8pPr marL="3810716" indent="0">
              <a:buNone/>
              <a:defRPr sz="1900" b="1"/>
            </a:lvl8pPr>
            <a:lvl9pPr marL="4355104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5379"/>
            <a:ext cx="5390437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0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113"/>
            <a:ext cx="4012129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114"/>
            <a:ext cx="6817442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433"/>
            <a:ext cx="4012129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388" indent="0">
              <a:buNone/>
              <a:defRPr sz="1400"/>
            </a:lvl2pPr>
            <a:lvl3pPr marL="1088776" indent="0">
              <a:buNone/>
              <a:defRPr sz="1200"/>
            </a:lvl3pPr>
            <a:lvl4pPr marL="1633164" indent="0">
              <a:buNone/>
              <a:defRPr sz="1100"/>
            </a:lvl4pPr>
            <a:lvl5pPr marL="2177552" indent="0">
              <a:buNone/>
              <a:defRPr sz="1100"/>
            </a:lvl5pPr>
            <a:lvl6pPr marL="2721940" indent="0">
              <a:buNone/>
              <a:defRPr sz="1100"/>
            </a:lvl6pPr>
            <a:lvl7pPr marL="3266328" indent="0">
              <a:buNone/>
              <a:defRPr sz="1100"/>
            </a:lvl7pPr>
            <a:lvl8pPr marL="3810716" indent="0">
              <a:buNone/>
              <a:defRPr sz="1100"/>
            </a:lvl8pPr>
            <a:lvl9pPr marL="4355104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1712"/>
            <a:ext cx="7317105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917"/>
            <a:ext cx="7317105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388" indent="0">
              <a:buNone/>
              <a:defRPr sz="3300"/>
            </a:lvl2pPr>
            <a:lvl3pPr marL="1088776" indent="0">
              <a:buNone/>
              <a:defRPr sz="2900"/>
            </a:lvl3pPr>
            <a:lvl4pPr marL="1633164" indent="0">
              <a:buNone/>
              <a:defRPr sz="2400"/>
            </a:lvl4pPr>
            <a:lvl5pPr marL="2177552" indent="0">
              <a:buNone/>
              <a:defRPr sz="2400"/>
            </a:lvl5pPr>
            <a:lvl6pPr marL="2721940" indent="0">
              <a:buNone/>
              <a:defRPr sz="2400"/>
            </a:lvl6pPr>
            <a:lvl7pPr marL="3266328" indent="0">
              <a:buNone/>
              <a:defRPr sz="2400"/>
            </a:lvl7pPr>
            <a:lvl8pPr marL="3810716" indent="0">
              <a:buNone/>
              <a:defRPr sz="2400"/>
            </a:lvl8pPr>
            <a:lvl9pPr marL="4355104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8581"/>
            <a:ext cx="7317105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388" indent="0">
              <a:buNone/>
              <a:defRPr sz="1400"/>
            </a:lvl2pPr>
            <a:lvl3pPr marL="1088776" indent="0">
              <a:buNone/>
              <a:defRPr sz="1200"/>
            </a:lvl3pPr>
            <a:lvl4pPr marL="1633164" indent="0">
              <a:buNone/>
              <a:defRPr sz="1100"/>
            </a:lvl4pPr>
            <a:lvl5pPr marL="2177552" indent="0">
              <a:buNone/>
              <a:defRPr sz="1100"/>
            </a:lvl5pPr>
            <a:lvl6pPr marL="2721940" indent="0">
              <a:buNone/>
              <a:defRPr sz="1100"/>
            </a:lvl6pPr>
            <a:lvl7pPr marL="3266328" indent="0">
              <a:buNone/>
              <a:defRPr sz="1100"/>
            </a:lvl7pPr>
            <a:lvl8pPr marL="3810716" indent="0">
              <a:buNone/>
              <a:defRPr sz="1100"/>
            </a:lvl8pPr>
            <a:lvl9pPr marL="4355104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6947" y="189434"/>
            <a:ext cx="10225136" cy="720080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6947" y="1197546"/>
            <a:ext cx="11449272" cy="5112568"/>
          </a:xfrm>
          <a:prstGeom prst="rect">
            <a:avLst/>
          </a:prstGeom>
        </p:spPr>
        <p:txBody>
          <a:bodyPr vert="horz" lIns="108878" tIns="54439" rIns="108878" bIns="5443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526138"/>
            <a:ext cx="12195175" cy="360040"/>
          </a:xfrm>
          <a:prstGeom prst="rect">
            <a:avLst/>
          </a:prstGeom>
          <a:solidFill>
            <a:srgbClr val="06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769995" y="6526288"/>
            <a:ext cx="216024" cy="361232"/>
          </a:xfrm>
          <a:prstGeom prst="parallelogram">
            <a:avLst>
              <a:gd name="adj" fmla="val 727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206685" y="6590742"/>
            <a:ext cx="19014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0" i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上海进馨网络科技有限公司</a:t>
            </a:r>
            <a:endParaRPr lang="zh-CN" altLang="en-US" sz="900" b="0" i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42198" y="6590742"/>
            <a:ext cx="1734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0" i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保密资料 未经授权 请勿传播</a:t>
            </a:r>
            <a:endParaRPr lang="zh-CN" altLang="en-US" sz="900" b="0" i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583670" y="150919"/>
            <a:ext cx="438195" cy="438195"/>
            <a:chOff x="11567486" y="183287"/>
            <a:chExt cx="438195" cy="438195"/>
          </a:xfrm>
        </p:grpSpPr>
        <p:sp>
          <p:nvSpPr>
            <p:cNvPr id="6" name="椭圆 5"/>
            <p:cNvSpPr/>
            <p:nvPr userDrawn="1"/>
          </p:nvSpPr>
          <p:spPr>
            <a:xfrm>
              <a:off x="11567486" y="183287"/>
              <a:ext cx="438195" cy="43819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2218" y="244203"/>
              <a:ext cx="316362" cy="316362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10844211" y="1832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spc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纳米盒</a:t>
            </a:r>
            <a:endParaRPr lang="zh-CN" altLang="en-US" sz="1400" spc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62083" y="406038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小学在线教育专家</a:t>
            </a:r>
            <a:endParaRPr lang="zh-CN" altLang="en-US" sz="80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8776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408291" indent="-408291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884631" indent="-340243" algn="l" defTabSz="108877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360970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905358" indent="-272194" algn="l" defTabSz="1088776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449746" indent="-272194" algn="l" defTabSz="1088776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994134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522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910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298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8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77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16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552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94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32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71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10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8775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7938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FFEE-ACD9-4334-B307-16A223FA627A}" type="datetimeFigureOut">
              <a:rPr lang="zh-CN" altLang="en-US" smtClean="0"/>
              <a:t>2018-07-04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40188" y="63579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188" y="6357938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AB0D-4E75-4D7C-B786-8CBD3F04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3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693012"/>
            <a:ext cx="12195175" cy="936105"/>
          </a:xfrm>
        </p:spPr>
        <p:txBody>
          <a:bodyPr/>
          <a:lstStyle/>
          <a:p>
            <a:pPr algn="ctr"/>
            <a:r>
              <a:rPr lang="zh-CN" altLang="en-US" b="0" dirty="0" smtClean="0">
                <a:solidFill>
                  <a:srgbClr val="00B0F0"/>
                </a:solidFill>
              </a:rPr>
              <a:t>基础架构服务优化</a:t>
            </a:r>
            <a:endParaRPr lang="zh-CN" altLang="en-US" b="0" dirty="0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598054"/>
            <a:ext cx="12195174" cy="816902"/>
          </a:xfrm>
        </p:spPr>
        <p:txBody>
          <a:bodyPr>
            <a:normAutofit/>
          </a:bodyPr>
          <a:lstStyle/>
          <a:p>
            <a:pPr algn="ctr"/>
            <a:endParaRPr lang="zh-CN" altLang="en-US" sz="2000" dirty="0">
              <a:solidFill>
                <a:srgbClr val="FFC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57527" y="2324860"/>
            <a:ext cx="1080120" cy="1080120"/>
            <a:chOff x="5593531" y="2853730"/>
            <a:chExt cx="1080120" cy="1080120"/>
          </a:xfrm>
        </p:grpSpPr>
        <p:sp>
          <p:nvSpPr>
            <p:cNvPr id="5" name="椭圆 4"/>
            <p:cNvSpPr/>
            <p:nvPr/>
          </p:nvSpPr>
          <p:spPr>
            <a:xfrm>
              <a:off x="5593531" y="2853730"/>
              <a:ext cx="1080120" cy="108012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980" y="2997091"/>
              <a:ext cx="793399" cy="793399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6568627" y="21336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chemeClr val="bg1">
                    <a:lumMod val="85000"/>
                  </a:schemeClr>
                </a:solidFill>
              </a:rPr>
              <a:t>®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8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当前队列使用中容易触碰的误区：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对初始化参数的滥用或者不理解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对于队列的异常处理没有结合场景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544388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什么时候才会把消息丢入队列？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23" y="27388"/>
            <a:ext cx="10225136" cy="720080"/>
          </a:xfrm>
        </p:spPr>
        <p:txBody>
          <a:bodyPr/>
          <a:lstStyle/>
          <a:p>
            <a:r>
              <a:rPr lang="zh-CN" altLang="en-US" dirty="0" smtClean="0"/>
              <a:t>普及基本知识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939" y="3429794"/>
            <a:ext cx="11449272" cy="252028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delay_seconds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表示需要延迟发送的时间，例如：要求一个低级别创作人员的作品延迟一天提交审核，就可以设置此参数，让作品在队列里面隐藏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r>
              <a:rPr lang="en-US" altLang="zh-CN" dirty="0" err="1" smtClean="0"/>
              <a:t>repeat_schedule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指定一个安排的时间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[3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10</a:t>
            </a:r>
            <a:r>
              <a:rPr lang="zh-CN" altLang="en-US" dirty="0" smtClean="0"/>
              <a:t>点、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12</a:t>
            </a:r>
            <a:r>
              <a:rPr lang="zh-CN" altLang="en-US" dirty="0"/>
              <a:t>点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15</a:t>
            </a:r>
            <a:r>
              <a:rPr lang="zh-CN" altLang="en-US" dirty="0" smtClean="0"/>
              <a:t>点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，要求在这些预先配置好的时间点的配置顺序执行任务</a:t>
            </a:r>
            <a:endParaRPr lang="en-US" altLang="zh-CN" dirty="0" smtClean="0"/>
          </a:p>
          <a:p>
            <a:r>
              <a:rPr lang="en-US" altLang="zh-CN" dirty="0" err="1" smtClean="0"/>
              <a:t>repeat_circle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只能设置整形值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，最长为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天，单位是秒（</a:t>
            </a:r>
            <a:r>
              <a:rPr lang="en-US" altLang="zh-CN" dirty="0" smtClean="0"/>
              <a:t>0-604800</a:t>
            </a:r>
            <a:r>
              <a:rPr lang="zh-CN" altLang="en-US" dirty="0" smtClean="0"/>
              <a:t>），表示</a:t>
            </a:r>
            <a:r>
              <a:rPr lang="en-US" altLang="zh-CN" dirty="0" smtClean="0"/>
              <a:t>M</a:t>
            </a:r>
            <a:r>
              <a:rPr lang="zh-CN" altLang="en-US" dirty="0" smtClean="0"/>
              <a:t>秒后该消息会被再次处理，只要不主动删除该消息，那么就会自动按照设置的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时间，周期性的循环处理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47" y="874913"/>
            <a:ext cx="6234356" cy="23762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77107" y="6042456"/>
            <a:ext cx="80648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正常情况下，一个简单的同步订单消息这三个属性都不需要设置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对于队列的异常处理没有结合场景，认识并不</a:t>
            </a:r>
            <a:r>
              <a:rPr lang="zh-CN" altLang="en-US" dirty="0" smtClean="0"/>
              <a:t>充分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短</a:t>
            </a:r>
            <a:r>
              <a:rPr lang="zh-CN" altLang="en-US" dirty="0" smtClean="0"/>
              <a:t>信队列在运营商接口返回错误的时候如何处理？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场景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通知类消息，调用返回出现错误码，如何处理？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类似短信的处理策略，直接丢弃，不再放入队列重新发送，因为通知类消息都具备时效性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作为</a:t>
            </a:r>
            <a:r>
              <a:rPr lang="en-US" altLang="zh-CN" dirty="0" smtClean="0"/>
              <a:t>APP Push</a:t>
            </a:r>
            <a:r>
              <a:rPr lang="zh-CN" altLang="en-US" dirty="0" smtClean="0"/>
              <a:t>框架的异常告警能力，对于如下错误码要进行告警：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2002 </a:t>
            </a:r>
            <a:r>
              <a:rPr lang="zh-CN" altLang="en-US" dirty="0" smtClean="0"/>
              <a:t>： </a:t>
            </a:r>
            <a:r>
              <a:rPr lang="en-US" altLang="zh-CN" dirty="0"/>
              <a:t>API</a:t>
            </a:r>
            <a:r>
              <a:rPr lang="zh-CN" altLang="en-US" dirty="0"/>
              <a:t>调用频率超出该应用的</a:t>
            </a:r>
            <a:r>
              <a:rPr lang="zh-CN" altLang="en-US" dirty="0" smtClean="0"/>
              <a:t>限制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2003 </a:t>
            </a:r>
            <a:r>
              <a:rPr lang="zh-CN" altLang="en-US" dirty="0" smtClean="0"/>
              <a:t>：</a:t>
            </a:r>
            <a:r>
              <a:rPr lang="zh-CN" altLang="en-US" dirty="0"/>
              <a:t>该应用</a:t>
            </a:r>
            <a:r>
              <a:rPr lang="en-US" altLang="zh-CN" dirty="0" err="1"/>
              <a:t>appkey</a:t>
            </a:r>
            <a:r>
              <a:rPr lang="zh-CN" altLang="en-US" dirty="0"/>
              <a:t>已被限制调用 </a:t>
            </a:r>
            <a:r>
              <a:rPr lang="en-US" altLang="zh-CN" dirty="0" smtClean="0"/>
              <a:t>API</a:t>
            </a:r>
          </a:p>
          <a:p>
            <a:pPr lvl="3"/>
            <a:r>
              <a:rPr lang="en-US" altLang="zh-CN" dirty="0" smtClean="0"/>
              <a:t>2004 </a:t>
            </a:r>
            <a:r>
              <a:rPr lang="zh-CN" altLang="en-US" dirty="0" smtClean="0"/>
              <a:t>：</a:t>
            </a:r>
            <a:r>
              <a:rPr lang="zh-CN" altLang="en-US" dirty="0"/>
              <a:t>当前调用 </a:t>
            </a:r>
            <a:r>
              <a:rPr lang="en-US" altLang="zh-CN" dirty="0"/>
              <a:t>API </a:t>
            </a:r>
            <a:r>
              <a:rPr lang="zh-CN" altLang="en-US" dirty="0"/>
              <a:t>的源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zh-CN" altLang="en-US" dirty="0"/>
              <a:t>地址不在该应用的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zh-CN" altLang="en-US" dirty="0"/>
              <a:t>白名单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2005 </a:t>
            </a:r>
            <a:r>
              <a:rPr lang="zh-CN" altLang="en-US" dirty="0" smtClean="0"/>
              <a:t>：</a:t>
            </a:r>
            <a:r>
              <a:rPr lang="zh-CN" altLang="en-US" dirty="0"/>
              <a:t>检测到目标用户累计发送消息量过大，超过合理的使用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r>
              <a:rPr lang="zh-CN" altLang="en-US" dirty="0" smtClean="0"/>
              <a:t>场景</a:t>
            </a:r>
            <a:r>
              <a:rPr lang="en-US" altLang="zh-CN" dirty="0" smtClean="0"/>
              <a:t>3:</a:t>
            </a:r>
          </a:p>
          <a:p>
            <a:pPr lvl="1"/>
            <a:r>
              <a:rPr lang="zh-CN" altLang="en-US" dirty="0" smtClean="0"/>
              <a:t>订单同步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向第三方平台同步订单过程中出现错误，则需要经过多次重试例如：</a:t>
            </a:r>
            <a:r>
              <a:rPr lang="en-US" altLang="zh-CN" dirty="0" smtClean="0"/>
              <a:t>1s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20s</a:t>
            </a:r>
            <a:r>
              <a:rPr lang="zh-CN" altLang="en-US" dirty="0" smtClean="0"/>
              <a:t>的同步但是如果总是同步失败超过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次，则需要让它在队列里面多躺一会，比如：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分钟，避免总是取到同步失败的消息，而阻塞了其他新消息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什么时候该把消息丢入队列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一般来讲把消息丢入队列之前，应该是已经处理完成大部分逻辑了。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以订单同步为例肯定是在业务平台生成订购关系了，才会把订单同步给第三方平台。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数据的刷新更是如此，一定是已经完成加好友动作了，才会推送刷新消息。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避免因为由于后续的处理逻辑出现异常，数据回滚，导致数据不一致或查询不到数据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避免出现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多次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47" y="1125538"/>
            <a:ext cx="9805003" cy="388843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1561083" y="5302002"/>
            <a:ext cx="3024336" cy="936104"/>
          </a:xfrm>
          <a:prstGeom prst="wedgeRoundRectCallout">
            <a:avLst>
              <a:gd name="adj1" fmla="val 45607"/>
              <a:gd name="adj2" fmla="val -90823"/>
              <a:gd name="adj3" fmla="val 16667"/>
            </a:avLst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tina3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已经加到路径里面后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出现此类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9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队列处理红线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允许在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中加入</a:t>
            </a:r>
            <a:r>
              <a:rPr lang="en-US" altLang="zh-CN" dirty="0" err="1" smtClean="0"/>
              <a:t>time.sleep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work</a:t>
            </a:r>
            <a:r>
              <a:rPr lang="zh-CN" altLang="en-US" dirty="0" smtClean="0"/>
              <a:t>处理完成后写处理完成日志的时候不允许写数据库，直接写日志文件（包括成功和失败）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针对时效性事务消息，消费后即丢弃，不再放回队列，例如短信和通知类消息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针对严格性事务消息，要有多次重试机制，同时保证不阻塞新消息，例如订单同步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单个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只能连接一个队列，并且必须可以处理该队列中所有消息。不允许用多个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去处理单个队列中的不同消息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保证在业务逻辑处理完成形成结果数据后，再把消息写入队列，保证结果数据一致性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如果后续的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依赖于前面写入的数据，则必须在写入队列之前手动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repeat_schedule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repeat_circle</a:t>
            </a:r>
            <a:r>
              <a:rPr lang="zh-CN" altLang="en-US" dirty="0" smtClean="0"/>
              <a:t>切勿滥用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5175" cy="69066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167109" y="3933850"/>
            <a:ext cx="1219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纳米虽小 有容乃大</a:t>
            </a:r>
            <a:endParaRPr lang="en-US" altLang="zh-CN" sz="36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06" y="2132145"/>
            <a:ext cx="1296145" cy="12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盒子爸爸新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纳米盒新版本模板（201610）.potx" id="{6B328B5D-AC92-4B82-BA8C-C995F5AED5C8}" vid="{EBE5EB04-5E41-4465-9CC1-4624BEA54182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纳米盒新版本模板（201610）.potx" id="{6B328B5D-AC92-4B82-BA8C-C995F5AED5C8}" vid="{21A4ABBC-28F0-4C3D-B8DB-E9271193F89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盒子爸爸新模板</Template>
  <TotalTime>16171</TotalTime>
  <Words>703</Words>
  <Application>Microsoft Office PowerPoint</Application>
  <PresentationFormat>自定义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FrutigerNext LT Medium</vt:lpstr>
      <vt:lpstr>ＭＳ Ｐゴシック</vt:lpstr>
      <vt:lpstr>宋体</vt:lpstr>
      <vt:lpstr>微软雅黑</vt:lpstr>
      <vt:lpstr>Arial</vt:lpstr>
      <vt:lpstr>Calibri</vt:lpstr>
      <vt:lpstr>Calibri Light</vt:lpstr>
      <vt:lpstr>Wingdings</vt:lpstr>
      <vt:lpstr>盒子爸爸新模板</vt:lpstr>
      <vt:lpstr>自定义设计方案</vt:lpstr>
      <vt:lpstr>基础架构服务优化</vt:lpstr>
      <vt:lpstr>当前队列使用中容易触碰的误区：</vt:lpstr>
      <vt:lpstr>普及基本知识</vt:lpstr>
      <vt:lpstr>对于队列的异常处理没有结合场景，认识并不充分</vt:lpstr>
      <vt:lpstr>什么时候该把消息丢入队列？</vt:lpstr>
      <vt:lpstr>避免出现import多次</vt:lpstr>
      <vt:lpstr>队列处理红线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纳米盒网校系统设计</dc:title>
  <dc:creator>徐进</dc:creator>
  <cp:lastModifiedBy>黄飞飞</cp:lastModifiedBy>
  <cp:revision>1763</cp:revision>
  <dcterms:created xsi:type="dcterms:W3CDTF">2017-10-19T06:21:14Z</dcterms:created>
  <dcterms:modified xsi:type="dcterms:W3CDTF">2018-07-04T04:10:00Z</dcterms:modified>
</cp:coreProperties>
</file>