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166" r:id="rId2"/>
    <p:sldId id="2713" r:id="rId3"/>
    <p:sldId id="2717" r:id="rId4"/>
    <p:sldId id="2718" r:id="rId5"/>
    <p:sldId id="2714" r:id="rId6"/>
    <p:sldId id="2715" r:id="rId7"/>
    <p:sldId id="2716" r:id="rId8"/>
    <p:sldId id="2727" r:id="rId9"/>
    <p:sldId id="2728" r:id="rId10"/>
    <p:sldId id="2729" r:id="rId11"/>
  </p:sldIdLst>
  <p:sldSz cx="12195175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902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22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41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24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44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63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83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4">
          <p15:clr>
            <a:srgbClr val="A4A3A4"/>
          </p15:clr>
        </p15:guide>
        <p15:guide id="2" pos="3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0">
          <p15:clr>
            <a:srgbClr val="A4A3A4"/>
          </p15:clr>
        </p15:guide>
        <p15:guide id="2" pos="18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川川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196CE"/>
    <a:srgbClr val="77933C"/>
    <a:srgbClr val="FF7C3C"/>
    <a:srgbClr val="F79646"/>
    <a:srgbClr val="4F80BD"/>
    <a:srgbClr val="FF545B"/>
    <a:srgbClr val="379E7F"/>
    <a:srgbClr val="FF9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 autoAdjust="0"/>
    <p:restoredTop sz="96578" autoAdjust="0"/>
  </p:normalViewPr>
  <p:slideViewPr>
    <p:cSldViewPr>
      <p:cViewPr varScale="1">
        <p:scale>
          <a:sx n="83" d="100"/>
          <a:sy n="83" d="100"/>
        </p:scale>
        <p:origin x="1090" y="77"/>
      </p:cViewPr>
      <p:guideLst>
        <p:guide orient="horz" pos="2004"/>
        <p:guide pos="337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978"/>
    </p:cViewPr>
  </p:sorterViewPr>
  <p:notesViewPr>
    <p:cSldViewPr>
      <p:cViewPr varScale="1">
        <p:scale>
          <a:sx n="92" d="100"/>
          <a:sy n="92" d="100"/>
        </p:scale>
        <p:origin x="3450" y="96"/>
      </p:cViewPr>
      <p:guideLst>
        <p:guide orient="horz" pos="2670"/>
        <p:guide pos="189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41435-2022-44B5-B2A4-4161B6762DC5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F15C6-D316-4A62-9EF5-412FE8A719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A811E-CD8B-444B-948A-D0FF9D189CB2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A81C2-27C4-4ED2-8BB3-355EDF344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22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41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24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44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63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83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43029" y="3789834"/>
            <a:ext cx="6623110" cy="936105"/>
          </a:xfrm>
        </p:spPr>
        <p:txBody>
          <a:bodyPr>
            <a:noAutofit/>
          </a:bodyPr>
          <a:lstStyle>
            <a:lvl1pPr algn="r">
              <a:defRPr sz="40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9516" y="4917148"/>
            <a:ext cx="8536623" cy="816902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上海进馨网络科技有限公司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121951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121935" tIns="60968" rIns="121935" bIns="60968"/>
          <a:lstStyle/>
          <a:p>
            <a:pPr defTabSz="1219200">
              <a:buClr>
                <a:srgbClr val="CC9900"/>
              </a:buClr>
              <a:buFont typeface="Wingdings" panose="05000000000000000000" pitchFamily="2" charset="2"/>
              <a:buChar char="n"/>
              <a:defRPr/>
            </a:pPr>
            <a:endParaRPr lang="zh-CN" altLang="en-US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 descr="namibox-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31015" y="1701602"/>
            <a:ext cx="2133144" cy="96239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5195284" y="2709714"/>
            <a:ext cx="1804606" cy="6100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116495" tIns="58250" rIns="116495" bIns="58250">
            <a:spAutoFit/>
          </a:bodyPr>
          <a:lstStyle/>
          <a:p>
            <a:pPr algn="ctr" defTabSz="1165860"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Thanks!</a:t>
            </a:r>
            <a:endParaRPr lang="zh-CN" altLang="en-US" sz="3200" b="1" dirty="0">
              <a:solidFill>
                <a:srgbClr val="C00000"/>
              </a:solidFill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5446018"/>
            <a:ext cx="12195175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b="0" smtClean="0">
                <a:latin typeface="华文中宋" panose="02010600040101010101" charset="-122"/>
                <a:ea typeface="华文中宋" panose="02010600040101010101" charset="-122"/>
              </a:rPr>
              <a:t>上海进馨网络科技有限公司</a:t>
            </a:r>
            <a:endParaRPr lang="zh-CN" altLang="en-US" sz="1400" b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7921"/>
            <a:ext cx="10365899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7387"/>
            <a:ext cx="10365899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0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2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4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2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4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6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8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9025" indent="0">
              <a:buNone/>
              <a:defRPr sz="2100" b="1"/>
            </a:lvl3pPr>
            <a:lvl4pPr marL="1633220" indent="0">
              <a:buNone/>
              <a:defRPr sz="1900" b="1"/>
            </a:lvl4pPr>
            <a:lvl5pPr marL="2177415" indent="0">
              <a:buNone/>
              <a:defRPr sz="1900" b="1"/>
            </a:lvl5pPr>
            <a:lvl6pPr marL="2722245" indent="0">
              <a:buNone/>
              <a:defRPr sz="1900" b="1"/>
            </a:lvl6pPr>
            <a:lvl7pPr marL="3266440" indent="0">
              <a:buNone/>
              <a:defRPr sz="1900" b="1"/>
            </a:lvl7pPr>
            <a:lvl8pPr marL="3810635" indent="0">
              <a:buNone/>
              <a:defRPr sz="1900" b="1"/>
            </a:lvl8pPr>
            <a:lvl9pPr marL="43548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79"/>
            <a:ext cx="5388320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469"/>
            <a:ext cx="5390437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9025" indent="0">
              <a:buNone/>
              <a:defRPr sz="2100" b="1"/>
            </a:lvl3pPr>
            <a:lvl4pPr marL="1633220" indent="0">
              <a:buNone/>
              <a:defRPr sz="1900" b="1"/>
            </a:lvl4pPr>
            <a:lvl5pPr marL="2177415" indent="0">
              <a:buNone/>
              <a:defRPr sz="1900" b="1"/>
            </a:lvl5pPr>
            <a:lvl6pPr marL="2722245" indent="0">
              <a:buNone/>
              <a:defRPr sz="1900" b="1"/>
            </a:lvl6pPr>
            <a:lvl7pPr marL="3266440" indent="0">
              <a:buNone/>
              <a:defRPr sz="1900" b="1"/>
            </a:lvl7pPr>
            <a:lvl8pPr marL="3810635" indent="0">
              <a:buNone/>
              <a:defRPr sz="1900" b="1"/>
            </a:lvl8pPr>
            <a:lvl9pPr marL="43548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5379"/>
            <a:ext cx="5390437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0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113"/>
            <a:ext cx="4012129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114"/>
            <a:ext cx="6817442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433"/>
            <a:ext cx="4012129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9025" indent="0">
              <a:buNone/>
              <a:defRPr sz="1200"/>
            </a:lvl3pPr>
            <a:lvl4pPr marL="1633220" indent="0">
              <a:buNone/>
              <a:defRPr sz="1100"/>
            </a:lvl4pPr>
            <a:lvl5pPr marL="2177415" indent="0">
              <a:buNone/>
              <a:defRPr sz="1100"/>
            </a:lvl5pPr>
            <a:lvl6pPr marL="2722245" indent="0">
              <a:buNone/>
              <a:defRPr sz="1100"/>
            </a:lvl6pPr>
            <a:lvl7pPr marL="3266440" indent="0">
              <a:buNone/>
              <a:defRPr sz="1100"/>
            </a:lvl7pPr>
            <a:lvl8pPr marL="3810635" indent="0">
              <a:buNone/>
              <a:defRPr sz="1100"/>
            </a:lvl8pPr>
            <a:lvl9pPr marL="435483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1712"/>
            <a:ext cx="7317105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917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9025" indent="0">
              <a:buNone/>
              <a:defRPr sz="2900"/>
            </a:lvl3pPr>
            <a:lvl4pPr marL="1633220" indent="0">
              <a:buNone/>
              <a:defRPr sz="2400"/>
            </a:lvl4pPr>
            <a:lvl5pPr marL="2177415" indent="0">
              <a:buNone/>
              <a:defRPr sz="2400"/>
            </a:lvl5pPr>
            <a:lvl6pPr marL="2722245" indent="0">
              <a:buNone/>
              <a:defRPr sz="2400"/>
            </a:lvl6pPr>
            <a:lvl7pPr marL="3266440" indent="0">
              <a:buNone/>
              <a:defRPr sz="2400"/>
            </a:lvl7pPr>
            <a:lvl8pPr marL="3810635" indent="0">
              <a:buNone/>
              <a:defRPr sz="2400"/>
            </a:lvl8pPr>
            <a:lvl9pPr marL="4354830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8581"/>
            <a:ext cx="7317105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9025" indent="0">
              <a:buNone/>
              <a:defRPr sz="1200"/>
            </a:lvl3pPr>
            <a:lvl4pPr marL="1633220" indent="0">
              <a:buNone/>
              <a:defRPr sz="1100"/>
            </a:lvl4pPr>
            <a:lvl5pPr marL="2177415" indent="0">
              <a:buNone/>
              <a:defRPr sz="1100"/>
            </a:lvl5pPr>
            <a:lvl6pPr marL="2722245" indent="0">
              <a:buNone/>
              <a:defRPr sz="1100"/>
            </a:lvl6pPr>
            <a:lvl7pPr marL="3266440" indent="0">
              <a:buNone/>
              <a:defRPr sz="1100"/>
            </a:lvl7pPr>
            <a:lvl8pPr marL="3810635" indent="0">
              <a:buNone/>
              <a:defRPr sz="1100"/>
            </a:lvl8pPr>
            <a:lvl9pPr marL="435483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85019" y="189434"/>
            <a:ext cx="10801200" cy="720080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6947" y="1197546"/>
            <a:ext cx="11449272" cy="5112568"/>
          </a:xfrm>
          <a:prstGeom prst="rect">
            <a:avLst/>
          </a:prstGeom>
        </p:spPr>
        <p:txBody>
          <a:bodyPr vert="horz" lIns="108878" tIns="54439" rIns="108878" bIns="5443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26138"/>
            <a:ext cx="12195175" cy="360040"/>
          </a:xfrm>
          <a:prstGeom prst="rect">
            <a:avLst/>
          </a:prstGeom>
          <a:solidFill>
            <a:srgbClr val="06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769995" y="6526288"/>
            <a:ext cx="216024" cy="361232"/>
          </a:xfrm>
          <a:prstGeom prst="parallelogram">
            <a:avLst>
              <a:gd name="adj" fmla="val 727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206686" y="6590742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i="1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上海进馨网络科技有限公司</a:t>
            </a:r>
            <a:endParaRPr lang="zh-CN" altLang="en-US" sz="900" b="1" i="1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8" name="Picture 2" descr="内页元素3-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6851" y="4940"/>
            <a:ext cx="12193588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22" t="86731" r="78670"/>
          <a:stretch>
            <a:fillRect/>
          </a:stretch>
        </p:blipFill>
        <p:spPr bwMode="auto">
          <a:xfrm rot="975229">
            <a:off x="264939" y="189434"/>
            <a:ext cx="648072" cy="6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 rot="2700000">
            <a:off x="11130260" y="2698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保密材料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谨慎传播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39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3pPr>
      <a:lvl4pPr marL="190563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4pPr>
      <a:lvl5pPr marL="244983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5pPr>
      <a:lvl6pPr marL="299402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22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305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4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22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41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4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44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6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8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693012"/>
            <a:ext cx="12195175" cy="93610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开发过程中问题总结与反思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57527" y="2324860"/>
            <a:ext cx="1080120" cy="1080120"/>
            <a:chOff x="5593531" y="2853730"/>
            <a:chExt cx="1080120" cy="1080120"/>
          </a:xfrm>
        </p:grpSpPr>
        <p:sp>
          <p:nvSpPr>
            <p:cNvPr id="5" name="椭圆 4"/>
            <p:cNvSpPr/>
            <p:nvPr/>
          </p:nvSpPr>
          <p:spPr>
            <a:xfrm>
              <a:off x="5593531" y="2853730"/>
              <a:ext cx="1080120" cy="108012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980" y="2997091"/>
              <a:ext cx="793399" cy="793399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568627" y="21336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chemeClr val="bg1">
                    <a:lumMod val="85000"/>
                  </a:schemeClr>
                </a:solidFill>
              </a:rPr>
              <a:t>®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彭汉田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587" y="4797794"/>
            <a:ext cx="12195175" cy="93610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细 节 决 定 成 败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57527" y="2324860"/>
            <a:ext cx="1080120" cy="1080120"/>
            <a:chOff x="5593531" y="2853730"/>
            <a:chExt cx="1080120" cy="1080120"/>
          </a:xfrm>
        </p:grpSpPr>
        <p:sp>
          <p:nvSpPr>
            <p:cNvPr id="5" name="椭圆 4"/>
            <p:cNvSpPr/>
            <p:nvPr/>
          </p:nvSpPr>
          <p:spPr>
            <a:xfrm>
              <a:off x="5593531" y="2853730"/>
              <a:ext cx="1080120" cy="108012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980" y="2997091"/>
              <a:ext cx="793399" cy="793399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568627" y="21336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chemeClr val="bg1">
                    <a:lumMod val="85000"/>
                  </a:schemeClr>
                </a:solidFill>
              </a:rPr>
              <a:t>®</a:t>
            </a:r>
            <a:endParaRPr lang="zh-CN" altLang="en-US" sz="3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65587" y="3548341"/>
            <a:ext cx="12195175" cy="936105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algn="r" defTabSz="108839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谢 谢 大 家 ！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0</a:t>
            </a:r>
            <a:r>
              <a:rPr lang="zh-CN" altLang="en-US" dirty="0" smtClean="0"/>
              <a:t>点推送离线消息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55829" y="4113362"/>
            <a:ext cx="1072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反思：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1. 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对于简单需求，需求文档也需要认真阅读，不能只看个大概。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2. 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多站在产品、用户的角度去考虑问题，用心去做每一个需求。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5829" y="1162226"/>
            <a:ext cx="8856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需求：每个礼拜六上午十点，拉取指定用户进行定时推送。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5829" y="1989794"/>
            <a:ext cx="669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实现：采用定时脚本方式，进行推送。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87" y="1767840"/>
            <a:ext cx="6355528" cy="2123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消息队列</a:t>
            </a:r>
            <a:r>
              <a:rPr lang="en-US" altLang="zh-CN" dirty="0" err="1" smtClean="0"/>
              <a:t>repeat_schedule</a:t>
            </a:r>
            <a:r>
              <a:rPr lang="zh-CN" altLang="en-US" dirty="0" smtClean="0"/>
              <a:t>问题：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87" y="693794"/>
            <a:ext cx="6171431" cy="583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794"/>
            <a:ext cx="5449587" cy="19966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5587" y="1341794"/>
            <a:ext cx="55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最后一节课结束后，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天后，对未完成某项动作的人发送推送，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天后最后一次对余下那部分未完成该动作的人发送推送。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7587" y="2637794"/>
            <a:ext cx="5400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第一种写法是不行的，消息只会在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天后执行，执行完后就丢失。正确方法：要不就判断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return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，要不就一次塞多个时间点消息。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2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Window</a:t>
            </a:r>
            <a:r>
              <a:rPr lang="zh-CN" altLang="en-US" dirty="0" smtClean="0"/>
              <a:t>系统进程杀死问题：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88" y="909514"/>
            <a:ext cx="7272398" cy="188526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本地测试阶段中，本地启动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，开发环境关闭所有消费者。理论上，</a:t>
            </a:r>
            <a:r>
              <a:rPr lang="en-US" altLang="zh-CN" dirty="0" smtClean="0"/>
              <a:t>IDE</a:t>
            </a:r>
            <a:r>
              <a:rPr lang="zh-CN" altLang="en-US" dirty="0" smtClean="0"/>
              <a:t>应该会将对应打印日志输出。但有些时候，发现本地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好像未工作，但是消息莫名其妙的被其他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消费。这个时候，就有可能是因为自己重复启动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，进程未杀死，导致的。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986" y="329189"/>
            <a:ext cx="4608000" cy="23258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9939"/>
            <a:ext cx="12195175" cy="37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数据库子查询问题：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25587" y="1125794"/>
            <a:ext cx="10944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. 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</a:rPr>
              <a:t>一个</a:t>
            </a:r>
            <a:r>
              <a:rPr lang="zh-CN" altLang="en-US" sz="1800" dirty="0" smtClean="0">
                <a:latin typeface="华文中宋" panose="02010600040101010101" charset="-122"/>
                <a:ea typeface="华文中宋" panose="02010600040101010101" charset="-122"/>
              </a:rPr>
              <a:t>老问题，写代码的时候脑子稍不留神就写成这样了。</a:t>
            </a:r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1800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lang="en-US" altLang="zh-CN" sz="1800" dirty="0" smtClean="0">
                <a:latin typeface="华文中宋" panose="02010600040101010101" charset="-122"/>
                <a:ea typeface="华文中宋" panose="02010600040101010101" charset="-122"/>
              </a:rPr>
              <a:t>.  Django ORM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对于返回值为</a:t>
            </a:r>
            <a:r>
              <a:rPr lang="en-US" altLang="zh-CN" dirty="0" err="1" smtClean="0"/>
              <a:t>QuerySet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ValuesQuerySet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ValuesListQuerySet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等查询集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一般不会立即查询数据库，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而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只有在真正用到的时候，才会去查询数据库。在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MysSQL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中子查询是非常缓慢的。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7" y="2997794"/>
            <a:ext cx="11766300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数据库多余查询次数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61842" y="1269794"/>
            <a:ext cx="1130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SQL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中，虽然没有</a:t>
            </a:r>
            <a:r>
              <a:rPr lang="en-US" altLang="zh-CN" dirty="0" err="1" smtClean="0">
                <a:latin typeface="华文中宋" panose="02010600040101010101" charset="-122"/>
                <a:ea typeface="华文中宋" panose="02010600040101010101" charset="-122"/>
              </a:rPr>
              <a:t>valid_date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、</a:t>
            </a:r>
            <a:r>
              <a:rPr lang="en-US" altLang="zh-CN" dirty="0" err="1" smtClean="0">
                <a:latin typeface="华文中宋" panose="02010600040101010101" charset="-122"/>
                <a:ea typeface="华文中宋" panose="02010600040101010101" charset="-122"/>
              </a:rPr>
              <a:t>use_end_time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两个字段，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</a:rPr>
              <a:t>template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使用了这两个字段，结果是不报错，但是查询次数增加了两次。</a:t>
            </a:r>
            <a:endParaRPr lang="en-US" altLang="zh-CN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indent="-457200">
              <a:buAutoNum type="arabicPeriod"/>
            </a:pPr>
            <a:endParaRPr lang="en-US" altLang="zh-CN" dirty="0" smtClean="0"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</a:rPr>
              <a:t>避免这种问题很简单，就是在需求做更改的时候，多仔细核查一下。</a:t>
            </a:r>
            <a:endParaRPr lang="en-US" altLang="zh-CN" dirty="0" smtClean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" y="2709794"/>
            <a:ext cx="12184497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Bulk_create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的区别：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87" y="765793"/>
            <a:ext cx="7033870" cy="40388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1429" y="1354081"/>
            <a:ext cx="4320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bulk_create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方法，批量插入数据的返回对象，不能用于更新操作。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87" y="4836072"/>
            <a:ext cx="9868755" cy="16384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5429" y="3095076"/>
            <a:ext cx="4572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   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Bulk_create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方法，不会设置主键属性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。因此返回对象不带主键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(PK)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 </a:t>
            </a:r>
            <a:r>
              <a:rPr lang="zh-CN" altLang="en-US" dirty="0" smtClean="0"/>
              <a:t>引包问题：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87" y="1053794"/>
            <a:ext cx="5593565" cy="861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87" y="2565794"/>
            <a:ext cx="3619814" cy="15774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87" y="5013794"/>
            <a:ext cx="3825572" cy="13945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3587" y="2205794"/>
            <a:ext cx="54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经常在开发过程中，我们明明引入了该包，结果还报对应的错误。就是因为同名，在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导包产生歧义。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个人觉得对于这种包管理，应该有统一个封装好的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接口文件，并输出相应接口文档；或者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对于同名的采用第三种方式进行引用。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区别：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93587" y="2205794"/>
            <a:ext cx="5472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ndex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方法找不到就会报错，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find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方法找不到会返回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-1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个人使用习惯，有异常及时捕获即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可，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对于已知异常进行精准捕获。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另外，在开发过程中，不要过度使用缓存。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87" y="333794"/>
            <a:ext cx="6135244" cy="59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纳米盒产品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B0F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纳米盒默认模板</Template>
  <TotalTime>672</TotalTime>
  <Words>571</Words>
  <Application>Microsoft Office PowerPoint</Application>
  <PresentationFormat>自定义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FrutigerNext LT Medium</vt:lpstr>
      <vt:lpstr>MS PGothic</vt:lpstr>
      <vt:lpstr>华文中宋</vt:lpstr>
      <vt:lpstr>宋体</vt:lpstr>
      <vt:lpstr>Arial</vt:lpstr>
      <vt:lpstr>Calibri</vt:lpstr>
      <vt:lpstr>Wingdings</vt:lpstr>
      <vt:lpstr>纳米盒产品模板</vt:lpstr>
      <vt:lpstr>开发过程中问题总结与反思</vt:lpstr>
      <vt:lpstr>0点推送离线消息:</vt:lpstr>
      <vt:lpstr>2. 消息队列repeat_schedule问题：</vt:lpstr>
      <vt:lpstr>3. Window系统进程杀死问题：</vt:lpstr>
      <vt:lpstr>4. 数据库子查询问题：</vt:lpstr>
      <vt:lpstr>5. 数据库多余查询次数</vt:lpstr>
      <vt:lpstr>6. Bulk_create与create的区别：</vt:lpstr>
      <vt:lpstr>7. 引包问题：</vt:lpstr>
      <vt:lpstr>8. 字符串index与find区别：</vt:lpstr>
      <vt:lpstr>细 节 决 定 成 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纳 米 盒</dc:title>
  <dc:creator>吴盈芳</dc:creator>
  <cp:lastModifiedBy>namibox</cp:lastModifiedBy>
  <cp:revision>721</cp:revision>
  <dcterms:created xsi:type="dcterms:W3CDTF">2016-08-06T05:24:00Z</dcterms:created>
  <dcterms:modified xsi:type="dcterms:W3CDTF">2019-01-29T01:05:17Z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