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6"/>
  </p:notesMasterIdLst>
  <p:sldIdLst>
    <p:sldId id="368" r:id="rId2"/>
    <p:sldId id="645" r:id="rId3"/>
    <p:sldId id="644" r:id="rId4"/>
    <p:sldId id="646" r:id="rId5"/>
  </p:sldIdLst>
  <p:sldSz cx="12192000" cy="6858000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l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5050"/>
    <a:srgbClr val="F86464"/>
    <a:srgbClr val="7F7F7F"/>
    <a:srgbClr val="F2F2F2"/>
    <a:srgbClr val="262626"/>
    <a:srgbClr val="424B50"/>
    <a:srgbClr val="FFFBF0"/>
    <a:srgbClr val="9D2932"/>
    <a:srgbClr val="A88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1950" autoAdjust="0"/>
  </p:normalViewPr>
  <p:slideViewPr>
    <p:cSldViewPr snapToGrid="0">
      <p:cViewPr varScale="1">
        <p:scale>
          <a:sx n="80" d="100"/>
          <a:sy n="80" d="100"/>
        </p:scale>
        <p:origin x="80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335DE-0AF1-4C32-ADC9-BB6C0F79DB43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5E0D1-C0AD-4163-AFAD-DACC5FBA0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2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5E0D1-C0AD-4163-AFAD-DACC5FBA08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8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41872" y="3788957"/>
            <a:ext cx="6621386" cy="935888"/>
          </a:xfrm>
        </p:spPr>
        <p:txBody>
          <a:bodyPr>
            <a:noAutofit/>
          </a:bodyPr>
          <a:lstStyle>
            <a:lvl1pPr algn="r">
              <a:defRPr sz="4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8858" y="4916010"/>
            <a:ext cx="8534400" cy="816713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4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上海进馨网络科技有限公司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92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192000" cy="6856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121898" tIns="60950" rIns="121898" bIns="60950"/>
          <a:lstStyle/>
          <a:p>
            <a:pPr defTabSz="1218986"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240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8" name="图片 7" descr="namibox-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705" y="1701209"/>
            <a:ext cx="2132589" cy="962172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5193932" y="2709087"/>
            <a:ext cx="1804136" cy="6099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16460" tIns="58233" rIns="116460" bIns="58233">
            <a:spAutoFit/>
          </a:bodyPr>
          <a:lstStyle/>
          <a:p>
            <a:pPr algn="ctr" defTabSz="1166080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FrutigerNext LT Medium" pitchFamily="34" charset="0"/>
                <a:ea typeface="ＭＳ Ｐゴシック" pitchFamily="34" charset="-128"/>
              </a:rPr>
              <a:t>Thanks!</a:t>
            </a:r>
            <a:endParaRPr lang="zh-CN" altLang="en-US" sz="3200" b="1" dirty="0">
              <a:solidFill>
                <a:srgbClr val="C00000"/>
              </a:solidFill>
              <a:latin typeface="FrutigerNext LT Medium" pitchFamily="34" charset="0"/>
              <a:ea typeface="ＭＳ Ｐゴシック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5444757"/>
            <a:ext cx="12192000" cy="431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13" tIns="45706" rIns="91413" bIns="45706" rtlCol="0" anchor="ctr" anchorCtr="1">
            <a:noAutofit/>
          </a:bodyPr>
          <a:lstStyle/>
          <a:p>
            <a:pPr algn="ctr" defTabSz="1088449"/>
            <a:r>
              <a:rPr lang="zh-CN" altLang="en-US" sz="14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上海进馨网络科技有限公司</a:t>
            </a:r>
            <a:endParaRPr lang="zh-CN" altLang="en-US" sz="140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7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5570" y="6548821"/>
            <a:ext cx="719892" cy="311571"/>
          </a:xfrm>
          <a:prstGeom prst="rect">
            <a:avLst/>
          </a:prstGeom>
        </p:spPr>
        <p:txBody>
          <a:bodyPr vert="horz" lIns="91413" tIns="45706" rIns="91413" bIns="45706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4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8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1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34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5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7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006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5570" y="6548821"/>
            <a:ext cx="719892" cy="311571"/>
          </a:xfrm>
          <a:prstGeom prst="rect">
            <a:avLst/>
          </a:prstGeom>
        </p:spPr>
        <p:txBody>
          <a:bodyPr vert="horz" lIns="91413" tIns="45706" rIns="91413" bIns="45706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25" indent="0">
              <a:buNone/>
              <a:defRPr sz="2400" b="1"/>
            </a:lvl2pPr>
            <a:lvl3pPr marL="1088449" indent="0">
              <a:buNone/>
              <a:defRPr sz="2100" b="1"/>
            </a:lvl3pPr>
            <a:lvl4pPr marL="1632674" indent="0">
              <a:buNone/>
              <a:defRPr sz="1900" b="1"/>
            </a:lvl4pPr>
            <a:lvl5pPr marL="2176899" indent="0">
              <a:buNone/>
              <a:defRPr sz="1900" b="1"/>
            </a:lvl5pPr>
            <a:lvl6pPr marL="2721123" indent="0">
              <a:buNone/>
              <a:defRPr sz="1900" b="1"/>
            </a:lvl6pPr>
            <a:lvl7pPr marL="3265348" indent="0">
              <a:buNone/>
              <a:defRPr sz="1900" b="1"/>
            </a:lvl7pPr>
            <a:lvl8pPr marL="3809573" indent="0">
              <a:buNone/>
              <a:defRPr sz="1900" b="1"/>
            </a:lvl8pPr>
            <a:lvl9pPr marL="435379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25" indent="0">
              <a:buNone/>
              <a:defRPr sz="2400" b="1"/>
            </a:lvl2pPr>
            <a:lvl3pPr marL="1088449" indent="0">
              <a:buNone/>
              <a:defRPr sz="2100" b="1"/>
            </a:lvl3pPr>
            <a:lvl4pPr marL="1632674" indent="0">
              <a:buNone/>
              <a:defRPr sz="1900" b="1"/>
            </a:lvl4pPr>
            <a:lvl5pPr marL="2176899" indent="0">
              <a:buNone/>
              <a:defRPr sz="1900" b="1"/>
            </a:lvl5pPr>
            <a:lvl6pPr marL="2721123" indent="0">
              <a:buNone/>
              <a:defRPr sz="1900" b="1"/>
            </a:lvl6pPr>
            <a:lvl7pPr marL="3265348" indent="0">
              <a:buNone/>
              <a:defRPr sz="1900" b="1"/>
            </a:lvl7pPr>
            <a:lvl8pPr marL="3809573" indent="0">
              <a:buNone/>
              <a:defRPr sz="1900" b="1"/>
            </a:lvl8pPr>
            <a:lvl9pPr marL="435379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4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0"/>
          </p:nvPr>
        </p:nvSpPr>
        <p:spPr>
          <a:xfrm>
            <a:off x="8975570" y="6548821"/>
            <a:ext cx="719892" cy="311571"/>
          </a:xfrm>
          <a:prstGeom prst="rect">
            <a:avLst/>
          </a:prstGeom>
        </p:spPr>
        <p:txBody>
          <a:bodyPr vert="horz" lIns="91413" tIns="45706" rIns="91413" bIns="45706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1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5570" y="6548821"/>
            <a:ext cx="719892" cy="311571"/>
          </a:xfrm>
          <a:prstGeom prst="rect">
            <a:avLst/>
          </a:prstGeom>
        </p:spPr>
        <p:txBody>
          <a:bodyPr vert="horz" lIns="91413" tIns="45706" rIns="91413" bIns="45706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0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5570" y="6548821"/>
            <a:ext cx="719892" cy="311571"/>
          </a:xfrm>
          <a:prstGeom prst="rect">
            <a:avLst/>
          </a:prstGeom>
        </p:spPr>
        <p:txBody>
          <a:bodyPr vert="horz" lIns="91413" tIns="45706" rIns="91413" bIns="45706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3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25" indent="0">
              <a:buNone/>
              <a:defRPr sz="1400"/>
            </a:lvl2pPr>
            <a:lvl3pPr marL="1088449" indent="0">
              <a:buNone/>
              <a:defRPr sz="1200"/>
            </a:lvl3pPr>
            <a:lvl4pPr marL="1632674" indent="0">
              <a:buNone/>
              <a:defRPr sz="1100"/>
            </a:lvl4pPr>
            <a:lvl5pPr marL="2176899" indent="0">
              <a:buNone/>
              <a:defRPr sz="1100"/>
            </a:lvl5pPr>
            <a:lvl6pPr marL="2721123" indent="0">
              <a:buNone/>
              <a:defRPr sz="1100"/>
            </a:lvl6pPr>
            <a:lvl7pPr marL="3265348" indent="0">
              <a:buNone/>
              <a:defRPr sz="1100"/>
            </a:lvl7pPr>
            <a:lvl8pPr marL="3809573" indent="0">
              <a:buNone/>
              <a:defRPr sz="1100"/>
            </a:lvl8pPr>
            <a:lvl9pPr marL="435379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5570" y="6548821"/>
            <a:ext cx="719892" cy="311571"/>
          </a:xfrm>
          <a:prstGeom prst="rect">
            <a:avLst/>
          </a:prstGeom>
        </p:spPr>
        <p:txBody>
          <a:bodyPr vert="horz" lIns="91413" tIns="45706" rIns="91413" bIns="45706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4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25" indent="0">
              <a:buNone/>
              <a:defRPr sz="3300"/>
            </a:lvl2pPr>
            <a:lvl3pPr marL="1088449" indent="0">
              <a:buNone/>
              <a:defRPr sz="2900"/>
            </a:lvl3pPr>
            <a:lvl4pPr marL="1632674" indent="0">
              <a:buNone/>
              <a:defRPr sz="2400"/>
            </a:lvl4pPr>
            <a:lvl5pPr marL="2176899" indent="0">
              <a:buNone/>
              <a:defRPr sz="2400"/>
            </a:lvl5pPr>
            <a:lvl6pPr marL="2721123" indent="0">
              <a:buNone/>
              <a:defRPr sz="2400"/>
            </a:lvl6pPr>
            <a:lvl7pPr marL="3265348" indent="0">
              <a:buNone/>
              <a:defRPr sz="2400"/>
            </a:lvl7pPr>
            <a:lvl8pPr marL="3809573" indent="0">
              <a:buNone/>
              <a:defRPr sz="2400"/>
            </a:lvl8pPr>
            <a:lvl9pPr marL="4353797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25" indent="0">
              <a:buNone/>
              <a:defRPr sz="1400"/>
            </a:lvl2pPr>
            <a:lvl3pPr marL="1088449" indent="0">
              <a:buNone/>
              <a:defRPr sz="1200"/>
            </a:lvl3pPr>
            <a:lvl4pPr marL="1632674" indent="0">
              <a:buNone/>
              <a:defRPr sz="1100"/>
            </a:lvl4pPr>
            <a:lvl5pPr marL="2176899" indent="0">
              <a:buNone/>
              <a:defRPr sz="1100"/>
            </a:lvl5pPr>
            <a:lvl6pPr marL="2721123" indent="0">
              <a:buNone/>
              <a:defRPr sz="1100"/>
            </a:lvl6pPr>
            <a:lvl7pPr marL="3265348" indent="0">
              <a:buNone/>
              <a:defRPr sz="1100"/>
            </a:lvl7pPr>
            <a:lvl8pPr marL="3809573" indent="0">
              <a:buNone/>
              <a:defRPr sz="1100"/>
            </a:lvl8pPr>
            <a:lvl9pPr marL="435379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5570" y="6548821"/>
            <a:ext cx="719892" cy="311571"/>
          </a:xfrm>
          <a:prstGeom prst="rect">
            <a:avLst/>
          </a:prstGeom>
        </p:spPr>
        <p:txBody>
          <a:bodyPr vert="horz" lIns="91413" tIns="45706" rIns="91413" bIns="45706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3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6859" y="189390"/>
            <a:ext cx="10222474" cy="719913"/>
          </a:xfrm>
          <a:prstGeom prst="rect">
            <a:avLst/>
          </a:prstGeom>
        </p:spPr>
        <p:txBody>
          <a:bodyPr vert="horz" lIns="108845" tIns="54423" rIns="108845" bIns="54423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859" y="1197269"/>
            <a:ext cx="11446291" cy="5111384"/>
          </a:xfrm>
          <a:prstGeom prst="rect">
            <a:avLst/>
          </a:prstGeom>
        </p:spPr>
        <p:txBody>
          <a:bodyPr vert="horz" lIns="108845" tIns="54423" rIns="108845" bIns="5442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24627"/>
            <a:ext cx="12192000" cy="359957"/>
          </a:xfrm>
          <a:prstGeom prst="rect">
            <a:avLst/>
          </a:prstGeom>
          <a:solidFill>
            <a:srgbClr val="06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 defTabSz="1088449"/>
            <a:endParaRPr lang="zh-CN" altLang="en-US" sz="2100">
              <a:solidFill>
                <a:prstClr val="white"/>
              </a:solidFill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9767451" y="6524777"/>
            <a:ext cx="215968" cy="361148"/>
          </a:xfrm>
          <a:prstGeom prst="parallelogram">
            <a:avLst>
              <a:gd name="adj" fmla="val 727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 defTabSz="1088449"/>
            <a:endParaRPr lang="zh-CN" altLang="en-US" sz="210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4028" y="6589216"/>
            <a:ext cx="1900942" cy="230779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 defTabSz="1088449"/>
            <a:r>
              <a:rPr lang="zh-CN" altLang="en-US" sz="9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上海进馨网络科技有限公司</a:t>
            </a:r>
            <a:endParaRPr lang="zh-CN" altLang="en-US" sz="9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8"/>
          <p:cNvSpPr txBox="1"/>
          <p:nvPr userDrawn="1"/>
        </p:nvSpPr>
        <p:spPr>
          <a:xfrm>
            <a:off x="42187" y="6589216"/>
            <a:ext cx="1734458" cy="230779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 defTabSz="1088449"/>
            <a:r>
              <a:rPr lang="zh-CN" altLang="en-US" sz="9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保密资料 未经授权 请勿传播</a:t>
            </a:r>
            <a:endParaRPr lang="zh-CN" altLang="en-US" sz="9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1580655" y="150884"/>
            <a:ext cx="438081" cy="438094"/>
            <a:chOff x="11567486" y="183287"/>
            <a:chExt cx="438195" cy="438195"/>
          </a:xfrm>
        </p:grpSpPr>
        <p:sp>
          <p:nvSpPr>
            <p:cNvPr id="6" name="椭圆 5"/>
            <p:cNvSpPr/>
            <p:nvPr userDrawn="1"/>
          </p:nvSpPr>
          <p:spPr>
            <a:xfrm>
              <a:off x="11567486" y="183287"/>
              <a:ext cx="438195" cy="43819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449"/>
              <a:endPara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2218" y="244203"/>
              <a:ext cx="316362" cy="316362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 userDrawn="1"/>
        </p:nvSpPr>
        <p:spPr>
          <a:xfrm>
            <a:off x="10841388" y="183245"/>
            <a:ext cx="723087" cy="307706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r" defTabSz="1088449"/>
            <a:r>
              <a:rPr lang="zh-CN" altLang="en-US" sz="1400" smtClean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纳米盒</a:t>
            </a:r>
            <a:endParaRPr lang="zh-CN" altLang="en-US" sz="1400">
              <a:solidFill>
                <a:srgbClr val="1F497D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0559334" y="405944"/>
            <a:ext cx="1005141" cy="215394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r" defTabSz="1088449"/>
            <a:r>
              <a:rPr lang="zh-CN" altLang="en-US" sz="800" smtClean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小学在线教育专家</a:t>
            </a:r>
            <a:endParaRPr lang="zh-CN" altLang="en-US" sz="800">
              <a:solidFill>
                <a:srgbClr val="1F497D">
                  <a:lumMod val="60000"/>
                  <a:lumOff val="4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3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449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08169" indent="-408169" algn="l" defTabSz="10884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84366" indent="-340141" algn="l" defTabSz="108844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360562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904786" indent="-272112" algn="l" defTabSz="1088449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449011" indent="-272112" algn="l" defTabSz="1088449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993236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460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685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10" indent="-272112" algn="l" defTabSz="108844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25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49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4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99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23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48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73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97" algn="l" defTabSz="10884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C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692159"/>
            <a:ext cx="12192000" cy="935888"/>
          </a:xfrm>
        </p:spPr>
        <p:txBody>
          <a:bodyPr/>
          <a:lstStyle/>
          <a:p>
            <a:pPr algn="ctr"/>
            <a:r>
              <a:rPr lang="zh-CN" altLang="en-US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</a:rPr>
              <a:t>平台一部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" y="4484063"/>
            <a:ext cx="12191999" cy="81671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纳米盒  小学</a:t>
            </a:r>
            <a:r>
              <a:rPr lang="zh-CN" altLang="en-US" dirty="0">
                <a:solidFill>
                  <a:srgbClr val="FFC000"/>
                </a:solidFill>
              </a:rPr>
              <a:t>在线教育专家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556081" y="2324322"/>
            <a:ext cx="1079839" cy="1079870"/>
            <a:chOff x="5593531" y="2853730"/>
            <a:chExt cx="1080120" cy="1080120"/>
          </a:xfrm>
        </p:grpSpPr>
        <p:sp>
          <p:nvSpPr>
            <p:cNvPr id="5" name="椭圆 4"/>
            <p:cNvSpPr/>
            <p:nvPr/>
          </p:nvSpPr>
          <p:spPr>
            <a:xfrm>
              <a:off x="5593531" y="2853730"/>
              <a:ext cx="1080120" cy="10801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340"/>
              <a:endParaRPr lang="zh-CN" altLang="en-US" sz="2100">
                <a:solidFill>
                  <a:prstClr val="white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980" y="2997091"/>
              <a:ext cx="793399" cy="79339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6566917" y="2133156"/>
            <a:ext cx="392954" cy="584640"/>
          </a:xfrm>
          <a:prstGeom prst="rect">
            <a:avLst/>
          </a:prstGeom>
          <a:noFill/>
        </p:spPr>
        <p:txBody>
          <a:bodyPr wrap="none" lIns="91404" tIns="45701" rIns="91404" bIns="45701" rtlCol="0">
            <a:spAutoFit/>
          </a:bodyPr>
          <a:lstStyle/>
          <a:p>
            <a:pPr defTabSz="1088340"/>
            <a:r>
              <a:rPr lang="en-US" altLang="zh-CN" sz="3200" dirty="0">
                <a:solidFill>
                  <a:prstClr val="white">
                    <a:lumMod val="85000"/>
                  </a:prstClr>
                </a:solidFill>
              </a:rPr>
              <a:t>®</a:t>
            </a:r>
            <a:endParaRPr lang="zh-CN" altLang="en-US" sz="320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什么是项目</a:t>
            </a:r>
            <a:r>
              <a:rPr lang="en-US" altLang="zh-CN" b="1" dirty="0" smtClean="0"/>
              <a:t>?</a:t>
            </a:r>
          </a:p>
          <a:p>
            <a:r>
              <a:rPr lang="zh-CN" altLang="en-US" b="1" dirty="0"/>
              <a:t>什么是产品</a:t>
            </a:r>
            <a:r>
              <a:rPr lang="en-US" altLang="zh-CN" b="1" dirty="0"/>
              <a:t>?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2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8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项目和产品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什么是项目</a:t>
            </a:r>
            <a:r>
              <a:rPr lang="en-US" altLang="zh-CN" b="1" dirty="0"/>
              <a:t>?</a:t>
            </a:r>
            <a:endParaRPr lang="zh-CN" altLang="en-US" dirty="0"/>
          </a:p>
          <a:p>
            <a:r>
              <a:rPr lang="zh-CN" altLang="en-US" dirty="0"/>
              <a:t>项目是在限定的资源及限定的时间内需完成的一次性任务。具体可以是一项工程、服务、研究课题及活动等。作为项目来说，无论是什么类型的项目，都具有启动、计划、执行、收尾四个阶段。这四个阶段可以存在于产品生命周期的任何一个阶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什么是产品</a:t>
            </a:r>
            <a:r>
              <a:rPr lang="en-US" altLang="zh-CN" b="1" dirty="0"/>
              <a:t>?</a:t>
            </a:r>
            <a:endParaRPr lang="zh-CN" altLang="en-US" dirty="0"/>
          </a:p>
          <a:p>
            <a:r>
              <a:rPr lang="zh-CN" altLang="en-US" dirty="0"/>
              <a:t>产品是指能够提供给市场，被人们使用和消费，并能满足人们某种需求的任何东西，包括有形的物品、无形的服务、组织、观念或它们的组合。具体针对软件来说，作为产品主要关注的软件的功能是否满足客户需要。而作为项目，软件功能满足客户需要只是项目管理中“范围、时间、成本、质量”四大因素中的一部分，而且只是属于“范围”和“质量”的一部分。作为项目还要考虑时间和进度的把控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3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</a:t>
            </a:r>
            <a:r>
              <a:rPr lang="zh-CN" altLang="en-US" dirty="0"/>
              <a:t>与项目的区别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、定位不同产品是需求方，决定做什么</a:t>
            </a:r>
            <a:r>
              <a:rPr lang="zh-CN" altLang="en-US" dirty="0" smtClean="0"/>
              <a:t>。项目</a:t>
            </a:r>
            <a:r>
              <a:rPr lang="zh-CN" altLang="en-US" dirty="0"/>
              <a:t>是执行方，解决的是如何做的问题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、使用者不同产品由产品经理使用和管理，记录需求，规划产品的开发计划。项目由项目经理使用和管理，关联需求，分解任务，组建团队，领导团队成员进行开发工作。全程把控项目的进展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周期不同项目的周期一般较短。项目任务开发完毕，发布新版本，项目就算结束。产品的周期较长，是一个不断成长、完善和维护的过程，类似于人的成长。每个项目只进行一次，完成就关闭，生命周期结束。而产品是不断被更新的，没有完成的概念。被新产品替代，生命周期才算结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8449"/>
            <a:r>
              <a:rPr lang="en-US" altLang="zh-CN" smtClean="0">
                <a:solidFill>
                  <a:prstClr val="white"/>
                </a:solidFill>
              </a:rPr>
              <a:t>No. </a:t>
            </a:r>
            <a:fld id="{44F491B3-014C-439D-9D78-6632C85D61E0}" type="slidenum">
              <a:rPr lang="zh-CN" altLang="en-US" smtClean="0">
                <a:solidFill>
                  <a:prstClr val="white"/>
                </a:solidFill>
              </a:rPr>
              <a:pPr defTabSz="1088449"/>
              <a:t>4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33572"/>
      </p:ext>
    </p:extLst>
  </p:cSld>
  <p:clrMapOvr>
    <a:masterClrMapping/>
  </p:clrMapOvr>
</p:sld>
</file>

<file path=ppt/theme/theme1.xml><?xml version="1.0" encoding="utf-8"?>
<a:theme xmlns:a="http://schemas.openxmlformats.org/drawingml/2006/main" name="1_纳米盒产品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公司模版简洁版</Template>
  <TotalTime>15908</TotalTime>
  <Words>386</Words>
  <Application>Microsoft Office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FrutigerNext LT Medium</vt:lpstr>
      <vt:lpstr>ＭＳ Ｐゴシック</vt:lpstr>
      <vt:lpstr>宋体</vt:lpstr>
      <vt:lpstr>微软雅黑</vt:lpstr>
      <vt:lpstr>Arial</vt:lpstr>
      <vt:lpstr>Calibri</vt:lpstr>
      <vt:lpstr>Wingdings</vt:lpstr>
      <vt:lpstr>1_纳米盒产品模板</vt:lpstr>
      <vt:lpstr>平台一部</vt:lpstr>
      <vt:lpstr>两个概念</vt:lpstr>
      <vt:lpstr>项目和产品</vt:lpstr>
      <vt:lpstr>产品与项目的区别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namibox</cp:lastModifiedBy>
  <cp:revision>3229</cp:revision>
  <cp:lastPrinted>2017-11-28T02:35:56Z</cp:lastPrinted>
  <dcterms:created xsi:type="dcterms:W3CDTF">2017-01-12T02:36:50Z</dcterms:created>
  <dcterms:modified xsi:type="dcterms:W3CDTF">2019-05-13T01:46:25Z</dcterms:modified>
</cp:coreProperties>
</file>