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1166" r:id="rId2"/>
    <p:sldId id="2713" r:id="rId3"/>
    <p:sldId id="2714" r:id="rId4"/>
    <p:sldId id="2715" r:id="rId5"/>
    <p:sldId id="2716" r:id="rId6"/>
    <p:sldId id="2717" r:id="rId7"/>
    <p:sldId id="2718" r:id="rId8"/>
    <p:sldId id="2721" r:id="rId9"/>
    <p:sldId id="2722" r:id="rId10"/>
    <p:sldId id="2720" r:id="rId11"/>
    <p:sldId id="2723" r:id="rId12"/>
    <p:sldId id="2724" r:id="rId13"/>
    <p:sldId id="2725" r:id="rId14"/>
    <p:sldId id="2726" r:id="rId15"/>
    <p:sldId id="2719" r:id="rId16"/>
  </p:sldIdLst>
  <p:sldSz cx="12195175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902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322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41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224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44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63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83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4">
          <p15:clr>
            <a:srgbClr val="A4A3A4"/>
          </p15:clr>
        </p15:guide>
        <p15:guide id="2" pos="33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0">
          <p15:clr>
            <a:srgbClr val="A4A3A4"/>
          </p15:clr>
        </p15:guide>
        <p15:guide id="2" pos="189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川川" initials="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5196CE"/>
    <a:srgbClr val="77933C"/>
    <a:srgbClr val="FF7C3C"/>
    <a:srgbClr val="F79646"/>
    <a:srgbClr val="4F80BD"/>
    <a:srgbClr val="FF545B"/>
    <a:srgbClr val="379E7F"/>
    <a:srgbClr val="FF9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70" autoAdjust="0"/>
    <p:restoredTop sz="96578" autoAdjust="0"/>
  </p:normalViewPr>
  <p:slideViewPr>
    <p:cSldViewPr>
      <p:cViewPr varScale="1">
        <p:scale>
          <a:sx n="110" d="100"/>
          <a:sy n="110" d="100"/>
        </p:scale>
        <p:origin x="1134" y="114"/>
      </p:cViewPr>
      <p:guideLst>
        <p:guide orient="horz" pos="2004"/>
        <p:guide pos="337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8978"/>
    </p:cViewPr>
  </p:sorterViewPr>
  <p:notesViewPr>
    <p:cSldViewPr>
      <p:cViewPr varScale="1">
        <p:scale>
          <a:sx n="92" d="100"/>
          <a:sy n="92" d="100"/>
        </p:scale>
        <p:origin x="3450" y="96"/>
      </p:cViewPr>
      <p:guideLst>
        <p:guide orient="horz" pos="2670"/>
        <p:guide pos="1896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41435-2022-44B5-B2A4-4161B6762DC5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F15C6-D316-4A62-9EF5-412FE8A719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A811E-CD8B-444B-948A-D0FF9D189CB2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A81C2-27C4-4ED2-8BB3-355EDF3441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02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22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741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224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44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63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83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43029" y="3789834"/>
            <a:ext cx="6623110" cy="936105"/>
          </a:xfrm>
        </p:spPr>
        <p:txBody>
          <a:bodyPr>
            <a:noAutofit/>
          </a:bodyPr>
          <a:lstStyle>
            <a:lvl1pPr algn="r">
              <a:defRPr sz="4000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529516" y="4917148"/>
            <a:ext cx="8536623" cy="816902"/>
          </a:xfrm>
        </p:spPr>
        <p:txBody>
          <a:bodyPr>
            <a:normAutofit/>
          </a:bodyPr>
          <a:lstStyle>
            <a:lvl1pPr marL="0" indent="0" algn="r">
              <a:buNone/>
              <a:defRPr sz="1800" b="0">
                <a:solidFill>
                  <a:schemeClr val="tx1">
                    <a:tint val="75000"/>
                  </a:schemeClr>
                </a:solidFill>
                <a:latin typeface="华文中宋" panose="02010600040101010101" charset="-122"/>
                <a:ea typeface="华文中宋" panose="02010600040101010101" charset="-122"/>
              </a:defRPr>
            </a:lvl1pPr>
            <a:lvl2pPr marL="544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2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上海进馨网络科技有限公司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0" y="0"/>
            <a:ext cx="121951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lIns="121935" tIns="60968" rIns="121935" bIns="60968"/>
          <a:lstStyle/>
          <a:p>
            <a:pPr defTabSz="1219200">
              <a:buClr>
                <a:srgbClr val="CC9900"/>
              </a:buClr>
              <a:buFont typeface="Wingdings" panose="05000000000000000000" pitchFamily="2" charset="2"/>
              <a:buChar char="n"/>
              <a:defRPr/>
            </a:pPr>
            <a:endParaRPr lang="zh-CN" altLang="en-US" sz="2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图片 7" descr="namibox-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31015" y="1701602"/>
            <a:ext cx="2133144" cy="962395"/>
          </a:xfrm>
          <a:prstGeom prst="rect">
            <a:avLst/>
          </a:prstGeom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5195284" y="2709714"/>
            <a:ext cx="1804606" cy="61008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lIns="116495" tIns="58250" rIns="116495" bIns="58250">
            <a:spAutoFit/>
          </a:bodyPr>
          <a:lstStyle/>
          <a:p>
            <a:pPr algn="ctr" defTabSz="1165860">
              <a:defRPr/>
            </a:pPr>
            <a:r>
              <a:rPr lang="en-US" altLang="zh-CN" sz="3200" b="1" dirty="0">
                <a:solidFill>
                  <a:srgbClr val="C00000"/>
                </a:solidFill>
                <a:latin typeface="FrutigerNext LT Medium" pitchFamily="34" charset="0"/>
                <a:ea typeface="MS PGothic" panose="020B0600070205080204" pitchFamily="34" charset="-128"/>
              </a:rPr>
              <a:t>Thanks!</a:t>
            </a:r>
            <a:endParaRPr lang="zh-CN" altLang="en-US" sz="3200" b="1" dirty="0">
              <a:solidFill>
                <a:srgbClr val="C00000"/>
              </a:solidFill>
              <a:latin typeface="FrutigerNext LT Medium" pitchFamily="34" charset="0"/>
              <a:ea typeface="MS PGothic" panose="020B0600070205080204" pitchFamily="34" charset="-128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5446018"/>
            <a:ext cx="12195175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400" b="0" smtClean="0">
                <a:latin typeface="华文中宋" panose="02010600040101010101" charset="-122"/>
                <a:ea typeface="华文中宋" panose="02010600040101010101" charset="-122"/>
              </a:rPr>
              <a:t>上海进馨网络科技有限公司</a:t>
            </a:r>
            <a:endParaRPr lang="zh-CN" altLang="en-US" sz="1400" b="0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8977907" y="6550337"/>
            <a:ext cx="720079" cy="31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7921"/>
            <a:ext cx="10365899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7387"/>
            <a:ext cx="10365899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902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32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41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224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644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06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83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759" y="1600571"/>
            <a:ext cx="5386202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214" y="1600571"/>
            <a:ext cx="5386202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8977907" y="6550337"/>
            <a:ext cx="720079" cy="31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469"/>
            <a:ext cx="5388320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9025" indent="0">
              <a:buNone/>
              <a:defRPr sz="2100" b="1"/>
            </a:lvl3pPr>
            <a:lvl4pPr marL="1633220" indent="0">
              <a:buNone/>
              <a:defRPr sz="1900" b="1"/>
            </a:lvl4pPr>
            <a:lvl5pPr marL="2177415" indent="0">
              <a:buNone/>
              <a:defRPr sz="1900" b="1"/>
            </a:lvl5pPr>
            <a:lvl6pPr marL="2722245" indent="0">
              <a:buNone/>
              <a:defRPr sz="1900" b="1"/>
            </a:lvl6pPr>
            <a:lvl7pPr marL="3266440" indent="0">
              <a:buNone/>
              <a:defRPr sz="1900" b="1"/>
            </a:lvl7pPr>
            <a:lvl8pPr marL="3810635" indent="0">
              <a:buNone/>
              <a:defRPr sz="1900" b="1"/>
            </a:lvl8pPr>
            <a:lvl9pPr marL="4354830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5379"/>
            <a:ext cx="5388320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469"/>
            <a:ext cx="5390437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9025" indent="0">
              <a:buNone/>
              <a:defRPr sz="2100" b="1"/>
            </a:lvl3pPr>
            <a:lvl4pPr marL="1633220" indent="0">
              <a:buNone/>
              <a:defRPr sz="1900" b="1"/>
            </a:lvl4pPr>
            <a:lvl5pPr marL="2177415" indent="0">
              <a:buNone/>
              <a:defRPr sz="1900" b="1"/>
            </a:lvl5pPr>
            <a:lvl6pPr marL="2722245" indent="0">
              <a:buNone/>
              <a:defRPr sz="1900" b="1"/>
            </a:lvl6pPr>
            <a:lvl7pPr marL="3266440" indent="0">
              <a:buNone/>
              <a:defRPr sz="1900" b="1"/>
            </a:lvl7pPr>
            <a:lvl8pPr marL="3810635" indent="0">
              <a:buNone/>
              <a:defRPr sz="1900" b="1"/>
            </a:lvl8pPr>
            <a:lvl9pPr marL="4354830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5379"/>
            <a:ext cx="5390437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1" name="灯片编号占位符 19"/>
          <p:cNvSpPr>
            <a:spLocks noGrp="1"/>
          </p:cNvSpPr>
          <p:nvPr>
            <p:ph type="sldNum" sz="quarter" idx="10"/>
          </p:nvPr>
        </p:nvSpPr>
        <p:spPr>
          <a:xfrm>
            <a:off x="8977907" y="6550337"/>
            <a:ext cx="720079" cy="31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8977907" y="6550337"/>
            <a:ext cx="720079" cy="31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8977907" y="6550337"/>
            <a:ext cx="720079" cy="31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113"/>
            <a:ext cx="4012129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114"/>
            <a:ext cx="6817442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433"/>
            <a:ext cx="4012129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9025" indent="0">
              <a:buNone/>
              <a:defRPr sz="1200"/>
            </a:lvl3pPr>
            <a:lvl4pPr marL="1633220" indent="0">
              <a:buNone/>
              <a:defRPr sz="1100"/>
            </a:lvl4pPr>
            <a:lvl5pPr marL="2177415" indent="0">
              <a:buNone/>
              <a:defRPr sz="1100"/>
            </a:lvl5pPr>
            <a:lvl6pPr marL="2722245" indent="0">
              <a:buNone/>
              <a:defRPr sz="1100"/>
            </a:lvl6pPr>
            <a:lvl7pPr marL="3266440" indent="0">
              <a:buNone/>
              <a:defRPr sz="1100"/>
            </a:lvl7pPr>
            <a:lvl8pPr marL="3810635" indent="0">
              <a:buNone/>
              <a:defRPr sz="1100"/>
            </a:lvl8pPr>
            <a:lvl9pPr marL="435483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8977907" y="6550337"/>
            <a:ext cx="720079" cy="31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1712"/>
            <a:ext cx="7317105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917"/>
            <a:ext cx="7317105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9025" indent="0">
              <a:buNone/>
              <a:defRPr sz="2900"/>
            </a:lvl3pPr>
            <a:lvl4pPr marL="1633220" indent="0">
              <a:buNone/>
              <a:defRPr sz="2400"/>
            </a:lvl4pPr>
            <a:lvl5pPr marL="2177415" indent="0">
              <a:buNone/>
              <a:defRPr sz="2400"/>
            </a:lvl5pPr>
            <a:lvl6pPr marL="2722245" indent="0">
              <a:buNone/>
              <a:defRPr sz="2400"/>
            </a:lvl6pPr>
            <a:lvl7pPr marL="3266440" indent="0">
              <a:buNone/>
              <a:defRPr sz="2400"/>
            </a:lvl7pPr>
            <a:lvl8pPr marL="3810635" indent="0">
              <a:buNone/>
              <a:defRPr sz="2400"/>
            </a:lvl8pPr>
            <a:lvl9pPr marL="4354830" indent="0">
              <a:buNone/>
              <a:defRPr sz="24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8581"/>
            <a:ext cx="7317105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9025" indent="0">
              <a:buNone/>
              <a:defRPr sz="1200"/>
            </a:lvl3pPr>
            <a:lvl4pPr marL="1633220" indent="0">
              <a:buNone/>
              <a:defRPr sz="1100"/>
            </a:lvl4pPr>
            <a:lvl5pPr marL="2177415" indent="0">
              <a:buNone/>
              <a:defRPr sz="1100"/>
            </a:lvl5pPr>
            <a:lvl6pPr marL="2722245" indent="0">
              <a:buNone/>
              <a:defRPr sz="1100"/>
            </a:lvl6pPr>
            <a:lvl7pPr marL="3266440" indent="0">
              <a:buNone/>
              <a:defRPr sz="1100"/>
            </a:lvl7pPr>
            <a:lvl8pPr marL="3810635" indent="0">
              <a:buNone/>
              <a:defRPr sz="1100"/>
            </a:lvl8pPr>
            <a:lvl9pPr marL="435483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8977907" y="6550337"/>
            <a:ext cx="720079" cy="31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85019" y="189434"/>
            <a:ext cx="10801200" cy="720080"/>
          </a:xfrm>
          <a:prstGeom prst="rect">
            <a:avLst/>
          </a:prstGeom>
        </p:spPr>
        <p:txBody>
          <a:bodyPr vert="horz" lIns="108878" tIns="54439" rIns="108878" bIns="54439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36947" y="1197546"/>
            <a:ext cx="11449272" cy="5112568"/>
          </a:xfrm>
          <a:prstGeom prst="rect">
            <a:avLst/>
          </a:prstGeom>
        </p:spPr>
        <p:txBody>
          <a:bodyPr vert="horz" lIns="108878" tIns="54439" rIns="108878" bIns="5443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6526138"/>
            <a:ext cx="12195175" cy="360040"/>
          </a:xfrm>
          <a:prstGeom prst="rect">
            <a:avLst/>
          </a:prstGeom>
          <a:solidFill>
            <a:srgbClr val="06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9769995" y="6526288"/>
            <a:ext cx="216024" cy="361232"/>
          </a:xfrm>
          <a:prstGeom prst="parallelogram">
            <a:avLst>
              <a:gd name="adj" fmla="val 727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206686" y="6590742"/>
            <a:ext cx="1569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i="1" smtClean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上海进馨网络科技有限公司</a:t>
            </a:r>
            <a:endParaRPr lang="zh-CN" altLang="en-US" sz="900" b="1" i="1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18" name="Picture 2" descr="内页元素3-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-6851" y="4940"/>
            <a:ext cx="12193588" cy="649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22" t="86731" r="78670"/>
          <a:stretch>
            <a:fillRect/>
          </a:stretch>
        </p:blipFill>
        <p:spPr bwMode="auto">
          <a:xfrm rot="975229">
            <a:off x="264939" y="189434"/>
            <a:ext cx="648072" cy="66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8977907" y="6550337"/>
            <a:ext cx="720079" cy="31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 rot="2700000">
            <a:off x="11130260" y="26982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保密材料</a:t>
            </a:r>
            <a:endParaRPr lang="en-US" altLang="zh-CN" sz="1600" dirty="0" smtClean="0">
              <a:solidFill>
                <a:schemeClr val="bg1">
                  <a:lumMod val="95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谨慎传播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88390" rtl="0" eaLnBrk="1" latinLnBrk="0" hangingPunct="1">
        <a:spcBef>
          <a:spcPct val="0"/>
        </a:spcBef>
        <a:buNone/>
        <a:defRPr sz="2800" b="0" kern="1200">
          <a:solidFill>
            <a:schemeClr val="tx1"/>
          </a:solidFill>
          <a:latin typeface="华文中宋" panose="02010600040101010101" charset="-122"/>
          <a:ea typeface="华文中宋" panose="02010600040101010101" charset="-122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华文中宋" panose="02010600040101010101" charset="-122"/>
          <a:ea typeface="华文中宋" panose="02010600040101010101" charset="-122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华文中宋" panose="02010600040101010101" charset="-122"/>
          <a:ea typeface="华文中宋" panose="02010600040101010101" charset="-122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中宋" panose="02010600040101010101" charset="-122"/>
          <a:ea typeface="华文中宋" panose="02010600040101010101" charset="-122"/>
          <a:cs typeface="+mn-cs"/>
        </a:defRPr>
      </a:lvl3pPr>
      <a:lvl4pPr marL="190563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华文中宋" panose="02010600040101010101" charset="-122"/>
          <a:ea typeface="华文中宋" panose="02010600040101010101" charset="-122"/>
          <a:cs typeface="+mn-cs"/>
        </a:defRPr>
      </a:lvl4pPr>
      <a:lvl5pPr marL="244983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华文中宋" panose="02010600040101010101" charset="-122"/>
          <a:ea typeface="华文中宋" panose="02010600040101010101" charset="-122"/>
          <a:cs typeface="+mn-cs"/>
        </a:defRPr>
      </a:lvl5pPr>
      <a:lvl6pPr marL="299402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822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305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724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02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22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41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224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644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63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83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r.namibox.com/static/jquery-1.12.3.min.j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3693012"/>
            <a:ext cx="12195175" cy="936105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纳米盒平台开发问题汇总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557527" y="2324860"/>
            <a:ext cx="1080120" cy="1080120"/>
            <a:chOff x="5593531" y="2853730"/>
            <a:chExt cx="1080120" cy="1080120"/>
          </a:xfrm>
        </p:grpSpPr>
        <p:sp>
          <p:nvSpPr>
            <p:cNvPr id="5" name="椭圆 4"/>
            <p:cNvSpPr/>
            <p:nvPr/>
          </p:nvSpPr>
          <p:spPr>
            <a:xfrm>
              <a:off x="5593531" y="2853730"/>
              <a:ext cx="1080120" cy="108012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7980" y="2997091"/>
              <a:ext cx="793399" cy="793399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6568627" y="213365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>
                <a:solidFill>
                  <a:schemeClr val="bg1">
                    <a:lumMod val="85000"/>
                  </a:schemeClr>
                </a:solidFill>
              </a:rPr>
              <a:t>®</a:t>
            </a:r>
            <a:endParaRPr lang="zh-CN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系统弹窗</a:t>
            </a:r>
            <a:r>
              <a:rPr lang="en-US" altLang="zh-CN" dirty="0" smtClean="0"/>
              <a:t>$.</a:t>
            </a:r>
            <a:r>
              <a:rPr lang="en-US" altLang="zh-CN" dirty="0" err="1" smtClean="0"/>
              <a:t>aletr</a:t>
            </a:r>
            <a:r>
              <a:rPr lang="en-US" altLang="zh-CN" dirty="0" smtClean="0"/>
              <a:t>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$.confirm</a:t>
            </a:r>
            <a:r>
              <a:rPr lang="zh-CN" altLang="en-US" dirty="0" smtClean="0"/>
              <a:t>、</a:t>
            </a:r>
            <a:r>
              <a:rPr lang="en-US" altLang="zh-CN" dirty="0"/>
              <a:t>$. </a:t>
            </a:r>
            <a:r>
              <a:rPr lang="en-US" altLang="zh-CN" dirty="0" smtClean="0"/>
              <a:t>v3ui_toast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588" y="909514"/>
            <a:ext cx="5328000" cy="240982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619" y="838077"/>
            <a:ext cx="5543968" cy="2552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87" y="3717794"/>
            <a:ext cx="5162550" cy="14668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97588" y="5589794"/>
            <a:ext cx="116197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PS</a:t>
            </a:r>
            <a:r>
              <a:rPr lang="zh-CN" altLang="en-US" dirty="0" smtClean="0"/>
              <a:t>：一般的弹窗消息，都可以使用</a:t>
            </a:r>
            <a:r>
              <a:rPr lang="en-US" altLang="zh-CN" dirty="0"/>
              <a:t>$.</a:t>
            </a:r>
            <a:r>
              <a:rPr lang="en-US" altLang="zh-CN" dirty="0" smtClean="0"/>
              <a:t>confirm</a:t>
            </a:r>
            <a:r>
              <a:rPr lang="zh-CN" altLang="en-US" dirty="0" smtClean="0"/>
              <a:t>，里面可以写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的。其他较为复杂的使用</a:t>
            </a:r>
            <a:r>
              <a:rPr lang="en-US" altLang="zh-CN" dirty="0"/>
              <a:t>$.</a:t>
            </a:r>
            <a:r>
              <a:rPr lang="en-US" altLang="zh-CN" dirty="0" err="1"/>
              <a:t>fullscreen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5220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全屏遮罩</a:t>
            </a:r>
            <a:r>
              <a:rPr lang="en-US" altLang="zh-CN" dirty="0"/>
              <a:t>$.</a:t>
            </a:r>
            <a:r>
              <a:rPr lang="en-US" altLang="zh-CN" dirty="0" err="1"/>
              <a:t>fullscreen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587" y="1053794"/>
            <a:ext cx="8496300" cy="82867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7587" y="2277794"/>
            <a:ext cx="1050050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在页面定义自己的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，并隐藏</a:t>
            </a:r>
            <a:r>
              <a:rPr lang="zh-CN" altLang="en-US" smtClean="0"/>
              <a:t>，然后触发</a:t>
            </a:r>
            <a:r>
              <a:rPr lang="en-US" altLang="zh-CN" dirty="0"/>
              <a:t>$.</a:t>
            </a:r>
            <a:r>
              <a:rPr lang="en-US" altLang="zh-CN" dirty="0" err="1" smtClean="0"/>
              <a:t>fullscreen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en-US" altLang="zh-CN" dirty="0"/>
              <a:t> $.</a:t>
            </a:r>
            <a:r>
              <a:rPr lang="en-US" altLang="zh-CN" dirty="0" err="1" smtClean="0"/>
              <a:t>fullscreen</a:t>
            </a:r>
            <a:r>
              <a:rPr lang="en-US" altLang="zh-CN" dirty="0" smtClean="0"/>
              <a:t>(‘close’),</a:t>
            </a:r>
            <a:r>
              <a:rPr lang="zh-CN" altLang="en-US" dirty="0" smtClean="0"/>
              <a:t>关闭全屏。注意，这里也是可以传</a:t>
            </a:r>
            <a:r>
              <a:rPr lang="en-US" altLang="zh-CN" dirty="0" smtClean="0"/>
              <a:t>callback</a:t>
            </a:r>
            <a:r>
              <a:rPr lang="zh-CN" altLang="en-US" dirty="0" smtClean="0"/>
              <a:t>函数的，有时需要用到。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8482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simplejson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json_py26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1.simplejson</a:t>
            </a:r>
            <a:r>
              <a:rPr lang="zh-CN" altLang="en-US" dirty="0"/>
              <a:t> </a:t>
            </a:r>
            <a:r>
              <a:rPr lang="zh-CN" altLang="en-US" dirty="0" smtClean="0"/>
              <a:t>解析效率较快，大家以后使用中优先使用</a:t>
            </a:r>
            <a:r>
              <a:rPr lang="en-US" altLang="zh-CN" dirty="0" err="1" smtClean="0"/>
              <a:t>simplejson</a:t>
            </a:r>
            <a:endParaRPr lang="en-US" altLang="zh-CN" dirty="0" smtClean="0"/>
          </a:p>
          <a:p>
            <a:r>
              <a:rPr lang="en-US" altLang="zh-CN" dirty="0" smtClean="0"/>
              <a:t>2.json.read()</a:t>
            </a:r>
            <a:r>
              <a:rPr lang="zh-CN" altLang="en-US" dirty="0" smtClean="0"/>
              <a:t>不能解析</a:t>
            </a:r>
            <a:r>
              <a:rPr lang="en-US" altLang="zh-CN" dirty="0" err="1" smtClean="0"/>
              <a:t>unicode</a:t>
            </a:r>
            <a:r>
              <a:rPr lang="zh-CN" altLang="en-US" dirty="0" smtClean="0"/>
              <a:t>编码，客户端提交数据有可能出现异常，我们需要用</a:t>
            </a:r>
            <a:r>
              <a:rPr lang="en-US" altLang="zh-CN" dirty="0" smtClean="0"/>
              <a:t>loads(</a:t>
            </a:r>
            <a:r>
              <a:rPr lang="zh-CN" altLang="en-US" dirty="0" smtClean="0"/>
              <a:t>）方法较为安全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87" y="2565794"/>
            <a:ext cx="6581775" cy="952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87" y="3717794"/>
            <a:ext cx="5143764" cy="198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72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之前系统的缓存都存在内存各自的进程当中，只要进程重启就会失效。</a:t>
            </a: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目前</a:t>
            </a:r>
            <a:r>
              <a:rPr lang="zh-CN" altLang="en-US" sz="1600" dirty="0"/>
              <a:t>由于缓存先放入了本机的</a:t>
            </a:r>
            <a:r>
              <a:rPr lang="en-US" altLang="zh-CN" sz="1600" dirty="0" err="1"/>
              <a:t>redis</a:t>
            </a:r>
            <a:r>
              <a:rPr lang="zh-CN" altLang="en-US" sz="1600" dirty="0"/>
              <a:t>，再放入进程内存中。服务器重启内存中是失效了，但是</a:t>
            </a:r>
            <a:r>
              <a:rPr lang="en-US" altLang="zh-CN" sz="1600" dirty="0" err="1"/>
              <a:t>redis</a:t>
            </a:r>
            <a:r>
              <a:rPr lang="zh-CN" altLang="en-US" sz="1600" dirty="0"/>
              <a:t>此时还没有失效，就会造成取出的数据是老的数据。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 smtClean="0"/>
              <a:t>带来的问题：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1.</a:t>
            </a:r>
            <a:r>
              <a:rPr lang="zh-CN" altLang="en-US" sz="1600" dirty="0"/>
              <a:t>重</a:t>
            </a:r>
            <a:r>
              <a:rPr lang="zh-CN" altLang="en-US" sz="1600" dirty="0" smtClean="0"/>
              <a:t>启后数据还不是最新的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表数据被缓存了，表增加了字段，升级的时候</a:t>
            </a:r>
            <a:r>
              <a:rPr lang="en-US" altLang="zh-CN" sz="1600" dirty="0" smtClean="0"/>
              <a:t>model</a:t>
            </a:r>
            <a:r>
              <a:rPr lang="zh-CN" altLang="en-US" sz="1600" dirty="0" smtClean="0"/>
              <a:t>新增了字段就会报大量的异常。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dirty="0"/>
              <a:t>解决缓存的问题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dirty="0" smtClean="0"/>
              <a:t>主要是</a:t>
            </a:r>
            <a:r>
              <a:rPr lang="en-US" altLang="zh-CN" sz="1600" dirty="0" err="1" smtClean="0"/>
              <a:t>redis</a:t>
            </a:r>
            <a:r>
              <a:rPr lang="zh-CN" altLang="en-US" sz="1600" dirty="0" smtClean="0"/>
              <a:t>的缓存失效的问题，那么我们通过版本来控制。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1.</a:t>
            </a:r>
            <a:r>
              <a:rPr lang="zh-CN" altLang="en-US" sz="1600" dirty="0" smtClean="0"/>
              <a:t>函数类型的缓存，通过修改</a:t>
            </a:r>
            <a:r>
              <a:rPr lang="en-US" altLang="zh-CN" sz="1600" dirty="0" err="1" smtClean="0"/>
              <a:t>key_cache</a:t>
            </a:r>
            <a:r>
              <a:rPr lang="zh-CN" altLang="en-US" sz="1600" dirty="0" smtClean="0"/>
              <a:t>参数，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数据表的缓存，这里就修改</a:t>
            </a:r>
            <a:r>
              <a:rPr lang="en-US" altLang="zh-CN" sz="1600" dirty="0" err="1" smtClean="0"/>
              <a:t>key_prefix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88" y="4653794"/>
            <a:ext cx="7920000" cy="178487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587" y="2914143"/>
            <a:ext cx="4608000" cy="167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06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</a:t>
            </a:r>
            <a:r>
              <a:rPr lang="en-US" altLang="zh-CN" dirty="0" err="1" smtClean="0"/>
              <a:t>iewcost</a:t>
            </a:r>
            <a:r>
              <a:rPr lang="zh-CN" altLang="en-US" dirty="0" smtClean="0"/>
              <a:t>和</a:t>
            </a:r>
            <a:r>
              <a:rPr lang="en-US" altLang="zh-CN" dirty="0" err="1"/>
              <a:t>viewperf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/monitor/</a:t>
            </a:r>
            <a:r>
              <a:rPr lang="en-US" altLang="zh-CN" dirty="0"/>
              <a:t> </a:t>
            </a:r>
            <a:r>
              <a:rPr lang="en-US" altLang="zh-CN" dirty="0" err="1" smtClean="0"/>
              <a:t>viewcost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主要是对每次请求的消耗进行查看，特别是能查询出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是否加了索引</a:t>
            </a:r>
            <a:endParaRPr lang="en-US" altLang="zh-CN" dirty="0" smtClean="0"/>
          </a:p>
          <a:p>
            <a:r>
              <a:rPr lang="en-US" altLang="zh-CN" dirty="0"/>
              <a:t>/</a:t>
            </a:r>
            <a:r>
              <a:rPr lang="en-US" altLang="zh-CN" dirty="0" smtClean="0"/>
              <a:t>monitor/</a:t>
            </a:r>
            <a:r>
              <a:rPr lang="en-US" altLang="zh-CN" dirty="0" err="1" smtClean="0"/>
              <a:t>viewperf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 smtClean="0"/>
              <a:t>主要用于性能优化，查看每次请求中，那些地方耗时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87" y="3069794"/>
            <a:ext cx="103680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90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版本管理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587" y="1053794"/>
            <a:ext cx="9000000" cy="5256519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72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静态页面更新机制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769587" y="1038452"/>
            <a:ext cx="468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>
                <a:latin typeface="华文中宋" panose="02010600040101010101" charset="-122"/>
                <a:ea typeface="华文中宋" panose="02010600040101010101" charset="-122"/>
              </a:rPr>
              <a:t>目前系统剩下的静态页面</a:t>
            </a:r>
            <a:r>
              <a:rPr lang="en-US" altLang="zh-CN" sz="1800" dirty="0" smtClean="0">
                <a:latin typeface="华文中宋" panose="02010600040101010101" charset="-122"/>
                <a:ea typeface="华文中宋" panose="02010600040101010101" charset="-122"/>
              </a:rPr>
              <a:t>book </a:t>
            </a:r>
            <a:r>
              <a:rPr lang="zh-CN" altLang="en-US" sz="1800" dirty="0" smtClean="0">
                <a:latin typeface="华文中宋" panose="02010600040101010101" charset="-122"/>
                <a:ea typeface="华文中宋" panose="02010600040101010101" charset="-122"/>
              </a:rPr>
              <a:t>和 </a:t>
            </a:r>
            <a:r>
              <a:rPr lang="en-US" altLang="zh-CN" sz="1800" dirty="0" err="1" smtClean="0">
                <a:latin typeface="华文中宋" panose="02010600040101010101" charset="-122"/>
                <a:ea typeface="华文中宋" panose="02010600040101010101" charset="-122"/>
              </a:rPr>
              <a:t>fanshow</a:t>
            </a:r>
            <a:endParaRPr lang="en-US" altLang="zh-CN" sz="1800" dirty="0" smtClean="0">
              <a:latin typeface="华文中宋" panose="02010600040101010101" charset="-122"/>
              <a:ea typeface="华文中宋" panose="02010600040101010101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>
                <a:latin typeface="华文中宋" panose="02010600040101010101" charset="-122"/>
                <a:ea typeface="华文中宋" panose="02010600040101010101" charset="-122"/>
              </a:rPr>
              <a:t>静态页面生成脚本</a:t>
            </a:r>
            <a:r>
              <a:rPr lang="en-US" altLang="zh-CN" sz="1800" dirty="0" smtClean="0">
                <a:latin typeface="华文中宋" panose="02010600040101010101" charset="-122"/>
                <a:ea typeface="华文中宋" panose="02010600040101010101" charset="-122"/>
              </a:rPr>
              <a:t>\</a:t>
            </a:r>
            <a:r>
              <a:rPr lang="en-US" altLang="zh-CN" sz="1800" dirty="0" err="1" smtClean="0">
                <a:latin typeface="华文中宋" panose="02010600040101010101" charset="-122"/>
                <a:ea typeface="华文中宋" panose="02010600040101010101" charset="-122"/>
              </a:rPr>
              <a:t>justing</a:t>
            </a:r>
            <a:r>
              <a:rPr lang="en-US" altLang="zh-CN" sz="1800" dirty="0" smtClean="0">
                <a:latin typeface="华文中宋" panose="02010600040101010101" charset="-122"/>
                <a:ea typeface="华文中宋" panose="02010600040101010101" charset="-122"/>
              </a:rPr>
              <a:t>\</a:t>
            </a:r>
            <a:r>
              <a:rPr lang="en-US" altLang="zh-CN" sz="1800" dirty="0" err="1" smtClean="0">
                <a:latin typeface="华文中宋" panose="02010600040101010101" charset="-122"/>
                <a:ea typeface="华文中宋" panose="02010600040101010101" charset="-122"/>
              </a:rPr>
              <a:t>namibox</a:t>
            </a:r>
            <a:r>
              <a:rPr lang="en-US" altLang="zh-CN" sz="1800" dirty="0" smtClean="0">
                <a:latin typeface="华文中宋" panose="02010600040101010101" charset="-122"/>
                <a:ea typeface="华文中宋" panose="02010600040101010101" charset="-122"/>
              </a:rPr>
              <a:t>\operation\</a:t>
            </a:r>
            <a:r>
              <a:rPr lang="en-US" altLang="zh-CN" sz="1800" dirty="0" err="1" smtClean="0">
                <a:latin typeface="华文中宋" panose="02010600040101010101" charset="-122"/>
                <a:ea typeface="华文中宋" panose="02010600040101010101" charset="-122"/>
              </a:rPr>
              <a:t>auto_applocal_cache</a:t>
            </a:r>
            <a:r>
              <a:rPr lang="en-US" altLang="zh-CN" sz="1800" dirty="0">
                <a:latin typeface="华文中宋" panose="02010600040101010101" charset="-122"/>
                <a:ea typeface="华文中宋" panose="02010600040101010101" charset="-122"/>
              </a:rPr>
              <a:t>\ </a:t>
            </a:r>
            <a:r>
              <a:rPr lang="en-US" altLang="zh-CN" sz="1800" dirty="0" smtClean="0">
                <a:latin typeface="华文中宋" panose="02010600040101010101" charset="-122"/>
                <a:ea typeface="华文中宋" panose="02010600040101010101" charset="-122"/>
              </a:rPr>
              <a:t>auto_appcache_v3.py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>
                <a:latin typeface="华文中宋" panose="02010600040101010101" charset="-122"/>
                <a:ea typeface="华文中宋" panose="02010600040101010101" charset="-122"/>
              </a:rPr>
              <a:t>生成的本地路径：</a:t>
            </a:r>
            <a:r>
              <a:rPr lang="en-US" altLang="zh-CN" sz="1800" dirty="0" smtClean="0">
                <a:latin typeface="华文中宋" panose="02010600040101010101" charset="-122"/>
                <a:ea typeface="华文中宋" panose="02010600040101010101" charset="-122"/>
              </a:rPr>
              <a:t>\namibox\static\applocal\page_namibox.com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>
                <a:latin typeface="华文中宋" panose="02010600040101010101" charset="-122"/>
                <a:ea typeface="华文中宋" panose="02010600040101010101" charset="-122"/>
              </a:rPr>
              <a:t>静态页面功能测试，</a:t>
            </a:r>
            <a:r>
              <a:rPr lang="en-US" altLang="zh-CN" sz="1800" dirty="0">
                <a:latin typeface="华文中宋" panose="02010600040101010101" charset="-122"/>
                <a:ea typeface="华文中宋" panose="02010600040101010101" charset="-122"/>
              </a:rPr>
              <a:t> </a:t>
            </a:r>
            <a:r>
              <a:rPr lang="zh-CN" altLang="en-US" sz="1800" dirty="0" smtClean="0">
                <a:latin typeface="华文中宋" panose="02010600040101010101" charset="-122"/>
                <a:ea typeface="华文中宋" panose="02010600040101010101" charset="-122"/>
              </a:rPr>
              <a:t>以</a:t>
            </a:r>
            <a:r>
              <a:rPr lang="en-US" altLang="zh-CN" sz="1800" dirty="0" smtClean="0">
                <a:latin typeface="华文中宋" panose="02010600040101010101" charset="-122"/>
                <a:ea typeface="华文中宋" panose="02010600040101010101" charset="-122"/>
              </a:rPr>
              <a:t>book</a:t>
            </a:r>
            <a:r>
              <a:rPr lang="zh-CN" altLang="en-US" sz="1800" dirty="0" smtClean="0">
                <a:latin typeface="华文中宋" panose="02010600040101010101" charset="-122"/>
                <a:ea typeface="华文中宋" panose="02010600040101010101" charset="-122"/>
              </a:rPr>
              <a:t>页面为例后面增加参数</a:t>
            </a:r>
            <a:r>
              <a:rPr lang="en-US" altLang="zh-CN" sz="1800" dirty="0" smtClean="0">
                <a:latin typeface="华文中宋" panose="02010600040101010101" charset="-122"/>
                <a:ea typeface="华文中宋" panose="02010600040101010101" charset="-122"/>
              </a:rPr>
              <a:t>,</a:t>
            </a:r>
            <a:r>
              <a:rPr lang="zh-CN" altLang="en-US" sz="1800" dirty="0" smtClean="0">
                <a:latin typeface="华文中宋" panose="02010600040101010101" charset="-122"/>
                <a:ea typeface="华文中宋" panose="02010600040101010101" charset="-122"/>
              </a:rPr>
              <a:t>调试见右图</a:t>
            </a:r>
            <a:endParaRPr lang="en-US" altLang="zh-CN" sz="1800" dirty="0" smtClean="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en-US" altLang="zh-CN" sz="1800" dirty="0">
                <a:latin typeface="华文中宋" panose="02010600040101010101" charset="-122"/>
                <a:ea typeface="华文中宋" panose="02010600040101010101" charset="-122"/>
              </a:rPr>
              <a:t> </a:t>
            </a:r>
            <a:r>
              <a:rPr lang="en-US" altLang="zh-CN" sz="1800" dirty="0" smtClean="0">
                <a:latin typeface="华文中宋" panose="02010600040101010101" charset="-122"/>
                <a:ea typeface="华文中宋" panose="02010600040101010101" charset="-122"/>
              </a:rPr>
              <a:t>?</a:t>
            </a:r>
            <a:r>
              <a:rPr lang="en-US" altLang="zh-CN" sz="1800" dirty="0" err="1" smtClean="0">
                <a:latin typeface="华文中宋" panose="02010600040101010101" charset="-122"/>
                <a:ea typeface="华文中宋" panose="02010600040101010101" charset="-122"/>
              </a:rPr>
              <a:t>bookid</a:t>
            </a:r>
            <a:r>
              <a:rPr lang="en-US" altLang="zh-CN" sz="1800" dirty="0" smtClean="0">
                <a:latin typeface="华文中宋" panose="02010600040101010101" charset="-122"/>
                <a:ea typeface="华文中宋" panose="02010600040101010101" charset="-122"/>
              </a:rPr>
              <a:t>=tape3a_002001&amp;bookname</a:t>
            </a:r>
            <a:r>
              <a:rPr lang="en-US" altLang="zh-CN" sz="1800" dirty="0">
                <a:latin typeface="华文中宋" panose="02010600040101010101" charset="-122"/>
                <a:ea typeface="华文中宋" panose="02010600040101010101" charset="-122"/>
              </a:rPr>
              <a:t>=</a:t>
            </a:r>
            <a:r>
              <a:rPr lang="zh-CN" altLang="en-US" sz="1800" dirty="0">
                <a:latin typeface="华文中宋" panose="02010600040101010101" charset="-122"/>
                <a:ea typeface="华文中宋" panose="02010600040101010101" charset="-122"/>
              </a:rPr>
              <a:t>语文（人教统编版）</a:t>
            </a:r>
            <a:r>
              <a:rPr lang="en-US" altLang="zh-CN" sz="1800" dirty="0">
                <a:latin typeface="华文中宋" panose="02010600040101010101" charset="-122"/>
                <a:ea typeface="华文中宋" panose="02010600040101010101" charset="-122"/>
              </a:rPr>
              <a:t>&amp;</a:t>
            </a:r>
            <a:r>
              <a:rPr lang="en-US" altLang="zh-CN" sz="1800" dirty="0" err="1">
                <a:latin typeface="华文中宋" panose="02010600040101010101" charset="-122"/>
                <a:ea typeface="华文中宋" panose="02010600040101010101" charset="-122"/>
              </a:rPr>
              <a:t>tapeclick</a:t>
            </a:r>
            <a:r>
              <a:rPr lang="en-US" altLang="zh-CN" sz="1800" dirty="0">
                <a:latin typeface="华文中宋" panose="02010600040101010101" charset="-122"/>
                <a:ea typeface="华文中宋" panose="02010600040101010101" charset="-122"/>
              </a:rPr>
              <a:t>=1&amp;download=1&amp;status=0&amp;modifytime=20180829102446&amp;app_limit_version=30000&amp;ignore_query=yes</a:t>
            </a:r>
            <a:endParaRPr lang="en-US" altLang="zh-CN" sz="1800" dirty="0" smtClean="0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587" y="1038452"/>
            <a:ext cx="6476340" cy="48393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http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互转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625587" y="1125794"/>
            <a:ext cx="4849773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>
                <a:latin typeface="华文中宋" panose="02010600040101010101" charset="-122"/>
                <a:ea typeface="华文中宋" panose="02010600040101010101" charset="-122"/>
              </a:rPr>
              <a:t>安全域名，</a:t>
            </a:r>
            <a:endParaRPr lang="en-US" altLang="zh-CN" sz="1800" dirty="0" smtClean="0">
              <a:latin typeface="华文中宋" panose="02010600040101010101" charset="-122"/>
              <a:ea typeface="华文中宋" panose="02010600040101010101" charset="-122"/>
            </a:endParaRPr>
          </a:p>
          <a:p>
            <a:pPr marL="1001395" lvl="1" indent="-45720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华文中宋" panose="02010600040101010101" charset="-122"/>
                <a:ea typeface="华文中宋" panose="02010600040101010101" charset="-122"/>
              </a:rPr>
              <a:t>域名被指定为安全域名。客户端会根据配置对这些域名都以</a:t>
            </a:r>
            <a:r>
              <a:rPr lang="en-US" altLang="zh-CN" sz="1600" dirty="0" smtClean="0">
                <a:latin typeface="华文中宋" panose="02010600040101010101" charset="-122"/>
                <a:ea typeface="华文中宋" panose="02010600040101010101" charset="-122"/>
              </a:rPr>
              <a:t>https</a:t>
            </a:r>
            <a:r>
              <a:rPr lang="zh-CN" altLang="en-US" sz="1600" dirty="0" smtClean="0">
                <a:latin typeface="华文中宋" panose="02010600040101010101" charset="-122"/>
                <a:ea typeface="华文中宋" panose="02010600040101010101" charset="-122"/>
              </a:rPr>
              <a:t>请求。</a:t>
            </a:r>
            <a:endParaRPr lang="en-US" altLang="zh-CN" sz="1600" dirty="0" smtClean="0">
              <a:latin typeface="华文中宋" panose="02010600040101010101" charset="-122"/>
              <a:ea typeface="华文中宋" panose="02010600040101010101" charset="-122"/>
            </a:endParaRPr>
          </a:p>
          <a:p>
            <a:pPr marL="1001395" lvl="1" indent="-45720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华文中宋" panose="02010600040101010101" charset="-122"/>
                <a:ea typeface="华文中宋" panose="02010600040101010101" charset="-122"/>
              </a:rPr>
              <a:t>平台数据转化都以这个域名列表转换</a:t>
            </a:r>
            <a:endParaRPr lang="en-US" altLang="zh-CN" sz="1600" dirty="0" smtClean="0">
              <a:latin typeface="华文中宋" panose="02010600040101010101" charset="-122"/>
              <a:ea typeface="华文中宋" panose="02010600040101010101" charset="-122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zh-CN" altLang="en-US" sz="1800" dirty="0">
                <a:latin typeface="华文中宋" panose="02010600040101010101" charset="-122"/>
                <a:ea typeface="华文中宋" panose="02010600040101010101" charset="-122"/>
              </a:rPr>
              <a:t>数据库存的</a:t>
            </a:r>
            <a:r>
              <a:rPr lang="en-US" altLang="zh-CN" sz="1800" dirty="0">
                <a:latin typeface="华文中宋" panose="02010600040101010101" charset="-122"/>
                <a:ea typeface="华文中宋" panose="02010600040101010101" charset="-122"/>
              </a:rPr>
              <a:t>http</a:t>
            </a:r>
            <a:r>
              <a:rPr lang="zh-CN" altLang="en-US" sz="1800" dirty="0">
                <a:latin typeface="华文中宋" panose="02010600040101010101" charset="-122"/>
                <a:ea typeface="华文中宋" panose="02010600040101010101" charset="-122"/>
              </a:rPr>
              <a:t>，取出后变为</a:t>
            </a:r>
            <a:r>
              <a:rPr lang="en-US" altLang="zh-CN" sz="1800" dirty="0" smtClean="0">
                <a:latin typeface="华文中宋" panose="02010600040101010101" charset="-122"/>
                <a:ea typeface="华文中宋" panose="02010600040101010101" charset="-122"/>
              </a:rPr>
              <a:t>https</a:t>
            </a:r>
            <a:r>
              <a:rPr lang="zh-CN" altLang="en-US" sz="1800" dirty="0" smtClean="0">
                <a:latin typeface="华文中宋" panose="02010600040101010101" charset="-122"/>
                <a:ea typeface="华文中宋" panose="02010600040101010101" charset="-122"/>
              </a:rPr>
              <a:t>。</a:t>
            </a:r>
            <a:endParaRPr lang="en-US" altLang="zh-CN" sz="1800" dirty="0" smtClean="0">
              <a:latin typeface="华文中宋" panose="02010600040101010101" charset="-122"/>
              <a:ea typeface="华文中宋" panose="02010600040101010101" charset="-122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zh-CN" altLang="en-US" sz="1800" dirty="0" smtClean="0">
                <a:latin typeface="华文中宋" panose="02010600040101010101" charset="-122"/>
                <a:ea typeface="华文中宋" panose="02010600040101010101" charset="-122"/>
              </a:rPr>
              <a:t>转换函数</a:t>
            </a:r>
            <a:r>
              <a:rPr lang="en-US" altLang="zh-CN" sz="1800" dirty="0">
                <a:latin typeface="华文中宋" panose="02010600040101010101" charset="-122"/>
                <a:ea typeface="华文中宋" panose="02010600040101010101" charset="-122"/>
              </a:rPr>
              <a:t>http2https</a:t>
            </a:r>
          </a:p>
          <a:p>
            <a:endParaRPr lang="en-US" altLang="zh-CN" sz="1800" dirty="0" smtClean="0">
              <a:latin typeface="华文中宋" panose="02010600040101010101" charset="-122"/>
              <a:ea typeface="华文中宋" panose="02010600040101010101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dirty="0" smtClean="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en-US" altLang="zh-CN" dirty="0" smtClean="0">
                <a:latin typeface="华文中宋" panose="02010600040101010101" charset="-122"/>
                <a:ea typeface="华文中宋" panose="02010600040101010101" charset="-122"/>
              </a:rPr>
              <a:t>      </a:t>
            </a:r>
          </a:p>
          <a:p>
            <a:pPr marL="457200" indent="-457200">
              <a:buFont typeface="+mj-lt"/>
              <a:buAutoNum type="arabicPeriod"/>
            </a:pPr>
            <a:endParaRPr lang="en-US" altLang="zh-CN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87" y="4141988"/>
            <a:ext cx="5395123" cy="2016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344" y="909514"/>
            <a:ext cx="5809556" cy="20707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57" y="4005794"/>
            <a:ext cx="5626930" cy="228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2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Model</a:t>
            </a:r>
            <a:r>
              <a:rPr lang="zh-CN" altLang="en-US" dirty="0" smtClean="0"/>
              <a:t>的查询和更新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553587" y="1197794"/>
            <a:ext cx="90081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</a:rPr>
              <a:t>多</a:t>
            </a:r>
            <a:r>
              <a:rPr lang="zh-CN" altLang="en-US" dirty="0" smtClean="0">
                <a:latin typeface="华文中宋" panose="02010600040101010101" charset="-122"/>
                <a:ea typeface="华文中宋" panose="02010600040101010101" charset="-122"/>
              </a:rPr>
              <a:t>表的关联查询</a:t>
            </a:r>
            <a:endParaRPr lang="en-US" altLang="zh-CN" dirty="0" smtClean="0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020" y="1578497"/>
            <a:ext cx="9072567" cy="121086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85019" y="3069794"/>
            <a:ext cx="82085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这里查询使用了</a:t>
            </a:r>
            <a:r>
              <a:rPr lang="en-US" altLang="zh-CN" sz="1400" dirty="0" err="1" smtClean="0"/>
              <a:t>VirtualSchoolClass</a:t>
            </a:r>
            <a:r>
              <a:rPr lang="zh-CN" altLang="en-US" sz="1400" dirty="0" smtClean="0"/>
              <a:t>，查询里面必须要有</a:t>
            </a:r>
            <a:r>
              <a:rPr lang="en-US" altLang="zh-CN" sz="1400" dirty="0" err="1" smtClean="0"/>
              <a:t>VirtualSchoolClass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ID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对于列表的查询最好是直接</a:t>
            </a:r>
            <a:r>
              <a:rPr lang="en-US" altLang="zh-CN" sz="1400" dirty="0" smtClean="0"/>
              <a:t>list</a:t>
            </a:r>
            <a:r>
              <a:rPr lang="zh-CN" altLang="en-US" sz="1400" dirty="0" smtClean="0"/>
              <a:t>出来，避免</a:t>
            </a:r>
            <a:r>
              <a:rPr lang="en-US" altLang="zh-CN" sz="1400" dirty="0" err="1" smtClean="0"/>
              <a:t>RawQuerySet</a:t>
            </a:r>
            <a:r>
              <a:rPr lang="zh-CN" altLang="en-US" sz="1400" dirty="0" smtClean="0"/>
              <a:t>再出去其他的查询，引发子查询或者循环查询多次</a:t>
            </a:r>
            <a:endParaRPr lang="zh-CN" altLang="en-US" sz="1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585248" y="3933794"/>
            <a:ext cx="90081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zh-CN" altLang="en-US" dirty="0" smtClean="0">
                <a:latin typeface="华文中宋" panose="02010600040101010101" charset="-122"/>
                <a:ea typeface="华文中宋" panose="02010600040101010101" charset="-122"/>
              </a:rPr>
              <a:t>字段更新</a:t>
            </a:r>
            <a:r>
              <a:rPr lang="en-US" altLang="zh-CN" dirty="0" smtClean="0">
                <a:latin typeface="华文中宋" panose="02010600040101010101" charset="-122"/>
                <a:ea typeface="华文中宋" panose="02010600040101010101" charset="-122"/>
              </a:rPr>
              <a:t>save,</a:t>
            </a:r>
            <a:r>
              <a:rPr lang="zh-CN" altLang="en-US" dirty="0" smtClean="0">
                <a:latin typeface="华文中宋" panose="02010600040101010101" charset="-122"/>
                <a:ea typeface="华文中宋" panose="02010600040101010101" charset="-122"/>
              </a:rPr>
              <a:t>需要指定字段更新</a:t>
            </a:r>
            <a:endParaRPr lang="en-US" altLang="zh-CN" dirty="0" smtClean="0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019" y="4349292"/>
            <a:ext cx="63341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3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APP</a:t>
            </a:r>
            <a:r>
              <a:rPr lang="zh-CN" altLang="en-US" dirty="0" smtClean="0"/>
              <a:t>消息推送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060648" y="1042686"/>
            <a:ext cx="900811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buFont typeface="Wingdings" panose="05000000000000000000" pitchFamily="2" charset="2"/>
              <a:buChar char="Ø"/>
              <a:defRPr>
                <a:latin typeface="华文中宋" panose="02010600040101010101" charset="-122"/>
                <a:ea typeface="华文中宋" panose="02010600040101010101" charset="-122"/>
              </a:defRPr>
            </a:lvl1pPr>
          </a:lstStyle>
          <a:p>
            <a:r>
              <a:rPr lang="zh-CN" altLang="en-US" dirty="0"/>
              <a:t>自定义消息（需要</a:t>
            </a:r>
            <a:r>
              <a:rPr lang="en-US" altLang="zh-CN" dirty="0"/>
              <a:t>APP</a:t>
            </a:r>
            <a:r>
              <a:rPr lang="zh-CN" altLang="en-US" dirty="0"/>
              <a:t>在线的情况才能收到）</a:t>
            </a:r>
            <a:endParaRPr lang="en-US" altLang="zh-CN" dirty="0"/>
          </a:p>
          <a:p>
            <a:r>
              <a:rPr lang="zh-CN" altLang="en-US" dirty="0"/>
              <a:t>广播消息（手机通知栏显示的消息，</a:t>
            </a:r>
            <a:r>
              <a:rPr lang="en-US" altLang="zh-CN" dirty="0"/>
              <a:t>app</a:t>
            </a:r>
            <a:r>
              <a:rPr lang="zh-CN" altLang="en-US" dirty="0"/>
              <a:t>离线的时候也能收到）</a:t>
            </a:r>
            <a:endParaRPr lang="en-US" altLang="zh-CN" dirty="0"/>
          </a:p>
          <a:p>
            <a:r>
              <a:rPr lang="zh-CN" altLang="en-US" dirty="0"/>
              <a:t>接口见</a:t>
            </a:r>
            <a:r>
              <a:rPr lang="en-US" altLang="zh-CN" dirty="0"/>
              <a:t>http://doc.namibox.com/index.php?s=/1&amp;page_id=163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54" y="2376707"/>
            <a:ext cx="10771465" cy="172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962" y="4221794"/>
            <a:ext cx="10152000" cy="21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系统的静态目录、</a:t>
            </a:r>
            <a:r>
              <a:rPr lang="en-US" altLang="zh-CN" dirty="0" smtClean="0"/>
              <a:t>V</a:t>
            </a:r>
            <a:r>
              <a:rPr lang="zh-CN" altLang="en-US" dirty="0" smtClean="0"/>
              <a:t>目录、</a:t>
            </a:r>
            <a:r>
              <a:rPr lang="en-US" altLang="zh-CN" dirty="0" smtClean="0"/>
              <a:t>D</a:t>
            </a:r>
            <a:r>
              <a:rPr lang="zh-CN" altLang="en-US" dirty="0" smtClean="0"/>
              <a:t>目录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129587" y="1125794"/>
            <a:ext cx="9288000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latin typeface="华文中宋" panose="02010600040101010101" charset="-122"/>
                <a:ea typeface="华文中宋" panose="02010600040101010101" charset="-122"/>
              </a:rPr>
              <a:t>系统静态目录包含</a:t>
            </a:r>
            <a:r>
              <a:rPr lang="en-US" altLang="zh-CN" dirty="0" smtClean="0">
                <a:latin typeface="华文中宋" panose="02010600040101010101" charset="-122"/>
                <a:ea typeface="华文中宋" panose="02010600040101010101" charset="-122"/>
              </a:rPr>
              <a:t>3</a:t>
            </a:r>
            <a:r>
              <a:rPr lang="zh-CN" altLang="en-US" dirty="0" smtClean="0">
                <a:latin typeface="华文中宋" panose="02010600040101010101" charset="-122"/>
                <a:ea typeface="华文中宋" panose="02010600040101010101" charset="-122"/>
              </a:rPr>
              <a:t>个（</a:t>
            </a:r>
            <a:r>
              <a:rPr lang="en-US" altLang="zh-CN" dirty="0" err="1" smtClean="0">
                <a:latin typeface="华文中宋" panose="02010600040101010101" charset="-122"/>
                <a:ea typeface="华文中宋" panose="02010600040101010101" charset="-122"/>
              </a:rPr>
              <a:t>namibox</a:t>
            </a:r>
            <a:r>
              <a:rPr lang="en-US" altLang="zh-CN" dirty="0" smtClean="0">
                <a:latin typeface="华文中宋" panose="02010600040101010101" charset="-122"/>
                <a:ea typeface="华文中宋" panose="02010600040101010101" charset="-122"/>
              </a:rPr>
              <a:t>/static </a:t>
            </a:r>
            <a:r>
              <a:rPr lang="zh-CN" altLang="en-US" dirty="0" smtClean="0">
                <a:latin typeface="华文中宋" panose="02010600040101010101" charset="-122"/>
                <a:ea typeface="华文中宋" panose="02010600040101010101" charset="-122"/>
              </a:rPr>
              <a:t>、</a:t>
            </a:r>
            <a:r>
              <a:rPr lang="en-US" altLang="zh-CN" dirty="0" err="1" smtClean="0">
                <a:latin typeface="华文中宋" panose="02010600040101010101" charset="-122"/>
                <a:ea typeface="华文中宋" panose="02010600040101010101" charset="-122"/>
              </a:rPr>
              <a:t>jct</a:t>
            </a:r>
            <a:r>
              <a:rPr lang="en-US" altLang="zh-CN" dirty="0" smtClean="0">
                <a:latin typeface="华文中宋" panose="02010600040101010101" charset="-122"/>
                <a:ea typeface="华文中宋" panose="02010600040101010101" charset="-122"/>
              </a:rPr>
              <a:t>-site/</a:t>
            </a:r>
            <a:r>
              <a:rPr lang="en-US" altLang="zh-CN" dirty="0" err="1" smtClean="0">
                <a:latin typeface="华文中宋" panose="02010600040101010101" charset="-122"/>
                <a:ea typeface="华文中宋" panose="02010600040101010101" charset="-122"/>
              </a:rPr>
              <a:t>webstatic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</a:rPr>
              <a:t> </a:t>
            </a:r>
            <a:r>
              <a:rPr lang="zh-CN" altLang="en-US" dirty="0" smtClean="0">
                <a:latin typeface="华文中宋" panose="02010600040101010101" charset="-122"/>
                <a:ea typeface="华文中宋" panose="02010600040101010101" charset="-122"/>
              </a:rPr>
              <a:t>、</a:t>
            </a:r>
            <a:r>
              <a:rPr lang="en-US" altLang="zh-CN" dirty="0" smtClean="0">
                <a:latin typeface="华文中宋" panose="02010600040101010101" charset="-122"/>
                <a:ea typeface="华文中宋" panose="02010600040101010101" charset="-122"/>
              </a:rPr>
              <a:t>tina3/</a:t>
            </a:r>
            <a:r>
              <a:rPr lang="en-US" altLang="zh-CN" dirty="0" err="1" smtClean="0">
                <a:latin typeface="华文中宋" panose="02010600040101010101" charset="-122"/>
                <a:ea typeface="华文中宋" panose="02010600040101010101" charset="-122"/>
              </a:rPr>
              <a:t>jcss</a:t>
            </a:r>
            <a:r>
              <a:rPr lang="zh-CN" altLang="en-US" dirty="0" smtClean="0">
                <a:latin typeface="华文中宋" panose="02010600040101010101" charset="-122"/>
                <a:ea typeface="华文中宋" panose="02010600040101010101" charset="-122"/>
              </a:rPr>
              <a:t>）</a:t>
            </a:r>
            <a:endParaRPr lang="en-US" altLang="zh-CN" dirty="0" smtClean="0">
              <a:latin typeface="华文中宋" panose="02010600040101010101" charset="-122"/>
              <a:ea typeface="华文中宋" panose="02010600040101010101" charset="-122"/>
            </a:endParaRPr>
          </a:p>
          <a:p>
            <a:pPr marL="887095" lvl="1" indent="-34290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latin typeface="华文中宋" panose="02010600040101010101" charset="-122"/>
                <a:ea typeface="华文中宋" panose="02010600040101010101" charset="-122"/>
              </a:rPr>
              <a:t>jct</a:t>
            </a:r>
            <a:r>
              <a:rPr lang="en-US" altLang="zh-CN" dirty="0" smtClean="0">
                <a:latin typeface="华文中宋" panose="02010600040101010101" charset="-122"/>
                <a:ea typeface="华文中宋" panose="02010600040101010101" charset="-122"/>
              </a:rPr>
              <a:t>-site/</a:t>
            </a:r>
            <a:r>
              <a:rPr lang="en-US" altLang="zh-CN" dirty="0" err="1" smtClean="0">
                <a:latin typeface="华文中宋" panose="02010600040101010101" charset="-122"/>
                <a:ea typeface="华文中宋" panose="02010600040101010101" charset="-122"/>
              </a:rPr>
              <a:t>webstatic</a:t>
            </a:r>
            <a:r>
              <a:rPr lang="zh-CN" altLang="en-US" dirty="0" smtClean="0">
                <a:latin typeface="华文中宋" panose="02010600040101010101" charset="-122"/>
                <a:ea typeface="华文中宋" panose="02010600040101010101" charset="-122"/>
              </a:rPr>
              <a:t>的资源一般是</a:t>
            </a:r>
            <a:r>
              <a:rPr lang="en-US" altLang="zh-CN" dirty="0" err="1" smtClean="0">
                <a:latin typeface="华文中宋" panose="02010600040101010101" charset="-122"/>
                <a:ea typeface="华文中宋" panose="02010600040101010101" charset="-122"/>
              </a:rPr>
              <a:t>js</a:t>
            </a:r>
            <a:r>
              <a:rPr lang="zh-CN" altLang="en-US" dirty="0" smtClean="0">
                <a:latin typeface="华文中宋" panose="02010600040101010101" charset="-122"/>
                <a:ea typeface="华文中宋" panose="02010600040101010101" charset="-122"/>
              </a:rPr>
              <a:t>，访问路径</a:t>
            </a:r>
            <a:r>
              <a:rPr lang="en-US" altLang="zh-CN" sz="1800" dirty="0" smtClean="0"/>
              <a:t>{{</a:t>
            </a:r>
            <a:r>
              <a:rPr lang="en-US" altLang="zh-CN" sz="1800" b="1" dirty="0" err="1">
                <a:solidFill>
                  <a:srgbClr val="FF0000"/>
                </a:solidFill>
              </a:rPr>
              <a:t>cdn</a:t>
            </a:r>
            <a:r>
              <a:rPr lang="en-US" altLang="zh-CN" sz="1800" dirty="0"/>
              <a:t>}}</a:t>
            </a:r>
            <a:r>
              <a:rPr lang="en-US" altLang="zh-CN" sz="1800" dirty="0">
                <a:hlinkClick r:id="rId2"/>
              </a:rPr>
              <a:t>/</a:t>
            </a:r>
            <a:r>
              <a:rPr lang="en-US" altLang="zh-CN" sz="1800" b="1" dirty="0" smtClean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rPr>
              <a:t>static</a:t>
            </a:r>
            <a:r>
              <a:rPr lang="en-US" altLang="zh-CN" sz="1800" dirty="0" smtClean="0">
                <a:latin typeface="华文中宋" panose="02010600040101010101" charset="-122"/>
                <a:ea typeface="华文中宋" panose="02010600040101010101" charset="-122"/>
              </a:rPr>
              <a:t>/jquery-1.12.3.min.js </a:t>
            </a:r>
            <a:r>
              <a:rPr lang="en-US" altLang="zh-CN" sz="1800" dirty="0" smtClean="0"/>
              <a:t>    </a:t>
            </a:r>
          </a:p>
          <a:p>
            <a:pPr marL="887095" lvl="1" indent="-342900">
              <a:buFont typeface="Wingdings" panose="05000000000000000000" pitchFamily="2" charset="2"/>
              <a:buChar char="Ø"/>
            </a:pPr>
            <a:r>
              <a:rPr lang="en-US" altLang="zh-CN" sz="1800" dirty="0" err="1" smtClean="0">
                <a:latin typeface="华文中宋" panose="02010600040101010101" charset="-122"/>
                <a:ea typeface="华文中宋" panose="02010600040101010101" charset="-122"/>
              </a:rPr>
              <a:t>namibox</a:t>
            </a:r>
            <a:r>
              <a:rPr lang="en-US" altLang="zh-CN" sz="1800" dirty="0" smtClean="0">
                <a:latin typeface="华文中宋" panose="02010600040101010101" charset="-122"/>
                <a:ea typeface="华文中宋" panose="02010600040101010101" charset="-122"/>
              </a:rPr>
              <a:t>/static</a:t>
            </a:r>
            <a:r>
              <a:rPr lang="zh-CN" altLang="en-US" sz="1800" dirty="0" smtClean="0">
                <a:latin typeface="华文中宋" panose="02010600040101010101" charset="-122"/>
                <a:ea typeface="华文中宋" panose="02010600040101010101" charset="-122"/>
              </a:rPr>
              <a:t>的资源图片资源和音频资源 访问路径</a:t>
            </a:r>
            <a:r>
              <a:rPr lang="en-US" altLang="zh-CN" dirty="0" smtClean="0"/>
              <a:t>{{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cdn</a:t>
            </a:r>
            <a:r>
              <a:rPr lang="en-US" altLang="zh-CN" sz="2400" b="1" dirty="0" err="1">
                <a:solidFill>
                  <a:srgbClr val="FF0000"/>
                </a:solidFill>
              </a:rPr>
              <a:t>_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audio</a:t>
            </a:r>
            <a:r>
              <a:rPr lang="en-US" altLang="zh-CN" dirty="0" smtClean="0"/>
              <a:t>}}/</a:t>
            </a:r>
            <a:r>
              <a:rPr lang="en-US" altLang="zh-CN" dirty="0" err="1" smtClean="0">
                <a:solidFill>
                  <a:srgbClr val="FF0000"/>
                </a:solidFill>
              </a:rPr>
              <a:t>tina</a:t>
            </a:r>
            <a:r>
              <a:rPr lang="en-US" altLang="zh-CN" dirty="0" smtClean="0">
                <a:solidFill>
                  <a:srgbClr val="FF0000"/>
                </a:solidFill>
              </a:rPr>
              <a:t>/static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namibox_honor</a:t>
            </a:r>
            <a:r>
              <a:rPr lang="en-US" altLang="zh-CN" dirty="0" smtClean="0"/>
              <a:t>/left_arrow.png</a:t>
            </a:r>
          </a:p>
          <a:p>
            <a:pPr marL="887095" lvl="1" indent="-342900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华文中宋" panose="02010600040101010101" charset="-122"/>
                <a:ea typeface="华文中宋" panose="02010600040101010101" charset="-122"/>
              </a:rPr>
              <a:t>tina3/</a:t>
            </a:r>
            <a:r>
              <a:rPr lang="en-US" altLang="zh-CN" sz="1800" dirty="0" err="1" smtClean="0">
                <a:latin typeface="华文中宋" panose="02010600040101010101" charset="-122"/>
                <a:ea typeface="华文中宋" panose="02010600040101010101" charset="-122"/>
              </a:rPr>
              <a:t>jcss</a:t>
            </a:r>
            <a:r>
              <a:rPr lang="zh-CN" altLang="en-US" sz="1800" dirty="0" smtClean="0">
                <a:latin typeface="华文中宋" panose="02010600040101010101" charset="-122"/>
                <a:ea typeface="华文中宋" panose="02010600040101010101" charset="-122"/>
              </a:rPr>
              <a:t>里面主要是</a:t>
            </a:r>
            <a:r>
              <a:rPr lang="en-US" altLang="zh-CN" sz="1800" dirty="0" err="1" smtClean="0">
                <a:latin typeface="华文中宋" panose="02010600040101010101" charset="-122"/>
                <a:ea typeface="华文中宋" panose="02010600040101010101" charset="-122"/>
              </a:rPr>
              <a:t>js</a:t>
            </a:r>
            <a:r>
              <a:rPr lang="zh-CN" altLang="en-US" sz="1800" dirty="0" smtClean="0">
                <a:latin typeface="华文中宋" panose="02010600040101010101" charset="-122"/>
                <a:ea typeface="华文中宋" panose="02010600040101010101" charset="-122"/>
              </a:rPr>
              <a:t>和</a:t>
            </a:r>
            <a:r>
              <a:rPr lang="en-US" altLang="zh-CN" sz="1800" dirty="0" err="1" smtClean="0">
                <a:latin typeface="华文中宋" panose="02010600040101010101" charset="-122"/>
                <a:ea typeface="华文中宋" panose="02010600040101010101" charset="-122"/>
              </a:rPr>
              <a:t>css</a:t>
            </a:r>
            <a:r>
              <a:rPr lang="zh-CN" altLang="en-US" sz="1800" dirty="0">
                <a:latin typeface="华文中宋" panose="02010600040101010101" charset="-122"/>
                <a:ea typeface="华文中宋" panose="02010600040101010101" charset="-122"/>
              </a:rPr>
              <a:t> </a:t>
            </a:r>
            <a:r>
              <a:rPr lang="zh-CN" altLang="en-US" sz="1800" dirty="0" smtClean="0">
                <a:latin typeface="华文中宋" panose="02010600040101010101" charset="-122"/>
                <a:ea typeface="华文中宋" panose="02010600040101010101" charset="-122"/>
              </a:rPr>
              <a:t>，如下图</a:t>
            </a:r>
            <a:endParaRPr lang="en-US" altLang="zh-CN" sz="1800" dirty="0" smtClean="0">
              <a:latin typeface="华文中宋" panose="02010600040101010101" charset="-122"/>
              <a:ea typeface="华文中宋" panose="02010600040101010101" charset="-122"/>
            </a:endParaRPr>
          </a:p>
          <a:p>
            <a:pPr marL="887095" lvl="1" indent="-342900">
              <a:buFont typeface="Wingdings" panose="05000000000000000000" pitchFamily="2" charset="2"/>
              <a:buChar char="Ø"/>
            </a:pPr>
            <a:endParaRPr lang="en-US" altLang="zh-CN" dirty="0">
              <a:latin typeface="华文中宋" panose="02010600040101010101" charset="-122"/>
              <a:ea typeface="华文中宋" panose="02010600040101010101" charset="-122"/>
            </a:endParaRPr>
          </a:p>
          <a:p>
            <a:pPr marL="457200" lvl="1" indent="-457200">
              <a:buFont typeface="+mj-lt"/>
              <a:buAutoNum type="arabicPeriod" startAt="2"/>
            </a:pPr>
            <a:r>
              <a:rPr lang="en-US" altLang="zh-CN" dirty="0" smtClean="0">
                <a:latin typeface="华文中宋" panose="02010600040101010101" charset="-122"/>
                <a:ea typeface="华文中宋" panose="02010600040101010101" charset="-122"/>
              </a:rPr>
              <a:t>V</a:t>
            </a:r>
            <a:r>
              <a:rPr lang="zh-CN" altLang="en-US" dirty="0" smtClean="0">
                <a:latin typeface="华文中宋" panose="02010600040101010101" charset="-122"/>
                <a:ea typeface="华文中宋" panose="02010600040101010101" charset="-122"/>
              </a:rPr>
              <a:t>目录</a:t>
            </a:r>
            <a:r>
              <a:rPr lang="en-US" altLang="zh-CN" dirty="0" err="1" smtClean="0">
                <a:latin typeface="华文中宋" panose="02010600040101010101" charset="-122"/>
                <a:ea typeface="华文中宋" panose="02010600040101010101" charset="-122"/>
              </a:rPr>
              <a:t>namibox</a:t>
            </a:r>
            <a:r>
              <a:rPr lang="en-US" altLang="zh-CN" dirty="0" smtClean="0">
                <a:latin typeface="华文中宋" panose="02010600040101010101" charset="-122"/>
                <a:ea typeface="华文中宋" panose="02010600040101010101" charset="-122"/>
              </a:rPr>
              <a:t>/static/v</a:t>
            </a:r>
            <a:r>
              <a:rPr lang="zh-CN" altLang="en-US" dirty="0" smtClean="0">
                <a:latin typeface="华文中宋" panose="02010600040101010101" charset="-122"/>
                <a:ea typeface="华文中宋" panose="02010600040101010101" charset="-122"/>
              </a:rPr>
              <a:t>主要是一些配置问题，例如点读和成长圈</a:t>
            </a:r>
            <a:endParaRPr lang="en-US" altLang="zh-CN" dirty="0" smtClean="0">
              <a:latin typeface="华文中宋" panose="02010600040101010101" charset="-122"/>
              <a:ea typeface="华文中宋" panose="02010600040101010101" charset="-122"/>
            </a:endParaRPr>
          </a:p>
          <a:p>
            <a:pPr marL="457200" lvl="1" indent="-457200">
              <a:buFont typeface="+mj-lt"/>
              <a:buAutoNum type="arabicPeriod" startAt="2"/>
            </a:pPr>
            <a:r>
              <a:rPr lang="en-US" altLang="zh-CN" dirty="0" smtClean="0">
                <a:latin typeface="华文中宋" panose="02010600040101010101" charset="-122"/>
                <a:ea typeface="华文中宋" panose="02010600040101010101" charset="-122"/>
              </a:rPr>
              <a:t>D</a:t>
            </a:r>
            <a:r>
              <a:rPr lang="zh-CN" altLang="en-US" dirty="0" smtClean="0">
                <a:latin typeface="华文中宋" panose="02010600040101010101" charset="-122"/>
                <a:ea typeface="华文中宋" panose="02010600040101010101" charset="-122"/>
              </a:rPr>
              <a:t>目录</a:t>
            </a:r>
            <a:r>
              <a:rPr lang="en-US" altLang="zh-CN" dirty="0" err="1" smtClean="0">
                <a:latin typeface="华文中宋" panose="02010600040101010101" charset="-122"/>
                <a:ea typeface="华文中宋" panose="02010600040101010101" charset="-122"/>
              </a:rPr>
              <a:t>namibox</a:t>
            </a:r>
            <a:r>
              <a:rPr lang="en-US" altLang="zh-CN" dirty="0" smtClean="0">
                <a:latin typeface="华文中宋" panose="02010600040101010101" charset="-122"/>
                <a:ea typeface="华文中宋" panose="02010600040101010101" charset="-122"/>
              </a:rPr>
              <a:t>/static/d</a:t>
            </a:r>
            <a:r>
              <a:rPr lang="zh-CN" altLang="en-US" dirty="0" smtClean="0">
                <a:latin typeface="华文中宋" panose="02010600040101010101" charset="-122"/>
                <a:ea typeface="华文中宋" panose="02010600040101010101" charset="-122"/>
              </a:rPr>
              <a:t>主要是资源问题，点读的书、绘本、电子卡片等</a:t>
            </a:r>
            <a:endParaRPr lang="en-US" altLang="zh-CN" dirty="0">
              <a:latin typeface="华文中宋" panose="02010600040101010101" charset="-122"/>
              <a:ea typeface="华文中宋" panose="02010600040101010101" charset="-122"/>
            </a:endParaRPr>
          </a:p>
          <a:p>
            <a:pPr marL="887095" lvl="1" indent="-3429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657" y="4653794"/>
            <a:ext cx="7600200" cy="190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6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的交互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6947" y="994424"/>
            <a:ext cx="11449272" cy="494423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en-US" altLang="zh-CN" dirty="0"/>
              <a:t> </a:t>
            </a:r>
            <a:r>
              <a:rPr lang="en-US" altLang="zh-CN" dirty="0" err="1"/>
              <a:t>WebView</a:t>
            </a:r>
            <a:r>
              <a:rPr lang="zh-CN" altLang="en-US" dirty="0" smtClean="0"/>
              <a:t>向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发送消息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87" y="1488847"/>
            <a:ext cx="10487025" cy="638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59" y="2146585"/>
            <a:ext cx="10487025" cy="1728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3176" y="4080500"/>
            <a:ext cx="118038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en-US" altLang="zh-CN" dirty="0"/>
              <a:t> 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向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注册消息</a:t>
            </a:r>
            <a:endParaRPr lang="en-US" altLang="zh-CN" dirty="0" smtClean="0"/>
          </a:p>
          <a:p>
            <a:pPr marL="887095" lvl="1" indent="-34290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jsapp_register_with_reload_action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注册消息，收到消息后立马刷新注册消息页面</a:t>
            </a:r>
            <a:endParaRPr lang="en-US" altLang="zh-CN" dirty="0" smtClean="0"/>
          </a:p>
          <a:p>
            <a:pPr marL="887095" lvl="1" indent="-34290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jsapp_register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仅仅注册消息，消息需要自己处理</a:t>
            </a:r>
            <a:r>
              <a:rPr lang="en-US" altLang="zh-CN" dirty="0">
                <a:solidFill>
                  <a:srgbClr val="FF0000"/>
                </a:solidFill>
              </a:rPr>
              <a:t>function </a:t>
            </a:r>
            <a:r>
              <a:rPr lang="en-US" altLang="zh-CN" dirty="0" err="1">
                <a:solidFill>
                  <a:srgbClr val="FF0000"/>
                </a:solidFill>
              </a:rPr>
              <a:t>on_appcmd_notify_book</a:t>
            </a:r>
            <a:r>
              <a:rPr lang="en-US" altLang="zh-CN" dirty="0">
                <a:solidFill>
                  <a:srgbClr val="FF0000"/>
                </a:solidFill>
              </a:rPr>
              <a:t>(message){}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887095" lvl="1" indent="-34290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jsapp_register_with_refresh_when_resume</a:t>
            </a:r>
            <a:r>
              <a:rPr lang="en-US" altLang="zh-CN" dirty="0" smtClean="0"/>
              <a:t> </a:t>
            </a:r>
            <a:r>
              <a:rPr lang="zh-CN" altLang="en-US" dirty="0" smtClean="0"/>
              <a:t>注册消息，回到这个页面时再刷新页面</a:t>
            </a:r>
            <a:r>
              <a:rPr lang="en-US" altLang="zh-CN" dirty="0" smtClean="0"/>
              <a:t>    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120" y="5637563"/>
            <a:ext cx="104489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21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向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保存记录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87" y="1794631"/>
            <a:ext cx="7496175" cy="6953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97587" y="3045367"/>
            <a:ext cx="7560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向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查询保存的记录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87" y="3460865"/>
            <a:ext cx="99441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85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接收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转发的消息（区分</a:t>
            </a:r>
            <a:r>
              <a:rPr lang="en-US" altLang="zh-CN" dirty="0" err="1" smtClean="0"/>
              <a:t>msg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87" y="1701794"/>
            <a:ext cx="67818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83197"/>
      </p:ext>
    </p:extLst>
  </p:cSld>
  <p:clrMapOvr>
    <a:masterClrMapping/>
  </p:clrMapOvr>
</p:sld>
</file>

<file path=ppt/theme/theme1.xml><?xml version="1.0" encoding="utf-8"?>
<a:theme xmlns:a="http://schemas.openxmlformats.org/drawingml/2006/main" name="纳米盒产品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B0F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纳米盒默认模板</Template>
  <TotalTime>279</TotalTime>
  <Words>741</Words>
  <Application>Microsoft Office PowerPoint</Application>
  <PresentationFormat>自定义</PresentationFormat>
  <Paragraphs>77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FrutigerNext LT Medium</vt:lpstr>
      <vt:lpstr>MS PGothic</vt:lpstr>
      <vt:lpstr>华文中宋</vt:lpstr>
      <vt:lpstr>宋体</vt:lpstr>
      <vt:lpstr>Arial</vt:lpstr>
      <vt:lpstr>Calibri</vt:lpstr>
      <vt:lpstr>Wingdings</vt:lpstr>
      <vt:lpstr>纳米盒产品模板</vt:lpstr>
      <vt:lpstr>纳米盒平台开发问题汇总</vt:lpstr>
      <vt:lpstr>静态页面更新机制</vt:lpstr>
      <vt:lpstr>http和https互转</vt:lpstr>
      <vt:lpstr>Model的查询和更新</vt:lpstr>
      <vt:lpstr>APP消息推送</vt:lpstr>
      <vt:lpstr>系统的静态目录、V目录、D目录</vt:lpstr>
      <vt:lpstr>APP和WebView的交互</vt:lpstr>
      <vt:lpstr>PowerPoint 演示文稿</vt:lpstr>
      <vt:lpstr>PowerPoint 演示文稿</vt:lpstr>
      <vt:lpstr>系统弹窗$.aletr 、$.confirm、$. v3ui_toast、</vt:lpstr>
      <vt:lpstr>全屏遮罩$.fullscreen</vt:lpstr>
      <vt:lpstr>simplejson、json_py26、json</vt:lpstr>
      <vt:lpstr>缓存</vt:lpstr>
      <vt:lpstr>viewcost和viewperf</vt:lpstr>
      <vt:lpstr>Git版本管理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纳 米 盒</dc:title>
  <dc:creator>吴盈芳</dc:creator>
  <cp:lastModifiedBy>Windows 用户</cp:lastModifiedBy>
  <cp:revision>699</cp:revision>
  <dcterms:created xsi:type="dcterms:W3CDTF">2016-08-06T05:24:00Z</dcterms:created>
  <dcterms:modified xsi:type="dcterms:W3CDTF">2018-09-12T10:52:18Z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