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6" r:id="rId2"/>
  </p:sldIdLst>
  <p:sldSz cx="21242338" cy="30243463"/>
  <p:notesSz cx="6858000" cy="9144000"/>
  <p:embeddedFontLst>
    <p:embeddedFont>
      <p:font typeface="標楷體" panose="03000509000000000000" pitchFamily="65" charset="-120"/>
      <p:regular r:id="rId3"/>
    </p:embeddedFont>
    <p:embeddedFont>
      <p:font typeface="Arial Unicode MS" panose="020B0604020202020204" pitchFamily="34" charset="-120"/>
      <p:regular r:id="rId4"/>
    </p:embeddedFont>
    <p:embeddedFont>
      <p:font typeface="Calibri" panose="020F0502020204030204" pitchFamily="34" charset="0"/>
      <p:regular r:id="rId5"/>
      <p:bold r:id="rId6"/>
      <p:italic r:id="rId7"/>
      <p:boldItalic r:id="rId8"/>
    </p:embeddedFont>
  </p:embeddedFontLst>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1289050" indent="-83185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2578100" indent="-16637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3867150" indent="-249555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5157788" indent="-3328988"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9526">
          <p15:clr>
            <a:srgbClr val="A4A3A4"/>
          </p15:clr>
        </p15:guide>
        <p15:guide id="2" pos="66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2C2"/>
    <a:srgbClr val="F5BDBD"/>
    <a:srgbClr val="A4B8D8"/>
    <a:srgbClr val="9CB1D4"/>
    <a:srgbClr val="FDFBDB"/>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09" autoAdjust="0"/>
    <p:restoredTop sz="94424" autoAdjust="0"/>
  </p:normalViewPr>
  <p:slideViewPr>
    <p:cSldViewPr showGuides="1">
      <p:cViewPr>
        <p:scale>
          <a:sx n="33" d="100"/>
          <a:sy n="33" d="100"/>
        </p:scale>
        <p:origin x="1752" y="-2838"/>
      </p:cViewPr>
      <p:guideLst>
        <p:guide orient="horz" pos="9526"/>
        <p:guide pos="669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93176" y="9395079"/>
            <a:ext cx="18055989" cy="6482742"/>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3186352" y="17137961"/>
            <a:ext cx="14869636" cy="7728886"/>
          </a:xfrm>
        </p:spPr>
        <p:txBody>
          <a:bodyPr/>
          <a:lstStyle>
            <a:lvl1pPr marL="0" indent="0" algn="ctr">
              <a:buNone/>
              <a:defRPr>
                <a:solidFill>
                  <a:schemeClr val="tx1">
                    <a:tint val="75000"/>
                  </a:schemeClr>
                </a:solidFill>
              </a:defRPr>
            </a:lvl1pPr>
            <a:lvl2pPr marL="1289487" indent="0" algn="ctr">
              <a:buNone/>
              <a:defRPr>
                <a:solidFill>
                  <a:schemeClr val="tx1">
                    <a:tint val="75000"/>
                  </a:schemeClr>
                </a:solidFill>
              </a:defRPr>
            </a:lvl2pPr>
            <a:lvl3pPr marL="2578974" indent="0" algn="ctr">
              <a:buNone/>
              <a:defRPr>
                <a:solidFill>
                  <a:schemeClr val="tx1">
                    <a:tint val="75000"/>
                  </a:schemeClr>
                </a:solidFill>
              </a:defRPr>
            </a:lvl3pPr>
            <a:lvl4pPr marL="3868461" indent="0" algn="ctr">
              <a:buNone/>
              <a:defRPr>
                <a:solidFill>
                  <a:schemeClr val="tx1">
                    <a:tint val="75000"/>
                  </a:schemeClr>
                </a:solidFill>
              </a:defRPr>
            </a:lvl4pPr>
            <a:lvl5pPr marL="5157948" indent="0" algn="ctr">
              <a:buNone/>
              <a:defRPr>
                <a:solidFill>
                  <a:schemeClr val="tx1">
                    <a:tint val="75000"/>
                  </a:schemeClr>
                </a:solidFill>
              </a:defRPr>
            </a:lvl5pPr>
            <a:lvl6pPr marL="6447434" indent="0" algn="ctr">
              <a:buNone/>
              <a:defRPr>
                <a:solidFill>
                  <a:schemeClr val="tx1">
                    <a:tint val="75000"/>
                  </a:schemeClr>
                </a:solidFill>
              </a:defRPr>
            </a:lvl6pPr>
            <a:lvl7pPr marL="7736921" indent="0" algn="ctr">
              <a:buNone/>
              <a:defRPr>
                <a:solidFill>
                  <a:schemeClr val="tx1">
                    <a:tint val="75000"/>
                  </a:schemeClr>
                </a:solidFill>
              </a:defRPr>
            </a:lvl7pPr>
            <a:lvl8pPr marL="9026408" indent="0" algn="ctr">
              <a:buNone/>
              <a:defRPr>
                <a:solidFill>
                  <a:schemeClr val="tx1">
                    <a:tint val="75000"/>
                  </a:schemeClr>
                </a:solidFill>
              </a:defRPr>
            </a:lvl8pPr>
            <a:lvl9pPr marL="10315895"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pPr>
              <a:defRPr/>
            </a:pPr>
            <a:fld id="{3B13229A-5EE9-4139-B4CC-FF1E1E494C97}" type="datetimeFigureOut">
              <a:rPr lang="zh-TW" altLang="en-US"/>
              <a:pPr>
                <a:defRPr/>
              </a:pPr>
              <a:t>2016/5/10</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3EA1EC3-F91A-4D7B-ABDF-1FF878FE275B}" type="slidenum">
              <a:rPr lang="zh-TW" altLang="en-US"/>
              <a:pPr>
                <a:defRPr/>
              </a:pPr>
              <a:t>‹#›</a:t>
            </a:fld>
            <a:endParaRPr lang="zh-TW" altLang="en-US"/>
          </a:p>
        </p:txBody>
      </p:sp>
    </p:spTree>
    <p:extLst>
      <p:ext uri="{BB962C8B-B14F-4D97-AF65-F5344CB8AC3E}">
        <p14:creationId xmlns:p14="http://schemas.microsoft.com/office/powerpoint/2010/main" val="29880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0D06892B-62B2-4954-8F52-63374FBB1DEB}" type="datetimeFigureOut">
              <a:rPr lang="zh-TW" altLang="en-US"/>
              <a:pPr>
                <a:defRPr/>
              </a:pPr>
              <a:t>2016/5/10</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DE85FE50-0CF2-46E1-B640-3FB3B343832E}" type="slidenum">
              <a:rPr lang="zh-TW" altLang="en-US"/>
              <a:pPr>
                <a:defRPr/>
              </a:pPr>
              <a:t>‹#›</a:t>
            </a:fld>
            <a:endParaRPr lang="zh-TW" altLang="en-US"/>
          </a:p>
        </p:txBody>
      </p:sp>
    </p:spTree>
    <p:extLst>
      <p:ext uri="{BB962C8B-B14F-4D97-AF65-F5344CB8AC3E}">
        <p14:creationId xmlns:p14="http://schemas.microsoft.com/office/powerpoint/2010/main" val="94984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2738030" y="1890218"/>
            <a:ext cx="3949749" cy="4023360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77721" y="1890218"/>
            <a:ext cx="11506266" cy="4023360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5CC77DA6-C84B-4151-8C7B-C22ADCA4ABD7}" type="datetimeFigureOut">
              <a:rPr lang="zh-TW" altLang="en-US"/>
              <a:pPr>
                <a:defRPr/>
              </a:pPr>
              <a:t>2016/5/10</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54528544-E8FB-4366-AA3A-EE6016AFA28C}" type="slidenum">
              <a:rPr lang="zh-TW" altLang="en-US"/>
              <a:pPr>
                <a:defRPr/>
              </a:pPr>
              <a:t>‹#›</a:t>
            </a:fld>
            <a:endParaRPr lang="zh-TW" altLang="en-US"/>
          </a:p>
        </p:txBody>
      </p:sp>
    </p:spTree>
    <p:extLst>
      <p:ext uri="{BB962C8B-B14F-4D97-AF65-F5344CB8AC3E}">
        <p14:creationId xmlns:p14="http://schemas.microsoft.com/office/powerpoint/2010/main" val="274991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A1B7BED5-1F33-4BE2-A758-140FC67AC5B1}" type="datetimeFigureOut">
              <a:rPr lang="zh-TW" altLang="en-US"/>
              <a:pPr>
                <a:defRPr/>
              </a:pPr>
              <a:t>2016/5/10</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CE5EB92-EA7C-47B0-9610-D4FE9FE81223}" type="slidenum">
              <a:rPr lang="zh-TW" altLang="en-US"/>
              <a:pPr>
                <a:defRPr/>
              </a:pPr>
              <a:t>‹#›</a:t>
            </a:fld>
            <a:endParaRPr lang="zh-TW" altLang="en-US"/>
          </a:p>
        </p:txBody>
      </p:sp>
    </p:spTree>
    <p:extLst>
      <p:ext uri="{BB962C8B-B14F-4D97-AF65-F5344CB8AC3E}">
        <p14:creationId xmlns:p14="http://schemas.microsoft.com/office/powerpoint/2010/main" val="348950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677996" y="19434226"/>
            <a:ext cx="18055989" cy="6006688"/>
          </a:xfrm>
        </p:spPr>
        <p:txBody>
          <a:bodyPr anchor="t"/>
          <a:lstStyle>
            <a:lvl1pPr algn="l">
              <a:defRPr sz="113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677996" y="12818472"/>
            <a:ext cx="18055989" cy="6615754"/>
          </a:xfrm>
        </p:spPr>
        <p:txBody>
          <a:bodyPr anchor="b"/>
          <a:lstStyle>
            <a:lvl1pPr marL="0" indent="0">
              <a:buNone/>
              <a:defRPr sz="5600">
                <a:solidFill>
                  <a:schemeClr val="tx1">
                    <a:tint val="75000"/>
                  </a:schemeClr>
                </a:solidFill>
              </a:defRPr>
            </a:lvl1pPr>
            <a:lvl2pPr marL="1289487" indent="0">
              <a:buNone/>
              <a:defRPr sz="5100">
                <a:solidFill>
                  <a:schemeClr val="tx1">
                    <a:tint val="75000"/>
                  </a:schemeClr>
                </a:solidFill>
              </a:defRPr>
            </a:lvl2pPr>
            <a:lvl3pPr marL="2578974" indent="0">
              <a:buNone/>
              <a:defRPr sz="4500">
                <a:solidFill>
                  <a:schemeClr val="tx1">
                    <a:tint val="75000"/>
                  </a:schemeClr>
                </a:solidFill>
              </a:defRPr>
            </a:lvl3pPr>
            <a:lvl4pPr marL="3868461" indent="0">
              <a:buNone/>
              <a:defRPr sz="3900">
                <a:solidFill>
                  <a:schemeClr val="tx1">
                    <a:tint val="75000"/>
                  </a:schemeClr>
                </a:solidFill>
              </a:defRPr>
            </a:lvl4pPr>
            <a:lvl5pPr marL="5157948" indent="0">
              <a:buNone/>
              <a:defRPr sz="3900">
                <a:solidFill>
                  <a:schemeClr val="tx1">
                    <a:tint val="75000"/>
                  </a:schemeClr>
                </a:solidFill>
              </a:defRPr>
            </a:lvl5pPr>
            <a:lvl6pPr marL="6447434" indent="0">
              <a:buNone/>
              <a:defRPr sz="3900">
                <a:solidFill>
                  <a:schemeClr val="tx1">
                    <a:tint val="75000"/>
                  </a:schemeClr>
                </a:solidFill>
              </a:defRPr>
            </a:lvl6pPr>
            <a:lvl7pPr marL="7736921" indent="0">
              <a:buNone/>
              <a:defRPr sz="3900">
                <a:solidFill>
                  <a:schemeClr val="tx1">
                    <a:tint val="75000"/>
                  </a:schemeClr>
                </a:solidFill>
              </a:defRPr>
            </a:lvl7pPr>
            <a:lvl8pPr marL="9026408" indent="0">
              <a:buNone/>
              <a:defRPr sz="3900">
                <a:solidFill>
                  <a:schemeClr val="tx1">
                    <a:tint val="75000"/>
                  </a:schemeClr>
                </a:solidFill>
              </a:defRPr>
            </a:lvl8pPr>
            <a:lvl9pPr marL="10315895" indent="0">
              <a:buNone/>
              <a:defRPr sz="39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1986BFC7-8B40-436D-9F73-87156A5EAE32}" type="datetimeFigureOut">
              <a:rPr lang="zh-TW" altLang="en-US"/>
              <a:pPr>
                <a:defRPr/>
              </a:pPr>
              <a:t>2016/5/10</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8B4B061-1550-412D-BB97-02CD486AE5D9}" type="slidenum">
              <a:rPr lang="zh-TW" altLang="en-US"/>
              <a:pPr>
                <a:defRPr/>
              </a:pPr>
              <a:t>‹#›</a:t>
            </a:fld>
            <a:endParaRPr lang="zh-TW" altLang="en-US"/>
          </a:p>
        </p:txBody>
      </p:sp>
    </p:spTree>
    <p:extLst>
      <p:ext uri="{BB962C8B-B14F-4D97-AF65-F5344CB8AC3E}">
        <p14:creationId xmlns:p14="http://schemas.microsoft.com/office/powerpoint/2010/main" val="184032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77725" y="11005262"/>
            <a:ext cx="7726163" cy="31118565"/>
          </a:xfrm>
        </p:spPr>
        <p:txBody>
          <a:bodyPr/>
          <a:lstStyle>
            <a:lvl1pPr>
              <a:defRPr sz="7900"/>
            </a:lvl1pPr>
            <a:lvl2pPr>
              <a:defRPr sz="6800"/>
            </a:lvl2pPr>
            <a:lvl3pPr>
              <a:defRPr sz="5600"/>
            </a:lvl3pPr>
            <a:lvl4pPr>
              <a:defRPr sz="5100"/>
            </a:lvl4pPr>
            <a:lvl5pPr>
              <a:defRPr sz="5100"/>
            </a:lvl5pPr>
            <a:lvl6pPr>
              <a:defRPr sz="5100"/>
            </a:lvl6pPr>
            <a:lvl7pPr>
              <a:defRPr sz="5100"/>
            </a:lvl7pPr>
            <a:lvl8pPr>
              <a:defRPr sz="5100"/>
            </a:lvl8pPr>
            <a:lvl9pPr>
              <a:defRPr sz="51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8957923" y="11005262"/>
            <a:ext cx="7729852" cy="31118565"/>
          </a:xfrm>
        </p:spPr>
        <p:txBody>
          <a:bodyPr/>
          <a:lstStyle>
            <a:lvl1pPr>
              <a:defRPr sz="7900"/>
            </a:lvl1pPr>
            <a:lvl2pPr>
              <a:defRPr sz="6800"/>
            </a:lvl2pPr>
            <a:lvl3pPr>
              <a:defRPr sz="5600"/>
            </a:lvl3pPr>
            <a:lvl4pPr>
              <a:defRPr sz="5100"/>
            </a:lvl4pPr>
            <a:lvl5pPr>
              <a:defRPr sz="5100"/>
            </a:lvl5pPr>
            <a:lvl6pPr>
              <a:defRPr sz="5100"/>
            </a:lvl6pPr>
            <a:lvl7pPr>
              <a:defRPr sz="5100"/>
            </a:lvl7pPr>
            <a:lvl8pPr>
              <a:defRPr sz="5100"/>
            </a:lvl8pPr>
            <a:lvl9pPr>
              <a:defRPr sz="51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8BFE8DA7-9F8B-4BE4-9660-F16D638699DD}" type="datetimeFigureOut">
              <a:rPr lang="zh-TW" altLang="en-US"/>
              <a:pPr>
                <a:defRPr/>
              </a:pPr>
              <a:t>2016/5/10</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5EEECAB9-3007-4AF6-9CE7-168BC789C388}" type="slidenum">
              <a:rPr lang="zh-TW" altLang="en-US"/>
              <a:pPr>
                <a:defRPr/>
              </a:pPr>
              <a:t>‹#›</a:t>
            </a:fld>
            <a:endParaRPr lang="zh-TW" altLang="en-US"/>
          </a:p>
        </p:txBody>
      </p:sp>
    </p:spTree>
    <p:extLst>
      <p:ext uri="{BB962C8B-B14F-4D97-AF65-F5344CB8AC3E}">
        <p14:creationId xmlns:p14="http://schemas.microsoft.com/office/powerpoint/2010/main" val="419017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062118" y="1211143"/>
            <a:ext cx="19118105" cy="5040576"/>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062118" y="6769779"/>
            <a:ext cx="9385722" cy="2821321"/>
          </a:xfrm>
        </p:spPr>
        <p:txBody>
          <a:bodyPr anchor="b"/>
          <a:lstStyle>
            <a:lvl1pPr marL="0" indent="0">
              <a:buNone/>
              <a:defRPr sz="6800" b="1"/>
            </a:lvl1pPr>
            <a:lvl2pPr marL="1289487" indent="0">
              <a:buNone/>
              <a:defRPr sz="5600" b="1"/>
            </a:lvl2pPr>
            <a:lvl3pPr marL="2578974" indent="0">
              <a:buNone/>
              <a:defRPr sz="5100" b="1"/>
            </a:lvl3pPr>
            <a:lvl4pPr marL="3868461" indent="0">
              <a:buNone/>
              <a:defRPr sz="4500" b="1"/>
            </a:lvl4pPr>
            <a:lvl5pPr marL="5157948" indent="0">
              <a:buNone/>
              <a:defRPr sz="4500" b="1"/>
            </a:lvl5pPr>
            <a:lvl6pPr marL="6447434" indent="0">
              <a:buNone/>
              <a:defRPr sz="4500" b="1"/>
            </a:lvl6pPr>
            <a:lvl7pPr marL="7736921" indent="0">
              <a:buNone/>
              <a:defRPr sz="4500" b="1"/>
            </a:lvl7pPr>
            <a:lvl8pPr marL="9026408" indent="0">
              <a:buNone/>
              <a:defRPr sz="4500" b="1"/>
            </a:lvl8pPr>
            <a:lvl9pPr marL="10315895" indent="0">
              <a:buNone/>
              <a:defRPr sz="4500" b="1"/>
            </a:lvl9pPr>
          </a:lstStyle>
          <a:p>
            <a:pPr lvl="0"/>
            <a:r>
              <a:rPr lang="zh-TW" altLang="en-US" smtClean="0"/>
              <a:t>按一下以編輯母片文字樣式</a:t>
            </a:r>
          </a:p>
        </p:txBody>
      </p:sp>
      <p:sp>
        <p:nvSpPr>
          <p:cNvPr id="4" name="內容版面配置區 3"/>
          <p:cNvSpPr>
            <a:spLocks noGrp="1"/>
          </p:cNvSpPr>
          <p:nvPr>
            <p:ph sz="half" idx="2"/>
          </p:nvPr>
        </p:nvSpPr>
        <p:spPr>
          <a:xfrm>
            <a:off x="1062118" y="9591098"/>
            <a:ext cx="9385722" cy="17424996"/>
          </a:xfrm>
        </p:spPr>
        <p:txBody>
          <a:bodyPr/>
          <a:lstStyle>
            <a:lvl1pPr>
              <a:defRPr sz="6800"/>
            </a:lvl1pPr>
            <a:lvl2pPr>
              <a:defRPr sz="5600"/>
            </a:lvl2pPr>
            <a:lvl3pPr>
              <a:defRPr sz="5100"/>
            </a:lvl3pPr>
            <a:lvl4pPr>
              <a:defRPr sz="4500"/>
            </a:lvl4pPr>
            <a:lvl5pPr>
              <a:defRPr sz="4500"/>
            </a:lvl5pPr>
            <a:lvl6pPr>
              <a:defRPr sz="4500"/>
            </a:lvl6pPr>
            <a:lvl7pPr>
              <a:defRPr sz="4500"/>
            </a:lvl7pPr>
            <a:lvl8pPr>
              <a:defRPr sz="4500"/>
            </a:lvl8pPr>
            <a:lvl9pPr>
              <a:defRPr sz="4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10790815" y="6769779"/>
            <a:ext cx="9389408" cy="2821321"/>
          </a:xfrm>
        </p:spPr>
        <p:txBody>
          <a:bodyPr anchor="b"/>
          <a:lstStyle>
            <a:lvl1pPr marL="0" indent="0">
              <a:buNone/>
              <a:defRPr sz="6800" b="1"/>
            </a:lvl1pPr>
            <a:lvl2pPr marL="1289487" indent="0">
              <a:buNone/>
              <a:defRPr sz="5600" b="1"/>
            </a:lvl2pPr>
            <a:lvl3pPr marL="2578974" indent="0">
              <a:buNone/>
              <a:defRPr sz="5100" b="1"/>
            </a:lvl3pPr>
            <a:lvl4pPr marL="3868461" indent="0">
              <a:buNone/>
              <a:defRPr sz="4500" b="1"/>
            </a:lvl4pPr>
            <a:lvl5pPr marL="5157948" indent="0">
              <a:buNone/>
              <a:defRPr sz="4500" b="1"/>
            </a:lvl5pPr>
            <a:lvl6pPr marL="6447434" indent="0">
              <a:buNone/>
              <a:defRPr sz="4500" b="1"/>
            </a:lvl6pPr>
            <a:lvl7pPr marL="7736921" indent="0">
              <a:buNone/>
              <a:defRPr sz="4500" b="1"/>
            </a:lvl7pPr>
            <a:lvl8pPr marL="9026408" indent="0">
              <a:buNone/>
              <a:defRPr sz="4500" b="1"/>
            </a:lvl8pPr>
            <a:lvl9pPr marL="10315895" indent="0">
              <a:buNone/>
              <a:defRPr sz="4500" b="1"/>
            </a:lvl9pPr>
          </a:lstStyle>
          <a:p>
            <a:pPr lvl="0"/>
            <a:r>
              <a:rPr lang="zh-TW" altLang="en-US" smtClean="0"/>
              <a:t>按一下以編輯母片文字樣式</a:t>
            </a:r>
          </a:p>
        </p:txBody>
      </p:sp>
      <p:sp>
        <p:nvSpPr>
          <p:cNvPr id="6" name="內容版面配置區 5"/>
          <p:cNvSpPr>
            <a:spLocks noGrp="1"/>
          </p:cNvSpPr>
          <p:nvPr>
            <p:ph sz="quarter" idx="4"/>
          </p:nvPr>
        </p:nvSpPr>
        <p:spPr>
          <a:xfrm>
            <a:off x="10790815" y="9591098"/>
            <a:ext cx="9389408" cy="17424996"/>
          </a:xfrm>
        </p:spPr>
        <p:txBody>
          <a:bodyPr/>
          <a:lstStyle>
            <a:lvl1pPr>
              <a:defRPr sz="6800"/>
            </a:lvl1pPr>
            <a:lvl2pPr>
              <a:defRPr sz="5600"/>
            </a:lvl2pPr>
            <a:lvl3pPr>
              <a:defRPr sz="5100"/>
            </a:lvl3pPr>
            <a:lvl4pPr>
              <a:defRPr sz="4500"/>
            </a:lvl4pPr>
            <a:lvl5pPr>
              <a:defRPr sz="4500"/>
            </a:lvl5pPr>
            <a:lvl6pPr>
              <a:defRPr sz="4500"/>
            </a:lvl6pPr>
            <a:lvl7pPr>
              <a:defRPr sz="4500"/>
            </a:lvl7pPr>
            <a:lvl8pPr>
              <a:defRPr sz="4500"/>
            </a:lvl8pPr>
            <a:lvl9pPr>
              <a:defRPr sz="4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ADE56D85-2998-4A67-9248-D12801A06104}" type="datetimeFigureOut">
              <a:rPr lang="zh-TW" altLang="en-US"/>
              <a:pPr>
                <a:defRPr/>
              </a:pPr>
              <a:t>2016/5/10</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DC5E0C3E-43A5-4782-86C8-2980D34BF5D0}" type="slidenum">
              <a:rPr lang="zh-TW" altLang="en-US"/>
              <a:pPr>
                <a:defRPr/>
              </a:pPr>
              <a:t>‹#›</a:t>
            </a:fld>
            <a:endParaRPr lang="zh-TW" altLang="en-US"/>
          </a:p>
        </p:txBody>
      </p:sp>
    </p:spTree>
    <p:extLst>
      <p:ext uri="{BB962C8B-B14F-4D97-AF65-F5344CB8AC3E}">
        <p14:creationId xmlns:p14="http://schemas.microsoft.com/office/powerpoint/2010/main" val="221646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AC5992E2-77AF-4754-B0A9-6D829984FC78}" type="datetimeFigureOut">
              <a:rPr lang="zh-TW" altLang="en-US"/>
              <a:pPr>
                <a:defRPr/>
              </a:pPr>
              <a:t>2016/5/10</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4EE80C00-6980-4E76-9603-846777EB1A05}" type="slidenum">
              <a:rPr lang="zh-TW" altLang="en-US"/>
              <a:pPr>
                <a:defRPr/>
              </a:pPr>
              <a:t>‹#›</a:t>
            </a:fld>
            <a:endParaRPr lang="zh-TW" altLang="en-US"/>
          </a:p>
        </p:txBody>
      </p:sp>
    </p:spTree>
    <p:extLst>
      <p:ext uri="{BB962C8B-B14F-4D97-AF65-F5344CB8AC3E}">
        <p14:creationId xmlns:p14="http://schemas.microsoft.com/office/powerpoint/2010/main" val="44222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C187D8F3-7E92-41B8-9CE0-42007EC299E5}" type="datetimeFigureOut">
              <a:rPr lang="zh-TW" altLang="en-US"/>
              <a:pPr>
                <a:defRPr/>
              </a:pPr>
              <a:t>2016/5/10</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BFE3F3A0-9652-4B89-88C4-C3E8315D7583}" type="slidenum">
              <a:rPr lang="zh-TW" altLang="en-US"/>
              <a:pPr>
                <a:defRPr/>
              </a:pPr>
              <a:t>‹#›</a:t>
            </a:fld>
            <a:endParaRPr lang="zh-TW" altLang="en-US"/>
          </a:p>
        </p:txBody>
      </p:sp>
    </p:spTree>
    <p:extLst>
      <p:ext uri="{BB962C8B-B14F-4D97-AF65-F5344CB8AC3E}">
        <p14:creationId xmlns:p14="http://schemas.microsoft.com/office/powerpoint/2010/main" val="172299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062121" y="1204140"/>
            <a:ext cx="6988582" cy="5124586"/>
          </a:xfrm>
        </p:spPr>
        <p:txBody>
          <a:bodyPr anchor="b"/>
          <a:lstStyle>
            <a:lvl1pPr algn="l">
              <a:defRPr sz="56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8305165" y="1204140"/>
            <a:ext cx="11875057" cy="25811959"/>
          </a:xfrm>
        </p:spPr>
        <p:txBody>
          <a:bodyPr/>
          <a:lstStyle>
            <a:lvl1pPr>
              <a:defRPr sz="9000"/>
            </a:lvl1pPr>
            <a:lvl2pPr>
              <a:defRPr sz="7900"/>
            </a:lvl2pPr>
            <a:lvl3pPr>
              <a:defRPr sz="6800"/>
            </a:lvl3pPr>
            <a:lvl4pPr>
              <a:defRPr sz="5600"/>
            </a:lvl4pPr>
            <a:lvl5pPr>
              <a:defRPr sz="5600"/>
            </a:lvl5pPr>
            <a:lvl6pPr>
              <a:defRPr sz="5600"/>
            </a:lvl6pPr>
            <a:lvl7pPr>
              <a:defRPr sz="5600"/>
            </a:lvl7pPr>
            <a:lvl8pPr>
              <a:defRPr sz="5600"/>
            </a:lvl8pPr>
            <a:lvl9pPr>
              <a:defRPr sz="5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1062121" y="6328729"/>
            <a:ext cx="6988582" cy="20687370"/>
          </a:xfrm>
        </p:spPr>
        <p:txBody>
          <a:bodyPr/>
          <a:lstStyle>
            <a:lvl1pPr marL="0" indent="0">
              <a:buNone/>
              <a:defRPr sz="3900"/>
            </a:lvl1pPr>
            <a:lvl2pPr marL="1289487" indent="0">
              <a:buNone/>
              <a:defRPr sz="3400"/>
            </a:lvl2pPr>
            <a:lvl3pPr marL="2578974" indent="0">
              <a:buNone/>
              <a:defRPr sz="2800"/>
            </a:lvl3pPr>
            <a:lvl4pPr marL="3868461" indent="0">
              <a:buNone/>
              <a:defRPr sz="2500"/>
            </a:lvl4pPr>
            <a:lvl5pPr marL="5157948" indent="0">
              <a:buNone/>
              <a:defRPr sz="2500"/>
            </a:lvl5pPr>
            <a:lvl6pPr marL="6447434" indent="0">
              <a:buNone/>
              <a:defRPr sz="2500"/>
            </a:lvl6pPr>
            <a:lvl7pPr marL="7736921" indent="0">
              <a:buNone/>
              <a:defRPr sz="2500"/>
            </a:lvl7pPr>
            <a:lvl8pPr marL="9026408" indent="0">
              <a:buNone/>
              <a:defRPr sz="2500"/>
            </a:lvl8pPr>
            <a:lvl9pPr marL="10315895" indent="0">
              <a:buNone/>
              <a:defRPr sz="25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0EBBB9D7-4F61-4157-AC1F-7164F6701EAE}" type="datetimeFigureOut">
              <a:rPr lang="zh-TW" altLang="en-US"/>
              <a:pPr>
                <a:defRPr/>
              </a:pPr>
              <a:t>2016/5/10</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C2C0CDAB-6D7D-465A-8A0A-2DBFCC2446D3}" type="slidenum">
              <a:rPr lang="zh-TW" altLang="en-US"/>
              <a:pPr>
                <a:defRPr/>
              </a:pPr>
              <a:t>‹#›</a:t>
            </a:fld>
            <a:endParaRPr lang="zh-TW" altLang="en-US"/>
          </a:p>
        </p:txBody>
      </p:sp>
    </p:spTree>
    <p:extLst>
      <p:ext uri="{BB962C8B-B14F-4D97-AF65-F5344CB8AC3E}">
        <p14:creationId xmlns:p14="http://schemas.microsoft.com/office/powerpoint/2010/main" val="44889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163646" y="21170426"/>
            <a:ext cx="12745403" cy="2499287"/>
          </a:xfrm>
        </p:spPr>
        <p:txBody>
          <a:bodyPr anchor="b"/>
          <a:lstStyle>
            <a:lvl1pPr algn="l">
              <a:defRPr sz="56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4163646" y="2702309"/>
            <a:ext cx="12745403" cy="18146078"/>
          </a:xfrm>
        </p:spPr>
        <p:txBody>
          <a:bodyPr rtlCol="0">
            <a:normAutofit/>
          </a:bodyPr>
          <a:lstStyle>
            <a:lvl1pPr marL="0" indent="0">
              <a:buNone/>
              <a:defRPr sz="9000"/>
            </a:lvl1pPr>
            <a:lvl2pPr marL="1289487" indent="0">
              <a:buNone/>
              <a:defRPr sz="7900"/>
            </a:lvl2pPr>
            <a:lvl3pPr marL="2578974" indent="0">
              <a:buNone/>
              <a:defRPr sz="6800"/>
            </a:lvl3pPr>
            <a:lvl4pPr marL="3868461" indent="0">
              <a:buNone/>
              <a:defRPr sz="5600"/>
            </a:lvl4pPr>
            <a:lvl5pPr marL="5157948" indent="0">
              <a:buNone/>
              <a:defRPr sz="5600"/>
            </a:lvl5pPr>
            <a:lvl6pPr marL="6447434" indent="0">
              <a:buNone/>
              <a:defRPr sz="5600"/>
            </a:lvl6pPr>
            <a:lvl7pPr marL="7736921" indent="0">
              <a:buNone/>
              <a:defRPr sz="5600"/>
            </a:lvl7pPr>
            <a:lvl8pPr marL="9026408" indent="0">
              <a:buNone/>
              <a:defRPr sz="5600"/>
            </a:lvl8pPr>
            <a:lvl9pPr marL="10315895" indent="0">
              <a:buNone/>
              <a:defRPr sz="5600"/>
            </a:lvl9pPr>
          </a:lstStyle>
          <a:p>
            <a:pPr lvl="0"/>
            <a:endParaRPr lang="zh-TW" altLang="en-US" noProof="0" smtClean="0"/>
          </a:p>
        </p:txBody>
      </p:sp>
      <p:sp>
        <p:nvSpPr>
          <p:cNvPr id="4" name="文字版面配置區 3"/>
          <p:cNvSpPr>
            <a:spLocks noGrp="1"/>
          </p:cNvSpPr>
          <p:nvPr>
            <p:ph type="body" sz="half" idx="2"/>
          </p:nvPr>
        </p:nvSpPr>
        <p:spPr>
          <a:xfrm>
            <a:off x="4163646" y="23669712"/>
            <a:ext cx="12745403" cy="3549406"/>
          </a:xfrm>
        </p:spPr>
        <p:txBody>
          <a:bodyPr/>
          <a:lstStyle>
            <a:lvl1pPr marL="0" indent="0">
              <a:buNone/>
              <a:defRPr sz="3900"/>
            </a:lvl1pPr>
            <a:lvl2pPr marL="1289487" indent="0">
              <a:buNone/>
              <a:defRPr sz="3400"/>
            </a:lvl2pPr>
            <a:lvl3pPr marL="2578974" indent="0">
              <a:buNone/>
              <a:defRPr sz="2800"/>
            </a:lvl3pPr>
            <a:lvl4pPr marL="3868461" indent="0">
              <a:buNone/>
              <a:defRPr sz="2500"/>
            </a:lvl4pPr>
            <a:lvl5pPr marL="5157948" indent="0">
              <a:buNone/>
              <a:defRPr sz="2500"/>
            </a:lvl5pPr>
            <a:lvl6pPr marL="6447434" indent="0">
              <a:buNone/>
              <a:defRPr sz="2500"/>
            </a:lvl6pPr>
            <a:lvl7pPr marL="7736921" indent="0">
              <a:buNone/>
              <a:defRPr sz="2500"/>
            </a:lvl7pPr>
            <a:lvl8pPr marL="9026408" indent="0">
              <a:buNone/>
              <a:defRPr sz="2500"/>
            </a:lvl8pPr>
            <a:lvl9pPr marL="10315895" indent="0">
              <a:buNone/>
              <a:defRPr sz="25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149F45A2-FCB6-4739-9CEF-4A51EF29DBD2}" type="datetimeFigureOut">
              <a:rPr lang="zh-TW" altLang="en-US"/>
              <a:pPr>
                <a:defRPr/>
              </a:pPr>
              <a:t>2016/5/10</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D1D5A347-3F38-49BC-8DF4-BF2880E4F9BB}" type="slidenum">
              <a:rPr lang="zh-TW" altLang="en-US"/>
              <a:pPr>
                <a:defRPr/>
              </a:pPr>
              <a:t>‹#›</a:t>
            </a:fld>
            <a:endParaRPr lang="zh-TW" altLang="en-US"/>
          </a:p>
        </p:txBody>
      </p:sp>
    </p:spTree>
    <p:extLst>
      <p:ext uri="{BB962C8B-B14F-4D97-AF65-F5344CB8AC3E}">
        <p14:creationId xmlns:p14="http://schemas.microsoft.com/office/powerpoint/2010/main" val="99008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1062038" y="1212850"/>
            <a:ext cx="19118262"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57897" tIns="128949" rIns="257897" bIns="128949"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1062038" y="7058025"/>
            <a:ext cx="19118262" cy="1995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57897" tIns="128949" rIns="257897" bIns="128949"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1062038" y="28030488"/>
            <a:ext cx="4959350" cy="1611312"/>
          </a:xfrm>
          <a:prstGeom prst="rect">
            <a:avLst/>
          </a:prstGeom>
        </p:spPr>
        <p:txBody>
          <a:bodyPr vert="horz" lIns="257897" tIns="128949" rIns="257897" bIns="128949" rtlCol="0" anchor="ctr"/>
          <a:lstStyle>
            <a:lvl1pPr algn="l" eaLnBrk="1" fontAlgn="auto" hangingPunct="1">
              <a:spcBef>
                <a:spcPts val="0"/>
              </a:spcBef>
              <a:spcAft>
                <a:spcPts val="0"/>
              </a:spcAft>
              <a:defRPr kumimoji="0" sz="3400">
                <a:solidFill>
                  <a:schemeClr val="tx1">
                    <a:tint val="75000"/>
                  </a:schemeClr>
                </a:solidFill>
                <a:latin typeface="+mn-lt"/>
                <a:ea typeface="+mn-ea"/>
              </a:defRPr>
            </a:lvl1pPr>
          </a:lstStyle>
          <a:p>
            <a:pPr>
              <a:defRPr/>
            </a:pPr>
            <a:fld id="{B4735DDA-2A2C-4220-AD60-C5E6D0E50C57}" type="datetimeFigureOut">
              <a:rPr lang="zh-TW" altLang="en-US"/>
              <a:pPr>
                <a:defRPr/>
              </a:pPr>
              <a:t>2016/5/10</a:t>
            </a:fld>
            <a:endParaRPr lang="zh-TW" altLang="en-US"/>
          </a:p>
        </p:txBody>
      </p:sp>
      <p:sp>
        <p:nvSpPr>
          <p:cNvPr id="5" name="頁尾版面配置區 4"/>
          <p:cNvSpPr>
            <a:spLocks noGrp="1"/>
          </p:cNvSpPr>
          <p:nvPr>
            <p:ph type="ftr" sz="quarter" idx="3"/>
          </p:nvPr>
        </p:nvSpPr>
        <p:spPr>
          <a:xfrm>
            <a:off x="7256463" y="28030488"/>
            <a:ext cx="6729412" cy="1611312"/>
          </a:xfrm>
          <a:prstGeom prst="rect">
            <a:avLst/>
          </a:prstGeom>
        </p:spPr>
        <p:txBody>
          <a:bodyPr vert="horz" lIns="257897" tIns="128949" rIns="257897" bIns="128949" rtlCol="0" anchor="ctr"/>
          <a:lstStyle>
            <a:lvl1pPr algn="ctr" eaLnBrk="1" fontAlgn="auto" hangingPunct="1">
              <a:spcBef>
                <a:spcPts val="0"/>
              </a:spcBef>
              <a:spcAft>
                <a:spcPts val="0"/>
              </a:spcAft>
              <a:defRPr kumimoji="0" sz="34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15220950" y="28030488"/>
            <a:ext cx="4959350" cy="1611312"/>
          </a:xfrm>
          <a:prstGeom prst="rect">
            <a:avLst/>
          </a:prstGeom>
        </p:spPr>
        <p:txBody>
          <a:bodyPr vert="horz" wrap="square" lIns="257897" tIns="128949" rIns="257897" bIns="128949" numCol="1" anchor="ctr" anchorCtr="0" compatLnSpc="1">
            <a:prstTxWarp prst="textNoShape">
              <a:avLst/>
            </a:prstTxWarp>
          </a:bodyPr>
          <a:lstStyle>
            <a:lvl1pPr algn="r" eaLnBrk="1" hangingPunct="1">
              <a:defRPr kumimoji="0" sz="3400">
                <a:solidFill>
                  <a:srgbClr val="898989"/>
                </a:solidFill>
                <a:latin typeface="Calibri" panose="020F0502020204030204" pitchFamily="34" charset="0"/>
              </a:defRPr>
            </a:lvl1pPr>
          </a:lstStyle>
          <a:p>
            <a:pPr>
              <a:defRPr/>
            </a:pPr>
            <a:fld id="{83753E0E-A0EB-481D-8EFA-5054968AE0D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2400" kern="1200">
          <a:solidFill>
            <a:schemeClr val="tx1"/>
          </a:solidFill>
          <a:latin typeface="+mj-lt"/>
          <a:ea typeface="+mj-ea"/>
          <a:cs typeface="+mj-cs"/>
        </a:defRPr>
      </a:lvl1pPr>
      <a:lvl2pPr algn="ctr" rtl="0" eaLnBrk="0" fontAlgn="base" hangingPunct="0">
        <a:spcBef>
          <a:spcPct val="0"/>
        </a:spcBef>
        <a:spcAft>
          <a:spcPct val="0"/>
        </a:spcAft>
        <a:defRPr sz="12400">
          <a:solidFill>
            <a:schemeClr val="tx1"/>
          </a:solidFill>
          <a:latin typeface="Times New Roman" panose="02020603050405020304" pitchFamily="18" charset="0"/>
          <a:ea typeface="標楷體" panose="03000509000000000000" pitchFamily="65" charset="-120"/>
        </a:defRPr>
      </a:lvl2pPr>
      <a:lvl3pPr algn="ctr" rtl="0" eaLnBrk="0" fontAlgn="base" hangingPunct="0">
        <a:spcBef>
          <a:spcPct val="0"/>
        </a:spcBef>
        <a:spcAft>
          <a:spcPct val="0"/>
        </a:spcAft>
        <a:defRPr sz="12400">
          <a:solidFill>
            <a:schemeClr val="tx1"/>
          </a:solidFill>
          <a:latin typeface="Times New Roman" panose="02020603050405020304" pitchFamily="18" charset="0"/>
          <a:ea typeface="標楷體" panose="03000509000000000000" pitchFamily="65" charset="-120"/>
        </a:defRPr>
      </a:lvl3pPr>
      <a:lvl4pPr algn="ctr" rtl="0" eaLnBrk="0" fontAlgn="base" hangingPunct="0">
        <a:spcBef>
          <a:spcPct val="0"/>
        </a:spcBef>
        <a:spcAft>
          <a:spcPct val="0"/>
        </a:spcAft>
        <a:defRPr sz="12400">
          <a:solidFill>
            <a:schemeClr val="tx1"/>
          </a:solidFill>
          <a:latin typeface="Times New Roman" panose="02020603050405020304" pitchFamily="18" charset="0"/>
          <a:ea typeface="標楷體" panose="03000509000000000000" pitchFamily="65" charset="-120"/>
        </a:defRPr>
      </a:lvl4pPr>
      <a:lvl5pPr algn="ctr" rtl="0" eaLnBrk="0" fontAlgn="base" hangingPunct="0">
        <a:spcBef>
          <a:spcPct val="0"/>
        </a:spcBef>
        <a:spcAft>
          <a:spcPct val="0"/>
        </a:spcAft>
        <a:defRPr sz="12400">
          <a:solidFill>
            <a:schemeClr val="tx1"/>
          </a:solidFill>
          <a:latin typeface="Times New Roman" panose="02020603050405020304" pitchFamily="18" charset="0"/>
          <a:ea typeface="標楷體" panose="03000509000000000000" pitchFamily="65" charset="-120"/>
        </a:defRPr>
      </a:lvl5pPr>
      <a:lvl6pPr marL="1289487" algn="ctr" rtl="0" fontAlgn="base">
        <a:spcBef>
          <a:spcPct val="0"/>
        </a:spcBef>
        <a:spcAft>
          <a:spcPct val="0"/>
        </a:spcAft>
        <a:defRPr sz="12400">
          <a:solidFill>
            <a:schemeClr val="tx1"/>
          </a:solidFill>
          <a:latin typeface="Calibri" pitchFamily="34" charset="0"/>
          <a:ea typeface="新細明體" charset="-120"/>
        </a:defRPr>
      </a:lvl6pPr>
      <a:lvl7pPr marL="2578974" algn="ctr" rtl="0" fontAlgn="base">
        <a:spcBef>
          <a:spcPct val="0"/>
        </a:spcBef>
        <a:spcAft>
          <a:spcPct val="0"/>
        </a:spcAft>
        <a:defRPr sz="12400">
          <a:solidFill>
            <a:schemeClr val="tx1"/>
          </a:solidFill>
          <a:latin typeface="Calibri" pitchFamily="34" charset="0"/>
          <a:ea typeface="新細明體" charset="-120"/>
        </a:defRPr>
      </a:lvl7pPr>
      <a:lvl8pPr marL="3868461" algn="ctr" rtl="0" fontAlgn="base">
        <a:spcBef>
          <a:spcPct val="0"/>
        </a:spcBef>
        <a:spcAft>
          <a:spcPct val="0"/>
        </a:spcAft>
        <a:defRPr sz="12400">
          <a:solidFill>
            <a:schemeClr val="tx1"/>
          </a:solidFill>
          <a:latin typeface="Calibri" pitchFamily="34" charset="0"/>
          <a:ea typeface="新細明體" charset="-120"/>
        </a:defRPr>
      </a:lvl8pPr>
      <a:lvl9pPr marL="5157948" algn="ctr" rtl="0" fontAlgn="base">
        <a:spcBef>
          <a:spcPct val="0"/>
        </a:spcBef>
        <a:spcAft>
          <a:spcPct val="0"/>
        </a:spcAft>
        <a:defRPr sz="12400">
          <a:solidFill>
            <a:schemeClr val="tx1"/>
          </a:solidFill>
          <a:latin typeface="Calibri" pitchFamily="34" charset="0"/>
          <a:ea typeface="新細明體" charset="-120"/>
        </a:defRPr>
      </a:lvl9pPr>
    </p:titleStyle>
    <p:bodyStyle>
      <a:lvl1pPr marL="966788" indent="-966788" algn="l" rtl="0" eaLnBrk="0" fontAlgn="base" hangingPunct="0">
        <a:spcBef>
          <a:spcPct val="20000"/>
        </a:spcBef>
        <a:spcAft>
          <a:spcPct val="0"/>
        </a:spcAft>
        <a:buFont typeface="Arial" panose="020B0604020202020204" pitchFamily="34" charset="0"/>
        <a:buChar char="•"/>
        <a:defRPr sz="9000" kern="1200">
          <a:solidFill>
            <a:schemeClr val="tx1"/>
          </a:solidFill>
          <a:latin typeface="+mn-lt"/>
          <a:ea typeface="+mn-ea"/>
          <a:cs typeface="+mn-cs"/>
        </a:defRPr>
      </a:lvl1pPr>
      <a:lvl2pPr marL="2093913" indent="-804863" algn="l" rtl="0" eaLnBrk="0" fontAlgn="base" hangingPunct="0">
        <a:spcBef>
          <a:spcPct val="20000"/>
        </a:spcBef>
        <a:spcAft>
          <a:spcPct val="0"/>
        </a:spcAft>
        <a:buFont typeface="Arial" panose="020B0604020202020204" pitchFamily="34" charset="0"/>
        <a:buChar char="–"/>
        <a:defRPr sz="7900" kern="1200">
          <a:solidFill>
            <a:schemeClr val="tx1"/>
          </a:solidFill>
          <a:latin typeface="+mn-lt"/>
          <a:ea typeface="+mn-ea"/>
          <a:cs typeface="+mn-cs"/>
        </a:defRPr>
      </a:lvl2pPr>
      <a:lvl3pPr marL="3222625" indent="-644525" algn="l" rtl="0" eaLnBrk="0" fontAlgn="base" hangingPunct="0">
        <a:spcBef>
          <a:spcPct val="20000"/>
        </a:spcBef>
        <a:spcAft>
          <a:spcPct val="0"/>
        </a:spcAft>
        <a:buFont typeface="Arial" panose="020B0604020202020204" pitchFamily="34" charset="0"/>
        <a:buChar char="•"/>
        <a:defRPr sz="6800" kern="1200">
          <a:solidFill>
            <a:schemeClr val="tx1"/>
          </a:solidFill>
          <a:latin typeface="+mn-lt"/>
          <a:ea typeface="+mn-ea"/>
          <a:cs typeface="+mn-cs"/>
        </a:defRPr>
      </a:lvl3pPr>
      <a:lvl4pPr marL="4511675" indent="-644525" algn="l" rtl="0" eaLnBrk="0" fontAlgn="base" hangingPunct="0">
        <a:spcBef>
          <a:spcPct val="20000"/>
        </a:spcBef>
        <a:spcAft>
          <a:spcPct val="0"/>
        </a:spcAft>
        <a:buFont typeface="Arial" panose="020B0604020202020204" pitchFamily="34" charset="0"/>
        <a:buChar char="–"/>
        <a:defRPr sz="5600" kern="1200">
          <a:solidFill>
            <a:schemeClr val="tx1"/>
          </a:solidFill>
          <a:latin typeface="+mn-lt"/>
          <a:ea typeface="+mn-ea"/>
          <a:cs typeface="+mn-cs"/>
        </a:defRPr>
      </a:lvl4pPr>
      <a:lvl5pPr marL="5802313" indent="-644525" algn="l" rtl="0" eaLnBrk="0" fontAlgn="base" hangingPunct="0">
        <a:spcBef>
          <a:spcPct val="20000"/>
        </a:spcBef>
        <a:spcAft>
          <a:spcPct val="0"/>
        </a:spcAft>
        <a:buFont typeface="Arial" panose="020B0604020202020204" pitchFamily="34" charset="0"/>
        <a:buChar char="»"/>
        <a:defRPr sz="5600" kern="1200">
          <a:solidFill>
            <a:schemeClr val="tx1"/>
          </a:solidFill>
          <a:latin typeface="+mn-lt"/>
          <a:ea typeface="+mn-ea"/>
          <a:cs typeface="+mn-cs"/>
        </a:defRPr>
      </a:lvl5pPr>
      <a:lvl6pPr marL="7092178" indent="-644743" algn="l" defTabSz="2578974" rtl="0" eaLnBrk="1" latinLnBrk="0" hangingPunct="1">
        <a:spcBef>
          <a:spcPct val="20000"/>
        </a:spcBef>
        <a:buFont typeface="Arial" pitchFamily="34" charset="0"/>
        <a:buChar char="•"/>
        <a:defRPr sz="5600" kern="1200">
          <a:solidFill>
            <a:schemeClr val="tx1"/>
          </a:solidFill>
          <a:latin typeface="+mn-lt"/>
          <a:ea typeface="+mn-ea"/>
          <a:cs typeface="+mn-cs"/>
        </a:defRPr>
      </a:lvl6pPr>
      <a:lvl7pPr marL="8381665" indent="-644743" algn="l" defTabSz="2578974" rtl="0" eaLnBrk="1" latinLnBrk="0" hangingPunct="1">
        <a:spcBef>
          <a:spcPct val="20000"/>
        </a:spcBef>
        <a:buFont typeface="Arial" pitchFamily="34" charset="0"/>
        <a:buChar char="•"/>
        <a:defRPr sz="5600" kern="1200">
          <a:solidFill>
            <a:schemeClr val="tx1"/>
          </a:solidFill>
          <a:latin typeface="+mn-lt"/>
          <a:ea typeface="+mn-ea"/>
          <a:cs typeface="+mn-cs"/>
        </a:defRPr>
      </a:lvl7pPr>
      <a:lvl8pPr marL="9671152" indent="-644743" algn="l" defTabSz="2578974" rtl="0" eaLnBrk="1" latinLnBrk="0" hangingPunct="1">
        <a:spcBef>
          <a:spcPct val="20000"/>
        </a:spcBef>
        <a:buFont typeface="Arial" pitchFamily="34" charset="0"/>
        <a:buChar char="•"/>
        <a:defRPr sz="5600" kern="1200">
          <a:solidFill>
            <a:schemeClr val="tx1"/>
          </a:solidFill>
          <a:latin typeface="+mn-lt"/>
          <a:ea typeface="+mn-ea"/>
          <a:cs typeface="+mn-cs"/>
        </a:defRPr>
      </a:lvl8pPr>
      <a:lvl9pPr marL="10960638" indent="-644743" algn="l" defTabSz="2578974" rtl="0" eaLnBrk="1" latinLnBrk="0" hangingPunct="1">
        <a:spcBef>
          <a:spcPct val="20000"/>
        </a:spcBef>
        <a:buFont typeface="Arial" pitchFamily="34" charset="0"/>
        <a:buChar char="•"/>
        <a:defRPr sz="5600" kern="1200">
          <a:solidFill>
            <a:schemeClr val="tx1"/>
          </a:solidFill>
          <a:latin typeface="+mn-lt"/>
          <a:ea typeface="+mn-ea"/>
          <a:cs typeface="+mn-cs"/>
        </a:defRPr>
      </a:lvl9pPr>
    </p:bodyStyle>
    <p:otherStyle>
      <a:defPPr>
        <a:defRPr lang="zh-TW"/>
      </a:defPPr>
      <a:lvl1pPr marL="0" algn="l" defTabSz="2578974" rtl="0" eaLnBrk="1" latinLnBrk="0" hangingPunct="1">
        <a:defRPr sz="5100" kern="1200">
          <a:solidFill>
            <a:schemeClr val="tx1"/>
          </a:solidFill>
          <a:latin typeface="+mn-lt"/>
          <a:ea typeface="+mn-ea"/>
          <a:cs typeface="+mn-cs"/>
        </a:defRPr>
      </a:lvl1pPr>
      <a:lvl2pPr marL="1289487" algn="l" defTabSz="2578974" rtl="0" eaLnBrk="1" latinLnBrk="0" hangingPunct="1">
        <a:defRPr sz="5100" kern="1200">
          <a:solidFill>
            <a:schemeClr val="tx1"/>
          </a:solidFill>
          <a:latin typeface="+mn-lt"/>
          <a:ea typeface="+mn-ea"/>
          <a:cs typeface="+mn-cs"/>
        </a:defRPr>
      </a:lvl2pPr>
      <a:lvl3pPr marL="2578974" algn="l" defTabSz="2578974" rtl="0" eaLnBrk="1" latinLnBrk="0" hangingPunct="1">
        <a:defRPr sz="5100" kern="1200">
          <a:solidFill>
            <a:schemeClr val="tx1"/>
          </a:solidFill>
          <a:latin typeface="+mn-lt"/>
          <a:ea typeface="+mn-ea"/>
          <a:cs typeface="+mn-cs"/>
        </a:defRPr>
      </a:lvl3pPr>
      <a:lvl4pPr marL="3868461" algn="l" defTabSz="2578974" rtl="0" eaLnBrk="1" latinLnBrk="0" hangingPunct="1">
        <a:defRPr sz="5100" kern="1200">
          <a:solidFill>
            <a:schemeClr val="tx1"/>
          </a:solidFill>
          <a:latin typeface="+mn-lt"/>
          <a:ea typeface="+mn-ea"/>
          <a:cs typeface="+mn-cs"/>
        </a:defRPr>
      </a:lvl4pPr>
      <a:lvl5pPr marL="5157948" algn="l" defTabSz="2578974" rtl="0" eaLnBrk="1" latinLnBrk="0" hangingPunct="1">
        <a:defRPr sz="5100" kern="1200">
          <a:solidFill>
            <a:schemeClr val="tx1"/>
          </a:solidFill>
          <a:latin typeface="+mn-lt"/>
          <a:ea typeface="+mn-ea"/>
          <a:cs typeface="+mn-cs"/>
        </a:defRPr>
      </a:lvl5pPr>
      <a:lvl6pPr marL="6447434" algn="l" defTabSz="2578974" rtl="0" eaLnBrk="1" latinLnBrk="0" hangingPunct="1">
        <a:defRPr sz="5100" kern="1200">
          <a:solidFill>
            <a:schemeClr val="tx1"/>
          </a:solidFill>
          <a:latin typeface="+mn-lt"/>
          <a:ea typeface="+mn-ea"/>
          <a:cs typeface="+mn-cs"/>
        </a:defRPr>
      </a:lvl6pPr>
      <a:lvl7pPr marL="7736921" algn="l" defTabSz="2578974" rtl="0" eaLnBrk="1" latinLnBrk="0" hangingPunct="1">
        <a:defRPr sz="5100" kern="1200">
          <a:solidFill>
            <a:schemeClr val="tx1"/>
          </a:solidFill>
          <a:latin typeface="+mn-lt"/>
          <a:ea typeface="+mn-ea"/>
          <a:cs typeface="+mn-cs"/>
        </a:defRPr>
      </a:lvl7pPr>
      <a:lvl8pPr marL="9026408" algn="l" defTabSz="2578974" rtl="0" eaLnBrk="1" latinLnBrk="0" hangingPunct="1">
        <a:defRPr sz="5100" kern="1200">
          <a:solidFill>
            <a:schemeClr val="tx1"/>
          </a:solidFill>
          <a:latin typeface="+mn-lt"/>
          <a:ea typeface="+mn-ea"/>
          <a:cs typeface="+mn-cs"/>
        </a:defRPr>
      </a:lvl8pPr>
      <a:lvl9pPr marL="10315895" algn="l" defTabSz="2578974"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2"/>
          <p:cNvSpPr/>
          <p:nvPr/>
        </p:nvSpPr>
        <p:spPr>
          <a:xfrm>
            <a:off x="2381" y="0"/>
            <a:ext cx="21242338" cy="30243463"/>
          </a:xfrm>
          <a:prstGeom prst="rect">
            <a:avLst/>
          </a:prstGeom>
          <a:gradFill>
            <a:gsLst>
              <a:gs pos="0">
                <a:srgbClr val="F5BDBD">
                  <a:alpha val="50000"/>
                </a:srgbClr>
              </a:gs>
              <a:gs pos="52194">
                <a:schemeClr val="bg1"/>
              </a:gs>
              <a:gs pos="100000">
                <a:srgbClr val="A4B8D8">
                  <a:alpha val="40000"/>
                </a:srgbClr>
              </a:gs>
            </a:gsLst>
            <a:lin ang="12600000" scaled="0"/>
          </a:gradFill>
          <a:ln w="12700">
            <a:miter lim="400000"/>
          </a:ln>
        </p:spPr>
        <p:txBody>
          <a:bodyPr lIns="50800" tIns="50800" rIns="50800" bIns="50800" anchor="ctr"/>
          <a:lstStyle/>
          <a:p>
            <a:pPr>
              <a:defRPr sz="2400">
                <a:solidFill>
                  <a:srgbClr val="FFFFFF"/>
                </a:solidFill>
              </a:defRPr>
            </a:pPr>
            <a:endParaRPr dirty="0">
              <a:latin typeface="Times New Roman" panose="02020603050405020304" pitchFamily="18" charset="0"/>
              <a:ea typeface="標楷體" panose="03000509000000000000" pitchFamily="65" charset="-120"/>
            </a:endParaRPr>
          </a:p>
        </p:txBody>
      </p:sp>
      <p:sp>
        <p:nvSpPr>
          <p:cNvPr id="5" name="文字方塊 4"/>
          <p:cNvSpPr txBox="1"/>
          <p:nvPr/>
        </p:nvSpPr>
        <p:spPr>
          <a:xfrm>
            <a:off x="468042" y="11449323"/>
            <a:ext cx="20306255" cy="18434048"/>
          </a:xfrm>
          <a:prstGeom prst="rect">
            <a:avLst/>
          </a:prstGeom>
          <a:noFill/>
        </p:spPr>
        <p:txBody>
          <a:bodyPr wrap="square" numCol="2" spcCol="180000" rtlCol="0">
            <a:spAutoFit/>
          </a:bodyPr>
          <a:lstStyle/>
          <a:p>
            <a:pPr marL="0" indent="0" algn="just">
              <a:buNone/>
              <a:defRPr/>
            </a:pPr>
            <a:r>
              <a:rPr lang="en-US" altLang="zh-TW" sz="3200" b="1" dirty="0" smtClean="0">
                <a:latin typeface="Times New Roman" panose="02020603050405020304" pitchFamily="18" charset="0"/>
                <a:ea typeface="標楷體" panose="03000509000000000000" pitchFamily="65" charset="-120"/>
                <a:cs typeface="Arial" panose="020B0604020202020204" pitchFamily="34" charset="0"/>
              </a:rPr>
              <a:t>DATA</a:t>
            </a:r>
          </a:p>
          <a:p>
            <a:pPr marL="0" indent="0" algn="just">
              <a:buNone/>
              <a:defRPr/>
            </a:pPr>
            <a:r>
              <a:rPr lang="en-US" altLang="zh-TW" sz="2800" b="1" dirty="0">
                <a:latin typeface="Times New Roman" panose="02020603050405020304" pitchFamily="18" charset="0"/>
                <a:ea typeface="標楷體" panose="03000509000000000000" pitchFamily="65" charset="-120"/>
                <a:cs typeface="Arial Unicode MS" panose="020B0604020202020204" pitchFamily="34" charset="-120"/>
              </a:rPr>
              <a:t>	</a:t>
            </a:r>
            <a:endParaRPr lang="en-US" altLang="zh-TW" sz="2800" b="1" dirty="0" smtClean="0">
              <a:latin typeface="Times New Roman" panose="02020603050405020304" pitchFamily="18" charset="0"/>
              <a:ea typeface="標楷體" panose="03000509000000000000" pitchFamily="65" charset="-120"/>
              <a:cs typeface="Arial Unicode MS" panose="020B0604020202020204" pitchFamily="34" charset="-120"/>
            </a:endParaRPr>
          </a:p>
          <a:p>
            <a:pPr marL="0" indent="0" algn="just">
              <a:buNone/>
              <a:defRPr/>
            </a:pPr>
            <a:endParaRPr lang="en-US" altLang="zh-TW" sz="2800" b="1" dirty="0">
              <a:latin typeface="Times New Roman" panose="02020603050405020304" pitchFamily="18" charset="0"/>
              <a:ea typeface="標楷體" panose="03000509000000000000" pitchFamily="65" charset="-120"/>
              <a:cs typeface="Arial Unicode MS" panose="020B0604020202020204" pitchFamily="34" charset="-120"/>
            </a:endParaRPr>
          </a:p>
          <a:p>
            <a:pPr marL="0" indent="0" algn="just">
              <a:buNone/>
              <a:defRPr/>
            </a:pPr>
            <a:endParaRPr lang="en-US" altLang="zh-TW" sz="2800" b="1" dirty="0" smtClean="0">
              <a:latin typeface="Times New Roman" panose="02020603050405020304" pitchFamily="18" charset="0"/>
              <a:ea typeface="標楷體" panose="03000509000000000000" pitchFamily="65" charset="-120"/>
              <a:cs typeface="Arial Unicode MS" panose="020B0604020202020204" pitchFamily="34" charset="-120"/>
            </a:endParaRPr>
          </a:p>
          <a:p>
            <a:pPr marL="0" indent="0" algn="just">
              <a:buNone/>
              <a:defRPr/>
            </a:pPr>
            <a:endParaRPr lang="en-US" altLang="zh-TW" sz="2800" b="1" dirty="0">
              <a:latin typeface="Times New Roman" panose="02020603050405020304" pitchFamily="18" charset="0"/>
              <a:ea typeface="標楷體" panose="03000509000000000000" pitchFamily="65" charset="-120"/>
              <a:cs typeface="Arial Unicode MS" panose="020B0604020202020204" pitchFamily="34" charset="-120"/>
            </a:endParaRPr>
          </a:p>
          <a:p>
            <a:pPr marL="0" indent="0" algn="just">
              <a:buNone/>
              <a:defRPr/>
            </a:pPr>
            <a:r>
              <a:rPr lang="en-US" altLang="zh-TW" sz="3200" b="1" dirty="0" smtClean="0">
                <a:latin typeface="Times New Roman" panose="02020603050405020304" pitchFamily="18" charset="0"/>
                <a:ea typeface="標楷體" panose="03000509000000000000" pitchFamily="65" charset="-120"/>
                <a:cs typeface="Arial" panose="020B0604020202020204" pitchFamily="34" charset="0"/>
              </a:rPr>
              <a:t>METHOD</a:t>
            </a:r>
            <a:endParaRPr lang="en-US" altLang="zh-TW" sz="2800" b="1" dirty="0">
              <a:latin typeface="Times New Roman" panose="02020603050405020304" pitchFamily="18" charset="0"/>
              <a:ea typeface="標楷體" panose="03000509000000000000" pitchFamily="65" charset="-120"/>
              <a:cs typeface="Arial" panose="020B0604020202020204" pitchFamily="34" charset="0"/>
            </a:endParaRPr>
          </a:p>
          <a:p>
            <a:pPr marL="0" indent="0" algn="just">
              <a:buNone/>
              <a:defRPr/>
            </a:pPr>
            <a:r>
              <a:rPr lang="en-US" altLang="zh-TW" sz="2800" b="1" dirty="0" smtClean="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Our methods consist of two modules: Improved-Baseline and Machine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Learning. First, we extracted contents from html pages in order to make the following work easier. Then, we take these methods</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a:t>
            </a:r>
          </a:p>
          <a:p>
            <a:pPr marL="0" indent="0" algn="just">
              <a:buNone/>
              <a:defRPr/>
            </a:pPr>
            <a:endParaRPr lang="en-US" altLang="zh-TW" sz="900"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1. </a:t>
            </a:r>
            <a:r>
              <a:rPr lang="en-US" altLang="zh-TW" sz="2800" b="1" i="1" dirty="0">
                <a:latin typeface="Times New Roman" panose="02020603050405020304" pitchFamily="18" charset="0"/>
                <a:ea typeface="標楷體" panose="03000509000000000000" pitchFamily="65" charset="-120"/>
                <a:cs typeface="Arial" panose="020B0604020202020204" pitchFamily="34" charset="0"/>
              </a:rPr>
              <a:t>Improved-Baseline</a:t>
            </a:r>
          </a:p>
          <a:p>
            <a:pPr algn="just">
              <a:buFont typeface="Arial" panose="020B0604020202020204" pitchFamily="34" charset="0"/>
              <a:buNone/>
              <a:defRPr/>
            </a:pP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	If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some of words of iUnit appears more frequent in its documents for the given query than in other documents for the other queries, it represents those words are important (highly relevant) for this query. </a:t>
            </a:r>
            <a:endParaRPr lang="zh-TW" altLang="zh-TW" sz="2800"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algn="just">
              <a:buFont typeface="Arial" panose="020B0604020202020204" pitchFamily="34" charset="0"/>
              <a:buNone/>
              <a:defRPr/>
            </a:pP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marL="1080000" lvl="1" algn="just">
              <a:buFont typeface="Arial" panose="020B0604020202020204" pitchFamily="34" charset="0"/>
              <a:buNone/>
              <a:defRPr/>
            </a:pP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1.1	Natural </a:t>
            </a:r>
            <a:r>
              <a:rPr lang="en-US" altLang="zh-TW" sz="2800" b="1" i="1" dirty="0">
                <a:latin typeface="Times New Roman" panose="02020603050405020304" pitchFamily="18" charset="0"/>
                <a:ea typeface="標楷體" panose="03000509000000000000" pitchFamily="65" charset="-120"/>
                <a:cs typeface="Arial" panose="020B0604020202020204" pitchFamily="34" charset="0"/>
              </a:rPr>
              <a:t>Language </a:t>
            </a: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Processing(NLP)</a:t>
            </a:r>
          </a:p>
          <a:p>
            <a:pPr marL="720000" lvl="1" algn="just">
              <a:buFont typeface="Arial" panose="020B0604020202020204" pitchFamily="34" charset="0"/>
              <a:buNone/>
              <a:defRPr/>
            </a:pP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	Do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stemming so as to get the correct quantity of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words and remove meaningless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words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such as "the" and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"his</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a:t>
            </a:r>
          </a:p>
          <a:p>
            <a:pPr marL="1080000" lvl="1" algn="just">
              <a:buFont typeface="Arial" panose="020B0604020202020204" pitchFamily="34" charset="0"/>
              <a:buNone/>
              <a:defRPr/>
            </a:pP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1.2</a:t>
            </a:r>
            <a:r>
              <a:rPr lang="en-US" altLang="zh-TW" sz="2800" b="1" i="1" dirty="0">
                <a:latin typeface="Times New Roman" panose="02020603050405020304" pitchFamily="18" charset="0"/>
                <a:ea typeface="標楷體" panose="03000509000000000000" pitchFamily="65" charset="-120"/>
                <a:cs typeface="Arial" panose="020B0604020202020204" pitchFamily="34" charset="0"/>
              </a:rPr>
              <a:t>	</a:t>
            </a: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Filtering </a:t>
            </a:r>
            <a:r>
              <a:rPr lang="en-US" altLang="zh-TW" sz="2800" b="1" i="1" dirty="0">
                <a:latin typeface="Times New Roman" panose="02020603050405020304" pitchFamily="18" charset="0"/>
                <a:ea typeface="標楷體" panose="03000509000000000000" pitchFamily="65" charset="-120"/>
                <a:cs typeface="Arial" panose="020B0604020202020204" pitchFamily="34" charset="0"/>
              </a:rPr>
              <a:t>Infrequent </a:t>
            </a: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Words</a:t>
            </a:r>
          </a:p>
          <a:p>
            <a:pPr marL="720000" lvl="1" algn="just">
              <a:buFont typeface="Arial" panose="020B0604020202020204" pitchFamily="34" charset="0"/>
              <a:buNone/>
              <a:defRPr/>
            </a:pP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	Set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a threshold, and filter those words, quantity of which are not up to the threshold, which means those words are too rare to be involved</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a:t>
            </a: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marL="1080000" lvl="1" algn="just">
              <a:buFont typeface="Arial" panose="020B0604020202020204" pitchFamily="34" charset="0"/>
              <a:buNone/>
              <a:defRPr/>
            </a:pP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1.3	Making </a:t>
            </a:r>
            <a:r>
              <a:rPr lang="en-US" altLang="zh-TW" sz="2800" b="1" i="1" dirty="0">
                <a:latin typeface="Times New Roman" panose="02020603050405020304" pitchFamily="18" charset="0"/>
                <a:ea typeface="標楷體" panose="03000509000000000000" pitchFamily="65" charset="-120"/>
                <a:cs typeface="Arial" panose="020B0604020202020204" pitchFamily="34" charset="0"/>
              </a:rPr>
              <a:t>negative scores to zero</a:t>
            </a:r>
          </a:p>
          <a:p>
            <a:pPr marL="720000" lvl="1" algn="just">
              <a:defRPr/>
            </a:pPr>
            <a:r>
              <a:rPr lang="en-US" altLang="zh-TW" sz="2800" i="1" dirty="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Ideally</a:t>
            </a:r>
            <a:r>
              <a:rPr lang="en-US" altLang="zh-TW" sz="2800" dirty="0">
                <a:latin typeface="Times New Roman" panose="02020603050405020304" pitchFamily="18" charset="0"/>
                <a:ea typeface="標楷體" panose="03000509000000000000" pitchFamily="65" charset="-120"/>
                <a:cs typeface="Arial" panose="020B0604020202020204" pitchFamily="34" charset="0"/>
              </a:rPr>
              <a:t>, the score should not be reduced by unimportant words. Instead, they should not matter</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a:t>
            </a:r>
            <a:endParaRPr lang="zh-TW" altLang="zh-TW" sz="2800" dirty="0">
              <a:latin typeface="Times New Roman" panose="02020603050405020304" pitchFamily="18" charset="0"/>
              <a:ea typeface="標楷體" panose="03000509000000000000" pitchFamily="65" charset="-120"/>
              <a:cs typeface="Arial" panose="020B0604020202020204" pitchFamily="34" charset="0"/>
            </a:endParaRPr>
          </a:p>
          <a:p>
            <a:pPr marL="1080000" lvl="1" algn="just">
              <a:buFont typeface="Arial" panose="020B0604020202020204" pitchFamily="34" charset="0"/>
              <a:buNone/>
              <a:defRPr/>
            </a:pP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1.4	Take </a:t>
            </a:r>
            <a:r>
              <a:rPr lang="en-US" altLang="zh-TW" sz="2800" b="1" i="1" dirty="0">
                <a:latin typeface="Times New Roman" panose="02020603050405020304" pitchFamily="18" charset="0"/>
                <a:ea typeface="標楷體" panose="03000509000000000000" pitchFamily="65" charset="-120"/>
                <a:cs typeface="Arial" panose="020B0604020202020204" pitchFamily="34" charset="0"/>
              </a:rPr>
              <a:t>mean</a:t>
            </a:r>
          </a:p>
          <a:p>
            <a:pPr marL="720000" lvl="1" algn="just">
              <a:defRPr/>
            </a:pPr>
            <a:r>
              <a:rPr lang="en-US" altLang="zh-TW" sz="2800" dirty="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Overall</a:t>
            </a:r>
            <a:r>
              <a:rPr lang="en-US" altLang="zh-TW" sz="2800" dirty="0">
                <a:latin typeface="Times New Roman" panose="02020603050405020304" pitchFamily="18" charset="0"/>
                <a:ea typeface="標楷體" panose="03000509000000000000" pitchFamily="65" charset="-120"/>
                <a:cs typeface="Arial" panose="020B0604020202020204" pitchFamily="34" charset="0"/>
              </a:rPr>
              <a:t>, the longer iUnit is, the higher score is, which means comparing all iUnits in different length is unfair. Therefore, we divide score by the length of iUnit.	</a:t>
            </a:r>
          </a:p>
          <a:p>
            <a:pPr marL="1080000" lvl="1" algn="just">
              <a:defRPr/>
            </a:pP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1.5	Ranks </a:t>
            </a:r>
            <a:r>
              <a:rPr lang="en-US" altLang="zh-TW" sz="2800" b="1" i="1" dirty="0">
                <a:latin typeface="Times New Roman" panose="02020603050405020304" pitchFamily="18" charset="0"/>
                <a:ea typeface="標楷體" panose="03000509000000000000" pitchFamily="65" charset="-120"/>
                <a:cs typeface="Arial" panose="020B0604020202020204" pitchFamily="34" charset="0"/>
              </a:rPr>
              <a:t>of Page</a:t>
            </a:r>
          </a:p>
          <a:p>
            <a:pPr marL="720000" lvl="1" algn="just">
              <a:defRPr/>
            </a:pPr>
            <a:r>
              <a:rPr lang="en-US" altLang="zh-TW" sz="2800" i="1" dirty="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Documents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are derived from Bing search, which possesses its own searching algorithm. Based on the rank sorted by Bing, we give it a weight.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Word appears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in top pages will occupy more score, vice versa</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a:t>
            </a:r>
          </a:p>
          <a:p>
            <a:pPr marL="1080000" lvl="1" algn="just">
              <a:buFont typeface="Arial" panose="020B0604020202020204" pitchFamily="34" charset="0"/>
              <a:buNone/>
              <a:defRPr/>
            </a:pPr>
            <a:r>
              <a:rPr lang="en-US" altLang="zh-TW" sz="2800" b="1" dirty="0" smtClean="0">
                <a:latin typeface="Times New Roman" panose="02020603050405020304" pitchFamily="18" charset="0"/>
                <a:ea typeface="標楷體" panose="03000509000000000000" pitchFamily="65" charset="-120"/>
                <a:cs typeface="Arial" panose="020B0604020202020204" pitchFamily="34" charset="0"/>
              </a:rPr>
              <a:t>1</a:t>
            </a: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.6	Do </a:t>
            </a:r>
            <a:r>
              <a:rPr lang="en-US" altLang="zh-TW" sz="2800" b="1" i="1" dirty="0">
                <a:latin typeface="Times New Roman" panose="02020603050405020304" pitchFamily="18" charset="0"/>
                <a:ea typeface="標楷體" panose="03000509000000000000" pitchFamily="65" charset="-120"/>
                <a:cs typeface="Arial" panose="020B0604020202020204" pitchFamily="34" charset="0"/>
              </a:rPr>
              <a:t>not use smoothing</a:t>
            </a:r>
          </a:p>
          <a:p>
            <a:pPr marL="720000" lvl="1" algn="just">
              <a:defRPr/>
            </a:pPr>
            <a:r>
              <a:rPr lang="en-US" altLang="zh-TW" sz="2800" dirty="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Before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using the baseline, we need to know what will happen without smoothing. Therefore, we take a try to see what will happen if there is no smoothing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done.</a:t>
            </a:r>
            <a:endParaRPr lang="en-US" altLang="zh-TW" sz="2800" i="1" dirty="0">
              <a:latin typeface="Times New Roman" panose="02020603050405020304" pitchFamily="18" charset="0"/>
              <a:ea typeface="標楷體" panose="03000509000000000000" pitchFamily="65" charset="-120"/>
              <a:cs typeface="Arial" panose="020B0604020202020204" pitchFamily="34" charset="0"/>
            </a:endParaRPr>
          </a:p>
          <a:p>
            <a:pPr algn="just">
              <a:buNone/>
              <a:defRPr/>
            </a:pP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2. Machine Learning</a:t>
            </a:r>
          </a:p>
          <a:p>
            <a:pPr algn="just">
              <a:defRPr/>
            </a:pPr>
            <a:r>
              <a:rPr lang="en-US" altLang="zh-TW" sz="2800" i="1" dirty="0" smtClean="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Predict the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answer through the relation between query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and iUnits with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the tool </a:t>
            </a:r>
            <a:r>
              <a:rPr lang="en-US" altLang="zh-TW" sz="2800" dirty="0" err="1" smtClean="0">
                <a:latin typeface="Times New Roman" panose="02020603050405020304" pitchFamily="18" charset="0"/>
                <a:ea typeface="標楷體" panose="03000509000000000000" pitchFamily="65" charset="-120"/>
                <a:cs typeface="Arial" panose="020B0604020202020204" pitchFamily="34" charset="0"/>
              </a:rPr>
              <a:t>Liblinear</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-SVM</a:t>
            </a:r>
            <a:r>
              <a:rPr lang="en-US" altLang="zh-TW" sz="2800" dirty="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and the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100-dimension Word2Vec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dictionary pre-trained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by Wikipedia 2014 corpus and English Gigaword fifth edition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corpus.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Each word has its 100-value vector, and closer the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distance between two words, more frequently they appear together. </a:t>
            </a:r>
          </a:p>
          <a:p>
            <a:pPr algn="just">
              <a:defRPr/>
            </a:pP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algn="just">
              <a:defRPr/>
            </a:pPr>
            <a:endParaRPr lang="en-US" altLang="zh-TW" sz="2800" dirty="0" smtClean="0">
              <a:latin typeface="Times New Roman" panose="02020603050405020304" pitchFamily="18" charset="0"/>
              <a:ea typeface="標楷體" panose="03000509000000000000" pitchFamily="65" charset="-120"/>
              <a:cs typeface="Arial" panose="020B0604020202020204" pitchFamily="34" charset="0"/>
            </a:endParaRPr>
          </a:p>
          <a:p>
            <a:pPr algn="just">
              <a:defRPr/>
            </a:pPr>
            <a:endParaRPr lang="en-US" altLang="zh-TW" sz="2800" dirty="0" smtClean="0">
              <a:latin typeface="Times New Roman" panose="02020603050405020304" pitchFamily="18" charset="0"/>
              <a:ea typeface="標楷體" panose="03000509000000000000" pitchFamily="65" charset="-120"/>
              <a:cs typeface="Arial" panose="020B0604020202020204" pitchFamily="34" charset="0"/>
            </a:endParaRPr>
          </a:p>
          <a:p>
            <a:pPr algn="just">
              <a:defRPr/>
            </a:pP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marL="1080000" lvl="1" algn="just">
              <a:defRPr/>
            </a:pP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2.1	Pointwise</a:t>
            </a:r>
            <a:endParaRPr lang="zh-TW" altLang="zh-TW" sz="2800" b="1" i="1" dirty="0">
              <a:latin typeface="Times New Roman" panose="02020603050405020304" pitchFamily="18" charset="0"/>
              <a:ea typeface="標楷體" panose="03000509000000000000" pitchFamily="65" charset="-120"/>
              <a:cs typeface="Arial" panose="020B0604020202020204" pitchFamily="34" charset="0"/>
            </a:endParaRPr>
          </a:p>
          <a:p>
            <a:pPr marL="720000" lvl="1" algn="just">
              <a:defRPr/>
            </a:pPr>
            <a:r>
              <a:rPr lang="en-US" altLang="zh-TW" sz="2800" i="1" dirty="0" smtClean="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Taking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the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ground truth of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training data as label, we set 101 values as features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composed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of the 100-dimension vector and the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score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from the Improved-Baseline method.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We evaluated our model with 5-fold.</a:t>
            </a:r>
          </a:p>
          <a:p>
            <a:pPr marL="1080000" lvl="1" algn="just">
              <a:defRPr/>
            </a:pP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2.2</a:t>
            </a:r>
            <a:r>
              <a:rPr lang="en-US" altLang="zh-TW" sz="2800" b="1" i="1" dirty="0">
                <a:latin typeface="Times New Roman" panose="02020603050405020304" pitchFamily="18" charset="0"/>
                <a:ea typeface="標楷體" panose="03000509000000000000" pitchFamily="65" charset="-120"/>
                <a:cs typeface="Arial" panose="020B0604020202020204" pitchFamily="34" charset="0"/>
              </a:rPr>
              <a:t>	</a:t>
            </a:r>
            <a:r>
              <a:rPr lang="en-US" altLang="zh-TW" sz="2800" b="1" i="1" dirty="0" smtClean="0">
                <a:latin typeface="Times New Roman" panose="02020603050405020304" pitchFamily="18" charset="0"/>
                <a:ea typeface="標楷體" panose="03000509000000000000" pitchFamily="65" charset="-120"/>
                <a:cs typeface="Arial" panose="020B0604020202020204" pitchFamily="34" charset="0"/>
              </a:rPr>
              <a:t>Pairwise</a:t>
            </a:r>
          </a:p>
          <a:p>
            <a:pPr marL="720000" lvl="1" algn="just">
              <a:defRPr/>
            </a:pP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	Considering the relation between iUnits, we divide labels into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three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kinds: 0(larger), 1(equal),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and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2(smaller). There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are 201 features for each instance,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vector of iUnit A - Q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and </a:t>
            </a:r>
            <a:r>
              <a:rPr lang="en-US" altLang="zh-TW" sz="2800" dirty="0" err="1" smtClean="0">
                <a:latin typeface="Times New Roman" panose="02020603050405020304" pitchFamily="18" charset="0"/>
                <a:ea typeface="標楷體" panose="03000509000000000000" pitchFamily="65" charset="-120"/>
                <a:cs typeface="Arial" panose="020B0604020202020204" pitchFamily="34" charset="0"/>
              </a:rPr>
              <a:t>iUnit</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 B - Q.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The last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one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is the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score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of iUnit A minus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that of </a:t>
            </a:r>
            <a:r>
              <a:rPr lang="en-US" altLang="zh-TW" sz="2800" dirty="0" err="1" smtClean="0">
                <a:latin typeface="Times New Roman" panose="02020603050405020304" pitchFamily="18" charset="0"/>
                <a:ea typeface="標楷體" panose="03000509000000000000" pitchFamily="65" charset="-120"/>
                <a:cs typeface="Arial" panose="020B0604020202020204" pitchFamily="34" charset="0"/>
              </a:rPr>
              <a:t>iUnit</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B gained from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Improved-Baseline.</a:t>
            </a: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algn="just">
              <a:defRPr/>
            </a:pP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marL="161925" indent="0" algn="just">
              <a:buFont typeface="Arial" panose="020B0604020202020204" pitchFamily="34" charset="0"/>
              <a:buNone/>
              <a:defRPr/>
            </a:pPr>
            <a:r>
              <a:rPr lang="en-US" altLang="zh-TW" sz="3200" b="1" dirty="0" smtClean="0">
                <a:latin typeface="Times New Roman" panose="02020603050405020304" pitchFamily="18" charset="0"/>
                <a:ea typeface="標楷體" panose="03000509000000000000" pitchFamily="65" charset="-120"/>
                <a:cs typeface="Arial" panose="020B0604020202020204" pitchFamily="34" charset="0"/>
              </a:rPr>
              <a:t>CONCOLUSION</a:t>
            </a:r>
            <a:endParaRPr lang="en-US" altLang="zh-TW" sz="3200" b="1" dirty="0">
              <a:latin typeface="Times New Roman" panose="02020603050405020304" pitchFamily="18" charset="0"/>
              <a:ea typeface="標楷體" panose="03000509000000000000" pitchFamily="65" charset="-120"/>
              <a:cs typeface="Arial" panose="020B0604020202020204" pitchFamily="34" charset="0"/>
            </a:endParaRPr>
          </a:p>
          <a:p>
            <a:pPr marL="161925" indent="0" algn="just">
              <a:buFont typeface="Arial" panose="020B0604020202020204" pitchFamily="34" charset="0"/>
              <a:buNone/>
              <a:defRPr/>
            </a:pPr>
            <a:r>
              <a:rPr lang="en-US" altLang="zh-TW" sz="3200" b="1" dirty="0" smtClean="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As the table presenting, for Improved-Baseline</a:t>
            </a:r>
            <a:r>
              <a:rPr lang="en-US" altLang="zh-TW" sz="2800" dirty="0">
                <a:latin typeface="Times New Roman" panose="02020603050405020304" pitchFamily="18" charset="0"/>
                <a:ea typeface="標楷體" panose="03000509000000000000" pitchFamily="65" charset="-120"/>
                <a:cs typeface="Arial" panose="020B0604020202020204" pitchFamily="34" charset="0"/>
              </a:rPr>
              <a:t> with filtering infrequent words and removing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smoothing,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we can get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the score 0.9004 higher than the score of baseline. For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Machine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Learning with the </a:t>
            </a:r>
            <a:r>
              <a:rPr lang="en-US" altLang="zh-TW" sz="2800" dirty="0">
                <a:latin typeface="Times New Roman" panose="02020603050405020304" pitchFamily="18" charset="0"/>
                <a:ea typeface="標楷體" panose="03000509000000000000" pitchFamily="65" charset="-120"/>
                <a:cs typeface="Arial" panose="020B0604020202020204" pitchFamily="34" charset="0"/>
              </a:rPr>
              <a:t>pairwise </a:t>
            </a: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method, although it is just higher a little bit than baseline, there is room to improve.</a:t>
            </a:r>
          </a:p>
          <a:p>
            <a:pPr marL="161925" indent="0" algn="just">
              <a:buFont typeface="Arial" panose="020B0604020202020204" pitchFamily="34" charset="0"/>
              <a:buNone/>
              <a:defRPr/>
            </a:pPr>
            <a:endParaRPr lang="en-US" altLang="zh-TW" sz="2800" dirty="0" smtClean="0">
              <a:latin typeface="Times New Roman" panose="02020603050405020304" pitchFamily="18" charset="0"/>
              <a:ea typeface="標楷體" panose="03000509000000000000" pitchFamily="65" charset="-120"/>
              <a:cs typeface="Arial" panose="020B0604020202020204" pitchFamily="34" charset="0"/>
            </a:endParaRPr>
          </a:p>
          <a:p>
            <a:pPr marL="161925" indent="0" algn="just">
              <a:buFont typeface="Arial" panose="020B0604020202020204" pitchFamily="34" charset="0"/>
              <a:buNone/>
              <a:defRPr/>
            </a:pPr>
            <a:r>
              <a:rPr lang="en-US" altLang="zh-TW" sz="2800" dirty="0" smtClean="0">
                <a:latin typeface="Times New Roman" panose="02020603050405020304" pitchFamily="18" charset="0"/>
                <a:ea typeface="標楷體" panose="03000509000000000000" pitchFamily="65" charset="-120"/>
                <a:cs typeface="Arial" panose="020B0604020202020204" pitchFamily="34" charset="0"/>
              </a:rPr>
              <a:t> </a:t>
            </a: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a:p>
            <a:pPr marL="161925" indent="0" algn="just">
              <a:buFont typeface="Arial" panose="020B0604020202020204" pitchFamily="34" charset="0"/>
              <a:buNone/>
              <a:defRPr/>
            </a:pPr>
            <a:endParaRPr lang="en-US" altLang="zh-TW" sz="3200" b="1" dirty="0" smtClean="0">
              <a:latin typeface="Times New Roman" panose="02020603050405020304" pitchFamily="18" charset="0"/>
              <a:ea typeface="標楷體" panose="03000509000000000000" pitchFamily="65" charset="-120"/>
              <a:cs typeface="Arial" panose="020B0604020202020204" pitchFamily="34" charset="0"/>
            </a:endParaRPr>
          </a:p>
          <a:p>
            <a:pPr marL="161925" indent="0" algn="just">
              <a:buFont typeface="Arial" panose="020B0604020202020204" pitchFamily="34" charset="0"/>
              <a:buNone/>
              <a:defRPr/>
            </a:pPr>
            <a:endParaRPr lang="en-US" altLang="zh-TW" sz="3200" b="1" dirty="0">
              <a:latin typeface="Times New Roman" panose="02020603050405020304" pitchFamily="18" charset="0"/>
              <a:ea typeface="標楷體" panose="03000509000000000000" pitchFamily="65" charset="-120"/>
              <a:cs typeface="Arial" panose="020B0604020202020204" pitchFamily="34" charset="0"/>
            </a:endParaRPr>
          </a:p>
          <a:p>
            <a:pPr marL="161925" indent="0" algn="just">
              <a:buFont typeface="Arial" panose="020B0604020202020204" pitchFamily="34" charset="0"/>
              <a:buNone/>
              <a:defRPr/>
            </a:pPr>
            <a:endParaRPr lang="en-US" altLang="zh-TW" sz="3200" b="1" dirty="0">
              <a:latin typeface="Times New Roman" panose="02020603050405020304" pitchFamily="18" charset="0"/>
              <a:ea typeface="標楷體" panose="03000509000000000000" pitchFamily="65" charset="-120"/>
              <a:cs typeface="Arial" panose="020B0604020202020204" pitchFamily="34" charset="0"/>
            </a:endParaRPr>
          </a:p>
          <a:p>
            <a:pPr marL="161925" indent="0" algn="just">
              <a:buFont typeface="Arial" panose="020B0604020202020204" pitchFamily="34" charset="0"/>
              <a:buNone/>
              <a:defRPr/>
            </a:pPr>
            <a:r>
              <a:rPr lang="en-US" altLang="zh-TW" sz="3200" b="1" dirty="0" smtClean="0">
                <a:latin typeface="Times New Roman" panose="02020603050405020304" pitchFamily="18" charset="0"/>
                <a:ea typeface="標楷體" panose="03000509000000000000" pitchFamily="65" charset="-120"/>
                <a:cs typeface="Arial" panose="020B0604020202020204" pitchFamily="34" charset="0"/>
              </a:rPr>
              <a:t>REFERENCE</a:t>
            </a:r>
            <a:endParaRPr lang="en-US" altLang="zh-TW" sz="3200" b="1" dirty="0">
              <a:latin typeface="Times New Roman" panose="02020603050405020304" pitchFamily="18" charset="0"/>
              <a:ea typeface="標楷體" panose="03000509000000000000" pitchFamily="65" charset="-120"/>
              <a:cs typeface="Arial" panose="020B0604020202020204" pitchFamily="34" charset="0"/>
            </a:endParaRPr>
          </a:p>
          <a:p>
            <a:pPr marL="360000" indent="0" algn="just">
              <a:buFont typeface="Arial" panose="020B0604020202020204" pitchFamily="34" charset="0"/>
              <a:buNone/>
              <a:defRPr/>
            </a:pP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[1]	Jeffrey </a:t>
            </a:r>
            <a:r>
              <a:rPr lang="en-US" altLang="zh-TW" sz="2400" dirty="0">
                <a:latin typeface="Times New Roman" panose="02020603050405020304" pitchFamily="18" charset="0"/>
                <a:ea typeface="標楷體" panose="03000509000000000000" pitchFamily="65" charset="-120"/>
                <a:cs typeface="Arial" panose="020B0604020202020204" pitchFamily="34" charset="0"/>
              </a:rPr>
              <a:t>Pennington, Richard </a:t>
            </a:r>
            <a:r>
              <a:rPr lang="en-US" altLang="zh-TW" sz="2400" dirty="0" err="1">
                <a:latin typeface="Times New Roman" panose="02020603050405020304" pitchFamily="18" charset="0"/>
                <a:ea typeface="標楷體" panose="03000509000000000000" pitchFamily="65" charset="-120"/>
                <a:cs typeface="Arial" panose="020B0604020202020204" pitchFamily="34" charset="0"/>
              </a:rPr>
              <a:t>Socher</a:t>
            </a:r>
            <a:r>
              <a:rPr lang="en-US" altLang="zh-TW" sz="2400" dirty="0">
                <a:latin typeface="Times New Roman" panose="02020603050405020304" pitchFamily="18" charset="0"/>
                <a:ea typeface="標楷體" panose="03000509000000000000" pitchFamily="65" charset="-120"/>
                <a:cs typeface="Arial" panose="020B0604020202020204" pitchFamily="34" charset="0"/>
              </a:rPr>
              <a:t>, Christopher D. </a:t>
            </a: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Manning,</a:t>
            </a:r>
          </a:p>
          <a:p>
            <a:pPr marL="360000" indent="0" algn="just">
              <a:buFont typeface="Arial" panose="020B0604020202020204" pitchFamily="34" charset="0"/>
              <a:buNone/>
              <a:defRPr/>
            </a:pPr>
            <a:r>
              <a:rPr lang="en-US" altLang="zh-TW" sz="2400" dirty="0">
                <a:latin typeface="Times New Roman" panose="02020603050405020304" pitchFamily="18" charset="0"/>
                <a:ea typeface="標楷體" panose="03000509000000000000" pitchFamily="65" charset="-120"/>
                <a:cs typeface="Arial" panose="020B0604020202020204" pitchFamily="34" charset="0"/>
              </a:rPr>
              <a:t>	</a:t>
            </a: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2014, </a:t>
            </a:r>
            <a:r>
              <a:rPr lang="en-US" altLang="zh-TW" sz="2400" dirty="0" err="1" smtClean="0">
                <a:latin typeface="Times New Roman" panose="02020603050405020304" pitchFamily="18" charset="0"/>
                <a:ea typeface="標楷體" panose="03000509000000000000" pitchFamily="65" charset="-120"/>
                <a:cs typeface="Arial" panose="020B0604020202020204" pitchFamily="34" charset="0"/>
              </a:rPr>
              <a:t>GloVe</a:t>
            </a:r>
            <a:r>
              <a:rPr lang="en-US" altLang="zh-TW" sz="2400" dirty="0">
                <a:latin typeface="Times New Roman" panose="02020603050405020304" pitchFamily="18" charset="0"/>
                <a:ea typeface="標楷體" panose="03000509000000000000" pitchFamily="65" charset="-120"/>
                <a:cs typeface="Arial" panose="020B0604020202020204" pitchFamily="34" charset="0"/>
              </a:rPr>
              <a:t>: Global Vectors for Word </a:t>
            </a: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Representation. </a:t>
            </a:r>
          </a:p>
          <a:p>
            <a:pPr marL="360000" indent="0" algn="just">
              <a:buFont typeface="Arial" panose="020B0604020202020204" pitchFamily="34" charset="0"/>
              <a:buNone/>
              <a:defRPr/>
            </a:pP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[2]	Chia-Tien </a:t>
            </a:r>
            <a:r>
              <a:rPr lang="en-US" altLang="zh-TW" sz="2400" dirty="0">
                <a:latin typeface="Times New Roman" panose="02020603050405020304" pitchFamily="18" charset="0"/>
                <a:ea typeface="標楷體" panose="03000509000000000000" pitchFamily="65" charset="-120"/>
                <a:cs typeface="Arial" panose="020B0604020202020204" pitchFamily="34" charset="0"/>
              </a:rPr>
              <a:t>Chang, Yu-</a:t>
            </a:r>
            <a:r>
              <a:rPr lang="en-US" altLang="zh-TW" sz="2400" dirty="0" err="1">
                <a:latin typeface="Times New Roman" panose="02020603050405020304" pitchFamily="18" charset="0"/>
                <a:ea typeface="標楷體" panose="03000509000000000000" pitchFamily="65" charset="-120"/>
                <a:cs typeface="Arial" panose="020B0604020202020204" pitchFamily="34" charset="0"/>
              </a:rPr>
              <a:t>Hsuan</a:t>
            </a:r>
            <a:r>
              <a:rPr lang="en-US" altLang="zh-TW" sz="2400" dirty="0">
                <a:latin typeface="Times New Roman" panose="02020603050405020304" pitchFamily="18" charset="0"/>
                <a:ea typeface="標楷體" panose="03000509000000000000" pitchFamily="65" charset="-120"/>
                <a:cs typeface="Arial" panose="020B0604020202020204" pitchFamily="34" charset="0"/>
              </a:rPr>
              <a:t> Wu, Yi-Lin Tsai, Richard </a:t>
            </a:r>
            <a:r>
              <a:rPr lang="en-US" altLang="zh-TW" sz="2400" dirty="0" err="1">
                <a:latin typeface="Times New Roman" panose="02020603050405020304" pitchFamily="18" charset="0"/>
                <a:ea typeface="標楷體" panose="03000509000000000000" pitchFamily="65" charset="-120"/>
                <a:cs typeface="Arial" panose="020B0604020202020204" pitchFamily="34" charset="0"/>
              </a:rPr>
              <a:t>Tzong</a:t>
            </a:r>
            <a:r>
              <a:rPr lang="en-US" altLang="zh-TW" sz="2400" dirty="0">
                <a:latin typeface="Times New Roman" panose="02020603050405020304" pitchFamily="18" charset="0"/>
                <a:ea typeface="標楷體" panose="03000509000000000000" pitchFamily="65" charset="-120"/>
                <a:cs typeface="Arial" panose="020B0604020202020204" pitchFamily="34" charset="0"/>
              </a:rPr>
              <a:t>-Han </a:t>
            </a: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Tsai, 	</a:t>
            </a:r>
            <a:r>
              <a:rPr lang="en-US" altLang="zh-TW" sz="2400" spc="-30" dirty="0" smtClean="0">
                <a:latin typeface="Times New Roman" panose="02020603050405020304" pitchFamily="18" charset="0"/>
                <a:ea typeface="標楷體" panose="03000509000000000000" pitchFamily="65" charset="-120"/>
                <a:cs typeface="Arial" panose="020B0604020202020204" pitchFamily="34" charset="0"/>
              </a:rPr>
              <a:t>Improving </a:t>
            </a:r>
            <a:r>
              <a:rPr lang="en-US" altLang="zh-TW" sz="2400" spc="-30" dirty="0">
                <a:latin typeface="Times New Roman" panose="02020603050405020304" pitchFamily="18" charset="0"/>
                <a:ea typeface="標楷體" panose="03000509000000000000" pitchFamily="65" charset="-120"/>
                <a:cs typeface="Arial" panose="020B0604020202020204" pitchFamily="34" charset="0"/>
              </a:rPr>
              <a:t>iUnit Retrieval with Query Classification and </a:t>
            </a:r>
            <a:r>
              <a:rPr lang="en-US" altLang="zh-TW" sz="2400" spc="-30" dirty="0" smtClean="0">
                <a:latin typeface="Times New Roman" panose="02020603050405020304" pitchFamily="18" charset="0"/>
                <a:ea typeface="標楷體" panose="03000509000000000000" pitchFamily="65" charset="-120"/>
                <a:cs typeface="Arial" panose="020B0604020202020204" pitchFamily="34" charset="0"/>
              </a:rPr>
              <a:t>Multi-Aspect 	</a:t>
            </a:r>
            <a:r>
              <a:rPr lang="en-US" altLang="zh-TW" sz="2400" spc="-30" dirty="0" err="1" smtClean="0">
                <a:latin typeface="Times New Roman" panose="02020603050405020304" pitchFamily="18" charset="0"/>
                <a:ea typeface="標楷體" panose="03000509000000000000" pitchFamily="65" charset="-120"/>
                <a:cs typeface="Arial" panose="020B0604020202020204" pitchFamily="34" charset="0"/>
              </a:rPr>
              <a:t>iUnit</a:t>
            </a:r>
            <a:r>
              <a:rPr lang="en-US" altLang="zh-TW" sz="2400" spc="-30" dirty="0" smtClean="0">
                <a:latin typeface="Times New Roman" panose="02020603050405020304" pitchFamily="18" charset="0"/>
                <a:ea typeface="標楷體" panose="03000509000000000000" pitchFamily="65" charset="-120"/>
                <a:cs typeface="Arial" panose="020B0604020202020204" pitchFamily="34" charset="0"/>
              </a:rPr>
              <a:t> </a:t>
            </a:r>
            <a:r>
              <a:rPr lang="en-US" altLang="zh-TW" sz="2400" spc="-30" dirty="0">
                <a:latin typeface="Times New Roman" panose="02020603050405020304" pitchFamily="18" charset="0"/>
                <a:ea typeface="標楷體" panose="03000509000000000000" pitchFamily="65" charset="-120"/>
                <a:cs typeface="Arial" panose="020B0604020202020204" pitchFamily="34" charset="0"/>
              </a:rPr>
              <a:t>Scoring: The IISR System at NTCIR-11 </a:t>
            </a:r>
            <a:r>
              <a:rPr lang="en-US" altLang="zh-TW" sz="2400" spc="-30" dirty="0" err="1" smtClean="0">
                <a:latin typeface="Times New Roman" panose="02020603050405020304" pitchFamily="18" charset="0"/>
                <a:ea typeface="標楷體" panose="03000509000000000000" pitchFamily="65" charset="-120"/>
                <a:cs typeface="Arial" panose="020B0604020202020204" pitchFamily="34" charset="0"/>
              </a:rPr>
              <a:t>MobileClick</a:t>
            </a:r>
            <a:r>
              <a:rPr lang="en-US" altLang="zh-TW" sz="2400" spc="-30" dirty="0" smtClean="0">
                <a:latin typeface="Times New Roman" panose="02020603050405020304" pitchFamily="18" charset="0"/>
                <a:ea typeface="標楷體" panose="03000509000000000000" pitchFamily="65" charset="-120"/>
                <a:cs typeface="Arial" panose="020B0604020202020204" pitchFamily="34" charset="0"/>
              </a:rPr>
              <a:t> Task, Dec, 2014.</a:t>
            </a:r>
          </a:p>
          <a:p>
            <a:pPr marL="360000" indent="0" algn="just">
              <a:buFont typeface="Arial" panose="020B0604020202020204" pitchFamily="34" charset="0"/>
              <a:buNone/>
              <a:defRPr/>
            </a:pP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[3]	</a:t>
            </a:r>
            <a:r>
              <a:rPr lang="en-US" altLang="zh-TW" sz="2400" dirty="0" err="1" smtClean="0">
                <a:latin typeface="Times New Roman" panose="02020603050405020304" pitchFamily="18" charset="0"/>
                <a:ea typeface="標楷體" panose="03000509000000000000" pitchFamily="65" charset="-120"/>
                <a:cs typeface="Arial" panose="020B0604020202020204" pitchFamily="34" charset="0"/>
              </a:rPr>
              <a:t>Chih</a:t>
            </a: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-Chung </a:t>
            </a:r>
            <a:r>
              <a:rPr lang="en-US" altLang="zh-TW" sz="2400" dirty="0">
                <a:latin typeface="Times New Roman" panose="02020603050405020304" pitchFamily="18" charset="0"/>
                <a:ea typeface="標楷體" panose="03000509000000000000" pitchFamily="65" charset="-120"/>
                <a:cs typeface="Arial" panose="020B0604020202020204" pitchFamily="34" charset="0"/>
              </a:rPr>
              <a:t>Chang and </a:t>
            </a:r>
            <a:r>
              <a:rPr lang="en-US" altLang="zh-TW" sz="2400" dirty="0" err="1">
                <a:latin typeface="Times New Roman" panose="02020603050405020304" pitchFamily="18" charset="0"/>
                <a:ea typeface="標楷體" panose="03000509000000000000" pitchFamily="65" charset="-120"/>
                <a:cs typeface="Arial" panose="020B0604020202020204" pitchFamily="34" charset="0"/>
              </a:rPr>
              <a:t>Chih</a:t>
            </a:r>
            <a:r>
              <a:rPr lang="en-US" altLang="zh-TW" sz="2400" dirty="0">
                <a:latin typeface="Times New Roman" panose="02020603050405020304" pitchFamily="18" charset="0"/>
                <a:ea typeface="標楷體" panose="03000509000000000000" pitchFamily="65" charset="-120"/>
                <a:cs typeface="Arial" panose="020B0604020202020204" pitchFamily="34" charset="0"/>
              </a:rPr>
              <a:t>-Jen </a:t>
            </a: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Lin,</a:t>
            </a:r>
          </a:p>
          <a:p>
            <a:pPr marL="360000" indent="0" algn="just">
              <a:buFont typeface="Arial" panose="020B0604020202020204" pitchFamily="34" charset="0"/>
              <a:buNone/>
              <a:defRPr/>
            </a:pPr>
            <a:r>
              <a:rPr lang="en-US" altLang="zh-TW" sz="2400" dirty="0" smtClean="0">
                <a:latin typeface="Times New Roman" panose="02020603050405020304" pitchFamily="18" charset="0"/>
                <a:ea typeface="標楷體" panose="03000509000000000000" pitchFamily="65" charset="-120"/>
                <a:cs typeface="Arial" panose="020B0604020202020204" pitchFamily="34" charset="0"/>
              </a:rPr>
              <a:t>	LIBSVM -- A Library for Support Vector Machines.</a:t>
            </a:r>
            <a:endParaRPr lang="en-US" altLang="zh-TW" sz="2800" dirty="0">
              <a:latin typeface="Times New Roman" panose="02020603050405020304" pitchFamily="18" charset="0"/>
              <a:ea typeface="標楷體" panose="03000509000000000000" pitchFamily="65" charset="-120"/>
              <a:cs typeface="Arial" panose="020B0604020202020204" pitchFamily="34" charset="0"/>
            </a:endParaRPr>
          </a:p>
        </p:txBody>
      </p:sp>
      <p:sp>
        <p:nvSpPr>
          <p:cNvPr id="6" name="文字方塊 5"/>
          <p:cNvSpPr txBox="1"/>
          <p:nvPr/>
        </p:nvSpPr>
        <p:spPr>
          <a:xfrm>
            <a:off x="468039" y="2159705"/>
            <a:ext cx="20306257" cy="2308324"/>
          </a:xfrm>
          <a:prstGeom prst="rect">
            <a:avLst/>
          </a:prstGeom>
          <a:noFill/>
        </p:spPr>
        <p:txBody>
          <a:bodyPr wrap="square">
            <a:spAutoFit/>
          </a:bodyPr>
          <a:lstStyle/>
          <a:p>
            <a:pPr algn="ctr" eaLnBrk="1" hangingPunct="1">
              <a:defRPr/>
            </a:pPr>
            <a:r>
              <a:rPr lang="en-US" altLang="zh-TW" sz="7200" b="1" dirty="0">
                <a:solidFill>
                  <a:srgbClr val="0033CC"/>
                </a:solidFill>
                <a:latin typeface="Times New Roman" panose="02020603050405020304" pitchFamily="18" charset="0"/>
                <a:ea typeface="標楷體" pitchFamily="65" charset="-120"/>
                <a:cs typeface="Times New Roman" panose="02020603050405020304" pitchFamily="18" charset="0"/>
              </a:rPr>
              <a:t>NCU IISR System for NTCIR-12 MobileClick2</a:t>
            </a:r>
          </a:p>
          <a:p>
            <a:pPr algn="ctr" eaLnBrk="1" hangingPunct="1">
              <a:defRPr/>
            </a:pPr>
            <a:endParaRPr lang="en-US" altLang="zh-TW" sz="1200" b="1" dirty="0" smtClean="0">
              <a:latin typeface="Times New Roman" panose="02020603050405020304" pitchFamily="18" charset="0"/>
              <a:ea typeface="標楷體" panose="03000509000000000000" pitchFamily="65" charset="-120"/>
            </a:endParaRPr>
          </a:p>
          <a:p>
            <a:pPr algn="ctr" eaLnBrk="1" hangingPunct="1">
              <a:defRPr/>
            </a:pPr>
            <a:r>
              <a:rPr lang="zh-TW" altLang="en-US" sz="6000" b="1" dirty="0" smtClean="0">
                <a:latin typeface="Times New Roman" panose="02020603050405020304" pitchFamily="18" charset="0"/>
                <a:ea typeface="標楷體" panose="03000509000000000000" pitchFamily="65" charset="-120"/>
              </a:rPr>
              <a:t>指導</a:t>
            </a:r>
            <a:r>
              <a:rPr lang="zh-TW" altLang="en-US" sz="6000" b="1" dirty="0">
                <a:latin typeface="Times New Roman" panose="02020603050405020304" pitchFamily="18" charset="0"/>
                <a:ea typeface="標楷體" panose="03000509000000000000" pitchFamily="65" charset="-120"/>
              </a:rPr>
              <a:t>教授</a:t>
            </a:r>
            <a:r>
              <a:rPr lang="zh-TW" altLang="en-US" sz="6000" b="1" dirty="0" smtClean="0">
                <a:latin typeface="Times New Roman" panose="02020603050405020304" pitchFamily="18" charset="0"/>
                <a:ea typeface="標楷體" panose="03000509000000000000" pitchFamily="65" charset="-120"/>
              </a:rPr>
              <a:t>： </a:t>
            </a:r>
            <a:r>
              <a:rPr lang="zh-TW" altLang="en-US" sz="6000" b="1" dirty="0">
                <a:latin typeface="Times New Roman" panose="02020603050405020304" pitchFamily="18" charset="0"/>
                <a:ea typeface="標楷體" panose="03000509000000000000" pitchFamily="65" charset="-120"/>
              </a:rPr>
              <a:t>蔡宗翰 老師        </a:t>
            </a:r>
            <a:r>
              <a:rPr lang="en-US" altLang="zh-TW" sz="6000" b="1" dirty="0" smtClean="0">
                <a:latin typeface="Times New Roman" panose="02020603050405020304" pitchFamily="18" charset="0"/>
                <a:ea typeface="標楷體" panose="03000509000000000000" pitchFamily="65" charset="-120"/>
              </a:rPr>
              <a:t>		</a:t>
            </a:r>
            <a:r>
              <a:rPr lang="zh-TW" altLang="en-US" sz="6000" b="1" dirty="0" smtClean="0">
                <a:latin typeface="Times New Roman" panose="02020603050405020304" pitchFamily="18" charset="0"/>
                <a:ea typeface="標楷體" panose="03000509000000000000" pitchFamily="65" charset="-120"/>
              </a:rPr>
              <a:t>參展</a:t>
            </a:r>
            <a:r>
              <a:rPr lang="zh-TW" altLang="en-US" sz="6000" b="1" dirty="0">
                <a:latin typeface="Times New Roman" panose="02020603050405020304" pitchFamily="18" charset="0"/>
                <a:ea typeface="標楷體" panose="03000509000000000000" pitchFamily="65" charset="-120"/>
              </a:rPr>
              <a:t>學生： </a:t>
            </a:r>
            <a:r>
              <a:rPr lang="zh-TW" altLang="en-US" sz="6000" b="1" dirty="0" smtClean="0">
                <a:latin typeface="Times New Roman" panose="02020603050405020304" pitchFamily="18" charset="0"/>
                <a:ea typeface="標楷體" panose="03000509000000000000" pitchFamily="65" charset="-120"/>
              </a:rPr>
              <a:t>韓文彬</a:t>
            </a:r>
            <a:endParaRPr lang="zh-TW" altLang="en-US" dirty="0">
              <a:latin typeface="Times New Roman" panose="02020603050405020304" pitchFamily="18" charset="0"/>
              <a:ea typeface="標楷體" panose="03000509000000000000" pitchFamily="65" charset="-120"/>
            </a:endParaRPr>
          </a:p>
        </p:txBody>
      </p:sp>
      <p:sp>
        <p:nvSpPr>
          <p:cNvPr id="2055" name="矩形 1"/>
          <p:cNvSpPr>
            <a:spLocks noChangeArrowheads="1"/>
          </p:cNvSpPr>
          <p:nvPr/>
        </p:nvSpPr>
        <p:spPr bwMode="auto">
          <a:xfrm>
            <a:off x="470422" y="4699724"/>
            <a:ext cx="19871827" cy="69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Wingdings" panose="05000000000000000000" pitchFamily="2" charset="2"/>
              <a:buChar char="Ø"/>
            </a:pPr>
            <a:r>
              <a:rPr lang="zh-TW" altLang="en-US" sz="6000" b="1" dirty="0">
                <a:latin typeface="Times New Roman" panose="02020603050405020304" pitchFamily="18" charset="0"/>
                <a:ea typeface="標楷體" panose="03000509000000000000" pitchFamily="65" charset="-120"/>
              </a:rPr>
              <a:t>專題</a:t>
            </a:r>
            <a:r>
              <a:rPr lang="zh-TW" altLang="en-US" sz="6000" b="1" dirty="0" smtClean="0">
                <a:latin typeface="Times New Roman" panose="02020603050405020304" pitchFamily="18" charset="0"/>
                <a:ea typeface="標楷體" panose="03000509000000000000" pitchFamily="65" charset="-120"/>
              </a:rPr>
              <a:t>簡介 </a:t>
            </a:r>
            <a:r>
              <a:rPr lang="en-US" altLang="zh-TW" sz="6000" b="1" dirty="0" smtClean="0">
                <a:latin typeface="Times New Roman" panose="02020603050405020304" pitchFamily="18" charset="0"/>
                <a:ea typeface="標楷體" panose="03000509000000000000" pitchFamily="65" charset="-120"/>
              </a:rPr>
              <a:t>Introduction</a:t>
            </a:r>
            <a:endParaRPr lang="en-US" altLang="zh-TW" sz="6000" b="1" dirty="0">
              <a:latin typeface="Times New Roman" panose="02020603050405020304" pitchFamily="18" charset="0"/>
              <a:ea typeface="標楷體" panose="03000509000000000000" pitchFamily="65" charset="-120"/>
            </a:endParaRPr>
          </a:p>
          <a:p>
            <a:pPr marL="540000" algn="just" eaLnBrk="1" hangingPunct="1"/>
            <a:r>
              <a:rPr lang="en-US" altLang="zh-TW" sz="2800" dirty="0" smtClean="0">
                <a:latin typeface="Times New Roman" panose="02020603050405020304" pitchFamily="18" charset="0"/>
                <a:ea typeface="標楷體" panose="03000509000000000000" pitchFamily="65" charset="-120"/>
              </a:rPr>
              <a:t>	My lab study is participation in a the contest which is the NTCIR-12 </a:t>
            </a:r>
            <a:r>
              <a:rPr lang="en-US" altLang="zh-TW" sz="2800" dirty="0" err="1" smtClean="0">
                <a:latin typeface="Times New Roman" panose="02020603050405020304" pitchFamily="18" charset="0"/>
                <a:ea typeface="標楷體" panose="03000509000000000000" pitchFamily="65" charset="-120"/>
              </a:rPr>
              <a:t>MobileClick</a:t>
            </a:r>
            <a:r>
              <a:rPr lang="en-US" altLang="zh-TW" sz="2800" dirty="0" smtClean="0">
                <a:latin typeface="Times New Roman" panose="02020603050405020304" pitchFamily="18" charset="0"/>
                <a:ea typeface="標楷體" panose="03000509000000000000" pitchFamily="65" charset="-120"/>
              </a:rPr>
              <a:t> task. It aims to directly </a:t>
            </a:r>
            <a:r>
              <a:rPr lang="en-US" altLang="zh-TW" sz="2800" b="1" dirty="0" smtClean="0">
                <a:latin typeface="Times New Roman" panose="02020603050405020304" pitchFamily="18" charset="0"/>
                <a:ea typeface="標楷體" panose="03000509000000000000" pitchFamily="65" charset="-120"/>
              </a:rPr>
              <a:t>return a summary of relevant information</a:t>
            </a:r>
            <a:r>
              <a:rPr lang="en-US" altLang="zh-TW" sz="2800" dirty="0" smtClean="0">
                <a:latin typeface="Times New Roman" panose="02020603050405020304" pitchFamily="18" charset="0"/>
                <a:ea typeface="標楷體" panose="03000509000000000000" pitchFamily="65" charset="-120"/>
              </a:rPr>
              <a:t> and immediately </a:t>
            </a:r>
            <a:r>
              <a:rPr lang="en-US" altLang="zh-TW" sz="2800" b="1" dirty="0" smtClean="0">
                <a:latin typeface="Times New Roman" panose="02020603050405020304" pitchFamily="18" charset="0"/>
                <a:ea typeface="標楷體" panose="03000509000000000000" pitchFamily="65" charset="-120"/>
              </a:rPr>
              <a:t>satisfy the user without requiring heavy interaction with the device</a:t>
            </a:r>
            <a:r>
              <a:rPr lang="en-US" altLang="zh-TW" sz="2800" dirty="0" smtClean="0">
                <a:latin typeface="Times New Roman" panose="02020603050405020304" pitchFamily="18" charset="0"/>
                <a:ea typeface="標楷體" panose="03000509000000000000" pitchFamily="65" charset="-120"/>
              </a:rPr>
              <a:t>.</a:t>
            </a:r>
            <a:r>
              <a:rPr lang="zh-TW" altLang="en-US" sz="2800" dirty="0" smtClean="0">
                <a:latin typeface="Times New Roman" panose="02020603050405020304" pitchFamily="18" charset="0"/>
                <a:ea typeface="標楷體" panose="03000509000000000000" pitchFamily="65" charset="-120"/>
              </a:rPr>
              <a:t> </a:t>
            </a:r>
            <a:r>
              <a:rPr lang="en-US" altLang="zh-TW" sz="2800" dirty="0" smtClean="0">
                <a:latin typeface="Times New Roman" panose="02020603050405020304" pitchFamily="18" charset="0"/>
                <a:ea typeface="標楷體" panose="03000509000000000000" pitchFamily="65" charset="-120"/>
              </a:rPr>
              <a:t>Current web search engines usually return a ranked list of URLs in response to a query. After inputting a query and clicking on the search button, the user often has to visit several web pages and locate relevant parts within those pages, which requires significant effort and attention.</a:t>
            </a:r>
          </a:p>
          <a:p>
            <a:pPr marL="540000" algn="just"/>
            <a:r>
              <a:rPr lang="en-US" altLang="zh-TW" sz="2800" dirty="0">
                <a:latin typeface="Times New Roman" panose="02020603050405020304" pitchFamily="18" charset="0"/>
                <a:ea typeface="標楷體" panose="03000509000000000000" pitchFamily="65" charset="-120"/>
              </a:rPr>
              <a:t>	</a:t>
            </a:r>
            <a:r>
              <a:rPr lang="en-US" altLang="zh-TW" sz="2800" dirty="0" smtClean="0">
                <a:latin typeface="Times New Roman" panose="02020603050405020304" pitchFamily="18" charset="0"/>
                <a:ea typeface="標楷體" panose="03000509000000000000" pitchFamily="65" charset="-120"/>
              </a:rPr>
              <a:t>The </a:t>
            </a:r>
            <a:r>
              <a:rPr lang="en-US" altLang="zh-TW" sz="2800" dirty="0" err="1" smtClean="0">
                <a:latin typeface="Times New Roman" panose="02020603050405020304" pitchFamily="18" charset="0"/>
                <a:ea typeface="標楷體" panose="03000509000000000000" pitchFamily="65" charset="-120"/>
              </a:rPr>
              <a:t>iUnit</a:t>
            </a:r>
            <a:r>
              <a:rPr lang="en-US" altLang="zh-TW" sz="2800" dirty="0" smtClean="0">
                <a:latin typeface="Times New Roman" panose="02020603050405020304" pitchFamily="18" charset="0"/>
                <a:ea typeface="標楷體" panose="03000509000000000000" pitchFamily="65" charset="-120"/>
              </a:rPr>
              <a:t> Ranking Subtask is a task where systems are expected to </a:t>
            </a:r>
            <a:r>
              <a:rPr lang="en-US" altLang="zh-TW" sz="2800" b="1" dirty="0" smtClean="0">
                <a:latin typeface="Times New Roman" panose="02020603050405020304" pitchFamily="18" charset="0"/>
                <a:ea typeface="標楷體" panose="03000509000000000000" pitchFamily="65" charset="-120"/>
              </a:rPr>
              <a:t>rank a set of pieces of information (</a:t>
            </a:r>
            <a:r>
              <a:rPr lang="en-US" altLang="zh-TW" sz="2800" b="1" dirty="0" err="1" smtClean="0">
                <a:latin typeface="Times New Roman" panose="02020603050405020304" pitchFamily="18" charset="0"/>
                <a:ea typeface="標楷體" panose="03000509000000000000" pitchFamily="65" charset="-120"/>
              </a:rPr>
              <a:t>iUnits</a:t>
            </a:r>
            <a:r>
              <a:rPr lang="en-US" altLang="zh-TW" sz="2800" b="1" dirty="0" smtClean="0">
                <a:latin typeface="Times New Roman" panose="02020603050405020304" pitchFamily="18" charset="0"/>
                <a:ea typeface="標楷體" panose="03000509000000000000" pitchFamily="65" charset="-120"/>
              </a:rPr>
              <a:t>) based on their importance for a given query</a:t>
            </a:r>
            <a:r>
              <a:rPr lang="en-US" altLang="zh-TW" sz="2800" dirty="0" smtClean="0">
                <a:latin typeface="Times New Roman" panose="02020603050405020304" pitchFamily="18" charset="0"/>
                <a:ea typeface="標楷體" panose="03000509000000000000" pitchFamily="65" charset="-120"/>
              </a:rPr>
              <a:t>. The organizer provides a set of </a:t>
            </a:r>
            <a:r>
              <a:rPr lang="en-US" altLang="zh-TW" sz="2800" b="1" dirty="0" smtClean="0">
                <a:latin typeface="Times New Roman" panose="02020603050405020304" pitchFamily="18" charset="0"/>
                <a:ea typeface="標楷體" panose="03000509000000000000" pitchFamily="65" charset="-120"/>
              </a:rPr>
              <a:t>queries</a:t>
            </a:r>
            <a:r>
              <a:rPr lang="en-US" altLang="zh-TW" sz="2800" dirty="0" smtClean="0">
                <a:latin typeface="Times New Roman" panose="02020603050405020304" pitchFamily="18" charset="0"/>
                <a:ea typeface="標楷體" panose="03000509000000000000" pitchFamily="65" charset="-120"/>
              </a:rPr>
              <a:t>, a set of </a:t>
            </a:r>
            <a:r>
              <a:rPr lang="en-US" altLang="zh-TW" sz="2800" b="1" dirty="0" smtClean="0">
                <a:latin typeface="Times New Roman" panose="02020603050405020304" pitchFamily="18" charset="0"/>
                <a:ea typeface="標楷體" panose="03000509000000000000" pitchFamily="65" charset="-120"/>
              </a:rPr>
              <a:t>iUnits</a:t>
            </a:r>
            <a:r>
              <a:rPr lang="en-US" altLang="zh-TW" sz="2800" dirty="0" smtClean="0">
                <a:latin typeface="Times New Roman" panose="02020603050405020304" pitchFamily="18" charset="0"/>
                <a:ea typeface="標楷體" panose="03000509000000000000" pitchFamily="65" charset="-120"/>
              </a:rPr>
              <a:t>, and </a:t>
            </a:r>
            <a:r>
              <a:rPr lang="en-US" altLang="zh-TW" sz="2800" b="1" dirty="0" smtClean="0">
                <a:latin typeface="Times New Roman" panose="02020603050405020304" pitchFamily="18" charset="0"/>
                <a:ea typeface="標楷體" panose="03000509000000000000" pitchFamily="65" charset="-120"/>
              </a:rPr>
              <a:t>documents</a:t>
            </a:r>
            <a:r>
              <a:rPr lang="en-US" altLang="zh-TW" sz="2800" dirty="0" smtClean="0">
                <a:latin typeface="Times New Roman" panose="02020603050405020304" pitchFamily="18" charset="0"/>
                <a:ea typeface="標楷體" panose="03000509000000000000" pitchFamily="65" charset="-120"/>
              </a:rPr>
              <a:t> (500 top-ranked pages returned by Bing search engine in response to each query) from which the iUnits were extracted. </a:t>
            </a:r>
          </a:p>
          <a:p>
            <a:pPr marL="540000" algn="just"/>
            <a:r>
              <a:rPr lang="en-US" altLang="zh-TW" sz="2800" dirty="0" smtClean="0">
                <a:latin typeface="Times New Roman" panose="02020603050405020304" pitchFamily="18" charset="0"/>
                <a:ea typeface="標楷體" panose="03000509000000000000" pitchFamily="65" charset="-120"/>
              </a:rPr>
              <a:t>	The </a:t>
            </a:r>
            <a:r>
              <a:rPr lang="en-US" altLang="zh-TW" sz="2800" dirty="0" err="1" smtClean="0">
                <a:latin typeface="Times New Roman" panose="02020603050405020304" pitchFamily="18" charset="0"/>
                <a:ea typeface="標楷體" panose="03000509000000000000" pitchFamily="65" charset="-120"/>
              </a:rPr>
              <a:t>iUnit</a:t>
            </a:r>
            <a:r>
              <a:rPr lang="en-US" altLang="zh-TW" sz="2800" dirty="0" smtClean="0">
                <a:latin typeface="Times New Roman" panose="02020603050405020304" pitchFamily="18" charset="0"/>
                <a:ea typeface="標楷體" panose="03000509000000000000" pitchFamily="65" charset="-120"/>
              </a:rPr>
              <a:t> Summarization Subtask is to </a:t>
            </a:r>
            <a:r>
              <a:rPr lang="en-US" altLang="zh-TW" sz="2800" b="1" dirty="0">
                <a:latin typeface="Times New Roman" panose="02020603050405020304" pitchFamily="18" charset="0"/>
                <a:ea typeface="標楷體" panose="03000509000000000000" pitchFamily="65" charset="-120"/>
              </a:rPr>
              <a:t>generate a structured textual </a:t>
            </a:r>
            <a:r>
              <a:rPr lang="en-US" altLang="zh-TW" sz="2800" b="1" dirty="0" smtClean="0">
                <a:latin typeface="Times New Roman" panose="02020603050405020304" pitchFamily="18" charset="0"/>
                <a:ea typeface="標楷體" panose="03000509000000000000" pitchFamily="65" charset="-120"/>
              </a:rPr>
              <a:t>output</a:t>
            </a:r>
            <a:r>
              <a:rPr lang="en-US" altLang="zh-TW" sz="2800" dirty="0" smtClean="0">
                <a:latin typeface="Times New Roman" panose="02020603050405020304" pitchFamily="18" charset="0"/>
                <a:ea typeface="標楷體" panose="03000509000000000000" pitchFamily="65" charset="-120"/>
              </a:rPr>
              <a:t>, consisting </a:t>
            </a:r>
            <a:r>
              <a:rPr lang="en-US" altLang="zh-TW" sz="2800" dirty="0">
                <a:latin typeface="Times New Roman" panose="02020603050405020304" pitchFamily="18" charset="0"/>
                <a:ea typeface="標楷體" panose="03000509000000000000" pitchFamily="65" charset="-120"/>
              </a:rPr>
              <a:t>of two layers. The first layer is a list of </a:t>
            </a:r>
            <a:r>
              <a:rPr lang="en-US" altLang="zh-TW" sz="2800" dirty="0" err="1">
                <a:latin typeface="Times New Roman" panose="02020603050405020304" pitchFamily="18" charset="0"/>
                <a:ea typeface="標楷體" panose="03000509000000000000" pitchFamily="65" charset="-120"/>
              </a:rPr>
              <a:t>iUnits</a:t>
            </a:r>
            <a:r>
              <a:rPr lang="en-US" altLang="zh-TW" sz="2800" dirty="0">
                <a:latin typeface="Times New Roman" panose="02020603050405020304" pitchFamily="18" charset="0"/>
                <a:ea typeface="標楷體" panose="03000509000000000000" pitchFamily="65" charset="-120"/>
              </a:rPr>
              <a:t> and links to the second layer, while the second layer consists of lists of </a:t>
            </a:r>
            <a:r>
              <a:rPr lang="en-US" altLang="zh-TW" sz="2800" dirty="0" err="1">
                <a:latin typeface="Times New Roman" panose="02020603050405020304" pitchFamily="18" charset="0"/>
                <a:ea typeface="標楷體" panose="03000509000000000000" pitchFamily="65" charset="-120"/>
              </a:rPr>
              <a:t>iUnits</a:t>
            </a:r>
            <a:r>
              <a:rPr lang="en-US" altLang="zh-TW" sz="2800" dirty="0">
                <a:latin typeface="Times New Roman" panose="02020603050405020304" pitchFamily="18" charset="0"/>
                <a:ea typeface="標楷體" panose="03000509000000000000" pitchFamily="65" charset="-120"/>
              </a:rPr>
              <a:t>.</a:t>
            </a:r>
            <a:endParaRPr lang="en-US" altLang="zh-TW" sz="2800" dirty="0" smtClean="0">
              <a:latin typeface="Times New Roman" panose="02020603050405020304" pitchFamily="18" charset="0"/>
              <a:ea typeface="標楷體" panose="03000509000000000000" pitchFamily="65" charset="-120"/>
            </a:endParaRPr>
          </a:p>
          <a:p>
            <a:pPr marL="540000" algn="just"/>
            <a:r>
              <a:rPr lang="en-US" altLang="zh-TW" sz="2800" dirty="0">
                <a:latin typeface="Times New Roman" panose="02020603050405020304" pitchFamily="18" charset="0"/>
                <a:ea typeface="標楷體" panose="03000509000000000000" pitchFamily="65" charset="-120"/>
              </a:rPr>
              <a:t>	</a:t>
            </a:r>
            <a:r>
              <a:rPr lang="en-US" altLang="zh-TW" sz="2800" dirty="0" smtClean="0">
                <a:latin typeface="Times New Roman" panose="02020603050405020304" pitchFamily="18" charset="0"/>
                <a:ea typeface="標楷體" panose="03000509000000000000" pitchFamily="65" charset="-120"/>
              </a:rPr>
              <a:t>First </a:t>
            </a:r>
            <a:r>
              <a:rPr lang="en-US" altLang="zh-TW" sz="2800" dirty="0">
                <a:latin typeface="Times New Roman" panose="02020603050405020304" pitchFamily="18" charset="0"/>
                <a:ea typeface="標楷體" panose="03000509000000000000" pitchFamily="65" charset="-120"/>
              </a:rPr>
              <a:t>of all, we do some </a:t>
            </a:r>
            <a:r>
              <a:rPr lang="en-US" altLang="zh-TW" sz="2800" dirty="0" smtClean="0">
                <a:latin typeface="Times New Roman" panose="02020603050405020304" pitchFamily="18" charset="0"/>
                <a:ea typeface="標楷體" panose="03000509000000000000" pitchFamily="65" charset="-120"/>
              </a:rPr>
              <a:t>processes </a:t>
            </a:r>
            <a:r>
              <a:rPr lang="en-US" altLang="zh-TW" sz="2800" dirty="0">
                <a:latin typeface="Times New Roman" panose="02020603050405020304" pitchFamily="18" charset="0"/>
                <a:ea typeface="標楷體" panose="03000509000000000000" pitchFamily="65" charset="-120"/>
              </a:rPr>
              <a:t>on the </a:t>
            </a:r>
            <a:r>
              <a:rPr lang="en-US" altLang="zh-TW" sz="2800" dirty="0" smtClean="0">
                <a:latin typeface="Times New Roman" panose="02020603050405020304" pitchFamily="18" charset="0"/>
                <a:ea typeface="標楷體" panose="03000509000000000000" pitchFamily="65" charset="-120"/>
              </a:rPr>
              <a:t>baseline provided by the organizer. </a:t>
            </a:r>
            <a:r>
              <a:rPr lang="en-US" altLang="zh-TW" sz="2800" dirty="0">
                <a:latin typeface="Times New Roman" panose="02020603050405020304" pitchFamily="18" charset="0"/>
                <a:ea typeface="標楷體" panose="03000509000000000000" pitchFamily="65" charset="-120"/>
              </a:rPr>
              <a:t>Next, we </a:t>
            </a:r>
            <a:r>
              <a:rPr lang="en-US" altLang="zh-TW" sz="2800" dirty="0" smtClean="0">
                <a:latin typeface="Times New Roman" panose="02020603050405020304" pitchFamily="18" charset="0"/>
                <a:ea typeface="標楷體" panose="03000509000000000000" pitchFamily="65" charset="-120"/>
              </a:rPr>
              <a:t>use machine learning which is a </a:t>
            </a:r>
            <a:r>
              <a:rPr lang="en-US" altLang="zh-TW" sz="2800" dirty="0">
                <a:latin typeface="Times New Roman" panose="02020603050405020304" pitchFamily="18" charset="0"/>
                <a:ea typeface="標楷體" panose="03000509000000000000" pitchFamily="65" charset="-120"/>
              </a:rPr>
              <a:t>totally different method from </a:t>
            </a:r>
            <a:r>
              <a:rPr lang="en-US" altLang="zh-TW" sz="2800" dirty="0" smtClean="0">
                <a:latin typeface="Times New Roman" panose="02020603050405020304" pitchFamily="18" charset="0"/>
                <a:ea typeface="標楷體" panose="03000509000000000000" pitchFamily="65" charset="-120"/>
              </a:rPr>
              <a:t>the baseline. </a:t>
            </a:r>
            <a:r>
              <a:rPr lang="en-US" altLang="zh-TW" sz="2800" dirty="0">
                <a:latin typeface="Times New Roman" panose="02020603050405020304" pitchFamily="18" charset="0"/>
                <a:ea typeface="標楷體" panose="03000509000000000000" pitchFamily="65" charset="-120"/>
              </a:rPr>
              <a:t>Finally, tune the two types into better situation and </a:t>
            </a:r>
            <a:r>
              <a:rPr lang="en-US" altLang="zh-TW" sz="2800" dirty="0" smtClean="0">
                <a:latin typeface="Times New Roman" panose="02020603050405020304" pitchFamily="18" charset="0"/>
                <a:ea typeface="標楷體" panose="03000509000000000000" pitchFamily="65" charset="-120"/>
              </a:rPr>
              <a:t>evaluate the model.</a:t>
            </a:r>
          </a:p>
          <a:p>
            <a:pPr marL="540000" algn="just"/>
            <a:endParaRPr lang="en-US" altLang="zh-TW" sz="800" dirty="0" smtClean="0">
              <a:latin typeface="Times New Roman" panose="02020603050405020304" pitchFamily="18" charset="0"/>
              <a:ea typeface="標楷體" panose="03000509000000000000" pitchFamily="65" charset="-120"/>
            </a:endParaRPr>
          </a:p>
          <a:p>
            <a:pPr eaLnBrk="1" hangingPunct="1">
              <a:buFont typeface="Wingdings" panose="05000000000000000000" pitchFamily="2" charset="2"/>
              <a:buChar char="Ø"/>
            </a:pPr>
            <a:r>
              <a:rPr lang="zh-TW" altLang="en-US" sz="6000" b="1" dirty="0" smtClean="0">
                <a:latin typeface="Times New Roman" panose="02020603050405020304" pitchFamily="18" charset="0"/>
                <a:ea typeface="標楷體" panose="03000509000000000000" pitchFamily="65" charset="-120"/>
              </a:rPr>
              <a:t>專題成果 </a:t>
            </a:r>
            <a:r>
              <a:rPr lang="en-US" altLang="zh-TW" sz="6000" b="1" dirty="0" smtClean="0">
                <a:latin typeface="Times New Roman" panose="02020603050405020304" pitchFamily="18" charset="0"/>
                <a:ea typeface="標楷體" panose="03000509000000000000" pitchFamily="65" charset="-120"/>
              </a:rPr>
              <a:t>Content</a:t>
            </a:r>
            <a:endParaRPr lang="en-US" altLang="zh-TW" sz="6000" b="1" dirty="0">
              <a:latin typeface="Times New Roman" panose="02020603050405020304" pitchFamily="18" charset="0"/>
              <a:ea typeface="標楷體" panose="03000509000000000000" pitchFamily="65" charset="-120"/>
            </a:endParaRPr>
          </a:p>
        </p:txBody>
      </p:sp>
      <p:grpSp>
        <p:nvGrpSpPr>
          <p:cNvPr id="10" name="群組 9"/>
          <p:cNvGrpSpPr/>
          <p:nvPr/>
        </p:nvGrpSpPr>
        <p:grpSpPr>
          <a:xfrm>
            <a:off x="1776886" y="17983683"/>
            <a:ext cx="7692155" cy="1674552"/>
            <a:chOff x="1423523" y="18506107"/>
            <a:chExt cx="7692155" cy="1674552"/>
          </a:xfrm>
        </p:grpSpPr>
        <p:pic>
          <p:nvPicPr>
            <p:cNvPr id="2056" name="Picture 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1463" y="18506107"/>
              <a:ext cx="5486643" cy="89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3523" y="19514219"/>
              <a:ext cx="3372712" cy="66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8455" y="19541673"/>
              <a:ext cx="3457223" cy="61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 name="表格 2"/>
          <p:cNvGraphicFramePr>
            <a:graphicFrameLocks noGrp="1"/>
          </p:cNvGraphicFramePr>
          <p:nvPr>
            <p:extLst>
              <p:ext uri="{D42A27DB-BD31-4B8C-83A1-F6EECF244321}">
                <p14:modId xmlns:p14="http://schemas.microsoft.com/office/powerpoint/2010/main" val="2627068491"/>
              </p:ext>
            </p:extLst>
          </p:nvPr>
        </p:nvGraphicFramePr>
        <p:xfrm>
          <a:off x="11125228" y="24194739"/>
          <a:ext cx="9649069" cy="1679946"/>
        </p:xfrm>
        <a:graphic>
          <a:graphicData uri="http://schemas.openxmlformats.org/drawingml/2006/table">
            <a:tbl>
              <a:tblPr firstRow="1" firstCol="1" bandRow="1">
                <a:tableStyleId>{72833802-FEF1-4C79-8D5D-14CF1EAF98D9}</a:tableStyleId>
              </a:tblPr>
              <a:tblGrid>
                <a:gridCol w="3133175"/>
                <a:gridCol w="1201958"/>
                <a:gridCol w="1328484"/>
                <a:gridCol w="1328484"/>
                <a:gridCol w="1328484"/>
                <a:gridCol w="1328484"/>
              </a:tblGrid>
              <a:tr h="559858">
                <a:tc>
                  <a:txBody>
                    <a:bodyPr/>
                    <a:lstStyle/>
                    <a:p>
                      <a:pPr algn="l">
                        <a:spcAft>
                          <a:spcPts val="0"/>
                        </a:spcAft>
                      </a:pPr>
                      <a:r>
                        <a:rPr lang="en-US" sz="2800" dirty="0">
                          <a:effectLst/>
                        </a:rPr>
                        <a:t> </a:t>
                      </a:r>
                      <a:r>
                        <a:rPr lang="en-US" altLang="zh-TW" sz="2800" dirty="0" smtClean="0">
                          <a:effectLst/>
                        </a:rPr>
                        <a:t>nDCG@K</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525" marR="9525" marT="9518" marB="951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2800" dirty="0" smtClean="0">
                          <a:effectLst/>
                        </a:rPr>
                        <a:t>3</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525" marR="9525" marT="9518" marB="951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2800" dirty="0" smtClean="0">
                          <a:effectLst/>
                        </a:rPr>
                        <a:t>5</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2800" dirty="0" smtClean="0">
                          <a:effectLst/>
                        </a:rPr>
                        <a:t>10</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2800" dirty="0" smtClean="0">
                          <a:effectLst/>
                        </a:rPr>
                        <a:t>20</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spcAft>
                          <a:spcPts val="0"/>
                        </a:spcAft>
                      </a:pPr>
                      <a:r>
                        <a:rPr lang="en-US" sz="2800" dirty="0">
                          <a:effectLst/>
                        </a:rPr>
                        <a:t>Q</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559858">
                <a:tc>
                  <a:txBody>
                    <a:bodyPr/>
                    <a:lstStyle/>
                    <a:p>
                      <a:pPr algn="l">
                        <a:spcAft>
                          <a:spcPts val="0"/>
                        </a:spcAft>
                      </a:pPr>
                      <a:r>
                        <a:rPr lang="en-US" sz="2800" dirty="0" smtClean="0">
                          <a:effectLst/>
                        </a:rPr>
                        <a:t> Improved-Baseline</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525" marR="9525" marT="9518" marB="951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smtClean="0">
                          <a:effectLst/>
                        </a:rPr>
                        <a:t>0.7415</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525" marR="9525" marT="9518" marB="951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a:effectLst/>
                        </a:rPr>
                        <a:t>0.764</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a:effectLst/>
                        </a:rPr>
                        <a:t>0.8059</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a:effectLst/>
                        </a:rPr>
                        <a:t>0.8732</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a:effectLst/>
                        </a:rPr>
                        <a:t>0.9004</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r>
              <a:tr h="559858">
                <a:tc>
                  <a:txBody>
                    <a:bodyPr/>
                    <a:lstStyle/>
                    <a:p>
                      <a:pPr algn="l">
                        <a:spcAft>
                          <a:spcPts val="0"/>
                        </a:spcAft>
                      </a:pPr>
                      <a:r>
                        <a:rPr lang="en-US" sz="2800" dirty="0" smtClean="0">
                          <a:effectLst/>
                        </a:rPr>
                        <a:t> Pairwise</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525" marR="9525" marT="9518" marB="951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a:effectLst/>
                        </a:rPr>
                        <a:t>0.7499</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9525" marR="9525" marT="9518" marB="951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a:effectLst/>
                        </a:rPr>
                        <a:t>0.7661</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a:effectLst/>
                        </a:rPr>
                        <a:t>0.8056</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a:effectLst/>
                        </a:rPr>
                        <a:t>0.8727</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c>
                  <a:txBody>
                    <a:bodyPr/>
                    <a:lstStyle/>
                    <a:p>
                      <a:pPr algn="r">
                        <a:spcAft>
                          <a:spcPts val="0"/>
                        </a:spcAft>
                      </a:pPr>
                      <a:r>
                        <a:rPr lang="en-US" sz="2800" dirty="0">
                          <a:effectLst/>
                        </a:rPr>
                        <a:t>0.8977</a:t>
                      </a:r>
                      <a:endParaRPr lang="zh-TW" sz="2800" dirty="0">
                        <a:effectLst/>
                        <a:latin typeface="Times New Roman" panose="02020603050405020304" pitchFamily="18" charset="0"/>
                        <a:ea typeface="新細明體" panose="02020500000000000000" pitchFamily="18" charset="-120"/>
                        <a:cs typeface="新細明體" panose="02020500000000000000" pitchFamily="18" charset="-120"/>
                      </a:endParaRPr>
                    </a:p>
                  </a:txBody>
                  <a:tcPr marL="66677" marR="66677" marT="66631" marB="66631"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6C2C2"/>
                    </a:solidFill>
                  </a:tcPr>
                </a:tc>
              </a:tr>
            </a:tbl>
          </a:graphicData>
        </a:graphic>
      </p:graphicFrame>
      <p:pic>
        <p:nvPicPr>
          <p:cNvPr id="7" name="圖片 6"/>
          <p:cNvPicPr>
            <a:picLocks noChangeAspect="1"/>
          </p:cNvPicPr>
          <p:nvPr/>
        </p:nvPicPr>
        <p:blipFill rotWithShape="1">
          <a:blip r:embed="rId5">
            <a:extLst>
              <a:ext uri="{28A0092B-C50C-407E-A947-70E740481C1C}">
                <a14:useLocalDpi xmlns:a14="http://schemas.microsoft.com/office/drawing/2010/main" val="0"/>
              </a:ext>
            </a:extLst>
          </a:blip>
          <a:srcRect r="57042"/>
          <a:stretch/>
        </p:blipFill>
        <p:spPr>
          <a:xfrm>
            <a:off x="468041" y="518485"/>
            <a:ext cx="2196244" cy="1343132"/>
          </a:xfrm>
          <a:prstGeom prst="rect">
            <a:avLst/>
          </a:prstGeom>
        </p:spPr>
      </p:pic>
      <p:sp>
        <p:nvSpPr>
          <p:cNvPr id="8" name="文字方塊 7"/>
          <p:cNvSpPr txBox="1"/>
          <p:nvPr/>
        </p:nvSpPr>
        <p:spPr>
          <a:xfrm>
            <a:off x="2581463" y="712997"/>
            <a:ext cx="4887233" cy="954107"/>
          </a:xfrm>
          <a:prstGeom prst="rect">
            <a:avLst/>
          </a:prstGeom>
          <a:noFill/>
        </p:spPr>
        <p:txBody>
          <a:bodyPr wrap="square" rtlCol="0">
            <a:spAutoFit/>
          </a:bodyPr>
          <a:lstStyle/>
          <a:p>
            <a:r>
              <a:rPr lang="zh-TW" altLang="en-US" sz="5600" dirty="0" smtClean="0">
                <a:effectLst>
                  <a:outerShdw blurRad="50800" dist="38100" dir="2700000" algn="tl" rotWithShape="0">
                    <a:prstClr val="black">
                      <a:alpha val="40000"/>
                    </a:prstClr>
                  </a:outerShdw>
                </a:effectLst>
                <a:latin typeface="Times New Roman" panose="02020603050405020304" pitchFamily="18" charset="0"/>
                <a:ea typeface="標楷體" panose="03000509000000000000" pitchFamily="65" charset="-120"/>
              </a:rPr>
              <a:t>資訊工程學系</a:t>
            </a:r>
            <a:endParaRPr lang="zh-TW" altLang="en-US" sz="5600" dirty="0">
              <a:effectLst>
                <a:outerShdw blurRad="50800" dist="38100" dir="2700000" algn="tl" rotWithShape="0">
                  <a:prstClr val="black">
                    <a:alpha val="40000"/>
                  </a:prstClr>
                </a:outerShdw>
              </a:effectLst>
              <a:latin typeface="Times New Roman" panose="02020603050405020304" pitchFamily="18" charset="0"/>
              <a:ea typeface="標楷體" panose="03000509000000000000" pitchFamily="65" charset="-120"/>
            </a:endParaRPr>
          </a:p>
        </p:txBody>
      </p:sp>
      <p:grpSp>
        <p:nvGrpSpPr>
          <p:cNvPr id="18" name="群組 17"/>
          <p:cNvGrpSpPr/>
          <p:nvPr/>
        </p:nvGrpSpPr>
        <p:grpSpPr>
          <a:xfrm>
            <a:off x="922897" y="11881371"/>
            <a:ext cx="9122208" cy="1835220"/>
            <a:chOff x="794467" y="12094663"/>
            <a:chExt cx="9122208" cy="1835220"/>
          </a:xfrm>
        </p:grpSpPr>
        <p:grpSp>
          <p:nvGrpSpPr>
            <p:cNvPr id="4" name="群組 3"/>
            <p:cNvGrpSpPr/>
            <p:nvPr/>
          </p:nvGrpSpPr>
          <p:grpSpPr>
            <a:xfrm>
              <a:off x="3436302" y="12094663"/>
              <a:ext cx="1496235" cy="1835220"/>
              <a:chOff x="1724923" y="12087193"/>
              <a:chExt cx="1672949" cy="1960984"/>
            </a:xfrm>
            <a:effectLst>
              <a:outerShdw blurRad="50800" dist="38100" dir="2700000" algn="tl" rotWithShape="0">
                <a:prstClr val="black">
                  <a:alpha val="40000"/>
                </a:prstClr>
              </a:outerShdw>
            </a:effectLst>
          </p:grpSpPr>
          <p:sp>
            <p:nvSpPr>
              <p:cNvPr id="2" name="摺角紙張 1"/>
              <p:cNvSpPr/>
              <p:nvPr/>
            </p:nvSpPr>
            <p:spPr>
              <a:xfrm>
                <a:off x="1724923" y="12087193"/>
                <a:ext cx="1368152" cy="1656184"/>
              </a:xfrm>
              <a:prstGeom prst="foldedCorner">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16" name="摺角紙張 15"/>
              <p:cNvSpPr/>
              <p:nvPr/>
            </p:nvSpPr>
            <p:spPr>
              <a:xfrm>
                <a:off x="1877323" y="12239593"/>
                <a:ext cx="1368149" cy="1656184"/>
              </a:xfrm>
              <a:prstGeom prst="foldedCorner">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17" name="摺角紙張 16"/>
              <p:cNvSpPr/>
              <p:nvPr/>
            </p:nvSpPr>
            <p:spPr>
              <a:xfrm>
                <a:off x="2029722" y="12391993"/>
                <a:ext cx="1368150" cy="1656184"/>
              </a:xfrm>
              <a:prstGeom prst="foldedCorner">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solidFill>
                      <a:schemeClr val="tx1"/>
                    </a:solidFill>
                    <a:latin typeface="Times New Roman" panose="02020603050405020304" pitchFamily="18" charset="0"/>
                    <a:ea typeface="標楷體" panose="03000509000000000000" pitchFamily="65" charset="-120"/>
                  </a:rPr>
                  <a:t>pages</a:t>
                </a:r>
              </a:p>
            </p:txBody>
          </p:sp>
        </p:grpSp>
        <p:sp>
          <p:nvSpPr>
            <p:cNvPr id="9" name="文字方塊 8"/>
            <p:cNvSpPr txBox="1"/>
            <p:nvPr/>
          </p:nvSpPr>
          <p:spPr>
            <a:xfrm>
              <a:off x="794467" y="12719600"/>
              <a:ext cx="1082348" cy="523220"/>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pPr algn="ctr"/>
              <a:r>
                <a:rPr lang="en-US" altLang="zh-TW" sz="2800" dirty="0" smtClean="0">
                  <a:latin typeface="Times New Roman" panose="02020603050405020304" pitchFamily="18" charset="0"/>
                  <a:ea typeface="標楷體" panose="03000509000000000000" pitchFamily="65" charset="-120"/>
                </a:rPr>
                <a:t>Query</a:t>
              </a:r>
              <a:endParaRPr lang="zh-TW" altLang="en-US" sz="2800" dirty="0">
                <a:latin typeface="Times New Roman" panose="02020603050405020304" pitchFamily="18" charset="0"/>
                <a:ea typeface="標楷體" panose="03000509000000000000" pitchFamily="65" charset="-120"/>
              </a:endParaRPr>
            </a:p>
          </p:txBody>
        </p:sp>
        <p:sp>
          <p:nvSpPr>
            <p:cNvPr id="19" name="文字方塊 18"/>
            <p:cNvSpPr txBox="1"/>
            <p:nvPr/>
          </p:nvSpPr>
          <p:spPr>
            <a:xfrm>
              <a:off x="6165612" y="12719600"/>
              <a:ext cx="1083951" cy="523220"/>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pPr algn="ctr"/>
              <a:r>
                <a:rPr lang="en-US" altLang="zh-TW" sz="2800" dirty="0" err="1" smtClean="0">
                  <a:latin typeface="Times New Roman" panose="02020603050405020304" pitchFamily="18" charset="0"/>
                  <a:ea typeface="標楷體" panose="03000509000000000000" pitchFamily="65" charset="-120"/>
                </a:rPr>
                <a:t>iUnits</a:t>
              </a:r>
              <a:endParaRPr lang="zh-TW" altLang="en-US" sz="2800" dirty="0">
                <a:latin typeface="Times New Roman" panose="02020603050405020304" pitchFamily="18" charset="0"/>
                <a:ea typeface="標楷體" panose="03000509000000000000" pitchFamily="65" charset="-120"/>
              </a:endParaRPr>
            </a:p>
          </p:txBody>
        </p:sp>
        <p:sp>
          <p:nvSpPr>
            <p:cNvPr id="21" name="文字方塊 20"/>
            <p:cNvSpPr txBox="1"/>
            <p:nvPr/>
          </p:nvSpPr>
          <p:spPr>
            <a:xfrm>
              <a:off x="8858308" y="12692659"/>
              <a:ext cx="1058367" cy="523220"/>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pPr algn="ctr"/>
              <a:r>
                <a:rPr lang="en-US" altLang="zh-TW" sz="2800" dirty="0" smtClean="0">
                  <a:latin typeface="Times New Roman" panose="02020603050405020304" pitchFamily="18" charset="0"/>
                  <a:ea typeface="標楷體" panose="03000509000000000000" pitchFamily="65" charset="-120"/>
                </a:rPr>
                <a:t>Rank</a:t>
              </a:r>
              <a:endParaRPr lang="zh-TW" altLang="en-US" sz="2800" dirty="0">
                <a:latin typeface="Times New Roman" panose="02020603050405020304" pitchFamily="18" charset="0"/>
                <a:ea typeface="標楷體" panose="03000509000000000000" pitchFamily="65" charset="-120"/>
              </a:endParaRPr>
            </a:p>
          </p:txBody>
        </p:sp>
        <p:sp>
          <p:nvSpPr>
            <p:cNvPr id="11" name="向右箭號 10"/>
            <p:cNvSpPr/>
            <p:nvPr/>
          </p:nvSpPr>
          <p:spPr>
            <a:xfrm>
              <a:off x="2380167" y="12719601"/>
              <a:ext cx="707557"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23" name="文字方塊 22"/>
            <p:cNvSpPr txBox="1"/>
            <p:nvPr/>
          </p:nvSpPr>
          <p:spPr>
            <a:xfrm>
              <a:off x="2272336" y="12284666"/>
              <a:ext cx="881973" cy="523220"/>
            </a:xfrm>
            <a:prstGeom prst="rect">
              <a:avLst/>
            </a:prstGeom>
            <a:noFill/>
            <a:ln>
              <a:noFill/>
            </a:ln>
          </p:spPr>
          <p:txBody>
            <a:bodyPr wrap="none" rtlCol="0">
              <a:spAutoFit/>
            </a:bodyPr>
            <a:lstStyle/>
            <a:p>
              <a:r>
                <a:rPr lang="en-US" altLang="zh-TW" sz="2800" dirty="0" smtClean="0">
                  <a:latin typeface="Times New Roman" panose="02020603050405020304" pitchFamily="18" charset="0"/>
                  <a:ea typeface="標楷體" panose="03000509000000000000" pitchFamily="65" charset="-120"/>
                </a:rPr>
                <a:t>Bing</a:t>
              </a:r>
              <a:endParaRPr lang="zh-TW" altLang="en-US" sz="2800" dirty="0">
                <a:latin typeface="Times New Roman" panose="02020603050405020304" pitchFamily="18" charset="0"/>
                <a:ea typeface="標楷體" panose="03000509000000000000" pitchFamily="65" charset="-120"/>
              </a:endParaRPr>
            </a:p>
          </p:txBody>
        </p:sp>
        <p:sp>
          <p:nvSpPr>
            <p:cNvPr id="24" name="向右箭號 23"/>
            <p:cNvSpPr/>
            <p:nvPr/>
          </p:nvSpPr>
          <p:spPr>
            <a:xfrm>
              <a:off x="5224243" y="12730504"/>
              <a:ext cx="649663"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25" name="向右箭號 24"/>
            <p:cNvSpPr/>
            <p:nvPr/>
          </p:nvSpPr>
          <p:spPr>
            <a:xfrm>
              <a:off x="7699295" y="12730504"/>
              <a:ext cx="762653"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26" name="文字方塊 25"/>
            <p:cNvSpPr txBox="1"/>
            <p:nvPr/>
          </p:nvSpPr>
          <p:spPr>
            <a:xfrm>
              <a:off x="7558334" y="12324727"/>
              <a:ext cx="1080745" cy="523220"/>
            </a:xfrm>
            <a:prstGeom prst="rect">
              <a:avLst/>
            </a:prstGeom>
            <a:noFill/>
            <a:ln>
              <a:noFill/>
            </a:ln>
          </p:spPr>
          <p:txBody>
            <a:bodyPr wrap="none" rtlCol="0">
              <a:spAutoFit/>
            </a:bodyPr>
            <a:lstStyle/>
            <a:p>
              <a:r>
                <a:rPr lang="en-US" altLang="zh-TW" sz="2800" dirty="0" smtClean="0">
                  <a:latin typeface="Times New Roman" panose="02020603050405020304" pitchFamily="18" charset="0"/>
                  <a:ea typeface="標楷體" panose="03000509000000000000" pitchFamily="65" charset="-120"/>
                </a:rPr>
                <a:t>model</a:t>
              </a:r>
              <a:endParaRPr lang="zh-TW" altLang="en-US" sz="2800" dirty="0">
                <a:latin typeface="Times New Roman" panose="02020603050405020304" pitchFamily="18" charset="0"/>
                <a:ea typeface="標楷體" panose="03000509000000000000" pitchFamily="65" charset="-120"/>
              </a:endParaRPr>
            </a:p>
          </p:txBody>
        </p:sp>
      </p:grpSp>
      <p:grpSp>
        <p:nvGrpSpPr>
          <p:cNvPr id="22" name="群組 21"/>
          <p:cNvGrpSpPr/>
          <p:nvPr/>
        </p:nvGrpSpPr>
        <p:grpSpPr>
          <a:xfrm>
            <a:off x="11219874" y="14555684"/>
            <a:ext cx="9122375" cy="998095"/>
            <a:chOff x="11094742" y="14612762"/>
            <a:chExt cx="9122375" cy="998095"/>
          </a:xfrm>
        </p:grpSpPr>
        <p:grpSp>
          <p:nvGrpSpPr>
            <p:cNvPr id="30" name="群組 29"/>
            <p:cNvGrpSpPr/>
            <p:nvPr/>
          </p:nvGrpSpPr>
          <p:grpSpPr>
            <a:xfrm>
              <a:off x="11094742" y="14612762"/>
              <a:ext cx="9122375" cy="998095"/>
              <a:chOff x="794467" y="12255629"/>
              <a:chExt cx="9122375" cy="998095"/>
            </a:xfrm>
          </p:grpSpPr>
          <p:sp>
            <p:nvSpPr>
              <p:cNvPr id="32" name="文字方塊 31"/>
              <p:cNvSpPr txBox="1"/>
              <p:nvPr/>
            </p:nvSpPr>
            <p:spPr>
              <a:xfrm>
                <a:off x="794467" y="12730504"/>
                <a:ext cx="2174185" cy="523220"/>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pPr algn="ctr"/>
                <a:r>
                  <a:rPr lang="en-US" altLang="zh-TW" sz="2800" dirty="0" smtClean="0">
                    <a:latin typeface="Times New Roman" panose="02020603050405020304" pitchFamily="18" charset="0"/>
                    <a:ea typeface="標楷體" panose="03000509000000000000" pitchFamily="65" charset="-120"/>
                  </a:rPr>
                  <a:t>Training Data</a:t>
                </a:r>
                <a:endParaRPr lang="zh-TW" altLang="en-US" sz="2800" dirty="0">
                  <a:latin typeface="Times New Roman" panose="02020603050405020304" pitchFamily="18" charset="0"/>
                  <a:ea typeface="標楷體" panose="03000509000000000000" pitchFamily="65" charset="-120"/>
                </a:endParaRPr>
              </a:p>
            </p:txBody>
          </p:sp>
          <p:sp>
            <p:nvSpPr>
              <p:cNvPr id="33" name="文字方塊 32"/>
              <p:cNvSpPr txBox="1"/>
              <p:nvPr/>
            </p:nvSpPr>
            <p:spPr>
              <a:xfrm>
                <a:off x="4985958" y="12719600"/>
                <a:ext cx="1120820" cy="523220"/>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pPr algn="ctr"/>
                <a:r>
                  <a:rPr lang="en-US" altLang="zh-TW" sz="2800" dirty="0" smtClean="0">
                    <a:latin typeface="Times New Roman" panose="02020603050405020304" pitchFamily="18" charset="0"/>
                    <a:ea typeface="標楷體" panose="03000509000000000000" pitchFamily="65" charset="-120"/>
                  </a:rPr>
                  <a:t>Model</a:t>
                </a:r>
                <a:endParaRPr lang="zh-TW" altLang="en-US" sz="2800" dirty="0">
                  <a:latin typeface="Times New Roman" panose="02020603050405020304" pitchFamily="18" charset="0"/>
                  <a:ea typeface="標楷體" panose="03000509000000000000" pitchFamily="65" charset="-120"/>
                </a:endParaRPr>
              </a:p>
            </p:txBody>
          </p:sp>
          <p:sp>
            <p:nvSpPr>
              <p:cNvPr id="34" name="文字方塊 33"/>
              <p:cNvSpPr txBox="1"/>
              <p:nvPr/>
            </p:nvSpPr>
            <p:spPr>
              <a:xfrm>
                <a:off x="8091994" y="12726014"/>
                <a:ext cx="1824848" cy="523220"/>
              </a:xfrm>
              <a:prstGeom prst="rect">
                <a:avLst/>
              </a:prstGeom>
              <a:solidFill>
                <a:schemeClr val="accent6">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pPr algn="ctr"/>
                <a:r>
                  <a:rPr lang="en-US" altLang="zh-TW" sz="2800" dirty="0" smtClean="0">
                    <a:latin typeface="Times New Roman" panose="02020603050405020304" pitchFamily="18" charset="0"/>
                    <a:ea typeface="標楷體" panose="03000509000000000000" pitchFamily="65" charset="-120"/>
                  </a:rPr>
                  <a:t>Test Data</a:t>
                </a:r>
                <a:endParaRPr lang="zh-TW" altLang="en-US" sz="2800" dirty="0">
                  <a:latin typeface="Times New Roman" panose="02020603050405020304" pitchFamily="18" charset="0"/>
                  <a:ea typeface="標楷體" panose="03000509000000000000" pitchFamily="65" charset="-120"/>
                </a:endParaRPr>
              </a:p>
            </p:txBody>
          </p:sp>
          <p:sp>
            <p:nvSpPr>
              <p:cNvPr id="37" name="向右箭號 36"/>
              <p:cNvSpPr/>
              <p:nvPr/>
            </p:nvSpPr>
            <p:spPr>
              <a:xfrm>
                <a:off x="3525831" y="12730504"/>
                <a:ext cx="963562"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38" name="向右箭號 37"/>
              <p:cNvSpPr/>
              <p:nvPr/>
            </p:nvSpPr>
            <p:spPr>
              <a:xfrm>
                <a:off x="6603343" y="12730504"/>
                <a:ext cx="992086" cy="496278"/>
              </a:xfrm>
              <a:prstGeom prst="rightArrow">
                <a:avLst/>
              </a:prstGeom>
              <a:solidFill>
                <a:schemeClr val="accent6">
                  <a:lumMod val="75000"/>
                </a:schemeClr>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標楷體" panose="03000509000000000000" pitchFamily="65" charset="-120"/>
                </a:endParaRPr>
              </a:p>
            </p:txBody>
          </p:sp>
          <p:sp>
            <p:nvSpPr>
              <p:cNvPr id="39" name="文字方塊 38"/>
              <p:cNvSpPr txBox="1"/>
              <p:nvPr/>
            </p:nvSpPr>
            <p:spPr>
              <a:xfrm>
                <a:off x="3244374" y="12255629"/>
                <a:ext cx="1293944" cy="461665"/>
              </a:xfrm>
              <a:prstGeom prst="rect">
                <a:avLst/>
              </a:prstGeom>
              <a:noFill/>
              <a:ln>
                <a:noFill/>
              </a:ln>
            </p:spPr>
            <p:txBody>
              <a:bodyPr wrap="none" rtlCol="0">
                <a:spAutoFit/>
              </a:bodyPr>
              <a:lstStyle/>
              <a:p>
                <a:r>
                  <a:rPr lang="en-US" altLang="zh-TW" sz="2400" dirty="0" smtClean="0">
                    <a:latin typeface="Times New Roman" panose="02020603050405020304" pitchFamily="18" charset="0"/>
                    <a:ea typeface="標楷體" panose="03000509000000000000" pitchFamily="65" charset="-120"/>
                  </a:rPr>
                  <a:t>Learning</a:t>
                </a:r>
                <a:endParaRPr lang="zh-TW" altLang="en-US" sz="2400" dirty="0">
                  <a:latin typeface="Times New Roman" panose="02020603050405020304" pitchFamily="18" charset="0"/>
                  <a:ea typeface="標楷體" panose="03000509000000000000" pitchFamily="65" charset="-120"/>
                </a:endParaRPr>
              </a:p>
            </p:txBody>
          </p:sp>
        </p:grpSp>
        <p:sp>
          <p:nvSpPr>
            <p:cNvPr id="43" name="文字方塊 42"/>
            <p:cNvSpPr txBox="1"/>
            <p:nvPr/>
          </p:nvSpPr>
          <p:spPr>
            <a:xfrm>
              <a:off x="16675745" y="14612762"/>
              <a:ext cx="1447832" cy="461665"/>
            </a:xfrm>
            <a:prstGeom prst="rect">
              <a:avLst/>
            </a:prstGeom>
            <a:noFill/>
            <a:ln>
              <a:noFill/>
            </a:ln>
          </p:spPr>
          <p:txBody>
            <a:bodyPr wrap="none" rtlCol="0">
              <a:spAutoFit/>
            </a:bodyPr>
            <a:lstStyle/>
            <a:p>
              <a:r>
                <a:rPr lang="en-US" altLang="zh-TW" sz="2400" dirty="0" smtClean="0">
                  <a:latin typeface="Times New Roman" panose="02020603050405020304" pitchFamily="18" charset="0"/>
                  <a:ea typeface="標楷體" panose="03000509000000000000" pitchFamily="65" charset="-120"/>
                </a:rPr>
                <a:t>Predicting</a:t>
              </a:r>
              <a:endParaRPr lang="zh-TW" altLang="en-US" sz="2400" dirty="0">
                <a:latin typeface="Times New Roman" panose="02020603050405020304" pitchFamily="18" charset="0"/>
                <a:ea typeface="標楷體" panose="03000509000000000000" pitchFamily="65" charset="-12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50</Words>
  <Application>Microsoft Office PowerPoint</Application>
  <PresentationFormat>自訂</PresentationFormat>
  <Paragraphs>90</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標楷體</vt:lpstr>
      <vt:lpstr>Arial Unicode MS</vt:lpstr>
      <vt:lpstr>Calibri</vt:lpstr>
      <vt:lpstr>Times New Roman</vt:lpstr>
      <vt:lpstr>Wingdings</vt:lpstr>
      <vt:lpstr>新細明體</vt:lpstr>
      <vt:lpstr>Arial</vt:lpstr>
      <vt:lpstr>Office 佈景主題</vt:lpstr>
      <vt:lpstr>PowerPoint 簡報</vt:lpstr>
    </vt:vector>
  </TitlesOfParts>
  <Company>EDU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ASUS</dc:creator>
  <cp:lastModifiedBy>韓斌</cp:lastModifiedBy>
  <cp:revision>149</cp:revision>
  <dcterms:created xsi:type="dcterms:W3CDTF">2008-12-11T02:29:00Z</dcterms:created>
  <dcterms:modified xsi:type="dcterms:W3CDTF">2016-05-10T08:05:07Z</dcterms:modified>
</cp:coreProperties>
</file>