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6" r:id="rId4"/>
    <p:sldId id="268" r:id="rId5"/>
    <p:sldId id="285" r:id="rId6"/>
    <p:sldId id="286" r:id="rId7"/>
    <p:sldId id="283" r:id="rId8"/>
    <p:sldId id="257" r:id="rId9"/>
    <p:sldId id="265" r:id="rId10"/>
    <p:sldId id="258" r:id="rId11"/>
    <p:sldId id="270" r:id="rId12"/>
    <p:sldId id="259" r:id="rId13"/>
    <p:sldId id="271" r:id="rId14"/>
    <p:sldId id="262" r:id="rId15"/>
    <p:sldId id="272" r:id="rId16"/>
    <p:sldId id="263" r:id="rId17"/>
    <p:sldId id="276" r:id="rId18"/>
    <p:sldId id="273" r:id="rId19"/>
    <p:sldId id="275" r:id="rId20"/>
    <p:sldId id="277" r:id="rId21"/>
    <p:sldId id="279" r:id="rId22"/>
    <p:sldId id="284" r:id="rId23"/>
    <p:sldId id="287" r:id="rId24"/>
    <p:sldId id="274" r:id="rId25"/>
    <p:sldId id="278" r:id="rId26"/>
    <p:sldId id="281" r:id="rId27"/>
    <p:sldId id="26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" id="{271D2E18-D4C3-405B-B37D-E0D2EFB90F32}">
          <p14:sldIdLst>
            <p14:sldId id="256"/>
            <p14:sldId id="264"/>
          </p14:sldIdLst>
        </p14:section>
        <p14:section name="Introduction" id="{F9F4D37C-685D-4744-8B69-F98DB489050F}">
          <p14:sldIdLst>
            <p14:sldId id="266"/>
            <p14:sldId id="268"/>
            <p14:sldId id="285"/>
            <p14:sldId id="286"/>
          </p14:sldIdLst>
        </p14:section>
        <p14:section name="Statistics" id="{00197ABD-A654-4800-AE11-90A639B3704E}">
          <p14:sldIdLst>
            <p14:sldId id="283"/>
            <p14:sldId id="257"/>
            <p14:sldId id="265"/>
            <p14:sldId id="258"/>
            <p14:sldId id="270"/>
            <p14:sldId id="259"/>
            <p14:sldId id="271"/>
            <p14:sldId id="262"/>
            <p14:sldId id="272"/>
            <p14:sldId id="263"/>
            <p14:sldId id="276"/>
            <p14:sldId id="273"/>
            <p14:sldId id="275"/>
            <p14:sldId id="277"/>
            <p14:sldId id="279"/>
            <p14:sldId id="284"/>
            <p14:sldId id="287"/>
          </p14:sldIdLst>
        </p14:section>
        <p14:section name="Test Data Result" id="{09006252-E542-4C8E-8E53-22F3F570F588}">
          <p14:sldIdLst>
            <p14:sldId id="274"/>
            <p14:sldId id="278"/>
            <p14:sldId id="281"/>
          </p14:sldIdLst>
        </p14:section>
        <p14:section name="Future Work" id="{816EC47C-1EE3-4E79-8BEA-8AB4563ACE7B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87410" autoAdjust="0"/>
  </p:normalViewPr>
  <p:slideViewPr>
    <p:cSldViewPr snapToGrid="0">
      <p:cViewPr>
        <p:scale>
          <a:sx n="66" d="100"/>
          <a:sy n="66" d="100"/>
        </p:scale>
        <p:origin x="88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9DFDD-21DB-423B-A6C6-2597C4CC63CA}" type="datetimeFigureOut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0A284-7C36-4DAD-81C3-048E22F6C6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6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85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也有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分成三種的情況，分數比較高。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5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87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99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NTCIR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NII Testbeds and Community for Information access Research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NII</a:t>
            </a:r>
            <a:r>
              <a:rPr lang="zh-TW" altLang="en-US" dirty="0" smtClean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 國立情報學研究所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National Institute of Informatics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4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altLang="zh-TW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=1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  <a:p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6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無法保證</a:t>
            </a:r>
            <a:r>
              <a:rPr lang="en-US" altLang="zh-TW" dirty="0" smtClean="0"/>
              <a:t>mean</a:t>
            </a:r>
            <a:r>
              <a:rPr lang="zh-TW" altLang="en-US" dirty="0" smtClean="0"/>
              <a:t> </a:t>
            </a:r>
            <a:r>
              <a:rPr lang="en-US" altLang="zh-TW" dirty="0" smtClean="0"/>
              <a:t>+ NLP…</a:t>
            </a:r>
            <a:r>
              <a:rPr lang="zh-TW" altLang="en-US" dirty="0" smtClean="0"/>
              <a:t>會比較高，但是在最原始的狀態下，</a:t>
            </a:r>
            <a:r>
              <a:rPr lang="en-US" altLang="zh-TW" dirty="0" smtClean="0"/>
              <a:t>mean</a:t>
            </a:r>
            <a:r>
              <a:rPr lang="zh-TW" altLang="en-US" dirty="0" smtClean="0"/>
              <a:t>的分數並不如</a:t>
            </a:r>
            <a:r>
              <a:rPr lang="en-US" altLang="zh-TW" dirty="0" smtClean="0"/>
              <a:t>Baseline</a:t>
            </a:r>
            <a:r>
              <a:rPr lang="zh-TW" altLang="en-US" dirty="0" smtClean="0"/>
              <a:t>好。</a:t>
            </a: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mean</a:t>
            </a:r>
            <a:r>
              <a:rPr lang="zh-TW" altLang="en-US" dirty="0" smtClean="0"/>
              <a:t>可以推測，</a:t>
            </a:r>
            <a:r>
              <a:rPr lang="en-US" altLang="zh-TW" dirty="0" err="1" smtClean="0"/>
              <a:t>iunit</a:t>
            </a:r>
            <a:r>
              <a:rPr lang="zh-TW" altLang="en-US" dirty="0" smtClean="0"/>
              <a:t>越長代表隱含的資訊越高，越能顯示排名差距。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27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13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因為那時候沒有做好間距差別，所以</a:t>
            </a:r>
            <a:r>
              <a:rPr lang="en-US" altLang="zh-TW" dirty="0" smtClean="0"/>
              <a:t>0.5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0.3</a:t>
            </a:r>
            <a:r>
              <a:rPr lang="zh-TW" altLang="en-US" dirty="0" smtClean="0"/>
              <a:t>就跳</a:t>
            </a:r>
            <a:r>
              <a:rPr lang="en-US" altLang="zh-TW" dirty="0" smtClean="0"/>
              <a:t>0.01</a:t>
            </a:r>
            <a:r>
              <a:rPr lang="zh-TW" altLang="en-US" dirty="0" smtClean="0"/>
              <a:t>無法看出最好的</a:t>
            </a:r>
            <a:r>
              <a:rPr lang="en-US" altLang="zh-TW" dirty="0" smtClean="0"/>
              <a:t>power</a:t>
            </a:r>
            <a:r>
              <a:rPr lang="zh-TW" altLang="en-US" dirty="0" smtClean="0"/>
              <a:t>，再使用</a:t>
            </a:r>
            <a:r>
              <a:rPr lang="en-US" altLang="zh-TW" dirty="0" smtClean="0"/>
              <a:t>0.001</a:t>
            </a:r>
            <a:r>
              <a:rPr lang="zh-TW" altLang="en-US" dirty="0" smtClean="0"/>
              <a:t>去看更小的</a:t>
            </a:r>
            <a:r>
              <a:rPr lang="en-US" altLang="zh-TW" dirty="0" smtClean="0"/>
              <a:t>power</a:t>
            </a:r>
            <a:r>
              <a:rPr lang="zh-TW" altLang="en-US" dirty="0" smtClean="0"/>
              <a:t>後發現和</a:t>
            </a:r>
            <a:r>
              <a:rPr lang="en-US" altLang="zh-TW" dirty="0" smtClean="0"/>
              <a:t>0.01</a:t>
            </a:r>
            <a:r>
              <a:rPr lang="zh-TW" altLang="en-US" dirty="0" smtClean="0"/>
              <a:t>一樣。</a:t>
            </a:r>
            <a:endParaRPr lang="en-US" altLang="zh-TW" dirty="0" smtClean="0"/>
          </a:p>
          <a:p>
            <a:r>
              <a:rPr lang="en-US" altLang="zh-TW" dirty="0" err="1" smtClean="0"/>
              <a:t>iunit</a:t>
            </a:r>
            <a:r>
              <a:rPr lang="zh-TW" altLang="en-US" dirty="0" smtClean="0"/>
              <a:t>會切割後以單字去查，有可能稀有單字出現在比較不重要的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中，或者一些</a:t>
            </a:r>
            <a:r>
              <a:rPr lang="en-US" altLang="zh-TW" dirty="0" err="1" smtClean="0"/>
              <a:t>iunit</a:t>
            </a:r>
            <a:r>
              <a:rPr lang="zh-TW" altLang="en-US" dirty="0" smtClean="0"/>
              <a:t>都是一些</a:t>
            </a:r>
            <a:r>
              <a:rPr lang="en-US" altLang="zh-TW" dirty="0" smtClean="0"/>
              <a:t>common</a:t>
            </a:r>
            <a:r>
              <a:rPr lang="zh-TW" altLang="en-US" dirty="0" smtClean="0"/>
              <a:t>的單字，所以在每個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中幾乎都會出現，</a:t>
            </a:r>
            <a:endParaRPr lang="en-US" altLang="zh-TW" dirty="0" smtClean="0"/>
          </a:p>
          <a:p>
            <a:r>
              <a:rPr lang="zh-TW" altLang="en-US" dirty="0" smtClean="0"/>
              <a:t>無法顯示出重要詞的比重。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42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45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</a:t>
            </a:r>
            <a:r>
              <a:rPr lang="en-US" altLang="zh-TW" dirty="0" err="1" smtClean="0"/>
              <a:t>gigaword</a:t>
            </a:r>
            <a:r>
              <a:rPr lang="en-US" altLang="zh-TW" dirty="0" smtClean="0"/>
              <a:t> without NLP</a:t>
            </a:r>
            <a:r>
              <a:rPr lang="zh-TW" altLang="en-US" dirty="0" smtClean="0"/>
              <a:t>記憶體會爆，否則可能會有佳績。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43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可能和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都相差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，但是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排序和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完全不同，就會導致成績低落。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0A284-7C36-4DAD-81C3-048E22F6C6E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83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3387-B39D-4B0D-894A-891E1F4ACAD0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2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86B6-370B-4E06-BECF-713804760FAC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49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D08B-CAB2-498E-AA85-CDC89E08884B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37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7035-EC3D-4E8F-8DF7-CF8FC319CA17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5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2FDD-0C34-4B5B-87C9-821311462561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93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255D-F984-4486-B5F9-4A040F8FAABE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7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E02C-A4EF-428F-A002-1DB0651E275E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AD8C-3A12-4E5F-A96F-01272C1C249F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96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8894-09D6-42D4-ABD2-11F13C5C264C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4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E55E-6BA1-4041-A314-778B6CD9108A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59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1FF7-18F0-4E59-9C86-129337A72DEB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78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AB26-DFC2-4552-BB8E-0D726025DDD4}" type="datetime1">
              <a:rPr lang="zh-TW" altLang="en-US" smtClean="0"/>
              <a:t>2016/2/1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25CC-1F01-41B3-9B46-C1A36024F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99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專題進度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NTCIR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MOBILE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524000" y="4075610"/>
            <a:ext cx="9144000" cy="1334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資工三  </a:t>
            </a:r>
            <a:r>
              <a:rPr lang="en-US" altLang="zh-TW" dirty="0" smtClean="0"/>
              <a:t>102502515</a:t>
            </a:r>
            <a:r>
              <a:rPr lang="zh-TW" altLang="en-US" dirty="0" smtClean="0"/>
              <a:t>  韓文彬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5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PowerLaw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838200" y="1496967"/>
                <a:ext cx="11078497" cy="48593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TW" altLang="en-US" sz="2400" dirty="0" smtClean="0"/>
                  <a:t>內容：</a:t>
                </a:r>
                <a:r>
                  <a:rPr lang="en-US" altLang="zh-TW" sz="2400" dirty="0" smtClean="0"/>
                  <a:t>Ranks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 pages(</a:t>
                </a:r>
                <a:r>
                  <a:rPr lang="zh-TW" altLang="en-US" sz="2400" dirty="0" smtClean="0"/>
                  <a:t>越前面出現的網頁相關性越大</a:t>
                </a:r>
                <a:r>
                  <a:rPr lang="en-US" altLang="zh-TW" sz="2400" dirty="0" smtClean="0"/>
                  <a:t>)</a:t>
                </a:r>
                <a:r>
                  <a:rPr lang="zh-TW" altLang="en-US" sz="2400" dirty="0" smtClean="0"/>
                  <a:t>決定</a:t>
                </a:r>
                <a:r>
                  <a:rPr lang="en-US" altLang="zh-TW" sz="2400" dirty="0" smtClean="0"/>
                  <a:t>token</a:t>
                </a:r>
                <a:r>
                  <a:rPr lang="zh-TW" altLang="en-US" sz="2400" dirty="0" smtClean="0"/>
                  <a:t>權重。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zh-TW" altLang="en-US" sz="2400" dirty="0" smtClean="0"/>
                  <a:t>公</a:t>
                </a:r>
                <a:r>
                  <a:rPr lang="zh-TW" altLang="en-US" sz="2400" dirty="0"/>
                  <a:t>式</a:t>
                </a:r>
                <a:r>
                  <a:rPr lang="zh-TW" altLang="en-US" sz="2400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𝑓𝑟𝑒𝑞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𝑝𝑎𝑔𝑒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𝑅𝑎𝑛𝑘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𝑝𝑎𝑔𝑒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0.01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400" dirty="0" smtClean="0"/>
                  <a:t> </a:t>
                </a:r>
                <a:r>
                  <a:rPr lang="zh-TW" altLang="en-US" sz="2400" dirty="0" smtClean="0"/>
                  <a:t>，</a:t>
                </a:r>
                <a:r>
                  <a:rPr lang="zh-TW" altLang="en-US" sz="2400" dirty="0"/>
                  <a:t>代</a:t>
                </a:r>
                <a:r>
                  <a:rPr lang="zh-TW" altLang="en-US" sz="2400" dirty="0" smtClean="0"/>
                  <a:t>入 </a:t>
                </a:r>
                <a:r>
                  <a:rPr lang="en-US" altLang="zh-TW" sz="2400" dirty="0" err="1" smtClean="0"/>
                  <a:t>OddsRatio</a:t>
                </a:r>
                <a:r>
                  <a:rPr lang="zh-TW" altLang="en-US" sz="2400" dirty="0" smtClean="0"/>
                  <a:t>公式。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zh-TW" altLang="en-US" sz="2400" dirty="0" smtClean="0"/>
                  <a:t>組態：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𝑂𝑑𝑑𝑠𝑅𝑎𝑡𝑖𝑜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𝑜𝑤𝑒𝑟𝐿𝑎𝑤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𝑁𝐿𝑃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TW" sz="2400" i="1" dirty="0"/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i="1" dirty="0"/>
                      <m:t>&lt;</m:t>
                    </m:r>
                    <m:r>
                      <m:rPr>
                        <m:nor/>
                      </m:rPr>
                      <a:rPr lang="en-US" altLang="zh-TW" sz="2400" b="0" i="1" dirty="0" smtClean="0"/>
                      <m:t> </m:t>
                    </m:r>
                    <m:r>
                      <m:rPr>
                        <m:nor/>
                      </m:rPr>
                      <a:rPr lang="en-US" altLang="zh-TW" sz="2400" i="1" dirty="0"/>
                      <m:t>0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400" i="1" dirty="0"/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𝑖𝑛𝑓𝑟𝑒𝑞</m:t>
                    </m:r>
                  </m:oMath>
                </a14:m>
                <a:endParaRPr lang="en-US" altLang="zh-TW" sz="2400" i="1" dirty="0" smtClean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6967"/>
                <a:ext cx="11078497" cy="4859383"/>
              </a:xfrm>
              <a:prstGeom prst="rect">
                <a:avLst/>
              </a:prstGeom>
              <a:blipFill rotWithShape="0">
                <a:blip r:embed="rId3"/>
                <a:stretch>
                  <a:fillRect l="-881" t="-1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03932"/>
              </p:ext>
            </p:extLst>
          </p:nvPr>
        </p:nvGraphicFramePr>
        <p:xfrm>
          <a:off x="882445" y="758572"/>
          <a:ext cx="1087202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92"/>
                <a:gridCol w="2034985"/>
                <a:gridCol w="817880"/>
                <a:gridCol w="649605"/>
                <a:gridCol w="552768"/>
                <a:gridCol w="877189"/>
                <a:gridCol w="5319601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NLP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&lt; 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Infreq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內容敘述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PowerLaw</a:t>
                      </a:r>
                      <a:r>
                        <a:rPr lang="en-US" altLang="zh-TW" sz="2000" dirty="0" smtClean="0"/>
                        <a:t>(0.01)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0.853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0.862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0.856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0.862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0.877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和</a:t>
                      </a:r>
                      <a:r>
                        <a:rPr lang="en-US" altLang="zh-TW" sz="2000" dirty="0" smtClean="0"/>
                        <a:t>Baseline</a:t>
                      </a:r>
                      <a:r>
                        <a:rPr lang="zh-TW" altLang="en-US" sz="2000" dirty="0" smtClean="0"/>
                        <a:t>一樣，不做</a:t>
                      </a:r>
                      <a:r>
                        <a:rPr lang="en-US" altLang="zh-TW" sz="2000" dirty="0" smtClean="0"/>
                        <a:t>NLP</a:t>
                      </a:r>
                      <a:r>
                        <a:rPr lang="zh-TW" altLang="en-US" sz="2000" dirty="0" smtClean="0"/>
                        <a:t>，做</a:t>
                      </a:r>
                      <a:r>
                        <a:rPr lang="en-US" altLang="zh-TW" sz="2000" dirty="0" smtClean="0"/>
                        <a:t>&lt;0</a:t>
                      </a:r>
                      <a:r>
                        <a:rPr lang="zh-TW" altLang="en-US" sz="2000" dirty="0" smtClean="0"/>
                        <a:t>和</a:t>
                      </a:r>
                      <a:r>
                        <a:rPr lang="en-US" altLang="zh-TW" sz="2000" dirty="0" err="1" smtClean="0"/>
                        <a:t>infreq</a:t>
                      </a:r>
                      <a:r>
                        <a:rPr lang="zh-TW" altLang="en-US" sz="2000" dirty="0" smtClean="0"/>
                        <a:t>最高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都做分數並無較佳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PowerLaw</a:t>
                      </a:r>
                      <a:r>
                        <a:rPr lang="en-US" altLang="zh-TW" sz="2000" dirty="0" smtClean="0"/>
                        <a:t>(0.5)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效果不佳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PowerLaw</a:t>
                      </a:r>
                      <a:r>
                        <a:rPr lang="en-US" altLang="zh-TW" sz="2000" dirty="0" smtClean="0"/>
                        <a:t>(0.3)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效果不佳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PowerLaw</a:t>
                      </a:r>
                      <a:r>
                        <a:rPr lang="en-US" altLang="zh-TW" sz="2000" dirty="0" smtClean="0"/>
                        <a:t>(0.001)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0.862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成績和</a:t>
                      </a:r>
                      <a:r>
                        <a:rPr lang="en-US" altLang="zh-TW" sz="2000" dirty="0" smtClean="0"/>
                        <a:t>0.01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NLP</a:t>
                      </a:r>
                      <a:r>
                        <a:rPr lang="zh-TW" altLang="en-US" sz="2000" dirty="0" smtClean="0"/>
                        <a:t>相同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82445" y="5702786"/>
            <a:ext cx="10872020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80"/>
              </a:lnSpc>
            </a:pPr>
            <a:r>
              <a:rPr lang="zh-TW" altLang="en-US" sz="2400" dirty="0"/>
              <a:t>結論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power = 0.5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0.3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0.001</a:t>
            </a:r>
            <a:r>
              <a:rPr lang="zh-TW" altLang="en-US" sz="2400" dirty="0" smtClean="0"/>
              <a:t>時，分數並不是很好。使用 </a:t>
            </a:r>
            <a:r>
              <a:rPr lang="en-US" altLang="zh-TW" sz="2400" dirty="0"/>
              <a:t>power = 0.01 </a:t>
            </a:r>
            <a:r>
              <a:rPr lang="zh-TW" altLang="en-US" sz="2400" dirty="0" smtClean="0"/>
              <a:t>時，分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數</a:t>
            </a:r>
            <a:r>
              <a:rPr lang="zh-TW" altLang="en-US" sz="2400" dirty="0"/>
              <a:t>幾乎和</a:t>
            </a:r>
            <a:r>
              <a:rPr lang="en-US" altLang="zh-TW" sz="2400" dirty="0"/>
              <a:t>Baseline</a:t>
            </a:r>
            <a:r>
              <a:rPr lang="zh-TW" altLang="en-US" sz="2400" dirty="0"/>
              <a:t>相同</a:t>
            </a:r>
            <a:r>
              <a:rPr lang="zh-TW" altLang="en-US" sz="2400" dirty="0" smtClean="0"/>
              <a:t>，推測效果並不明顯，</a:t>
            </a:r>
            <a:r>
              <a:rPr lang="zh-TW" altLang="en-US" sz="2400" dirty="0" smtClean="0">
                <a:solidFill>
                  <a:srgbClr val="FF0000"/>
                </a:solidFill>
              </a:rPr>
              <a:t>決定不採</a:t>
            </a:r>
            <a:r>
              <a:rPr lang="zh-TW" altLang="en-US" sz="2400" dirty="0">
                <a:solidFill>
                  <a:srgbClr val="FF0000"/>
                </a:solidFill>
              </a:rPr>
              <a:t>用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PowerLaw</a:t>
            </a:r>
            <a:r>
              <a:rPr lang="zh-TW" altLang="en-US" sz="2400" dirty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2926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o_smoothing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838200" y="1690688"/>
                <a:ext cx="10515600" cy="5030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sz="2400" dirty="0" smtClean="0"/>
                  <a:t>內容：根據弄錯的公式，不使用</a:t>
                </a:r>
                <a:r>
                  <a:rPr lang="en-US" altLang="zh-TW" sz="2400" dirty="0" smtClean="0"/>
                  <a:t>smoothing</a:t>
                </a:r>
                <a:r>
                  <a:rPr lang="zh-TW" altLang="en-US" sz="2400" dirty="0" smtClean="0"/>
                  <a:t>，只對分子和分母</a:t>
                </a:r>
                <a:r>
                  <a:rPr lang="en-US" altLang="zh-TW" sz="2400" dirty="0" smtClean="0"/>
                  <a:t>+1</a:t>
                </a:r>
                <a:r>
                  <a:rPr lang="zh-TW" altLang="en-US" sz="2400" dirty="0" smtClean="0"/>
                  <a:t>。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zh-TW" altLang="en-US" sz="2400" dirty="0">
                    <a:solidFill>
                      <a:srgbClr val="FF0000"/>
                    </a:solidFill>
                  </a:rPr>
                  <a:t>公式：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𝐿𝑜𝑔𝑂𝑑𝑑𝑠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sz="2400" dirty="0"/>
                  <a:t>組</a:t>
                </a:r>
                <a:r>
                  <a:rPr lang="zh-TW" altLang="en-US" sz="2400" dirty="0" smtClean="0"/>
                  <a:t>態：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𝑂𝑑𝑑𝑠𝑟𝑎𝑡𝑖𝑜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𝑃𝑜𝑤𝑒𝑟𝐿𝑎𝑤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𝑁𝐿𝑃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TW" i="1" dirty="0"/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i="1" dirty="0"/>
                      <m:t>&lt; 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i="1" dirty="0"/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𝑖𝑛𝑓𝑟𝑒𝑞</m:t>
                    </m:r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5030787"/>
              </a:xfrm>
              <a:prstGeom prst="rect">
                <a:avLst/>
              </a:prstGeom>
              <a:blipFill rotWithShape="0">
                <a:blip r:embed="rId2"/>
                <a:stretch>
                  <a:fillRect l="-928" t="-3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77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908455"/>
              </p:ext>
            </p:extLst>
          </p:nvPr>
        </p:nvGraphicFramePr>
        <p:xfrm>
          <a:off x="533401" y="733124"/>
          <a:ext cx="112767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92"/>
                <a:gridCol w="1840530"/>
                <a:gridCol w="884903"/>
                <a:gridCol w="693174"/>
                <a:gridCol w="552768"/>
                <a:gridCol w="877189"/>
                <a:gridCol w="1388806"/>
                <a:gridCol w="4419410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NLP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&lt; 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Infreq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PowerLaw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內容敘述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No_smoothing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NLP</a:t>
                      </a:r>
                      <a:r>
                        <a:rPr lang="zh-TW" altLang="en-US" sz="2000" dirty="0" smtClean="0"/>
                        <a:t>沒效果</a:t>
                      </a:r>
                      <a:endParaRPr lang="en-US" altLang="zh-TW" sz="20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&lt;0</a:t>
                      </a:r>
                      <a:r>
                        <a:rPr lang="zh-TW" altLang="en-US" sz="2000" dirty="0" smtClean="0"/>
                        <a:t>沒效果</a:t>
                      </a:r>
                      <a:endParaRPr lang="en-US" altLang="zh-TW" sz="20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0.881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只用</a:t>
                      </a:r>
                      <a:r>
                        <a:rPr lang="en-US" altLang="zh-TW" sz="2000" dirty="0" err="1" smtClean="0"/>
                        <a:t>infreq</a:t>
                      </a:r>
                      <a:r>
                        <a:rPr lang="zh-TW" altLang="en-US" sz="2000" dirty="0" smtClean="0"/>
                        <a:t>會產生最好效果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0.881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反而下降一點，推測排名序可能有差</a:t>
                      </a:r>
                      <a:endParaRPr lang="en-US" altLang="zh-TW" sz="20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0.881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還是</a:t>
                      </a:r>
                      <a:r>
                        <a:rPr lang="en-US" altLang="zh-TW" sz="2000" dirty="0" smtClean="0"/>
                        <a:t>0.881</a:t>
                      </a:r>
                      <a:r>
                        <a:rPr lang="zh-TW" altLang="en-US" sz="2000" dirty="0" smtClean="0"/>
                        <a:t>，證實</a:t>
                      </a:r>
                      <a:r>
                        <a:rPr lang="en-US" altLang="zh-TW" sz="2000" dirty="0" err="1" smtClean="0"/>
                        <a:t>PowerLaw</a:t>
                      </a:r>
                      <a:r>
                        <a:rPr lang="zh-TW" altLang="en-US" sz="2000" dirty="0" smtClean="0"/>
                        <a:t>沒什麼效果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3401" y="4727652"/>
            <a:ext cx="11276772" cy="1300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TW" altLang="en-US" sz="2400" dirty="0" smtClean="0"/>
              <a:t>結論：</a:t>
            </a:r>
            <a:r>
              <a:rPr lang="en-US" altLang="zh-TW" sz="2400" dirty="0" err="1" smtClean="0"/>
              <a:t>No_smoothing</a:t>
            </a:r>
            <a:r>
              <a:rPr lang="zh-TW" altLang="en-US" sz="2400" dirty="0" smtClean="0"/>
              <a:t>的結果比</a:t>
            </a:r>
            <a:r>
              <a:rPr lang="en-US" altLang="zh-TW" sz="2400" dirty="0" smtClean="0"/>
              <a:t>Baseline</a:t>
            </a:r>
            <a:r>
              <a:rPr lang="zh-TW" altLang="en-US" sz="2400" dirty="0" smtClean="0"/>
              <a:t>好，因此</a:t>
            </a:r>
            <a:r>
              <a:rPr lang="zh-TW" altLang="en-US" sz="2400" dirty="0">
                <a:solidFill>
                  <a:srgbClr val="FF0000"/>
                </a:solidFill>
              </a:rPr>
              <a:t>採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no_smoothing</a:t>
            </a:r>
            <a:r>
              <a:rPr lang="zh-TW" altLang="en-US" sz="2400" dirty="0" smtClean="0">
                <a:solidFill>
                  <a:srgbClr val="FF0000"/>
                </a:solidFill>
              </a:rPr>
              <a:t>的公式</a:t>
            </a:r>
            <a:r>
              <a:rPr lang="zh-TW" altLang="en-US" sz="2400" dirty="0" smtClean="0"/>
              <a:t>，並且尋找其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他</a:t>
            </a:r>
            <a:r>
              <a:rPr lang="zh-TW" altLang="en-US" sz="2400" dirty="0"/>
              <a:t>方法</a:t>
            </a:r>
            <a:r>
              <a:rPr lang="zh-TW" altLang="en-US" sz="2400" dirty="0" smtClean="0"/>
              <a:t>。在此組態中只要有做</a:t>
            </a:r>
            <a:r>
              <a:rPr lang="en-US" altLang="zh-TW" sz="2400" dirty="0" err="1" smtClean="0"/>
              <a:t>infreq</a:t>
            </a:r>
            <a:r>
              <a:rPr lang="zh-TW" altLang="en-US" sz="2400" dirty="0" smtClean="0"/>
              <a:t>皆會得到最高分</a:t>
            </a:r>
            <a:r>
              <a:rPr lang="en-US" altLang="zh-TW" sz="2400" dirty="0" smtClean="0"/>
              <a:t>0.881</a:t>
            </a:r>
            <a:r>
              <a:rPr lang="zh-TW" altLang="en-US" sz="2400" dirty="0" smtClean="0"/>
              <a:t>，</a:t>
            </a:r>
            <a:r>
              <a:rPr lang="zh-TW" altLang="en-US" sz="2400" dirty="0" smtClean="0">
                <a:solidFill>
                  <a:srgbClr val="FF0000"/>
                </a:solidFill>
              </a:rPr>
              <a:t>保留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infreq</a:t>
            </a:r>
            <a:r>
              <a:rPr lang="zh-TW" altLang="en-US" sz="2400" dirty="0" smtClean="0"/>
              <a:t>。除此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之外，其他組</a:t>
            </a:r>
            <a:r>
              <a:rPr lang="zh-TW" altLang="en-US" sz="2400" dirty="0"/>
              <a:t>態中使用</a:t>
            </a:r>
            <a:r>
              <a:rPr lang="en-US" altLang="zh-TW" sz="2400" dirty="0"/>
              <a:t>NLP</a:t>
            </a:r>
            <a:r>
              <a:rPr lang="zh-TW" altLang="en-US" sz="2400" dirty="0" smtClean="0"/>
              <a:t>，分</a:t>
            </a:r>
            <a:r>
              <a:rPr lang="zh-TW" altLang="en-US" sz="2400" dirty="0"/>
              <a:t>數</a:t>
            </a:r>
            <a:r>
              <a:rPr lang="zh-TW" altLang="en-US" sz="2400" dirty="0" smtClean="0"/>
              <a:t>皆</a:t>
            </a:r>
            <a:r>
              <a:rPr lang="zh-TW" altLang="en-US" sz="2400" dirty="0"/>
              <a:t>不明顯，</a:t>
            </a:r>
            <a:r>
              <a:rPr lang="zh-TW" altLang="en-US" sz="2400" dirty="0">
                <a:solidFill>
                  <a:srgbClr val="FF0000"/>
                </a:solidFill>
              </a:rPr>
              <a:t>放棄</a:t>
            </a:r>
            <a:r>
              <a:rPr lang="en-US" altLang="zh-TW" sz="2400" dirty="0">
                <a:solidFill>
                  <a:srgbClr val="FF0000"/>
                </a:solidFill>
              </a:rPr>
              <a:t>NLP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4432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591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Giga 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41476"/>
            <a:ext cx="10515600" cy="33467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/>
              <a:t>說明：另外再加入額外的文本，讓資料量大增，訓練</a:t>
            </a:r>
            <a:r>
              <a:rPr lang="zh-TW" altLang="en-US" sz="2400" dirty="0"/>
              <a:t>結果</a:t>
            </a:r>
            <a:r>
              <a:rPr lang="zh-TW" altLang="en-US" sz="2400" dirty="0" smtClean="0"/>
              <a:t>才會更準確。</a:t>
            </a: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/>
              <a:t>用法：將增加的文本當</a:t>
            </a:r>
            <a:r>
              <a:rPr lang="zh-TW" altLang="en-US" sz="2400" dirty="0"/>
              <a:t>作</a:t>
            </a:r>
            <a:r>
              <a:rPr lang="en-US" altLang="zh-TW" sz="2400" dirty="0" smtClean="0"/>
              <a:t>Other data</a:t>
            </a:r>
            <a:r>
              <a:rPr lang="zh-TW" altLang="en-US" sz="2400" dirty="0" smtClean="0"/>
              <a:t>，並使</a:t>
            </a:r>
            <a:r>
              <a:rPr lang="zh-TW" altLang="en-US" sz="2400" dirty="0"/>
              <a:t>用</a:t>
            </a:r>
            <a:r>
              <a:rPr lang="en-US" altLang="zh-TW" sz="2400" dirty="0" err="1" smtClean="0"/>
              <a:t>OddsRatio</a:t>
            </a:r>
            <a:r>
              <a:rPr lang="zh-TW" altLang="en-US" sz="2400" dirty="0" smtClean="0"/>
              <a:t>組態。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/>
              <a:t>結論：因為</a:t>
            </a:r>
            <a:r>
              <a:rPr lang="zh-TW" altLang="en-US" sz="2400" dirty="0" smtClean="0">
                <a:solidFill>
                  <a:srgbClr val="FF0000"/>
                </a:solidFill>
              </a:rPr>
              <a:t>記憶體會爆所以後來沒有完</a:t>
            </a:r>
            <a:r>
              <a:rPr lang="zh-TW" altLang="en-US" sz="2400" dirty="0">
                <a:solidFill>
                  <a:srgbClr val="FF0000"/>
                </a:solidFill>
              </a:rPr>
              <a:t>成</a:t>
            </a:r>
            <a:r>
              <a:rPr lang="zh-TW" altLang="en-US" sz="24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2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878597"/>
              </p:ext>
            </p:extLst>
          </p:nvPr>
        </p:nvGraphicFramePr>
        <p:xfrm>
          <a:off x="609602" y="1524628"/>
          <a:ext cx="1089659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8"/>
                <a:gridCol w="2199450"/>
                <a:gridCol w="817880"/>
                <a:gridCol w="649605"/>
                <a:gridCol w="552768"/>
                <a:gridCol w="877189"/>
                <a:gridCol w="1333246"/>
                <a:gridCol w="4097843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組態名稱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NLP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&lt; 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Infreq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PowerLaw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備註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Gigaword</a:t>
                      </a:r>
                      <a:r>
                        <a:rPr lang="en-US" altLang="zh-TW" sz="2000" baseline="0" dirty="0" smtClean="0"/>
                        <a:t> with NLP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0.877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0.877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不管有沒有做</a:t>
                      </a:r>
                      <a:r>
                        <a:rPr lang="en-US" altLang="zh-TW" sz="2000" dirty="0" err="1" smtClean="0"/>
                        <a:t>PowerLaw</a:t>
                      </a:r>
                      <a:r>
                        <a:rPr lang="zh-TW" altLang="en-US" sz="2000" dirty="0" smtClean="0"/>
                        <a:t>皆最高分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838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90601" y="5244147"/>
            <a:ext cx="10158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dirty="0" smtClean="0"/>
              <a:t>結論：整體有一定分數但比</a:t>
            </a:r>
            <a:r>
              <a:rPr lang="en-US" altLang="zh-TW" sz="2400" dirty="0" err="1" smtClean="0"/>
              <a:t>no_smoothing</a:t>
            </a:r>
            <a:r>
              <a:rPr lang="zh-TW" altLang="en-US" sz="2400" dirty="0" smtClean="0"/>
              <a:t>低，推測</a:t>
            </a:r>
            <a:r>
              <a:rPr lang="zh-TW" altLang="en-US" sz="2400" dirty="0"/>
              <a:t>問題</a:t>
            </a:r>
            <a:r>
              <a:rPr lang="zh-TW" altLang="en-US" sz="2400" dirty="0" smtClean="0"/>
              <a:t>是在</a:t>
            </a:r>
            <a:r>
              <a:rPr lang="en-US" altLang="zh-TW" sz="2400" dirty="0"/>
              <a:t>NLP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因為前幾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次</a:t>
            </a:r>
            <a:r>
              <a:rPr lang="zh-TW" altLang="en-US" sz="2400" dirty="0"/>
              <a:t>的模組中，</a:t>
            </a:r>
            <a:r>
              <a:rPr lang="en-US" altLang="zh-TW" sz="2400" dirty="0"/>
              <a:t>NLP</a:t>
            </a:r>
            <a:r>
              <a:rPr lang="zh-TW" altLang="en-US" sz="2400" dirty="0" smtClean="0"/>
              <a:t>做出來的</a:t>
            </a:r>
            <a:r>
              <a:rPr lang="zh-TW" altLang="en-US" sz="2400" dirty="0"/>
              <a:t>結果</a:t>
            </a:r>
            <a:r>
              <a:rPr lang="zh-TW" altLang="en-US" sz="2400" dirty="0" smtClean="0"/>
              <a:t>不是很好。且可以發現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PowerLaw</a:t>
            </a:r>
            <a:r>
              <a:rPr lang="zh-TW" altLang="en-US" sz="2400" dirty="0" smtClean="0">
                <a:solidFill>
                  <a:srgbClr val="FF0000"/>
                </a:solidFill>
              </a:rPr>
              <a:t>並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zh-TW" altLang="en-US" sz="2400" dirty="0" smtClean="0">
                <a:solidFill>
                  <a:srgbClr val="FF0000"/>
                </a:solidFill>
              </a:rPr>
              <a:t>不影響分數</a:t>
            </a:r>
            <a:r>
              <a:rPr lang="zh-TW" altLang="en-US" sz="2400" dirty="0" smtClean="0"/>
              <a:t>。最後決定</a:t>
            </a:r>
            <a:r>
              <a:rPr lang="zh-TW" altLang="en-US" sz="2400" dirty="0" smtClean="0">
                <a:solidFill>
                  <a:srgbClr val="FF0000"/>
                </a:solidFill>
              </a:rPr>
              <a:t>不</a:t>
            </a:r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Giga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word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嘗試</a:t>
            </a:r>
            <a:r>
              <a:rPr lang="zh-TW" altLang="en-US" sz="2400" dirty="0" smtClean="0"/>
              <a:t>其他</a:t>
            </a:r>
            <a:r>
              <a:rPr lang="zh-TW" altLang="en-US" sz="2400" dirty="0"/>
              <a:t>組態。</a:t>
            </a:r>
            <a:endParaRPr lang="en-US" altLang="zh-TW" sz="24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90601" y="3724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Giga word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NLP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16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Machine Learning - SVR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624"/>
                <a:ext cx="10665823" cy="5093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dirty="0" smtClean="0"/>
                  <a:t>內容：希望不只是 </a:t>
                </a:r>
                <a:r>
                  <a:rPr lang="en-US" altLang="zh-TW" sz="2400" dirty="0" smtClean="0"/>
                  <a:t>rule-base</a:t>
                </a:r>
                <a:r>
                  <a:rPr lang="zh-TW" altLang="en-US" sz="2400" dirty="0" smtClean="0"/>
                  <a:t>，能用 </a:t>
                </a:r>
                <a:r>
                  <a:rPr lang="en-US" altLang="zh-TW" sz="2400" dirty="0" smtClean="0"/>
                  <a:t>Machine Learning </a:t>
                </a:r>
                <a:r>
                  <a:rPr lang="zh-TW" altLang="en-US" sz="2400" dirty="0" smtClean="0"/>
                  <a:t>預測 </a:t>
                </a:r>
                <a:r>
                  <a:rPr lang="en-US" altLang="zh-TW" sz="2400" dirty="0" err="1" smtClean="0"/>
                  <a:t>iunit</a:t>
                </a:r>
                <a:r>
                  <a:rPr lang="en-US" altLang="zh-TW" sz="2400" dirty="0" smtClean="0"/>
                  <a:t> </a:t>
                </a:r>
                <a:r>
                  <a:rPr lang="zh-TW" altLang="en-US" sz="2400" dirty="0" smtClean="0"/>
                  <a:t>的排名。</a:t>
                </a:r>
                <a:endParaRPr lang="en-US" altLang="zh-TW" sz="2400" dirty="0" smtClean="0"/>
              </a:p>
              <a:p>
                <a:pPr marL="0" indent="0">
                  <a:lnSpc>
                    <a:spcPts val="3600"/>
                  </a:lnSpc>
                  <a:buNone/>
                </a:pPr>
                <a:r>
                  <a:rPr lang="zh-TW" altLang="en-US" sz="2400" dirty="0" smtClean="0"/>
                  <a:t>方法：</a:t>
                </a:r>
                <a:r>
                  <a:rPr lang="en-US" altLang="zh-TW" sz="2400" dirty="0" err="1" smtClean="0"/>
                  <a:t>iunit</a:t>
                </a:r>
                <a:r>
                  <a:rPr lang="en-US" altLang="zh-TW" sz="2400" dirty="0" smtClean="0"/>
                  <a:t> 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weight</a:t>
                </a:r>
                <a:r>
                  <a:rPr lang="zh-TW" altLang="en-US" sz="2400" dirty="0" smtClean="0"/>
                  <a:t>做為 </a:t>
                </a:r>
                <a:r>
                  <a:rPr lang="en-US" altLang="zh-TW" sz="2400" dirty="0" smtClean="0"/>
                  <a:t>class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(0 – 9)</a:t>
                </a:r>
                <a:r>
                  <a:rPr lang="zh-TW" altLang="en-US" sz="2400" dirty="0" smtClean="0"/>
                  <a:t>，將最高分</a:t>
                </a:r>
                <a:r>
                  <a:rPr lang="zh-TW" altLang="en-US" sz="2400" dirty="0"/>
                  <a:t>的</a:t>
                </a:r>
                <a:r>
                  <a:rPr lang="en-US" altLang="zh-TW" sz="2400" dirty="0" err="1" smtClean="0"/>
                  <a:t>OddsRatio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model</a:t>
                </a:r>
                <a:r>
                  <a:rPr lang="zh-TW" altLang="en-US" sz="2400" dirty="0" smtClean="0"/>
                  <a:t>做為</a:t>
                </a:r>
                <a:r>
                  <a:rPr lang="en-US" altLang="zh-TW" sz="2400" dirty="0" smtClean="0"/>
                  <a:t>feature</a:t>
                </a:r>
                <a:r>
                  <a:rPr lang="zh-TW" altLang="en-US" sz="2400" dirty="0" smtClean="0"/>
                  <a:t>，</a:t>
                </a:r>
                <a:r>
                  <a:rPr lang="en-US" altLang="zh-TW" sz="2400" dirty="0" smtClean="0"/>
                  <a:t>	SVR</a:t>
                </a:r>
                <a:r>
                  <a:rPr lang="zh-TW" altLang="en-US" sz="2400" dirty="0" smtClean="0"/>
                  <a:t> 採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5-fold </a:t>
                </a:r>
                <a:r>
                  <a:rPr lang="zh-TW" altLang="en-US" sz="2400" dirty="0" smtClean="0"/>
                  <a:t>預測 </a:t>
                </a:r>
                <a:r>
                  <a:rPr lang="en-US" altLang="zh-TW" sz="2400" dirty="0" err="1" smtClean="0"/>
                  <a:t>iunit</a:t>
                </a:r>
                <a:r>
                  <a:rPr lang="zh-TW" altLang="en-US" sz="2400" dirty="0" smtClean="0"/>
                  <a:t> 排名。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zh-TW" altLang="en-US" sz="2400" dirty="0" smtClean="0"/>
                  <a:t>組態：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i="1" dirty="0"/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𝑆𝑉𝑅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𝑂𝑑𝑑𝑠𝑅𝑎𝑡𝑖𝑜</m:t>
                    </m:r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lnSpc>
                    <a:spcPts val="3600"/>
                  </a:lnSpc>
                  <a:buNone/>
                </a:pPr>
                <a:r>
                  <a:rPr lang="zh-TW" altLang="en-US" sz="2400" dirty="0"/>
                  <a:t>結論：得到的分數和</a:t>
                </a:r>
                <a:r>
                  <a:rPr lang="en-US" altLang="zh-TW" sz="2400" dirty="0" err="1"/>
                  <a:t>OddsRatio</a:t>
                </a:r>
                <a:r>
                  <a:rPr lang="en-US" altLang="zh-TW" sz="2400" dirty="0"/>
                  <a:t> Model</a:t>
                </a:r>
                <a:r>
                  <a:rPr lang="zh-TW" altLang="en-US" sz="2400" dirty="0"/>
                  <a:t>一樣，照理應該會有些判斷錯誤</a:t>
                </a:r>
                <a:r>
                  <a:rPr lang="zh-TW" altLang="en-US" sz="2400" dirty="0" smtClean="0"/>
                  <a:t>導致分數</a:t>
                </a:r>
                <a:r>
                  <a:rPr lang="en-US" altLang="zh-TW" sz="2400" dirty="0" smtClean="0"/>
                  <a:t>	</a:t>
                </a:r>
                <a:r>
                  <a:rPr lang="zh-TW" altLang="en-US" sz="2400" dirty="0" smtClean="0"/>
                  <a:t>降低</a:t>
                </a:r>
                <a:r>
                  <a:rPr lang="zh-TW" altLang="en-US" sz="2400" dirty="0"/>
                  <a:t>，也有可能判斷錯誤的數量不</a:t>
                </a:r>
                <a:r>
                  <a:rPr lang="zh-TW" altLang="en-US" sz="2400" dirty="0" smtClean="0"/>
                  <a:t>多而不</a:t>
                </a:r>
                <a:r>
                  <a:rPr lang="zh-TW" altLang="en-US" sz="2400" dirty="0"/>
                  <a:t>影響評分。</a:t>
                </a: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624"/>
                <a:ext cx="10665823" cy="5093790"/>
              </a:xfrm>
              <a:blipFill rotWithShape="0">
                <a:blip r:embed="rId2"/>
                <a:stretch>
                  <a:fillRect l="-915" t="-1794" r="-1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202526"/>
              </p:ext>
            </p:extLst>
          </p:nvPr>
        </p:nvGraphicFramePr>
        <p:xfrm>
          <a:off x="838200" y="4023519"/>
          <a:ext cx="918895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92"/>
                <a:gridCol w="1344002"/>
                <a:gridCol w="958645"/>
                <a:gridCol w="6266317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備註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SVR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0.881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和原</a:t>
                      </a:r>
                      <a:r>
                        <a:rPr lang="en-US" altLang="zh-TW" sz="2000" dirty="0" smtClean="0"/>
                        <a:t>model</a:t>
                      </a:r>
                      <a:r>
                        <a:rPr lang="zh-TW" altLang="en-US" sz="2000" dirty="0" smtClean="0"/>
                        <a:t>的分數一樣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77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Machine Learning - SVM</a:t>
            </a:r>
            <a:r>
              <a:rPr lang="zh-TW" altLang="en-US" dirty="0"/>
              <a:t> </a:t>
            </a:r>
            <a:r>
              <a:rPr lang="en-US" altLang="zh-TW" dirty="0" smtClean="0"/>
              <a:t>- word2vec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624"/>
                <a:ext cx="10665823" cy="5093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dirty="0" smtClean="0"/>
                  <a:t>內容：放入更多的</a:t>
                </a:r>
                <a:r>
                  <a:rPr lang="en-US" altLang="zh-TW" sz="2400" dirty="0" smtClean="0"/>
                  <a:t>feature</a:t>
                </a:r>
                <a:r>
                  <a:rPr lang="zh-TW" altLang="en-US" sz="2400" dirty="0" smtClean="0"/>
                  <a:t>增加判斷率，利用</a:t>
                </a:r>
                <a:r>
                  <a:rPr lang="en-US" altLang="zh-TW" sz="2400" dirty="0" smtClean="0"/>
                  <a:t>w2v</a:t>
                </a:r>
                <a:r>
                  <a:rPr lang="zh-TW" altLang="en-US" sz="2400" dirty="0" smtClean="0"/>
                  <a:t>判斷</a:t>
                </a:r>
                <a:r>
                  <a:rPr lang="en-US" altLang="zh-TW" sz="2400" dirty="0" err="1" smtClean="0"/>
                  <a:t>iunit</a:t>
                </a:r>
                <a:r>
                  <a:rPr lang="zh-TW" altLang="en-US" sz="2400" dirty="0" smtClean="0"/>
                  <a:t>和</a:t>
                </a:r>
                <a:r>
                  <a:rPr lang="en-US" altLang="zh-TW" sz="2400" dirty="0" smtClean="0"/>
                  <a:t>query</a:t>
                </a:r>
                <a:r>
                  <a:rPr lang="zh-TW" altLang="en-US" sz="2400" dirty="0" smtClean="0"/>
                  <a:t>的相關性。</a:t>
                </a:r>
                <a:endParaRPr lang="en-US" altLang="zh-TW" sz="2400" dirty="0" smtClean="0"/>
              </a:p>
              <a:p>
                <a:pPr marL="0" indent="0">
                  <a:lnSpc>
                    <a:spcPts val="3600"/>
                  </a:lnSpc>
                  <a:buNone/>
                </a:pPr>
                <a:r>
                  <a:rPr lang="zh-TW" altLang="en-US" sz="2400" dirty="0" smtClean="0"/>
                  <a:t>方法：</a:t>
                </a:r>
                <a:r>
                  <a:rPr lang="en-US" altLang="zh-TW" sz="2400" dirty="0" smtClean="0"/>
                  <a:t>class</a:t>
                </a:r>
                <a:r>
                  <a:rPr lang="zh-TW" altLang="en-US" sz="2400" dirty="0" smtClean="0"/>
                  <a:t> 為</a:t>
                </a:r>
                <a:r>
                  <a:rPr lang="en-US" altLang="zh-TW" sz="2400" dirty="0" err="1" smtClean="0"/>
                  <a:t>iunits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weight(0 – 9)</a:t>
                </a:r>
                <a:r>
                  <a:rPr lang="zh-TW" altLang="en-US" sz="2400" dirty="0" smtClean="0"/>
                  <a:t>，</a:t>
                </a:r>
                <a:r>
                  <a:rPr lang="en-US" altLang="zh-TW" sz="2400" dirty="0" smtClean="0"/>
                  <a:t>feature</a:t>
                </a:r>
                <a:r>
                  <a:rPr lang="zh-TW" altLang="en-US" sz="2400" dirty="0" smtClean="0"/>
                  <a:t>共有</a:t>
                </a:r>
                <a:r>
                  <a:rPr lang="en-US" altLang="zh-TW" sz="2400" dirty="0" smtClean="0"/>
                  <a:t>101d</a:t>
                </a:r>
                <a:r>
                  <a:rPr lang="zh-TW" altLang="en-US" sz="2400" dirty="0" smtClean="0"/>
                  <a:t>，前</a:t>
                </a:r>
                <a:r>
                  <a:rPr lang="en-US" altLang="zh-TW" sz="2400" dirty="0" smtClean="0"/>
                  <a:t>100d</a:t>
                </a:r>
                <a:r>
                  <a:rPr lang="zh-TW" altLang="en-US" sz="2400" dirty="0" smtClean="0"/>
                  <a:t>為</a:t>
                </a:r>
                <a:r>
                  <a:rPr lang="en-US" altLang="zh-TW" sz="2400" dirty="0" err="1" smtClean="0"/>
                  <a:t>iunit</a:t>
                </a:r>
                <a:r>
                  <a:rPr lang="zh-TW" altLang="en-US" sz="2400" dirty="0" smtClean="0"/>
                  <a:t>每字的</a:t>
                </a:r>
                <a:r>
                  <a:rPr lang="en-US" altLang="zh-TW" sz="2400" dirty="0" smtClean="0"/>
                  <a:t>w2v	</a:t>
                </a:r>
                <a:r>
                  <a:rPr lang="zh-TW" altLang="en-US" sz="2400" dirty="0" smtClean="0"/>
                  <a:t>總和減去</a:t>
                </a:r>
                <a:r>
                  <a:rPr lang="en-US" altLang="zh-TW" sz="2400" dirty="0" smtClean="0"/>
                  <a:t>query</a:t>
                </a:r>
                <a:r>
                  <a:rPr lang="zh-TW" altLang="en-US" sz="2400" dirty="0" smtClean="0"/>
                  <a:t>每字的</a:t>
                </a:r>
                <a:r>
                  <a:rPr lang="en-US" altLang="zh-TW" sz="2400" dirty="0" smtClean="0"/>
                  <a:t>w2v</a:t>
                </a:r>
                <a:r>
                  <a:rPr lang="zh-TW" altLang="en-US" sz="2400" dirty="0" smtClean="0"/>
                  <a:t>總和，剩下</a:t>
                </a:r>
                <a:r>
                  <a:rPr lang="en-US" altLang="zh-TW" sz="2400" dirty="0" smtClean="0"/>
                  <a:t>1d</a:t>
                </a:r>
                <a:r>
                  <a:rPr lang="zh-TW" altLang="en-US" sz="2400" dirty="0" smtClean="0"/>
                  <a:t>為最高分</a:t>
                </a:r>
                <a:r>
                  <a:rPr lang="zh-TW" altLang="en-US" sz="2400" dirty="0"/>
                  <a:t>的</a:t>
                </a:r>
                <a:r>
                  <a:rPr lang="en-US" altLang="zh-TW" sz="2400" dirty="0" err="1" smtClean="0"/>
                  <a:t>OddsRatio</a:t>
                </a:r>
                <a:r>
                  <a:rPr lang="zh-TW" altLang="en-US" sz="2400" dirty="0" smtClean="0"/>
                  <a:t>。接著用</a:t>
                </a:r>
                <a:r>
                  <a:rPr lang="en-US" altLang="zh-TW" sz="2400" dirty="0" smtClean="0"/>
                  <a:t>	SVR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+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5-fold </a:t>
                </a:r>
                <a:r>
                  <a:rPr lang="zh-TW" altLang="en-US" sz="2400" dirty="0" smtClean="0"/>
                  <a:t>預測 </a:t>
                </a:r>
                <a:r>
                  <a:rPr lang="en-US" altLang="zh-TW" sz="2400" dirty="0" err="1" smtClean="0"/>
                  <a:t>iunit</a:t>
                </a:r>
                <a:r>
                  <a:rPr lang="zh-TW" altLang="en-US" sz="2400" dirty="0" smtClean="0"/>
                  <a:t> 排名。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zh-TW" altLang="en-US" sz="2400" dirty="0" smtClean="0"/>
                  <a:t>組態：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i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zh-TW" sz="240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𝑂𝑑𝑑𝑠𝑅𝑎𝑡𝑖𝑜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𝑁𝐿𝑃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624"/>
                <a:ext cx="10665823" cy="5093790"/>
              </a:xfrm>
              <a:blipFill rotWithShape="0">
                <a:blip r:embed="rId2"/>
                <a:stretch>
                  <a:fillRect l="-915" t="-1794" r="-2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32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69327" y="3345670"/>
            <a:ext cx="99214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dirty="0"/>
              <a:t>結論</a:t>
            </a:r>
            <a:r>
              <a:rPr lang="zh-TW" altLang="en-US" sz="2400" dirty="0" smtClean="0"/>
              <a:t>：平均後可能會使</a:t>
            </a:r>
            <a:r>
              <a:rPr lang="en-US" altLang="zh-TW" sz="2400" dirty="0" smtClean="0"/>
              <a:t>w2v</a:t>
            </a:r>
            <a:r>
              <a:rPr lang="zh-TW" altLang="en-US" sz="2400" dirty="0" smtClean="0"/>
              <a:t>的意義消失，導致</a:t>
            </a:r>
            <a:r>
              <a:rPr lang="en-US" altLang="zh-TW" sz="2400" dirty="0" smtClean="0"/>
              <a:t>mean</a:t>
            </a:r>
            <a:r>
              <a:rPr lang="zh-TW" altLang="en-US" sz="2400" dirty="0" smtClean="0"/>
              <a:t>的分數降低。而使用</a:t>
            </a:r>
            <a:r>
              <a:rPr lang="en-US" altLang="zh-TW" sz="2400" dirty="0" smtClean="0"/>
              <a:t>	NLP</a:t>
            </a:r>
            <a:r>
              <a:rPr lang="zh-TW" altLang="en-US" sz="2400" dirty="0" smtClean="0"/>
              <a:t>後分數降低。因此</a:t>
            </a:r>
            <a:r>
              <a:rPr lang="en-US" altLang="zh-TW" sz="2400" dirty="0" smtClean="0">
                <a:solidFill>
                  <a:srgbClr val="FF0000"/>
                </a:solidFill>
              </a:rPr>
              <a:t>mean</a:t>
            </a:r>
            <a:r>
              <a:rPr lang="zh-TW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TW" sz="2400" dirty="0" smtClean="0">
                <a:solidFill>
                  <a:srgbClr val="FF0000"/>
                </a:solidFill>
              </a:rPr>
              <a:t>NLP</a:t>
            </a:r>
            <a:r>
              <a:rPr lang="zh-TW" altLang="en-US" sz="2400" dirty="0" smtClean="0">
                <a:solidFill>
                  <a:srgbClr val="FF0000"/>
                </a:solidFill>
              </a:rPr>
              <a:t>皆不採用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ts val="3600"/>
              </a:lnSpc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藉由</a:t>
            </a:r>
            <a:r>
              <a:rPr lang="en-US" altLang="zh-TW" sz="2400" dirty="0" smtClean="0">
                <a:solidFill>
                  <a:srgbClr val="FF0000"/>
                </a:solidFill>
              </a:rPr>
              <a:t>MSA / MSE</a:t>
            </a:r>
            <a:r>
              <a:rPr lang="zh-TW" altLang="en-US" sz="2400" dirty="0" smtClean="0"/>
              <a:t>判斷預測結果，得到的差平均雖然低，但是系統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評分標準是以</a:t>
            </a:r>
            <a:r>
              <a:rPr lang="en-US" altLang="zh-TW" sz="2400" dirty="0" err="1" smtClean="0"/>
              <a:t>iunits</a:t>
            </a:r>
            <a:r>
              <a:rPr lang="zh-TW" altLang="en-US" sz="2400" dirty="0" smtClean="0"/>
              <a:t>的排名而不是相差票數，而我們預測的</a:t>
            </a:r>
            <a:r>
              <a:rPr lang="en-US" altLang="zh-TW" sz="2400" dirty="0" smtClean="0"/>
              <a:t>Rank</a:t>
            </a:r>
            <a:r>
              <a:rPr lang="zh-TW" altLang="en-US" sz="2400" dirty="0" smtClean="0"/>
              <a:t>順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序並非正確，分數才無明顯上升。</a:t>
            </a:r>
            <a:endParaRPr lang="en-US" altLang="zh-TW" sz="2400" dirty="0" smtClean="0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475266"/>
              </p:ext>
            </p:extLst>
          </p:nvPr>
        </p:nvGraphicFramePr>
        <p:xfrm>
          <a:off x="1169327" y="1013292"/>
          <a:ext cx="995095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92"/>
                <a:gridCol w="1981391"/>
                <a:gridCol w="817880"/>
                <a:gridCol w="762000"/>
                <a:gridCol w="5769693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NLP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備註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SVM_w2v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接近官方</a:t>
                      </a:r>
                      <a:r>
                        <a:rPr lang="en-US" altLang="zh-TW" sz="2000" dirty="0" smtClean="0"/>
                        <a:t>Baseline</a:t>
                      </a:r>
                      <a:r>
                        <a:rPr lang="zh-TW" altLang="en-US" sz="2000" dirty="0" smtClean="0"/>
                        <a:t>分數，降低不大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SVM_w2v_mean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最後的</a:t>
                      </a:r>
                      <a:r>
                        <a:rPr lang="en-US" altLang="zh-TW" sz="2000" dirty="0" smtClean="0"/>
                        <a:t>100d</a:t>
                      </a:r>
                      <a:r>
                        <a:rPr lang="zh-TW" altLang="en-US" sz="2000" dirty="0" smtClean="0"/>
                        <a:t>除以</a:t>
                      </a:r>
                      <a:r>
                        <a:rPr lang="en-US" altLang="zh-TW" sz="2000" dirty="0" err="1" smtClean="0"/>
                        <a:t>iUnit</a:t>
                      </a:r>
                      <a:r>
                        <a:rPr lang="zh-TW" altLang="en-US" sz="2000" dirty="0" smtClean="0"/>
                        <a:t>長度。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0.867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6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Machine 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SVM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Pairwise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624"/>
                <a:ext cx="10665823" cy="53813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ts val="3600"/>
                  </a:lnSpc>
                  <a:buNone/>
                </a:pPr>
                <a:r>
                  <a:rPr lang="zh-TW" altLang="en-US" sz="2400" dirty="0" smtClean="0"/>
                  <a:t>內容：之前的模組</a:t>
                </a:r>
                <a:r>
                  <a:rPr lang="zh-TW" altLang="en-US" sz="2400" dirty="0"/>
                  <a:t>只重視</a:t>
                </a:r>
                <a:r>
                  <a:rPr lang="en-US" altLang="zh-TW" sz="2400" dirty="0" err="1"/>
                  <a:t>iunit</a:t>
                </a:r>
                <a:r>
                  <a:rPr lang="zh-TW" altLang="en-US" sz="2400" dirty="0"/>
                  <a:t>和</a:t>
                </a:r>
                <a:r>
                  <a:rPr lang="en-US" altLang="zh-TW" sz="2400" dirty="0"/>
                  <a:t>query</a:t>
                </a:r>
                <a:r>
                  <a:rPr lang="zh-TW" altLang="en-US" sz="2400" dirty="0"/>
                  <a:t>之間的關係（</a:t>
                </a:r>
                <a:r>
                  <a:rPr lang="en-US" altLang="zh-TW" sz="2400" dirty="0"/>
                  <a:t>Pointwise</a:t>
                </a:r>
                <a:r>
                  <a:rPr lang="zh-TW" altLang="en-US" sz="2400" dirty="0"/>
                  <a:t>），針對這點，</a:t>
                </a:r>
                <a:r>
                  <a:rPr lang="zh-TW" altLang="en-US" sz="2400" dirty="0" smtClean="0"/>
                  <a:t>改</a:t>
                </a:r>
                <a:r>
                  <a:rPr lang="en-US" altLang="zh-TW" sz="2400" dirty="0" smtClean="0"/>
                  <a:t>	</a:t>
                </a:r>
                <a:r>
                  <a:rPr lang="zh-TW" altLang="en-US" sz="2400" dirty="0" smtClean="0"/>
                  <a:t>採用</a:t>
                </a:r>
                <a:r>
                  <a:rPr lang="en-US" altLang="zh-TW" sz="2400" dirty="0"/>
                  <a:t>Pairwise</a:t>
                </a:r>
                <a:r>
                  <a:rPr lang="zh-TW" altLang="en-US" sz="2400" dirty="0"/>
                  <a:t>，加入兩兩</a:t>
                </a:r>
                <a:r>
                  <a:rPr lang="en-US" altLang="zh-TW" sz="2400" dirty="0" err="1"/>
                  <a:t>iunits</a:t>
                </a:r>
                <a:r>
                  <a:rPr lang="zh-TW" altLang="en-US" sz="2400" dirty="0"/>
                  <a:t>間的關係再進行訓練。</a:t>
                </a:r>
                <a:endParaRPr lang="en-US" altLang="zh-TW" sz="2400" dirty="0"/>
              </a:p>
              <a:p>
                <a:pPr marL="0" indent="0">
                  <a:lnSpc>
                    <a:spcPts val="3600"/>
                  </a:lnSpc>
                  <a:buNone/>
                </a:pPr>
                <a:r>
                  <a:rPr lang="zh-TW" altLang="en-US" sz="2400" dirty="0" smtClean="0"/>
                  <a:t>方法：同</a:t>
                </a:r>
                <a:r>
                  <a:rPr lang="en-US" altLang="zh-TW" sz="2400" dirty="0" smtClean="0"/>
                  <a:t>query</a:t>
                </a:r>
                <a:r>
                  <a:rPr lang="zh-TW" altLang="en-US" sz="2400" dirty="0" smtClean="0"/>
                  <a:t>中，利用給予的</a:t>
                </a:r>
                <a:r>
                  <a:rPr lang="en-US" altLang="zh-TW" sz="2400" dirty="0" smtClean="0"/>
                  <a:t>weight</a:t>
                </a:r>
                <a:r>
                  <a:rPr lang="zh-TW" altLang="en-US" sz="2400" dirty="0" smtClean="0"/>
                  <a:t>對兩兩</a:t>
                </a:r>
                <a:r>
                  <a:rPr lang="en-US" altLang="zh-TW" sz="2400" dirty="0" err="1" smtClean="0"/>
                  <a:t>iunits</a:t>
                </a:r>
                <a:r>
                  <a:rPr lang="en-US" altLang="zh-TW" sz="2400" dirty="0" smtClean="0"/>
                  <a:t> (A, B) </a:t>
                </a:r>
                <a:r>
                  <a:rPr lang="zh-TW" altLang="en-US" sz="2400" dirty="0" smtClean="0"/>
                  <a:t>進行比較，</a:t>
                </a:r>
                <a:r>
                  <a:rPr lang="en-US" altLang="zh-TW" sz="2400" dirty="0" smtClean="0"/>
                  <a:t>class</a:t>
                </a:r>
                <a:r>
                  <a:rPr lang="zh-TW" altLang="en-US" sz="2400" dirty="0" smtClean="0"/>
                  <a:t>分成兩</a:t>
                </a:r>
                <a:r>
                  <a:rPr lang="en-US" altLang="zh-TW" sz="2400" dirty="0" smtClean="0"/>
                  <a:t>	</a:t>
                </a:r>
                <a:r>
                  <a:rPr lang="zh-TW" altLang="en-US" sz="2400" dirty="0" smtClean="0"/>
                  <a:t>種，</a:t>
                </a:r>
                <a:r>
                  <a:rPr lang="en-US" altLang="zh-TW" sz="2400" dirty="0" smtClean="0"/>
                  <a:t>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&gt;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B</a:t>
                </a:r>
                <a:r>
                  <a:rPr lang="zh-TW" altLang="en-US" sz="2400" dirty="0" smtClean="0"/>
                  <a:t>為</a:t>
                </a:r>
                <a:r>
                  <a:rPr lang="en-US" altLang="zh-TW" sz="2400" dirty="0" smtClean="0"/>
                  <a:t>1</a:t>
                </a:r>
                <a:r>
                  <a:rPr lang="zh-TW" altLang="en-US" sz="2400" dirty="0" smtClean="0"/>
                  <a:t>，</a:t>
                </a:r>
                <a:r>
                  <a:rPr lang="en-US" altLang="zh-TW" sz="2400" dirty="0" smtClean="0"/>
                  <a:t>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&lt;=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B</a:t>
                </a:r>
                <a:r>
                  <a:rPr lang="zh-TW" altLang="en-US" sz="2400" dirty="0" smtClean="0"/>
                  <a:t>為</a:t>
                </a:r>
                <a:r>
                  <a:rPr lang="en-US" altLang="zh-TW" sz="2400" dirty="0" smtClean="0"/>
                  <a:t>0</a:t>
                </a:r>
                <a:r>
                  <a:rPr lang="zh-TW" altLang="en-US" sz="2400" dirty="0" smtClean="0"/>
                  <a:t>。</a:t>
                </a:r>
                <a:r>
                  <a:rPr lang="en-US" altLang="zh-TW" sz="2400" dirty="0"/>
                  <a:t>f</a:t>
                </a:r>
                <a:r>
                  <a:rPr lang="en-US" altLang="zh-TW" sz="2400" dirty="0" smtClean="0"/>
                  <a:t>eature</a:t>
                </a:r>
                <a:r>
                  <a:rPr lang="zh-TW" altLang="en-US" sz="2400" dirty="0" smtClean="0"/>
                  <a:t>有</a:t>
                </a:r>
                <a:r>
                  <a:rPr lang="en-US" altLang="zh-TW" sz="2400" dirty="0" smtClean="0"/>
                  <a:t>201d</a:t>
                </a:r>
                <a:r>
                  <a:rPr lang="zh-TW" altLang="en-US" sz="2400" dirty="0" smtClean="0"/>
                  <a:t>，前</a:t>
                </a:r>
                <a:r>
                  <a:rPr lang="en-US" altLang="zh-TW" sz="2400" dirty="0" smtClean="0"/>
                  <a:t>100d</a:t>
                </a:r>
                <a:r>
                  <a:rPr lang="zh-TW" altLang="en-US" sz="2400" dirty="0" smtClean="0"/>
                  <a:t>是</a:t>
                </a:r>
                <a:r>
                  <a:rPr lang="en-US" altLang="zh-TW" sz="2400" dirty="0" smtClean="0"/>
                  <a:t>A-Q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w2v</a:t>
                </a:r>
                <a:r>
                  <a:rPr lang="zh-TW" altLang="en-US" sz="2400" dirty="0" smtClean="0"/>
                  <a:t>，後</a:t>
                </a:r>
                <a:r>
                  <a:rPr lang="en-US" altLang="zh-TW" sz="2400" dirty="0" smtClean="0"/>
                  <a:t>100d	</a:t>
                </a:r>
                <a:r>
                  <a:rPr lang="zh-TW" altLang="en-US" sz="2400" dirty="0" smtClean="0"/>
                  <a:t>為</a:t>
                </a:r>
                <a:r>
                  <a:rPr lang="en-US" altLang="zh-TW" sz="2400" dirty="0" smtClean="0"/>
                  <a:t>B-Q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w2v</a:t>
                </a:r>
                <a:r>
                  <a:rPr lang="zh-TW" altLang="en-US" sz="2400" dirty="0" smtClean="0"/>
                  <a:t>，</a:t>
                </a:r>
                <a:r>
                  <a:rPr lang="en-US" altLang="zh-TW" sz="2400" dirty="0" smtClean="0"/>
                  <a:t>1d</a:t>
                </a:r>
                <a:r>
                  <a:rPr lang="zh-TW" altLang="en-US" sz="2400" dirty="0" smtClean="0"/>
                  <a:t>為</a:t>
                </a:r>
                <a:r>
                  <a:rPr lang="en-US" altLang="zh-TW" sz="2400" dirty="0" err="1" smtClean="0"/>
                  <a:t>OddsRatio</a:t>
                </a:r>
                <a:r>
                  <a:rPr lang="zh-TW" altLang="en-US" sz="2400" dirty="0" smtClean="0"/>
                  <a:t>。</a:t>
                </a:r>
                <a:endParaRPr lang="en-US" altLang="zh-TW" sz="2400" dirty="0"/>
              </a:p>
              <a:p>
                <a:pPr marL="0" indent="0">
                  <a:lnSpc>
                    <a:spcPts val="3600"/>
                  </a:lnSpc>
                  <a:buNone/>
                </a:pPr>
                <a:r>
                  <a:rPr lang="en-US" altLang="zh-TW" sz="2400" dirty="0" smtClean="0"/>
                  <a:t>	</a:t>
                </a:r>
                <a:r>
                  <a:rPr lang="zh-TW" altLang="en-US" sz="2400" dirty="0" smtClean="0"/>
                  <a:t>預測的結果只有</a:t>
                </a:r>
                <a:r>
                  <a:rPr lang="en-US" altLang="zh-TW" sz="2400" dirty="0" smtClean="0"/>
                  <a:t>0/1</a:t>
                </a:r>
                <a:r>
                  <a:rPr lang="zh-TW" altLang="en-US" sz="2400" dirty="0" smtClean="0"/>
                  <a:t>，需要排出</a:t>
                </a:r>
                <a:r>
                  <a:rPr lang="en-US" altLang="zh-TW" sz="2400" dirty="0" err="1" smtClean="0"/>
                  <a:t>iunit</a:t>
                </a:r>
                <a:r>
                  <a:rPr lang="zh-TW" altLang="en-US" sz="2400" dirty="0" smtClean="0"/>
                  <a:t>的順序，利用</a:t>
                </a:r>
                <a:r>
                  <a:rPr lang="en-US" altLang="zh-TW" sz="2400" dirty="0" smtClean="0"/>
                  <a:t>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&gt;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B</a:t>
                </a:r>
                <a:r>
                  <a:rPr lang="zh-TW" altLang="en-US" sz="2400" dirty="0" smtClean="0"/>
                  <a:t> 則 </a:t>
                </a:r>
                <a:r>
                  <a:rPr lang="en-US" altLang="zh-TW" sz="2400" dirty="0" smtClean="0"/>
                  <a:t>A: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+1</a:t>
                </a:r>
                <a:r>
                  <a:rPr lang="zh-TW" altLang="en-US" sz="2400" dirty="0" smtClean="0"/>
                  <a:t>的方式，</a:t>
                </a:r>
                <a:r>
                  <a:rPr lang="en-US" altLang="zh-TW" sz="2400" dirty="0" smtClean="0"/>
                  <a:t>	</a:t>
                </a:r>
                <a:r>
                  <a:rPr lang="zh-TW" altLang="en-US" sz="2400" dirty="0" smtClean="0"/>
                  <a:t>最後可排出每一組</a:t>
                </a:r>
                <a:r>
                  <a:rPr lang="en-US" altLang="zh-TW" sz="2400" dirty="0" err="1" smtClean="0"/>
                  <a:t>iunits</a:t>
                </a:r>
                <a:r>
                  <a:rPr lang="zh-TW" altLang="en-US" sz="2400" dirty="0" smtClean="0"/>
                  <a:t>的順序。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zh-TW" altLang="en-US" sz="2400" dirty="0" smtClean="0"/>
                  <a:t>組態：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i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zh-TW" sz="240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𝑑𝑑𝑠𝑅𝑎𝑡𝑖𝑜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624"/>
                <a:ext cx="10665823" cy="5381376"/>
              </a:xfrm>
              <a:blipFill rotWithShape="0">
                <a:blip r:embed="rId3"/>
                <a:stretch>
                  <a:fillRect l="-915" r="-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0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412658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Introduction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 </a:t>
            </a:r>
            <a:r>
              <a:rPr lang="en-US" altLang="zh-TW" sz="2400" dirty="0" err="1" smtClean="0"/>
              <a:t>MobileClick</a:t>
            </a:r>
            <a:r>
              <a:rPr lang="en-US" altLang="zh-TW" sz="2400" dirty="0" smtClean="0"/>
              <a:t> 2</a:t>
            </a:r>
          </a:p>
          <a:p>
            <a:r>
              <a:rPr lang="en-US" altLang="zh-TW" sz="2400" dirty="0" smtClean="0"/>
              <a:t>Data</a:t>
            </a:r>
          </a:p>
          <a:p>
            <a:r>
              <a:rPr lang="en-US" altLang="zh-TW" sz="2400" dirty="0" smtClean="0"/>
              <a:t>Evaluation</a:t>
            </a:r>
            <a:endParaRPr lang="en-US" altLang="zh-TW" sz="2400" dirty="0"/>
          </a:p>
          <a:p>
            <a:r>
              <a:rPr lang="en-US" altLang="zh-TW" sz="2400" dirty="0" smtClean="0"/>
              <a:t>Statistics</a:t>
            </a:r>
          </a:p>
          <a:p>
            <a:pPr lvl="1"/>
            <a:r>
              <a:rPr lang="en-US" altLang="zh-TW" sz="2000" dirty="0" err="1" smtClean="0"/>
              <a:t>OddsRatio</a:t>
            </a:r>
            <a:r>
              <a:rPr lang="en-US" altLang="zh-TW" sz="2000" dirty="0" smtClean="0"/>
              <a:t> (Baseline)</a:t>
            </a:r>
          </a:p>
          <a:p>
            <a:pPr lvl="1"/>
            <a:r>
              <a:rPr lang="en-US" altLang="zh-TW" sz="2000" dirty="0" err="1" smtClean="0"/>
              <a:t>PowerLaw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No_smoothing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Giga word &amp; Giga word with NLP</a:t>
            </a:r>
          </a:p>
          <a:p>
            <a:pPr lvl="1">
              <a:lnSpc>
                <a:spcPts val="2400"/>
              </a:lnSpc>
            </a:pPr>
            <a:r>
              <a:rPr lang="en-US" altLang="zh-TW" sz="2000" dirty="0" smtClean="0"/>
              <a:t>SVR (Machine Learning)</a:t>
            </a:r>
          </a:p>
          <a:p>
            <a:pPr lvl="1">
              <a:lnSpc>
                <a:spcPts val="2400"/>
              </a:lnSpc>
            </a:pPr>
            <a:r>
              <a:rPr lang="en-US" altLang="zh-TW" sz="2000" dirty="0" smtClean="0"/>
              <a:t>SVM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w2v</a:t>
            </a:r>
          </a:p>
          <a:p>
            <a:pPr marL="685800" lvl="2">
              <a:lnSpc>
                <a:spcPts val="1600"/>
              </a:lnSpc>
              <a:spcBef>
                <a:spcPts val="1000"/>
              </a:spcBef>
            </a:pPr>
            <a:r>
              <a:rPr lang="en-US" altLang="zh-TW" dirty="0" smtClean="0"/>
              <a:t>SVM + Pairwise</a:t>
            </a:r>
          </a:p>
          <a:p>
            <a:pPr marL="685800" lvl="2">
              <a:lnSpc>
                <a:spcPts val="1600"/>
              </a:lnSpc>
              <a:spcBef>
                <a:spcPts val="1000"/>
              </a:spcBef>
            </a:pPr>
            <a:r>
              <a:rPr lang="en-US" altLang="zh-TW" dirty="0" smtClean="0"/>
              <a:t>Parsing Tree (chunk)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Test </a:t>
            </a:r>
            <a:r>
              <a:rPr lang="en-US" altLang="zh-TW" dirty="0" smtClean="0"/>
              <a:t>data result</a:t>
            </a:r>
          </a:p>
          <a:p>
            <a:r>
              <a:rPr lang="en-US" altLang="zh-TW" sz="2400" dirty="0" smtClean="0"/>
              <a:t>Future word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5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69327" y="3821808"/>
            <a:ext cx="9921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dirty="0"/>
              <a:t>結論</a:t>
            </a:r>
            <a:r>
              <a:rPr lang="zh-TW" altLang="en-US" sz="2400" dirty="0" smtClean="0"/>
              <a:t>：預測結果會有錯誤率，有機會產生</a:t>
            </a:r>
            <a:r>
              <a:rPr lang="zh-TW" altLang="en-US" sz="2400" dirty="0">
                <a:solidFill>
                  <a:srgbClr val="FF0000"/>
                </a:solidFill>
              </a:rPr>
              <a:t>矛盾現象</a:t>
            </a:r>
            <a:r>
              <a:rPr lang="zh-TW" altLang="en-US" sz="2400" dirty="0"/>
              <a:t>，</a:t>
            </a:r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en-US" altLang="zh-TW" sz="2400" dirty="0"/>
              <a:t>B</a:t>
            </a:r>
            <a:r>
              <a:rPr lang="zh-TW" altLang="en-US" sz="2400" dirty="0"/>
              <a:t>、</a:t>
            </a:r>
            <a:r>
              <a:rPr lang="en-US" altLang="zh-TW" sz="2400" dirty="0"/>
              <a:t>B</a:t>
            </a:r>
            <a:r>
              <a:rPr lang="zh-TW" altLang="en-US" sz="2400" dirty="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en-US" altLang="zh-TW" sz="2400" dirty="0"/>
              <a:t>C</a:t>
            </a:r>
            <a:r>
              <a:rPr lang="zh-TW" altLang="en-US" sz="2400" dirty="0"/>
              <a:t>、</a:t>
            </a:r>
            <a:r>
              <a:rPr lang="en-US" altLang="zh-TW" sz="2400" dirty="0"/>
              <a:t>C</a:t>
            </a:r>
            <a:r>
              <a:rPr lang="zh-TW" altLang="en-US" sz="2400" dirty="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en-US" altLang="zh-TW" sz="2400" dirty="0"/>
              <a:t>A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這會導致排出的順序有問題。以及最後</a:t>
            </a:r>
            <a:r>
              <a:rPr lang="zh-TW" altLang="en-US" sz="2400" dirty="0" smtClean="0">
                <a:solidFill>
                  <a:srgbClr val="FF0000"/>
                </a:solidFill>
              </a:rPr>
              <a:t>不會針對相同分數的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iunits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zh-TW" altLang="en-US" sz="2400" dirty="0" smtClean="0">
                <a:solidFill>
                  <a:srgbClr val="FF0000"/>
                </a:solidFill>
              </a:rPr>
              <a:t>特別排序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059246"/>
              </p:ext>
            </p:extLst>
          </p:nvPr>
        </p:nvGraphicFramePr>
        <p:xfrm>
          <a:off x="1169327" y="1402381"/>
          <a:ext cx="968548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92"/>
                <a:gridCol w="1981391"/>
                <a:gridCol w="817880"/>
                <a:gridCol w="6266223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備註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Pairwise</a:t>
                      </a:r>
                    </a:p>
                    <a:p>
                      <a:r>
                        <a:rPr lang="en-US" altLang="zh-TW" sz="2000" dirty="0" smtClean="0"/>
                        <a:t>(two label)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0.895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只分成</a:t>
                      </a:r>
                      <a:r>
                        <a:rPr lang="en-US" altLang="zh-TW" sz="2000" dirty="0" smtClean="0"/>
                        <a:t>&gt;</a:t>
                      </a:r>
                      <a:r>
                        <a:rPr lang="zh-TW" altLang="en-US" sz="2000" dirty="0" smtClean="0"/>
                        <a:t>、</a:t>
                      </a:r>
                      <a:r>
                        <a:rPr lang="en-US" altLang="zh-TW" sz="2000" dirty="0" smtClean="0"/>
                        <a:t>=&lt;</a:t>
                      </a:r>
                      <a:r>
                        <a:rPr lang="zh-TW" altLang="en-US" sz="2000" dirty="0" smtClean="0"/>
                        <a:t>兩個</a:t>
                      </a:r>
                      <a:r>
                        <a:rPr lang="en-US" altLang="zh-TW" sz="2000" dirty="0" smtClean="0"/>
                        <a:t>Label</a:t>
                      </a:r>
                      <a:r>
                        <a:rPr lang="zh-TW" altLang="en-US" sz="2000" dirty="0" smtClean="0"/>
                        <a:t>。</a:t>
                      </a:r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PairwiseSVM</a:t>
                      </a:r>
                      <a:endParaRPr lang="en-US" altLang="zh-TW" sz="2000" dirty="0" smtClean="0"/>
                    </a:p>
                    <a:p>
                      <a:r>
                        <a:rPr lang="en-US" altLang="zh-TW" sz="2000" dirty="0" smtClean="0"/>
                        <a:t>(three label)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0.898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分成</a:t>
                      </a:r>
                      <a:r>
                        <a:rPr lang="en-US" altLang="zh-TW" sz="2000" dirty="0" smtClean="0"/>
                        <a:t>&gt;</a:t>
                      </a:r>
                      <a:r>
                        <a:rPr lang="zh-TW" altLang="en-US" sz="2000" dirty="0" smtClean="0"/>
                        <a:t>、</a:t>
                      </a:r>
                      <a:r>
                        <a:rPr lang="en-US" altLang="zh-TW" sz="2000" dirty="0" smtClean="0"/>
                        <a:t>=</a:t>
                      </a:r>
                      <a:r>
                        <a:rPr lang="zh-TW" altLang="en-US" sz="2000" dirty="0" smtClean="0"/>
                        <a:t>、</a:t>
                      </a:r>
                      <a:r>
                        <a:rPr lang="en-US" altLang="zh-TW" sz="2000" dirty="0" smtClean="0"/>
                        <a:t>&lt;</a:t>
                      </a:r>
                      <a:r>
                        <a:rPr lang="zh-TW" altLang="en-US" sz="2000" dirty="0" smtClean="0"/>
                        <a:t>，增加判斷率，使分數上升。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5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Parsing Tree (Chunk)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624"/>
                <a:ext cx="10665823" cy="509379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ts val="3600"/>
                  </a:lnSpc>
                  <a:buNone/>
                </a:pPr>
                <a:r>
                  <a:rPr lang="zh-TW" altLang="en-US" sz="2400" dirty="0" smtClean="0"/>
                  <a:t>內容：做</a:t>
                </a:r>
                <a:r>
                  <a:rPr lang="en-US" altLang="zh-TW" sz="2400" dirty="0" smtClean="0"/>
                  <a:t>NLP</a:t>
                </a:r>
                <a:r>
                  <a:rPr lang="zh-TW" altLang="en-US" sz="2400" dirty="0" smtClean="0"/>
                  <a:t>後通常只針對一個個單字得出頻率後再算出</a:t>
                </a:r>
                <a:r>
                  <a:rPr lang="en-US" altLang="zh-TW" sz="2400" dirty="0" err="1" smtClean="0"/>
                  <a:t>OddsRatio</a:t>
                </a:r>
                <a:r>
                  <a:rPr lang="zh-TW" altLang="en-US" sz="2400" dirty="0" smtClean="0"/>
                  <a:t>，反而無法</a:t>
                </a:r>
                <a:r>
                  <a:rPr lang="en-US" altLang="zh-TW" sz="2400" dirty="0" smtClean="0"/>
                  <a:t>	</a:t>
                </a:r>
                <a:r>
                  <a:rPr lang="zh-TW" altLang="en-US" sz="2400" dirty="0" smtClean="0"/>
                  <a:t>凸顯較重要的「詞」。</a:t>
                </a:r>
                <a:endParaRPr lang="en-US" altLang="zh-TW" sz="2400" dirty="0" smtClean="0"/>
              </a:p>
              <a:p>
                <a:pPr marL="0" indent="0">
                  <a:lnSpc>
                    <a:spcPts val="3600"/>
                  </a:lnSpc>
                  <a:buNone/>
                </a:pPr>
                <a:r>
                  <a:rPr lang="zh-TW" altLang="en-US" sz="2400" dirty="0" smtClean="0"/>
                  <a:t>方法：利用</a:t>
                </a:r>
                <a:r>
                  <a:rPr lang="en-US" altLang="zh-TW" sz="2400" dirty="0" smtClean="0"/>
                  <a:t>NLP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chunk</a:t>
                </a:r>
                <a:r>
                  <a:rPr lang="zh-TW" altLang="en-US" sz="2400" dirty="0" smtClean="0"/>
                  <a:t>抓出</a:t>
                </a:r>
                <a:r>
                  <a:rPr lang="en-US" altLang="zh-TW" sz="2400" dirty="0" err="1" smtClean="0"/>
                  <a:t>iunits</a:t>
                </a:r>
                <a:r>
                  <a:rPr lang="zh-TW" altLang="en-US" sz="2400" dirty="0" smtClean="0"/>
                  <a:t>和</a:t>
                </a:r>
                <a:r>
                  <a:rPr lang="en-US" altLang="zh-TW" sz="2400" dirty="0" smtClean="0"/>
                  <a:t>html</a:t>
                </a:r>
                <a:r>
                  <a:rPr lang="zh-TW" altLang="en-US" sz="2400" dirty="0" smtClean="0"/>
                  <a:t>中的較有意義的名詞</a:t>
                </a:r>
                <a:r>
                  <a:rPr lang="en-US" altLang="zh-TW" sz="2400" dirty="0" smtClean="0"/>
                  <a:t>(NP)</a:t>
                </a:r>
                <a:r>
                  <a:rPr lang="zh-TW" altLang="en-US" sz="2400" dirty="0" smtClean="0"/>
                  <a:t>，再套入</a:t>
                </a:r>
                <a:r>
                  <a:rPr lang="en-US" altLang="zh-TW" sz="2400" dirty="0" smtClean="0"/>
                  <a:t>	</a:t>
                </a:r>
                <a:r>
                  <a:rPr lang="en-US" altLang="zh-TW" sz="2400" dirty="0" err="1" smtClean="0"/>
                  <a:t>OddsRatio</a:t>
                </a:r>
                <a:r>
                  <a:rPr lang="zh-TW" altLang="en-US" sz="2400" dirty="0" smtClean="0"/>
                  <a:t>的公式中。</a:t>
                </a:r>
                <a:endParaRPr lang="en-US" altLang="zh-TW" sz="2400" dirty="0" smtClean="0"/>
              </a:p>
              <a:p>
                <a:pPr marL="0" indent="0">
                  <a:lnSpc>
                    <a:spcPts val="3600"/>
                  </a:lnSpc>
                  <a:buNone/>
                </a:pPr>
                <a:r>
                  <a:rPr lang="zh-TW" altLang="en-US" sz="2400" dirty="0" smtClean="0"/>
                  <a:t>組態：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i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𝑂𝑑𝑑𝑠𝑅𝑎𝑡𝑖𝑜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𝑤𝑖𝑡h𝑜𝑢𝑡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𝑠𝑚𝑜𝑜𝑡h𝑖𝑛𝑔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𝑠𝑚𝑜𝑜𝑡h𝑖𝑛𝑔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 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h𝑢𝑛𝑘</m:t>
                    </m:r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624"/>
                <a:ext cx="10665823" cy="5093790"/>
              </a:xfrm>
              <a:blipFill rotWithShape="0">
                <a:blip r:embed="rId2"/>
                <a:stretch>
                  <a:fillRect l="-9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9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69327" y="3821808"/>
            <a:ext cx="99214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dirty="0"/>
              <a:t>結論</a:t>
            </a:r>
            <a:r>
              <a:rPr lang="zh-TW" altLang="en-US" sz="2400" dirty="0" smtClean="0"/>
              <a:t>：</a:t>
            </a:r>
            <a:r>
              <a:rPr lang="en-US" altLang="zh-TW" sz="2400" dirty="0" err="1" smtClean="0"/>
              <a:t>ParsingTree</a:t>
            </a:r>
            <a:r>
              <a:rPr lang="zh-TW" altLang="en-US" sz="2400" dirty="0" smtClean="0"/>
              <a:t>成績並不好，無法採用。</a:t>
            </a:r>
            <a:endParaRPr lang="en-US" altLang="zh-TW" sz="2400" dirty="0" smtClean="0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52917"/>
              </p:ext>
            </p:extLst>
          </p:nvPr>
        </p:nvGraphicFramePr>
        <p:xfrm>
          <a:off x="1169327" y="1402381"/>
          <a:ext cx="1017218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92"/>
                <a:gridCol w="2419350"/>
                <a:gridCol w="811162"/>
                <a:gridCol w="6321679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備註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ParsingTree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0.841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做</a:t>
                      </a:r>
                      <a:r>
                        <a:rPr lang="en-US" altLang="zh-TW" sz="2000" dirty="0" err="1" smtClean="0"/>
                        <a:t>no_smoothing</a:t>
                      </a:r>
                      <a:endParaRPr lang="zh-TW" altLang="en-US" sz="2000" dirty="0" smtClean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ParsingTree_infreq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0.829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Infreq</a:t>
                      </a:r>
                      <a:r>
                        <a:rPr lang="en-US" altLang="zh-TW" sz="2000" dirty="0" smtClean="0"/>
                        <a:t> + </a:t>
                      </a:r>
                      <a:r>
                        <a:rPr lang="en-US" altLang="zh-TW" sz="2000" dirty="0" err="1" smtClean="0"/>
                        <a:t>no_smoothing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ParsingTree_baseline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0.837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用官方原始公式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52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Wiki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476624"/>
            <a:ext cx="10665823" cy="509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zh-TW" altLang="en-US" sz="2400" dirty="0" smtClean="0"/>
              <a:t>內容：目前的方法都不具有太大的關聯性，以及不知道</a:t>
            </a:r>
            <a:r>
              <a:rPr lang="en-US" altLang="zh-TW" sz="2400" dirty="0" smtClean="0"/>
              <a:t>w2v</a:t>
            </a:r>
            <a:r>
              <a:rPr lang="zh-TW" altLang="en-US" sz="2400" dirty="0" smtClean="0"/>
              <a:t>的訓練文本範疇。</a:t>
            </a:r>
            <a:endParaRPr lang="en-US" altLang="zh-TW" sz="2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400" dirty="0" smtClean="0"/>
              <a:t>方法：</a:t>
            </a:r>
            <a:endParaRPr lang="en-US" altLang="zh-TW" sz="2400" dirty="0"/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zh-TW" sz="2000" dirty="0" smtClean="0"/>
              <a:t>藉</a:t>
            </a:r>
            <a:r>
              <a:rPr lang="zh-TW" altLang="zh-TW" sz="2000" dirty="0"/>
              <a:t>由 query 找出最相符合的 wiki title ，記錄其 ID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zh-TW" sz="2000" dirty="0" smtClean="0"/>
              <a:t>紀錄 </a:t>
            </a:r>
            <a:r>
              <a:rPr lang="zh-TW" altLang="zh-TW" sz="2000" dirty="0"/>
              <a:t>iunit 源自哪一個 html page，取得該 page 的 snippet 和該 iunit 的段落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zh-TW" sz="2000" dirty="0" smtClean="0"/>
              <a:t>Snippet </a:t>
            </a:r>
            <a:r>
              <a:rPr lang="zh-TW" altLang="zh-TW" sz="2000" dirty="0"/>
              <a:t>和 paragraph 各自用長詞優先法比對</a:t>
            </a:r>
            <a:r>
              <a:rPr lang="zh-TW" altLang="zh-TW" sz="2000" dirty="0" smtClean="0"/>
              <a:t>該w</a:t>
            </a:r>
            <a:r>
              <a:rPr lang="zh-TW" altLang="zh-TW" sz="2000" dirty="0"/>
              <a:t>iki，只要某段長詞出現在wiki中，可推論和query有一定程度的關係，將長詞擷取出來加入iunit中，剩下的詞句繼續做長詞優先，重複同樣的動作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zh-TW" sz="2000" dirty="0" smtClean="0"/>
              <a:t>經過</a:t>
            </a:r>
            <a:r>
              <a:rPr lang="zh-TW" altLang="zh-TW" sz="2000" dirty="0"/>
              <a:t>3.後，iunit會增加一些相關的詞，再使用OddsRatio去算</a:t>
            </a:r>
            <a:r>
              <a:rPr lang="zh-TW" altLang="zh-TW" sz="2000" dirty="0" smtClean="0"/>
              <a:t>分數，</a:t>
            </a:r>
            <a:r>
              <a:rPr lang="zh-TW" altLang="zh-TW" sz="2000" dirty="0"/>
              <a:t>得到排序。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4575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Submit test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71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- </a:t>
            </a:r>
            <a:r>
              <a:rPr lang="en-US" altLang="zh-TW" dirty="0" err="1" smtClean="0"/>
              <a:t>OddsRatio</a:t>
            </a:r>
            <a:r>
              <a:rPr lang="en-US" altLang="zh-TW" dirty="0" smtClean="0"/>
              <a:t> without smoothing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624"/>
                <a:ext cx="10665823" cy="5381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dirty="0" smtClean="0"/>
                  <a:t>內容：根據弄錯的公式，不使用</a:t>
                </a:r>
                <a:r>
                  <a:rPr lang="en-US" altLang="zh-TW" sz="2400" dirty="0"/>
                  <a:t>smoothing</a:t>
                </a:r>
                <a:r>
                  <a:rPr lang="zh-TW" altLang="en-US" sz="2400" dirty="0"/>
                  <a:t>，只對分子和分母</a:t>
                </a:r>
                <a:r>
                  <a:rPr lang="en-US" altLang="zh-TW" sz="2400" dirty="0"/>
                  <a:t>+1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zh-TW" altLang="en-US" sz="2400" dirty="0">
                    <a:solidFill>
                      <a:srgbClr val="FF0000"/>
                    </a:solidFill>
                  </a:rPr>
                  <a:t>公式：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𝐿𝑜𝑔𝑂𝑑𝑑𝑠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sz="2400" dirty="0" smtClean="0"/>
                  <a:t>組態：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i="1" dirty="0"/>
                  <a:t>	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𝑂𝑑𝑑𝑠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𝑎𝑡𝑖𝑜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𝑖𝑛𝑓𝑟𝑒𝑞</m:t>
                    </m:r>
                  </m:oMath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r>
                  <a:rPr lang="zh-TW" altLang="en-US" sz="2400" dirty="0" smtClean="0"/>
                  <a:t>結論：比官方</a:t>
                </a:r>
                <a:r>
                  <a:rPr lang="en-US" altLang="zh-TW" sz="2400" dirty="0" smtClean="0"/>
                  <a:t>(0.898)</a:t>
                </a:r>
                <a:r>
                  <a:rPr lang="zh-TW" altLang="en-US" sz="2400" dirty="0" smtClean="0"/>
                  <a:t>高，比</a:t>
                </a:r>
                <a:r>
                  <a:rPr lang="en-US" altLang="zh-TW" sz="2400" dirty="0" smtClean="0"/>
                  <a:t>IRIT(0.902)</a:t>
                </a:r>
                <a:r>
                  <a:rPr lang="zh-TW" altLang="en-US" sz="2400" dirty="0" smtClean="0"/>
                  <a:t>低。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624"/>
                <a:ext cx="10665823" cy="5381376"/>
              </a:xfrm>
              <a:blipFill rotWithShape="0">
                <a:blip r:embed="rId2"/>
                <a:stretch>
                  <a:fillRect l="-915" t="-3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147833"/>
              </p:ext>
            </p:extLst>
          </p:nvPr>
        </p:nvGraphicFramePr>
        <p:xfrm>
          <a:off x="838200" y="4939295"/>
          <a:ext cx="10031361" cy="86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8"/>
                <a:gridCol w="3282061"/>
                <a:gridCol w="748030"/>
                <a:gridCol w="649605"/>
                <a:gridCol w="552768"/>
                <a:gridCol w="877189"/>
                <a:gridCol w="3553090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NLP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&lt; 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Infreq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備註</a:t>
                      </a:r>
                      <a:endParaRPr lang="zh-TW" altLang="en-US" sz="2000" dirty="0"/>
                    </a:p>
                  </a:txBody>
                  <a:tcPr/>
                </a:tc>
              </a:tr>
              <a:tr h="465065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Oddsratio</a:t>
                      </a:r>
                      <a:r>
                        <a:rPr lang="en-US" altLang="zh-TW" sz="2000" dirty="0" smtClean="0"/>
                        <a:t> without smoothing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只做</a:t>
                      </a:r>
                      <a:r>
                        <a:rPr lang="en-US" altLang="zh-TW" sz="2000" dirty="0" err="1" smtClean="0"/>
                        <a:t>infreq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5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Pairwise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404987"/>
              </p:ext>
            </p:extLst>
          </p:nvPr>
        </p:nvGraphicFramePr>
        <p:xfrm>
          <a:off x="1080837" y="1690688"/>
          <a:ext cx="968548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92"/>
                <a:gridCol w="1981391"/>
                <a:gridCol w="817880"/>
                <a:gridCol w="6266223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備註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Pairwise</a:t>
                      </a:r>
                    </a:p>
                    <a:p>
                      <a:r>
                        <a:rPr lang="en-US" altLang="zh-TW" sz="2000" dirty="0" smtClean="0"/>
                        <a:t>(two label)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0.895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只分成大於、小於等於兩個</a:t>
                      </a:r>
                      <a:r>
                        <a:rPr lang="en-US" altLang="zh-TW" sz="2000" dirty="0" smtClean="0"/>
                        <a:t>Label</a:t>
                      </a:r>
                      <a:r>
                        <a:rPr lang="zh-TW" altLang="en-US" sz="2000" dirty="0" smtClean="0"/>
                        <a:t>。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PairwiseSVM</a:t>
                      </a:r>
                      <a:endParaRPr lang="en-US" altLang="zh-TW" sz="2000" dirty="0" smtClean="0"/>
                    </a:p>
                    <a:p>
                      <a:r>
                        <a:rPr lang="en-US" altLang="zh-TW" sz="2000" dirty="0" smtClean="0"/>
                        <a:t>(three label)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0.898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分成</a:t>
                      </a:r>
                      <a:r>
                        <a:rPr lang="en-US" altLang="zh-TW" sz="2000" dirty="0" smtClean="0"/>
                        <a:t>&gt;</a:t>
                      </a:r>
                      <a:r>
                        <a:rPr lang="zh-TW" altLang="en-US" sz="2000" dirty="0" smtClean="0"/>
                        <a:t>、</a:t>
                      </a:r>
                      <a:r>
                        <a:rPr lang="en-US" altLang="zh-TW" sz="2000" dirty="0" smtClean="0"/>
                        <a:t>=</a:t>
                      </a:r>
                      <a:r>
                        <a:rPr lang="zh-TW" altLang="en-US" sz="2000" dirty="0" smtClean="0"/>
                        <a:t>、</a:t>
                      </a:r>
                      <a:r>
                        <a:rPr lang="en-US" altLang="zh-TW" sz="2000" dirty="0" smtClean="0"/>
                        <a:t>&lt;</a:t>
                      </a:r>
                      <a:r>
                        <a:rPr lang="zh-TW" altLang="en-US" sz="2000" dirty="0" smtClean="0"/>
                        <a:t>，或許能增加判斷率，使分數上升。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364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666" y="1825625"/>
            <a:ext cx="11247295" cy="4351338"/>
          </a:xfrm>
        </p:spPr>
        <p:txBody>
          <a:bodyPr>
            <a:normAutofit/>
          </a:bodyPr>
          <a:lstStyle/>
          <a:p>
            <a:pPr>
              <a:lnSpc>
                <a:spcPts val="3360"/>
              </a:lnSpc>
            </a:pPr>
            <a:r>
              <a:rPr lang="en-US" altLang="zh-TW" dirty="0" smtClean="0"/>
              <a:t>SVM</a:t>
            </a:r>
          </a:p>
          <a:p>
            <a:pPr lvl="1">
              <a:lnSpc>
                <a:spcPts val="3360"/>
              </a:lnSpc>
            </a:pPr>
            <a:r>
              <a:rPr lang="en-US" altLang="zh-TW" strike="sngStrike" dirty="0" smtClean="0"/>
              <a:t>Pairwise</a:t>
            </a:r>
            <a:r>
              <a:rPr lang="zh-TW" altLang="en-US" strike="sngStrike" dirty="0" smtClean="0"/>
              <a:t>：因為 </a:t>
            </a:r>
            <a:r>
              <a:rPr lang="en-US" altLang="zh-TW" strike="sngStrike" dirty="0" smtClean="0"/>
              <a:t>Rank</a:t>
            </a:r>
            <a:r>
              <a:rPr lang="zh-TW" altLang="en-US" strike="sngStrike" dirty="0" smtClean="0"/>
              <a:t> 混亂，所以訓練兩個 </a:t>
            </a:r>
            <a:r>
              <a:rPr lang="en-US" altLang="zh-TW" strike="sngStrike" dirty="0" err="1" smtClean="0"/>
              <a:t>iunit</a:t>
            </a:r>
            <a:r>
              <a:rPr lang="zh-TW" altLang="en-US" strike="sngStrike" dirty="0" smtClean="0"/>
              <a:t> 比較得分大小的</a:t>
            </a:r>
            <a:r>
              <a:rPr lang="en-US" altLang="zh-TW" strike="sngStrike" dirty="0" smtClean="0"/>
              <a:t>model</a:t>
            </a:r>
          </a:p>
          <a:p>
            <a:pPr lvl="1">
              <a:lnSpc>
                <a:spcPts val="3360"/>
              </a:lnSpc>
            </a:pPr>
            <a:r>
              <a:rPr lang="en-US" altLang="zh-TW" strike="sngStrike" dirty="0" smtClean="0"/>
              <a:t>Parsing tree(Chunk)</a:t>
            </a:r>
            <a:r>
              <a:rPr lang="zh-TW" altLang="en-US" strike="sngStrike" dirty="0" smtClean="0"/>
              <a:t>：抓出比較具有意義的名詞</a:t>
            </a:r>
            <a:r>
              <a:rPr lang="en-US" altLang="zh-TW" strike="sngStrike" dirty="0" smtClean="0"/>
              <a:t>(NP)</a:t>
            </a:r>
            <a:r>
              <a:rPr lang="zh-TW" altLang="en-US" strike="sngStrike" dirty="0" smtClean="0"/>
              <a:t>，再使用</a:t>
            </a:r>
            <a:r>
              <a:rPr lang="en-US" altLang="zh-TW" strike="sngStrike" dirty="0" err="1" smtClean="0"/>
              <a:t>OddsRatio</a:t>
            </a:r>
            <a:r>
              <a:rPr lang="en-US" altLang="zh-TW" strike="sngStrike" dirty="0" smtClean="0"/>
              <a:t> formula</a:t>
            </a:r>
          </a:p>
          <a:p>
            <a:pPr lvl="1">
              <a:lnSpc>
                <a:spcPts val="3360"/>
              </a:lnSpc>
            </a:pPr>
            <a:r>
              <a:rPr lang="en-US" altLang="zh-TW" dirty="0" smtClean="0"/>
              <a:t>Features (A-Q </a:t>
            </a:r>
            <a:r>
              <a:rPr lang="en-US" altLang="zh-TW" dirty="0"/>
              <a:t>B-Q </a:t>
            </a:r>
            <a:r>
              <a:rPr lang="en-US" altLang="zh-TW" dirty="0" err="1"/>
              <a:t>oddA</a:t>
            </a:r>
            <a:r>
              <a:rPr lang="en-US" altLang="zh-TW" dirty="0"/>
              <a:t> </a:t>
            </a:r>
            <a:r>
              <a:rPr lang="en-US" altLang="zh-TW" dirty="0" err="1"/>
              <a:t>oddB</a:t>
            </a:r>
            <a:r>
              <a:rPr lang="en-US" altLang="zh-TW" dirty="0"/>
              <a:t> </a:t>
            </a:r>
            <a:r>
              <a:rPr lang="en-US" altLang="zh-TW" dirty="0" smtClean="0"/>
              <a:t>A-B)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lnSpc>
                <a:spcPts val="3360"/>
              </a:lnSpc>
            </a:pPr>
            <a:r>
              <a:rPr lang="en-US" altLang="zh-TW" strike="sngStrike" dirty="0" smtClean="0"/>
              <a:t>Column </a:t>
            </a:r>
            <a:r>
              <a:rPr lang="en-US" altLang="zh-TW" strike="sngStrike" dirty="0"/>
              <a:t>(100d </a:t>
            </a:r>
            <a:r>
              <a:rPr lang="zh-TW" altLang="en-US" strike="sngStrike" dirty="0"/>
              <a:t>變成 </a:t>
            </a:r>
            <a:r>
              <a:rPr lang="en-US" altLang="zh-TW" strike="sngStrike" dirty="0"/>
              <a:t>1d)</a:t>
            </a:r>
            <a:r>
              <a:rPr lang="zh-TW" altLang="en-US" strike="sngStrike" dirty="0"/>
              <a:t>：</a:t>
            </a:r>
            <a:r>
              <a:rPr lang="en-US" altLang="zh-TW" strike="sngStrike" dirty="0"/>
              <a:t>Word2vec </a:t>
            </a:r>
            <a:r>
              <a:rPr lang="zh-TW" altLang="en-US" strike="sngStrike" dirty="0"/>
              <a:t>產生的 </a:t>
            </a:r>
            <a:r>
              <a:rPr lang="en-US" altLang="zh-TW" strike="sngStrike" dirty="0"/>
              <a:t>200d</a:t>
            </a:r>
            <a:r>
              <a:rPr lang="zh-TW" altLang="en-US" strike="sngStrike" dirty="0"/>
              <a:t> 比 </a:t>
            </a:r>
            <a:r>
              <a:rPr lang="en-US" altLang="zh-TW" strike="sngStrike" dirty="0" err="1"/>
              <a:t>OddsRatio</a:t>
            </a:r>
            <a:r>
              <a:rPr lang="en-US" altLang="zh-TW" strike="sngStrike" dirty="0"/>
              <a:t> </a:t>
            </a:r>
            <a:r>
              <a:rPr lang="zh-TW" altLang="en-US" strike="sngStrike" dirty="0"/>
              <a:t>的 </a:t>
            </a:r>
            <a:r>
              <a:rPr lang="en-US" altLang="zh-TW" strike="sngStrike" dirty="0"/>
              <a:t>1d </a:t>
            </a:r>
            <a:r>
              <a:rPr lang="zh-TW" altLang="en-US" strike="sngStrike" dirty="0"/>
              <a:t>佔更</a:t>
            </a:r>
            <a:r>
              <a:rPr lang="zh-TW" altLang="en-US" strike="sngStrike" dirty="0" smtClean="0"/>
              <a:t>多</a:t>
            </a:r>
            <a:endParaRPr lang="en-US" altLang="zh-TW" strike="sngStrike" dirty="0" smtClean="0"/>
          </a:p>
          <a:p>
            <a:pPr>
              <a:lnSpc>
                <a:spcPts val="3360"/>
              </a:lnSpc>
            </a:pPr>
            <a:r>
              <a:rPr lang="en-US" altLang="zh-TW" dirty="0" smtClean="0"/>
              <a:t>Other ML method</a:t>
            </a:r>
          </a:p>
          <a:p>
            <a:pPr lvl="1">
              <a:lnSpc>
                <a:spcPts val="3360"/>
              </a:lnSpc>
            </a:pPr>
            <a:r>
              <a:rPr lang="en-US" altLang="zh-TW" dirty="0" smtClean="0"/>
              <a:t>Maximum Entropy</a:t>
            </a:r>
            <a:endParaRPr lang="en-US" altLang="zh-TW" dirty="0"/>
          </a:p>
          <a:p>
            <a:pPr lvl="1">
              <a:lnSpc>
                <a:spcPts val="3360"/>
              </a:lnSpc>
            </a:pPr>
            <a:r>
              <a:rPr lang="en-US" altLang="zh-TW" dirty="0" smtClean="0"/>
              <a:t>Bootstrapping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r>
              <a:rPr lang="zh-TW" altLang="en-US" dirty="0" smtClean="0"/>
              <a:t> </a:t>
            </a:r>
            <a:r>
              <a:rPr lang="en-US" altLang="zh-TW" dirty="0"/>
              <a:t>of </a:t>
            </a:r>
            <a:r>
              <a:rPr lang="en-US" altLang="zh-TW" dirty="0" err="1"/>
              <a:t>MobileClick</a:t>
            </a:r>
            <a:r>
              <a:rPr lang="en-US" altLang="zh-TW" dirty="0"/>
              <a:t> 2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539022"/>
            <a:ext cx="11130887" cy="481732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Organizer: NTCIR</a:t>
            </a:r>
          </a:p>
          <a:p>
            <a:r>
              <a:rPr lang="en-US" altLang="zh-TW" sz="3200" dirty="0" smtClean="0"/>
              <a:t>Goal: Return a structured textual output in response to a given query.</a:t>
            </a:r>
          </a:p>
          <a:p>
            <a:r>
              <a:rPr lang="en-US" altLang="zh-TW" sz="3200" dirty="0" smtClean="0"/>
              <a:t>Subtask: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800" dirty="0" err="1" smtClean="0">
                <a:solidFill>
                  <a:srgbClr val="FF0000"/>
                </a:solidFill>
              </a:rPr>
              <a:t>iUnit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Ranking </a:t>
            </a:r>
            <a:r>
              <a:rPr lang="en-US" altLang="zh-TW" sz="2800" dirty="0" smtClean="0">
                <a:solidFill>
                  <a:srgbClr val="FF0000"/>
                </a:solidFill>
              </a:rPr>
              <a:t>Subtask</a:t>
            </a:r>
            <a:r>
              <a:rPr lang="en-US" altLang="zh-TW" sz="2800" dirty="0" smtClean="0"/>
              <a:t>: Systems </a:t>
            </a:r>
            <a:r>
              <a:rPr lang="en-US" altLang="zh-TW" sz="2800" dirty="0"/>
              <a:t>are expected to rank a set of pieces of information </a:t>
            </a:r>
            <a:r>
              <a:rPr lang="en-US" altLang="zh-TW" sz="2800" dirty="0" smtClean="0"/>
              <a:t>(</a:t>
            </a:r>
            <a:r>
              <a:rPr lang="en-US" altLang="zh-TW" sz="2800" dirty="0" err="1"/>
              <a:t>iUnits</a:t>
            </a:r>
            <a:r>
              <a:rPr lang="en-US" altLang="zh-TW" sz="2800" dirty="0"/>
              <a:t>) based on their importance for a given query.</a:t>
            </a:r>
            <a:endParaRPr lang="en-US" altLang="zh-TW" sz="2800" dirty="0" smtClean="0"/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TW" sz="2800" dirty="0" err="1" smtClean="0">
                <a:solidFill>
                  <a:srgbClr val="FF0000"/>
                </a:solidFill>
              </a:rPr>
              <a:t>iUnit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Summarization </a:t>
            </a:r>
            <a:r>
              <a:rPr lang="en-US" altLang="zh-TW" sz="2800" dirty="0" smtClean="0">
                <a:solidFill>
                  <a:srgbClr val="FF0000"/>
                </a:solidFill>
              </a:rPr>
              <a:t>Subtask</a:t>
            </a:r>
            <a:r>
              <a:rPr lang="en-US" altLang="zh-TW" sz="2800" dirty="0" smtClean="0"/>
              <a:t>: Given </a:t>
            </a:r>
            <a:r>
              <a:rPr lang="en-US" altLang="zh-TW" sz="2800" dirty="0"/>
              <a:t>a query, a set of </a:t>
            </a:r>
            <a:r>
              <a:rPr lang="en-US" altLang="zh-TW" sz="2800" dirty="0" err="1"/>
              <a:t>iUnits</a:t>
            </a:r>
            <a:r>
              <a:rPr lang="en-US" altLang="zh-TW" sz="2800" dirty="0"/>
              <a:t>, and a set of intents, generate a structured textual output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90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626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 smtClean="0"/>
              <a:t>Dataset: Top 500 html pages from Bing search in response to query.</a:t>
            </a:r>
          </a:p>
          <a:p>
            <a:pPr>
              <a:lnSpc>
                <a:spcPct val="150000"/>
              </a:lnSpc>
            </a:pPr>
            <a:r>
              <a:rPr lang="en-US" altLang="zh-TW" sz="3000" dirty="0" smtClean="0"/>
              <a:t>Query: 100 questions.</a:t>
            </a:r>
          </a:p>
          <a:p>
            <a:pPr>
              <a:lnSpc>
                <a:spcPct val="150000"/>
              </a:lnSpc>
            </a:pPr>
            <a:r>
              <a:rPr lang="en-US" altLang="zh-TW" sz="3000" dirty="0" err="1" smtClean="0"/>
              <a:t>iUnits</a:t>
            </a:r>
            <a:r>
              <a:rPr lang="en-US" altLang="zh-TW" sz="3000" dirty="0" smtClean="0"/>
              <a:t>: A set of pieces of information extracted from the pages.</a:t>
            </a:r>
          </a:p>
          <a:p>
            <a:pPr>
              <a:lnSpc>
                <a:spcPct val="150000"/>
              </a:lnSpc>
            </a:pPr>
            <a:r>
              <a:rPr lang="en-US" altLang="zh-TW" sz="3000" dirty="0" smtClean="0"/>
              <a:t>Weight: the rank of </a:t>
            </a:r>
            <a:r>
              <a:rPr lang="en-US" altLang="zh-TW" sz="3000" dirty="0" err="1" smtClean="0"/>
              <a:t>iUnits</a:t>
            </a:r>
            <a:r>
              <a:rPr lang="en-US" altLang="zh-TW" sz="3000" dirty="0" smtClean="0"/>
              <a:t> ranked by officials.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Discounted </a:t>
            </a:r>
            <a:r>
              <a:rPr lang="en-US" altLang="zh-TW" smtClean="0"/>
              <a:t>cumulative gain(DCG)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3607"/>
                <a:ext cx="10515600" cy="5027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Global </a:t>
                </a:r>
                <a:r>
                  <a:rPr lang="en-US" altLang="zh-TW" dirty="0"/>
                  <a:t>importance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𝐺𝐺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sz="2400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TW" sz="2400" dirty="0"/>
                  <a:t>: a set of intents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for query </a:t>
                </a:r>
                <a:r>
                  <a:rPr lang="en-US" altLang="zh-TW" sz="2400" dirty="0" smtClean="0"/>
                  <a:t>q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the intent probability of query q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4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TW" sz="2400" dirty="0"/>
                  <a:t>: per-intent importance of </a:t>
                </a:r>
                <a:r>
                  <a:rPr lang="en-US" altLang="zh-TW" sz="2400" dirty="0" err="1"/>
                  <a:t>iUnit</a:t>
                </a:r>
                <a:r>
                  <a:rPr lang="en-US" altLang="zh-TW" sz="2400" dirty="0"/>
                  <a:t> u in terms of intent </a:t>
                </a:r>
                <a:r>
                  <a:rPr lang="en-US" altLang="zh-TW" sz="2400" dirty="0" err="1" smtClean="0"/>
                  <a:t>i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𝐷𝐶𝐺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𝐺𝐺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𝑛𝐷𝐶𝐺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𝐷𝐶𝐺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𝑖𝐷𝐶𝐺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		K: cutoff parameter</a:t>
                </a:r>
                <a:r>
                  <a:rPr lang="zh-TW" altLang="en-US" sz="2400" dirty="0" smtClean="0"/>
                  <a:t>　　</a:t>
                </a: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r-</a:t>
                </a:r>
                <a:r>
                  <a:rPr lang="en-US" altLang="zh-TW" sz="24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iUnit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in a submitted ranked list. 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3607"/>
                <a:ext cx="10515600" cy="5027867"/>
              </a:xfrm>
              <a:blipFill rotWithShape="0">
                <a:blip r:embed="rId3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8200" y="1803093"/>
            <a:ext cx="6250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1019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– Q-measure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sz="3200" dirty="0"/>
                  <a:t>Q-measure: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𝐼𝑠𝑅𝑒𝑙</m:t>
                        </m:r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zh-TW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5"/>
                                  </m:rP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  <m:e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𝐺𝐺</m:t>
                                </m:r>
                                <m:d>
                                  <m:dPr>
                                    <m:ctrlP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zh-TW" sz="3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3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3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𝐼𝑠𝑅𝑒𝑙</m:t>
                                </m:r>
                                <m:d>
                                  <m:dPr>
                                    <m:ctrlP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zh-TW" sz="3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3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3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zh-TW" alt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TW" alt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5"/>
                                  </m:rP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  <m:e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𝐺𝐺</m:t>
                                </m:r>
                                <m:d>
                                  <m:dPr>
                                    <m:ctrlPr>
                                      <a:rPr lang="en-US" altLang="zh-TW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zh-TW" sz="3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3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3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US" altLang="zh-TW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altLang="zh-TW" sz="3200" dirty="0" smtClean="0"/>
              </a:p>
              <a:p>
                <a:pPr marL="0" indent="0">
                  <a:buNone/>
                </a:pPr>
                <a:endParaRPr lang="en-US" altLang="zh-TW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𝐼𝑠𝑅𝑒𝑙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400" dirty="0"/>
                  <a:t>: indicator function that returns 1 if GG(u) &gt; 0, otherwise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TW" sz="2400" dirty="0"/>
                  <a:t>: the r-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iUnit</a:t>
                </a:r>
                <a:r>
                  <a:rPr lang="en-US" altLang="zh-TW" sz="2400" dirty="0"/>
                  <a:t> in the ideal ranked list of </a:t>
                </a:r>
                <a:r>
                  <a:rPr lang="en-US" altLang="zh-TW" sz="2400" dirty="0" err="1"/>
                  <a:t>iUnits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R: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the number of </a:t>
                </a:r>
                <a:r>
                  <a:rPr lang="en-US" altLang="zh-TW" sz="2400" dirty="0" err="1"/>
                  <a:t>iUnits</a:t>
                </a:r>
                <a:r>
                  <a:rPr lang="en-US" altLang="zh-TW" sz="2400" dirty="0"/>
                  <a:t> with non-zero global importance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M: the length of a ranked list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5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Statistics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0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OddsRatio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25217"/>
                <a:ext cx="11211233" cy="529625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sz="2400" dirty="0" smtClean="0"/>
                  <a:t>內容：根據官方 </a:t>
                </a:r>
                <a:r>
                  <a:rPr lang="en-US" altLang="zh-TW" sz="2400" dirty="0" smtClean="0"/>
                  <a:t>Baseline</a:t>
                </a:r>
                <a:r>
                  <a:rPr lang="zh-TW" altLang="en-US" sz="2400" dirty="0" smtClean="0"/>
                  <a:t> 的 </a:t>
                </a:r>
                <a:r>
                  <a:rPr lang="en-US" altLang="zh-TW" sz="2400" dirty="0" err="1" smtClean="0"/>
                  <a:t>OddsRatio</a:t>
                </a:r>
                <a:r>
                  <a:rPr lang="en-US" altLang="zh-TW" sz="2400" dirty="0" smtClean="0"/>
                  <a:t> </a:t>
                </a:r>
                <a:r>
                  <a:rPr lang="zh-TW" altLang="en-US" sz="2400" dirty="0" smtClean="0"/>
                  <a:t>公式計算。</a:t>
                </a:r>
                <a:r>
                  <a:rPr lang="en-US" altLang="zh-TW" sz="2400" dirty="0" smtClean="0"/>
                  <a:t>(</a:t>
                </a:r>
                <a:r>
                  <a:rPr lang="zh-TW" altLang="en-US" sz="2400" dirty="0" smtClean="0"/>
                  <a:t>官方有 </a:t>
                </a:r>
                <a:r>
                  <a:rPr lang="en-US" altLang="zh-TW" sz="2400" dirty="0" smtClean="0"/>
                  <a:t>filter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noun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&amp;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err="1" smtClean="0"/>
                  <a:t>infreq</a:t>
                </a:r>
                <a:r>
                  <a:rPr lang="en-US" altLang="zh-TW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rgbClr val="FF0000"/>
                    </a:solidFill>
                  </a:rPr>
                  <a:t>公式：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𝐿𝑜𝑔𝑂𝑑𝑑𝑠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400" b="0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𝑠𝑚𝑜𝑜𝑡h𝑖𝑛𝑔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𝑛𝑢𝑚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</a:rPr>
                  <a:t>)  </a:t>
                </a:r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𝑠𝑚𝑜𝑜𝑡h𝑖𝑛𝑔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𝑛𝑢𝑚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  <a:latin typeface="+mj-lt"/>
                  </a:rPr>
                  <a:t>)</a:t>
                </a:r>
                <a:endParaRPr lang="en-US" altLang="zh-TW" sz="2400" dirty="0">
                  <a:solidFill>
                    <a:srgbClr val="FF0000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zh-TW" altLang="en-US" sz="2400" dirty="0" smtClean="0"/>
                  <a:t>組態：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官方</m:t>
                    </m:r>
                    <m:r>
                      <m:rPr>
                        <m:sty m:val="p"/>
                      </m:rPr>
                      <a:rPr lang="en-US" altLang="zh-TW" sz="2400" dirty="0" smtClean="0">
                        <a:latin typeface="Cambria Math" panose="02040503050406030204" pitchFamily="18" charset="0"/>
                      </a:rPr>
                      <m:t>Odds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zh-TW" sz="2400" dirty="0" smtClean="0">
                        <a:latin typeface="Cambria Math" panose="02040503050406030204" pitchFamily="18" charset="0"/>
                      </a:rPr>
                      <m:t>atio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𝑁𝐿𝑃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×負</m:t>
                    </m:r>
                    <m:r>
                      <m:rPr>
                        <m:nor/>
                      </m:rPr>
                      <a:rPr lang="zh-TW" altLang="en-US" sz="2400" dirty="0"/>
                      <m:t>值視為</m:t>
                    </m:r>
                    <m:r>
                      <m:rPr>
                        <m:nor/>
                      </m:rPr>
                      <a:rPr lang="en-US" altLang="zh-TW" sz="2400" dirty="0"/>
                      <m:t>0 ( &lt;0 )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過濾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出現頻率小於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infreq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官方</m:t>
                    </m:r>
                    <m:r>
                      <m:rPr>
                        <m:sty m:val="p"/>
                      </m:rPr>
                      <a:rPr lang="en-US" altLang="zh-TW" sz="2400" dirty="0">
                        <a:latin typeface="Cambria Math" panose="02040503050406030204" pitchFamily="18" charset="0"/>
                      </a:rPr>
                      <m:t>OddsRatio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/>
                      <m:t>/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/>
                      <m:t> </m:t>
                    </m:r>
                    <m:r>
                      <m:rPr>
                        <m:nor/>
                      </m:rPr>
                      <a:rPr lang="en-US" altLang="zh-TW" sz="2400" dirty="0"/>
                      <m:t>iunit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長度</m:t>
                    </m:r>
                  </m:oMath>
                </a14:m>
                <a:endParaRPr lang="en-US" altLang="zh-TW" sz="2400" dirty="0" smtClean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25217"/>
                <a:ext cx="11211233" cy="5296258"/>
              </a:xfrm>
              <a:blipFill rotWithShape="0">
                <a:blip r:embed="rId2"/>
                <a:stretch>
                  <a:fillRect l="-815" t="-3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1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02319"/>
              </p:ext>
            </p:extLst>
          </p:nvPr>
        </p:nvGraphicFramePr>
        <p:xfrm>
          <a:off x="990601" y="1022248"/>
          <a:ext cx="1066062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92"/>
                <a:gridCol w="1457072"/>
                <a:gridCol w="1120877"/>
                <a:gridCol w="707923"/>
                <a:gridCol w="722670"/>
                <a:gridCol w="884904"/>
                <a:gridCol w="5147187"/>
              </a:tblGrid>
              <a:tr h="396014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組態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分數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NLP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&lt; 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Infreq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內容敘述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OddsRatio</a:t>
                      </a:r>
                      <a:endParaRPr lang="en-US" altLang="zh-TW" sz="2000" dirty="0" smtClean="0"/>
                    </a:p>
                    <a:p>
                      <a:r>
                        <a:rPr lang="en-US" altLang="zh-TW" sz="2000" dirty="0" smtClean="0"/>
                        <a:t>(Baseline)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0.854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達不到官方的分數</a:t>
                      </a:r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0.862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只</a:t>
                      </a:r>
                      <a:r>
                        <a:rPr lang="en-US" altLang="zh-TW" sz="2000" dirty="0" smtClean="0"/>
                        <a:t>NLP </a:t>
                      </a:r>
                      <a:r>
                        <a:rPr lang="zh-TW" altLang="en-US" sz="2000" dirty="0" smtClean="0"/>
                        <a:t>則有些增加有些減少</a:t>
                      </a:r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只</a:t>
                      </a:r>
                      <a:r>
                        <a:rPr lang="en-US" altLang="zh-TW" sz="2000" dirty="0" smtClean="0"/>
                        <a:t>&lt;0</a:t>
                      </a:r>
                      <a:r>
                        <a:rPr lang="zh-TW" altLang="en-US" sz="2000" dirty="0" smtClean="0"/>
                        <a:t>大幅增加，推測排名序模糊可增加分數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0.857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&lt; 0</a:t>
                      </a:r>
                      <a:r>
                        <a:rPr lang="zh-TW" altLang="en-US" sz="2000" dirty="0" smtClean="0"/>
                        <a:t>做</a:t>
                      </a:r>
                      <a:r>
                        <a:rPr lang="en-US" altLang="zh-TW" sz="2000" dirty="0" smtClean="0"/>
                        <a:t>NLP</a:t>
                      </a:r>
                      <a:r>
                        <a:rPr lang="zh-TW" altLang="en-US" sz="2000" dirty="0" smtClean="0"/>
                        <a:t>會減少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0.862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Infreq</a:t>
                      </a:r>
                      <a:r>
                        <a:rPr lang="zh-TW" altLang="en-US" sz="2000" dirty="0" smtClean="0"/>
                        <a:t>做</a:t>
                      </a:r>
                      <a:r>
                        <a:rPr lang="en-US" altLang="zh-TW" sz="2000" dirty="0" smtClean="0"/>
                        <a:t>NLP</a:t>
                      </a:r>
                      <a:r>
                        <a:rPr lang="zh-TW" altLang="en-US" sz="2000" dirty="0" smtClean="0"/>
                        <a:t>會增加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0.877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X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不做</a:t>
                      </a:r>
                      <a:r>
                        <a:rPr lang="en-US" altLang="zh-TW" sz="2000" dirty="0" smtClean="0"/>
                        <a:t>NLP</a:t>
                      </a:r>
                      <a:r>
                        <a:rPr lang="zh-TW" altLang="en-US" sz="2000" dirty="0" smtClean="0"/>
                        <a:t>，但做</a:t>
                      </a:r>
                      <a:r>
                        <a:rPr lang="en-US" altLang="zh-TW" sz="2000" dirty="0" smtClean="0"/>
                        <a:t>&lt;0</a:t>
                      </a:r>
                      <a:r>
                        <a:rPr lang="zh-TW" altLang="en-US" sz="2000" dirty="0" smtClean="0"/>
                        <a:t>和</a:t>
                      </a:r>
                      <a:r>
                        <a:rPr lang="en-US" altLang="zh-TW" sz="2000" dirty="0" err="1" smtClean="0"/>
                        <a:t>infreq</a:t>
                      </a:r>
                      <a:r>
                        <a:rPr lang="zh-TW" altLang="en-US" sz="2000" dirty="0" smtClean="0"/>
                        <a:t>可以得到最好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都做反而沒有好效果</a:t>
                      </a:r>
                      <a:endParaRPr lang="zh-TW" altLang="en-US" sz="2000" dirty="0"/>
                    </a:p>
                  </a:txBody>
                  <a:tcPr/>
                </a:tc>
              </a:tr>
              <a:tr h="396014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0.847</a:t>
                      </a:r>
                      <a:endParaRPr lang="zh-TW" alt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Rate/</a:t>
                      </a:r>
                      <a:r>
                        <a:rPr lang="en-US" altLang="zh-TW" sz="2000" dirty="0" err="1" smtClean="0"/>
                        <a:t>iunit</a:t>
                      </a:r>
                      <a:r>
                        <a:rPr lang="en-US" altLang="zh-TW" sz="2000" baseline="0" dirty="0" smtClean="0"/>
                        <a:t> length</a:t>
                      </a:r>
                      <a:endParaRPr lang="zh-TW" altLang="en-US" sz="2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/>
                        <a:t>OddsRatio</a:t>
                      </a:r>
                      <a:r>
                        <a:rPr lang="zh-TW" altLang="en-US" sz="2000" dirty="0" smtClean="0"/>
                        <a:t> 不會受到 </a:t>
                      </a:r>
                      <a:r>
                        <a:rPr lang="en-US" altLang="zh-TW" sz="2000" dirty="0" err="1" smtClean="0"/>
                        <a:t>iunit</a:t>
                      </a:r>
                      <a:r>
                        <a:rPr lang="zh-TW" altLang="en-US" sz="2000" dirty="0" smtClean="0"/>
                        <a:t>長度影響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25CC-1F01-41B3-9B46-C1A36024FE3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90601" y="5270060"/>
            <a:ext cx="10660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結論</a:t>
            </a:r>
            <a:r>
              <a:rPr lang="zh-TW" altLang="en-US" sz="2400" dirty="0" smtClean="0"/>
              <a:t>：根據分數結果可以判斷</a:t>
            </a:r>
            <a:r>
              <a:rPr lang="en-US" altLang="zh-TW" sz="2400" dirty="0" smtClean="0">
                <a:solidFill>
                  <a:srgbClr val="FF0000"/>
                </a:solidFill>
              </a:rPr>
              <a:t>mean </a:t>
            </a:r>
            <a:r>
              <a:rPr lang="zh-TW" altLang="en-US" sz="2400" dirty="0">
                <a:solidFill>
                  <a:srgbClr val="FF0000"/>
                </a:solidFill>
              </a:rPr>
              <a:t>不</a:t>
            </a:r>
            <a:r>
              <a:rPr lang="zh-TW" altLang="en-US" sz="2400" dirty="0" smtClean="0">
                <a:solidFill>
                  <a:srgbClr val="FF0000"/>
                </a:solidFill>
              </a:rPr>
              <a:t>適合</a:t>
            </a:r>
            <a:r>
              <a:rPr lang="zh-TW" altLang="en-US" sz="2400" dirty="0" smtClean="0"/>
              <a:t>。再從其他組態配對中可以發現，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NLP</a:t>
            </a:r>
            <a:r>
              <a:rPr lang="zh-TW" altLang="en-US" sz="2400" dirty="0" smtClean="0">
                <a:solidFill>
                  <a:srgbClr val="FF0000"/>
                </a:solidFill>
              </a:rPr>
              <a:t>的效果不穩定</a:t>
            </a:r>
            <a:r>
              <a:rPr lang="zh-TW" altLang="en-US" sz="2400" dirty="0" smtClean="0"/>
              <a:t>，所以需要多做其他組態確認，暫時不排除。而</a:t>
            </a:r>
            <a:r>
              <a:rPr lang="en-US" altLang="zh-TW" sz="2400" dirty="0" smtClean="0">
                <a:solidFill>
                  <a:srgbClr val="FF0000"/>
                </a:solidFill>
              </a:rPr>
              <a:t>&lt; 0</a:t>
            </a:r>
            <a:r>
              <a:rPr lang="zh-TW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TW" sz="2400" dirty="0" smtClean="0">
                <a:solidFill>
                  <a:srgbClr val="FF0000"/>
                </a:solidFill>
              </a:rPr>
              <a:t>	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infreq</a:t>
            </a:r>
            <a:r>
              <a:rPr lang="zh-TW" altLang="en-US" sz="2400" dirty="0" smtClean="0">
                <a:solidFill>
                  <a:srgbClr val="FF0000"/>
                </a:solidFill>
              </a:rPr>
              <a:t>都是增加分數</a:t>
            </a:r>
            <a:r>
              <a:rPr lang="zh-TW" altLang="en-US" sz="2400" dirty="0" smtClean="0"/>
              <a:t>，因此保留。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3143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7824</TotalTime>
  <Words>1659</Words>
  <Application>Microsoft Office PowerPoint</Application>
  <PresentationFormat>寬螢幕</PresentationFormat>
  <Paragraphs>516</Paragraphs>
  <Slides>27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專題進度</vt:lpstr>
      <vt:lpstr>Outline</vt:lpstr>
      <vt:lpstr>Introduction of MobileClick 2</vt:lpstr>
      <vt:lpstr>Data</vt:lpstr>
      <vt:lpstr>Evaluation – Discounted cumulative gain(DCG)</vt:lpstr>
      <vt:lpstr>Evaluation – Q-measure</vt:lpstr>
      <vt:lpstr>Statistics</vt:lpstr>
      <vt:lpstr>Baseline - OddsRatio</vt:lpstr>
      <vt:lpstr>PowerPoint 簡報</vt:lpstr>
      <vt:lpstr>PowerLaw</vt:lpstr>
      <vt:lpstr>PowerPoint 簡報</vt:lpstr>
      <vt:lpstr>No_smoothing</vt:lpstr>
      <vt:lpstr>PowerPoint 簡報</vt:lpstr>
      <vt:lpstr>Giga word</vt:lpstr>
      <vt:lpstr>PowerPoint 簡報</vt:lpstr>
      <vt:lpstr>Machine Learning - SVR</vt:lpstr>
      <vt:lpstr>Machine Learning - SVM - word2vec</vt:lpstr>
      <vt:lpstr>PowerPoint 簡報</vt:lpstr>
      <vt:lpstr>Machine Learning - SVM - Pairwise</vt:lpstr>
      <vt:lpstr>PowerPoint 簡報</vt:lpstr>
      <vt:lpstr>Parsing Tree (Chunk)</vt:lpstr>
      <vt:lpstr>PowerPoint 簡報</vt:lpstr>
      <vt:lpstr>Related Wiki</vt:lpstr>
      <vt:lpstr>Test Data Result</vt:lpstr>
      <vt:lpstr>Baseline - OddsRatio without smoothing</vt:lpstr>
      <vt:lpstr>Pairwise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韓斌</dc:creator>
  <cp:lastModifiedBy>韓斌</cp:lastModifiedBy>
  <cp:revision>530</cp:revision>
  <dcterms:created xsi:type="dcterms:W3CDTF">2015-12-08T15:02:13Z</dcterms:created>
  <dcterms:modified xsi:type="dcterms:W3CDTF">2016-02-01T04:59:20Z</dcterms:modified>
</cp:coreProperties>
</file>