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6" r:id="rId2"/>
  </p:sldIdLst>
  <p:sldSz cx="30275213" cy="42803763"/>
  <p:notesSz cx="6858000" cy="9144000"/>
  <p:embeddedFontLst>
    <p:embeddedFont>
      <p:font typeface="標楷體" panose="03000509000000000000" pitchFamily="65" charset="-120"/>
      <p:regular r:id="rId3"/>
    </p:embeddedFont>
    <p:embeddedFont>
      <p:font typeface="Arial Unicode MS" panose="020B0604020202020204" pitchFamily="34" charset="-120"/>
      <p:regular r:id="rId4"/>
    </p:embeddedFont>
    <p:embeddedFont>
      <p:font typeface="Calibri" panose="020F0502020204030204" pitchFamily="34" charset="0"/>
      <p:regular r:id="rId5"/>
      <p:bold r:id="rId6"/>
      <p:italic r:id="rId7"/>
      <p:boldItalic r:id="rId8"/>
    </p:embeddedFont>
  </p:embeddedFontLst>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1829678" indent="-1180728"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3659355" indent="-2361456"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5489033" indent="-3542184"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7320964" indent="-4725166"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3244748" algn="l" defTabSz="1297899"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3893698" algn="l" defTabSz="1297899"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4542648" algn="l" defTabSz="1297899"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5191597" algn="l" defTabSz="1297899"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13482" userDrawn="1">
          <p15:clr>
            <a:srgbClr val="A4A3A4"/>
          </p15:clr>
        </p15:guide>
        <p15:guide id="2" pos="95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8A8"/>
    <a:srgbClr val="F6C2C2"/>
    <a:srgbClr val="F5BDBD"/>
    <a:srgbClr val="A4B8D8"/>
    <a:srgbClr val="9CB1D4"/>
    <a:srgbClr val="FDFBDB"/>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1" autoAdjust="0"/>
    <p:restoredTop sz="94424" autoAdjust="0"/>
  </p:normalViewPr>
  <p:slideViewPr>
    <p:cSldViewPr showGuides="1">
      <p:cViewPr>
        <p:scale>
          <a:sx n="33" d="100"/>
          <a:sy n="33" d="100"/>
        </p:scale>
        <p:origin x="678" y="-810"/>
      </p:cViewPr>
      <p:guideLst>
        <p:guide orient="horz" pos="13482"/>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270643" y="13296914"/>
            <a:ext cx="25733933" cy="917506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4541284" y="24255464"/>
            <a:ext cx="21192648" cy="10938741"/>
          </a:xfrm>
        </p:spPr>
        <p:txBody>
          <a:bodyPr/>
          <a:lstStyle>
            <a:lvl1pPr marL="0" indent="0" algn="ctr">
              <a:buNone/>
              <a:defRPr>
                <a:solidFill>
                  <a:schemeClr val="tx1">
                    <a:tint val="75000"/>
                  </a:schemeClr>
                </a:solidFill>
              </a:defRPr>
            </a:lvl1pPr>
            <a:lvl2pPr marL="1825011" indent="0" algn="ctr">
              <a:buNone/>
              <a:defRPr>
                <a:solidFill>
                  <a:schemeClr val="tx1">
                    <a:tint val="75000"/>
                  </a:schemeClr>
                </a:solidFill>
              </a:defRPr>
            </a:lvl2pPr>
            <a:lvl3pPr marL="3650022" indent="0" algn="ctr">
              <a:buNone/>
              <a:defRPr>
                <a:solidFill>
                  <a:schemeClr val="tx1">
                    <a:tint val="75000"/>
                  </a:schemeClr>
                </a:solidFill>
              </a:defRPr>
            </a:lvl3pPr>
            <a:lvl4pPr marL="5475033" indent="0" algn="ctr">
              <a:buNone/>
              <a:defRPr>
                <a:solidFill>
                  <a:schemeClr val="tx1">
                    <a:tint val="75000"/>
                  </a:schemeClr>
                </a:solidFill>
              </a:defRPr>
            </a:lvl4pPr>
            <a:lvl5pPr marL="7300044" indent="0" algn="ctr">
              <a:buNone/>
              <a:defRPr>
                <a:solidFill>
                  <a:schemeClr val="tx1">
                    <a:tint val="75000"/>
                  </a:schemeClr>
                </a:solidFill>
              </a:defRPr>
            </a:lvl5pPr>
            <a:lvl6pPr marL="9125053" indent="0" algn="ctr">
              <a:buNone/>
              <a:defRPr>
                <a:solidFill>
                  <a:schemeClr val="tx1">
                    <a:tint val="75000"/>
                  </a:schemeClr>
                </a:solidFill>
              </a:defRPr>
            </a:lvl6pPr>
            <a:lvl7pPr marL="10950064" indent="0" algn="ctr">
              <a:buNone/>
              <a:defRPr>
                <a:solidFill>
                  <a:schemeClr val="tx1">
                    <a:tint val="75000"/>
                  </a:schemeClr>
                </a:solidFill>
              </a:defRPr>
            </a:lvl7pPr>
            <a:lvl8pPr marL="12775075" indent="0" algn="ctr">
              <a:buNone/>
              <a:defRPr>
                <a:solidFill>
                  <a:schemeClr val="tx1">
                    <a:tint val="75000"/>
                  </a:schemeClr>
                </a:solidFill>
              </a:defRPr>
            </a:lvl8pPr>
            <a:lvl9pPr marL="14600086"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pPr>
              <a:defRPr/>
            </a:pPr>
            <a:fld id="{3B13229A-5EE9-4139-B4CC-FF1E1E494C97}" type="datetimeFigureOut">
              <a:rPr lang="zh-TW" altLang="en-US"/>
              <a:pPr>
                <a:defRPr/>
              </a:pPr>
              <a:t>2016/5/31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3EA1EC3-F91A-4D7B-ABDF-1FF878FE275B}" type="slidenum">
              <a:rPr lang="zh-TW" altLang="en-US"/>
              <a:pPr>
                <a:defRPr/>
              </a:pPr>
              <a:t>‹#›</a:t>
            </a:fld>
            <a:endParaRPr lang="zh-TW" altLang="en-US"/>
          </a:p>
        </p:txBody>
      </p:sp>
    </p:spTree>
    <p:extLst>
      <p:ext uri="{BB962C8B-B14F-4D97-AF65-F5344CB8AC3E}">
        <p14:creationId xmlns:p14="http://schemas.microsoft.com/office/powerpoint/2010/main" val="29880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0D06892B-62B2-4954-8F52-63374FBB1DEB}" type="datetimeFigureOut">
              <a:rPr lang="zh-TW" altLang="en-US"/>
              <a:pPr>
                <a:defRPr/>
              </a:pPr>
              <a:t>2016/5/31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DE85FE50-0CF2-46E1-B640-3FB3B343832E}" type="slidenum">
              <a:rPr lang="zh-TW" altLang="en-US"/>
              <a:pPr>
                <a:defRPr/>
              </a:pPr>
              <a:t>‹#›</a:t>
            </a:fld>
            <a:endParaRPr lang="zh-TW" altLang="en-US"/>
          </a:p>
        </p:txBody>
      </p:sp>
    </p:spTree>
    <p:extLst>
      <p:ext uri="{BB962C8B-B14F-4D97-AF65-F5344CB8AC3E}">
        <p14:creationId xmlns:p14="http://schemas.microsoft.com/office/powerpoint/2010/main" val="94984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8154621" y="2675237"/>
            <a:ext cx="5629300" cy="5694287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250954" y="2675237"/>
            <a:ext cx="16399073" cy="5694287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5CC77DA6-C84B-4151-8C7B-C22ADCA4ABD7}" type="datetimeFigureOut">
              <a:rPr lang="zh-TW" altLang="en-US"/>
              <a:pPr>
                <a:defRPr/>
              </a:pPr>
              <a:t>2016/5/31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54528544-E8FB-4366-AA3A-EE6016AFA28C}" type="slidenum">
              <a:rPr lang="zh-TW" altLang="en-US"/>
              <a:pPr>
                <a:defRPr/>
              </a:pPr>
              <a:t>‹#›</a:t>
            </a:fld>
            <a:endParaRPr lang="zh-TW" altLang="en-US"/>
          </a:p>
        </p:txBody>
      </p:sp>
    </p:spTree>
    <p:extLst>
      <p:ext uri="{BB962C8B-B14F-4D97-AF65-F5344CB8AC3E}">
        <p14:creationId xmlns:p14="http://schemas.microsoft.com/office/powerpoint/2010/main" val="274991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A1B7BED5-1F33-4BE2-A758-140FC67AC5B1}" type="datetimeFigureOut">
              <a:rPr lang="zh-TW" altLang="en-US"/>
              <a:pPr>
                <a:defRPr/>
              </a:pPr>
              <a:t>2016/5/31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CE5EB92-EA7C-47B0-9610-D4FE9FE81223}" type="slidenum">
              <a:rPr lang="zh-TW" altLang="en-US"/>
              <a:pPr>
                <a:defRPr/>
              </a:pPr>
              <a:t>‹#›</a:t>
            </a:fld>
            <a:endParaRPr lang="zh-TW" altLang="en-US"/>
          </a:p>
        </p:txBody>
      </p:sp>
    </p:spTree>
    <p:extLst>
      <p:ext uri="{BB962C8B-B14F-4D97-AF65-F5344CB8AC3E}">
        <p14:creationId xmlns:p14="http://schemas.microsoft.com/office/powerpoint/2010/main" val="348950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2391531" y="27505382"/>
            <a:ext cx="25733933" cy="8501303"/>
          </a:xfrm>
        </p:spPr>
        <p:txBody>
          <a:bodyPr anchor="t"/>
          <a:lstStyle>
            <a:lvl1pPr algn="l">
              <a:defRPr sz="15993"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391531" y="18142064"/>
            <a:ext cx="25733933" cy="9363318"/>
          </a:xfrm>
        </p:spPr>
        <p:txBody>
          <a:bodyPr anchor="b"/>
          <a:lstStyle>
            <a:lvl1pPr marL="0" indent="0">
              <a:buNone/>
              <a:defRPr sz="7926">
                <a:solidFill>
                  <a:schemeClr val="tx1">
                    <a:tint val="75000"/>
                  </a:schemeClr>
                </a:solidFill>
              </a:defRPr>
            </a:lvl1pPr>
            <a:lvl2pPr marL="1825011" indent="0">
              <a:buNone/>
              <a:defRPr sz="7218">
                <a:solidFill>
                  <a:schemeClr val="tx1">
                    <a:tint val="75000"/>
                  </a:schemeClr>
                </a:solidFill>
              </a:defRPr>
            </a:lvl2pPr>
            <a:lvl3pPr marL="3650022" indent="0">
              <a:buNone/>
              <a:defRPr sz="6369">
                <a:solidFill>
                  <a:schemeClr val="tx1">
                    <a:tint val="75000"/>
                  </a:schemeClr>
                </a:solidFill>
              </a:defRPr>
            </a:lvl3pPr>
            <a:lvl4pPr marL="5475033" indent="0">
              <a:buNone/>
              <a:defRPr sz="5520">
                <a:solidFill>
                  <a:schemeClr val="tx1">
                    <a:tint val="75000"/>
                  </a:schemeClr>
                </a:solidFill>
              </a:defRPr>
            </a:lvl4pPr>
            <a:lvl5pPr marL="7300044" indent="0">
              <a:buNone/>
              <a:defRPr sz="5520">
                <a:solidFill>
                  <a:schemeClr val="tx1">
                    <a:tint val="75000"/>
                  </a:schemeClr>
                </a:solidFill>
              </a:defRPr>
            </a:lvl5pPr>
            <a:lvl6pPr marL="9125053" indent="0">
              <a:buNone/>
              <a:defRPr sz="5520">
                <a:solidFill>
                  <a:schemeClr val="tx1">
                    <a:tint val="75000"/>
                  </a:schemeClr>
                </a:solidFill>
              </a:defRPr>
            </a:lvl6pPr>
            <a:lvl7pPr marL="10950064" indent="0">
              <a:buNone/>
              <a:defRPr sz="5520">
                <a:solidFill>
                  <a:schemeClr val="tx1">
                    <a:tint val="75000"/>
                  </a:schemeClr>
                </a:solidFill>
              </a:defRPr>
            </a:lvl7pPr>
            <a:lvl8pPr marL="12775075" indent="0">
              <a:buNone/>
              <a:defRPr sz="5520">
                <a:solidFill>
                  <a:schemeClr val="tx1">
                    <a:tint val="75000"/>
                  </a:schemeClr>
                </a:solidFill>
              </a:defRPr>
            </a:lvl8pPr>
            <a:lvl9pPr marL="14600086" indent="0">
              <a:buNone/>
              <a:defRPr sz="552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1986BFC7-8B40-436D-9F73-87156A5EAE32}" type="datetimeFigureOut">
              <a:rPr lang="zh-TW" altLang="en-US"/>
              <a:pPr>
                <a:defRPr/>
              </a:pPr>
              <a:t>2016/5/31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8B4B061-1550-412D-BB97-02CD486AE5D9}" type="slidenum">
              <a:rPr lang="zh-TW" altLang="en-US"/>
              <a:pPr>
                <a:defRPr/>
              </a:pPr>
              <a:t>‹#›</a:t>
            </a:fld>
            <a:endParaRPr lang="zh-TW" altLang="en-US"/>
          </a:p>
        </p:txBody>
      </p:sp>
    </p:spTree>
    <p:extLst>
      <p:ext uri="{BB962C8B-B14F-4D97-AF65-F5344CB8AC3E}">
        <p14:creationId xmlns:p14="http://schemas.microsoft.com/office/powerpoint/2010/main" val="184032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250960" y="15575817"/>
            <a:ext cx="11011558" cy="44042300"/>
          </a:xfrm>
        </p:spPr>
        <p:txBody>
          <a:bodyPr/>
          <a:lstStyle>
            <a:lvl1pPr>
              <a:defRPr sz="11181"/>
            </a:lvl1pPr>
            <a:lvl2pPr>
              <a:defRPr sz="9624"/>
            </a:lvl2pPr>
            <a:lvl3pPr>
              <a:defRPr sz="7926"/>
            </a:lvl3pPr>
            <a:lvl4pPr>
              <a:defRPr sz="7218"/>
            </a:lvl4pPr>
            <a:lvl5pPr>
              <a:defRPr sz="7218"/>
            </a:lvl5pPr>
            <a:lvl6pPr>
              <a:defRPr sz="7218"/>
            </a:lvl6pPr>
            <a:lvl7pPr>
              <a:defRPr sz="7218"/>
            </a:lvl7pPr>
            <a:lvl8pPr>
              <a:defRPr sz="7218"/>
            </a:lvl8pPr>
            <a:lvl9pPr>
              <a:defRPr sz="7218"/>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2767099" y="15575817"/>
            <a:ext cx="11016815" cy="44042300"/>
          </a:xfrm>
        </p:spPr>
        <p:txBody>
          <a:bodyPr/>
          <a:lstStyle>
            <a:lvl1pPr>
              <a:defRPr sz="11181"/>
            </a:lvl1pPr>
            <a:lvl2pPr>
              <a:defRPr sz="9624"/>
            </a:lvl2pPr>
            <a:lvl3pPr>
              <a:defRPr sz="7926"/>
            </a:lvl3pPr>
            <a:lvl4pPr>
              <a:defRPr sz="7218"/>
            </a:lvl4pPr>
            <a:lvl5pPr>
              <a:defRPr sz="7218"/>
            </a:lvl5pPr>
            <a:lvl6pPr>
              <a:defRPr sz="7218"/>
            </a:lvl6pPr>
            <a:lvl7pPr>
              <a:defRPr sz="7218"/>
            </a:lvl7pPr>
            <a:lvl8pPr>
              <a:defRPr sz="7218"/>
            </a:lvl8pPr>
            <a:lvl9pPr>
              <a:defRPr sz="7218"/>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8BFE8DA7-9F8B-4BE4-9660-F16D638699DD}" type="datetimeFigureOut">
              <a:rPr lang="zh-TW" altLang="en-US"/>
              <a:pPr>
                <a:defRPr/>
              </a:pPr>
              <a:t>2016/5/31</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5EEECAB9-3007-4AF6-9CE7-168BC789C388}" type="slidenum">
              <a:rPr lang="zh-TW" altLang="en-US"/>
              <a:pPr>
                <a:defRPr/>
              </a:pPr>
              <a:t>‹#›</a:t>
            </a:fld>
            <a:endParaRPr lang="zh-TW" altLang="en-US"/>
          </a:p>
        </p:txBody>
      </p:sp>
    </p:spTree>
    <p:extLst>
      <p:ext uri="{BB962C8B-B14F-4D97-AF65-F5344CB8AC3E}">
        <p14:creationId xmlns:p14="http://schemas.microsoft.com/office/powerpoint/2010/main" val="419017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513763" y="1714138"/>
            <a:ext cx="27247693" cy="7133959"/>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513762" y="9581312"/>
            <a:ext cx="13376811" cy="3993033"/>
          </a:xfrm>
        </p:spPr>
        <p:txBody>
          <a:bodyPr anchor="b"/>
          <a:lstStyle>
            <a:lvl1pPr marL="0" indent="0">
              <a:buNone/>
              <a:defRPr sz="9624" b="1"/>
            </a:lvl1pPr>
            <a:lvl2pPr marL="1825011" indent="0">
              <a:buNone/>
              <a:defRPr sz="7926" b="1"/>
            </a:lvl2pPr>
            <a:lvl3pPr marL="3650022" indent="0">
              <a:buNone/>
              <a:defRPr sz="7218" b="1"/>
            </a:lvl3pPr>
            <a:lvl4pPr marL="5475033" indent="0">
              <a:buNone/>
              <a:defRPr sz="6369" b="1"/>
            </a:lvl4pPr>
            <a:lvl5pPr marL="7300044" indent="0">
              <a:buNone/>
              <a:defRPr sz="6369" b="1"/>
            </a:lvl5pPr>
            <a:lvl6pPr marL="9125053" indent="0">
              <a:buNone/>
              <a:defRPr sz="6369" b="1"/>
            </a:lvl6pPr>
            <a:lvl7pPr marL="10950064" indent="0">
              <a:buNone/>
              <a:defRPr sz="6369" b="1"/>
            </a:lvl7pPr>
            <a:lvl8pPr marL="12775075" indent="0">
              <a:buNone/>
              <a:defRPr sz="6369" b="1"/>
            </a:lvl8pPr>
            <a:lvl9pPr marL="14600086" indent="0">
              <a:buNone/>
              <a:defRPr sz="6369" b="1"/>
            </a:lvl9pPr>
          </a:lstStyle>
          <a:p>
            <a:pPr lvl="0"/>
            <a:r>
              <a:rPr lang="zh-TW" altLang="en-US" smtClean="0"/>
              <a:t>按一下以編輯母片文字樣式</a:t>
            </a:r>
          </a:p>
        </p:txBody>
      </p:sp>
      <p:sp>
        <p:nvSpPr>
          <p:cNvPr id="4" name="內容版面配置區 3"/>
          <p:cNvSpPr>
            <a:spLocks noGrp="1"/>
          </p:cNvSpPr>
          <p:nvPr>
            <p:ph sz="half" idx="2"/>
          </p:nvPr>
        </p:nvSpPr>
        <p:spPr>
          <a:xfrm>
            <a:off x="1513762" y="13574341"/>
            <a:ext cx="13376811" cy="24661706"/>
          </a:xfrm>
        </p:spPr>
        <p:txBody>
          <a:bodyPr/>
          <a:lstStyle>
            <a:lvl1pPr>
              <a:defRPr sz="9624"/>
            </a:lvl1pPr>
            <a:lvl2pPr>
              <a:defRPr sz="7926"/>
            </a:lvl2pPr>
            <a:lvl3pPr>
              <a:defRPr sz="7218"/>
            </a:lvl3pPr>
            <a:lvl4pPr>
              <a:defRPr sz="6369"/>
            </a:lvl4pPr>
            <a:lvl5pPr>
              <a:defRPr sz="6369"/>
            </a:lvl5pPr>
            <a:lvl6pPr>
              <a:defRPr sz="6369"/>
            </a:lvl6pPr>
            <a:lvl7pPr>
              <a:defRPr sz="6369"/>
            </a:lvl7pPr>
            <a:lvl8pPr>
              <a:defRPr sz="6369"/>
            </a:lvl8pPr>
            <a:lvl9pPr>
              <a:defRPr sz="6369"/>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15379391" y="9581312"/>
            <a:ext cx="13382064" cy="3993033"/>
          </a:xfrm>
        </p:spPr>
        <p:txBody>
          <a:bodyPr anchor="b"/>
          <a:lstStyle>
            <a:lvl1pPr marL="0" indent="0">
              <a:buNone/>
              <a:defRPr sz="9624" b="1"/>
            </a:lvl1pPr>
            <a:lvl2pPr marL="1825011" indent="0">
              <a:buNone/>
              <a:defRPr sz="7926" b="1"/>
            </a:lvl2pPr>
            <a:lvl3pPr marL="3650022" indent="0">
              <a:buNone/>
              <a:defRPr sz="7218" b="1"/>
            </a:lvl3pPr>
            <a:lvl4pPr marL="5475033" indent="0">
              <a:buNone/>
              <a:defRPr sz="6369" b="1"/>
            </a:lvl4pPr>
            <a:lvl5pPr marL="7300044" indent="0">
              <a:buNone/>
              <a:defRPr sz="6369" b="1"/>
            </a:lvl5pPr>
            <a:lvl6pPr marL="9125053" indent="0">
              <a:buNone/>
              <a:defRPr sz="6369" b="1"/>
            </a:lvl6pPr>
            <a:lvl7pPr marL="10950064" indent="0">
              <a:buNone/>
              <a:defRPr sz="6369" b="1"/>
            </a:lvl7pPr>
            <a:lvl8pPr marL="12775075" indent="0">
              <a:buNone/>
              <a:defRPr sz="6369" b="1"/>
            </a:lvl8pPr>
            <a:lvl9pPr marL="14600086" indent="0">
              <a:buNone/>
              <a:defRPr sz="6369" b="1"/>
            </a:lvl9pPr>
          </a:lstStyle>
          <a:p>
            <a:pPr lvl="0"/>
            <a:r>
              <a:rPr lang="zh-TW" altLang="en-US" smtClean="0"/>
              <a:t>按一下以編輯母片文字樣式</a:t>
            </a:r>
          </a:p>
        </p:txBody>
      </p:sp>
      <p:sp>
        <p:nvSpPr>
          <p:cNvPr id="6" name="內容版面配置區 5"/>
          <p:cNvSpPr>
            <a:spLocks noGrp="1"/>
          </p:cNvSpPr>
          <p:nvPr>
            <p:ph sz="quarter" idx="4"/>
          </p:nvPr>
        </p:nvSpPr>
        <p:spPr>
          <a:xfrm>
            <a:off x="15379391" y="13574341"/>
            <a:ext cx="13382064" cy="24661706"/>
          </a:xfrm>
        </p:spPr>
        <p:txBody>
          <a:bodyPr/>
          <a:lstStyle>
            <a:lvl1pPr>
              <a:defRPr sz="9624"/>
            </a:lvl1pPr>
            <a:lvl2pPr>
              <a:defRPr sz="7926"/>
            </a:lvl2pPr>
            <a:lvl3pPr>
              <a:defRPr sz="7218"/>
            </a:lvl3pPr>
            <a:lvl4pPr>
              <a:defRPr sz="6369"/>
            </a:lvl4pPr>
            <a:lvl5pPr>
              <a:defRPr sz="6369"/>
            </a:lvl5pPr>
            <a:lvl6pPr>
              <a:defRPr sz="6369"/>
            </a:lvl6pPr>
            <a:lvl7pPr>
              <a:defRPr sz="6369"/>
            </a:lvl7pPr>
            <a:lvl8pPr>
              <a:defRPr sz="6369"/>
            </a:lvl8pPr>
            <a:lvl9pPr>
              <a:defRPr sz="6369"/>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ADE56D85-2998-4A67-9248-D12801A06104}" type="datetimeFigureOut">
              <a:rPr lang="zh-TW" altLang="en-US"/>
              <a:pPr>
                <a:defRPr/>
              </a:pPr>
              <a:t>2016/5/31</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DC5E0C3E-43A5-4782-86C8-2980D34BF5D0}" type="slidenum">
              <a:rPr lang="zh-TW" altLang="en-US"/>
              <a:pPr>
                <a:defRPr/>
              </a:pPr>
              <a:t>‹#›</a:t>
            </a:fld>
            <a:endParaRPr lang="zh-TW" altLang="en-US"/>
          </a:p>
        </p:txBody>
      </p:sp>
    </p:spTree>
    <p:extLst>
      <p:ext uri="{BB962C8B-B14F-4D97-AF65-F5344CB8AC3E}">
        <p14:creationId xmlns:p14="http://schemas.microsoft.com/office/powerpoint/2010/main" val="221646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AC5992E2-77AF-4754-B0A9-6D829984FC78}" type="datetimeFigureOut">
              <a:rPr lang="zh-TW" altLang="en-US"/>
              <a:pPr>
                <a:defRPr/>
              </a:pPr>
              <a:t>2016/5/31</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4EE80C00-6980-4E76-9603-846777EB1A05}" type="slidenum">
              <a:rPr lang="zh-TW" altLang="en-US"/>
              <a:pPr>
                <a:defRPr/>
              </a:pPr>
              <a:t>‹#›</a:t>
            </a:fld>
            <a:endParaRPr lang="zh-TW" altLang="en-US"/>
          </a:p>
        </p:txBody>
      </p:sp>
    </p:spTree>
    <p:extLst>
      <p:ext uri="{BB962C8B-B14F-4D97-AF65-F5344CB8AC3E}">
        <p14:creationId xmlns:p14="http://schemas.microsoft.com/office/powerpoint/2010/main" val="44222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C187D8F3-7E92-41B8-9CE0-42007EC299E5}" type="datetimeFigureOut">
              <a:rPr lang="zh-TW" altLang="en-US"/>
              <a:pPr>
                <a:defRPr/>
              </a:pPr>
              <a:t>2016/5/31</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BFE3F3A0-9652-4B89-88C4-C3E8315D7583}" type="slidenum">
              <a:rPr lang="zh-TW" altLang="en-US"/>
              <a:pPr>
                <a:defRPr/>
              </a:pPr>
              <a:t>‹#›</a:t>
            </a:fld>
            <a:endParaRPr lang="zh-TW" altLang="en-US"/>
          </a:p>
        </p:txBody>
      </p:sp>
    </p:spTree>
    <p:extLst>
      <p:ext uri="{BB962C8B-B14F-4D97-AF65-F5344CB8AC3E}">
        <p14:creationId xmlns:p14="http://schemas.microsoft.com/office/powerpoint/2010/main" val="172299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513767" y="1704227"/>
            <a:ext cx="9960335" cy="7252859"/>
          </a:xfrm>
        </p:spPr>
        <p:txBody>
          <a:bodyPr anchor="b"/>
          <a:lstStyle>
            <a:lvl1pPr algn="l">
              <a:defRPr sz="7926"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11836769" y="1704227"/>
            <a:ext cx="16924685" cy="36531828"/>
          </a:xfrm>
        </p:spPr>
        <p:txBody>
          <a:bodyPr/>
          <a:lstStyle>
            <a:lvl1pPr>
              <a:defRPr sz="12738"/>
            </a:lvl1pPr>
            <a:lvl2pPr>
              <a:defRPr sz="11181"/>
            </a:lvl2pPr>
            <a:lvl3pPr>
              <a:defRPr sz="9624"/>
            </a:lvl3pPr>
            <a:lvl4pPr>
              <a:defRPr sz="7926"/>
            </a:lvl4pPr>
            <a:lvl5pPr>
              <a:defRPr sz="7926"/>
            </a:lvl5pPr>
            <a:lvl6pPr>
              <a:defRPr sz="7926"/>
            </a:lvl6pPr>
            <a:lvl7pPr>
              <a:defRPr sz="7926"/>
            </a:lvl7pPr>
            <a:lvl8pPr>
              <a:defRPr sz="7926"/>
            </a:lvl8pPr>
            <a:lvl9pPr>
              <a:defRPr sz="7926"/>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1513767" y="8957090"/>
            <a:ext cx="9960335" cy="29278965"/>
          </a:xfrm>
        </p:spPr>
        <p:txBody>
          <a:bodyPr/>
          <a:lstStyle>
            <a:lvl1pPr marL="0" indent="0">
              <a:buNone/>
              <a:defRPr sz="5520"/>
            </a:lvl1pPr>
            <a:lvl2pPr marL="1825011" indent="0">
              <a:buNone/>
              <a:defRPr sz="4812"/>
            </a:lvl2pPr>
            <a:lvl3pPr marL="3650022" indent="0">
              <a:buNone/>
              <a:defRPr sz="3963"/>
            </a:lvl3pPr>
            <a:lvl4pPr marL="5475033" indent="0">
              <a:buNone/>
              <a:defRPr sz="3538"/>
            </a:lvl4pPr>
            <a:lvl5pPr marL="7300044" indent="0">
              <a:buNone/>
              <a:defRPr sz="3538"/>
            </a:lvl5pPr>
            <a:lvl6pPr marL="9125053" indent="0">
              <a:buNone/>
              <a:defRPr sz="3538"/>
            </a:lvl6pPr>
            <a:lvl7pPr marL="10950064" indent="0">
              <a:buNone/>
              <a:defRPr sz="3538"/>
            </a:lvl7pPr>
            <a:lvl8pPr marL="12775075" indent="0">
              <a:buNone/>
              <a:defRPr sz="3538"/>
            </a:lvl8pPr>
            <a:lvl9pPr marL="14600086" indent="0">
              <a:buNone/>
              <a:defRPr sz="3538"/>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0EBBB9D7-4F61-4157-AC1F-7164F6701EAE}" type="datetimeFigureOut">
              <a:rPr lang="zh-TW" altLang="en-US"/>
              <a:pPr>
                <a:defRPr/>
              </a:pPr>
              <a:t>2016/5/31</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C2C0CDAB-6D7D-465A-8A0A-2DBFCC2446D3}" type="slidenum">
              <a:rPr lang="zh-TW" altLang="en-US"/>
              <a:pPr>
                <a:defRPr/>
              </a:pPr>
              <a:t>‹#›</a:t>
            </a:fld>
            <a:endParaRPr lang="zh-TW" altLang="en-US"/>
          </a:p>
        </p:txBody>
      </p:sp>
    </p:spTree>
    <p:extLst>
      <p:ext uri="{BB962C8B-B14F-4D97-AF65-F5344CB8AC3E}">
        <p14:creationId xmlns:p14="http://schemas.microsoft.com/office/powerpoint/2010/main" val="44889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934153" y="29962637"/>
            <a:ext cx="18165128" cy="3537257"/>
          </a:xfrm>
        </p:spPr>
        <p:txBody>
          <a:bodyPr anchor="b"/>
          <a:lstStyle>
            <a:lvl1pPr algn="l">
              <a:defRPr sz="7926"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934153" y="3824595"/>
            <a:ext cx="18165128" cy="25682258"/>
          </a:xfrm>
        </p:spPr>
        <p:txBody>
          <a:bodyPr rtlCol="0">
            <a:normAutofit/>
          </a:bodyPr>
          <a:lstStyle>
            <a:lvl1pPr marL="0" indent="0">
              <a:buNone/>
              <a:defRPr sz="12738"/>
            </a:lvl1pPr>
            <a:lvl2pPr marL="1825011" indent="0">
              <a:buNone/>
              <a:defRPr sz="11181"/>
            </a:lvl2pPr>
            <a:lvl3pPr marL="3650022" indent="0">
              <a:buNone/>
              <a:defRPr sz="9624"/>
            </a:lvl3pPr>
            <a:lvl4pPr marL="5475033" indent="0">
              <a:buNone/>
              <a:defRPr sz="7926"/>
            </a:lvl4pPr>
            <a:lvl5pPr marL="7300044" indent="0">
              <a:buNone/>
              <a:defRPr sz="7926"/>
            </a:lvl5pPr>
            <a:lvl6pPr marL="9125053" indent="0">
              <a:buNone/>
              <a:defRPr sz="7926"/>
            </a:lvl6pPr>
            <a:lvl7pPr marL="10950064" indent="0">
              <a:buNone/>
              <a:defRPr sz="7926"/>
            </a:lvl7pPr>
            <a:lvl8pPr marL="12775075" indent="0">
              <a:buNone/>
              <a:defRPr sz="7926"/>
            </a:lvl8pPr>
            <a:lvl9pPr marL="14600086" indent="0">
              <a:buNone/>
              <a:defRPr sz="7926"/>
            </a:lvl9pPr>
          </a:lstStyle>
          <a:p>
            <a:pPr lvl="0"/>
            <a:endParaRPr lang="zh-TW" altLang="en-US" noProof="0" smtClean="0"/>
          </a:p>
        </p:txBody>
      </p:sp>
      <p:sp>
        <p:nvSpPr>
          <p:cNvPr id="4" name="文字版面配置區 3"/>
          <p:cNvSpPr>
            <a:spLocks noGrp="1"/>
          </p:cNvSpPr>
          <p:nvPr>
            <p:ph type="body" sz="half" idx="2"/>
          </p:nvPr>
        </p:nvSpPr>
        <p:spPr>
          <a:xfrm>
            <a:off x="5934153" y="33499892"/>
            <a:ext cx="18165128" cy="5023497"/>
          </a:xfrm>
        </p:spPr>
        <p:txBody>
          <a:bodyPr/>
          <a:lstStyle>
            <a:lvl1pPr marL="0" indent="0">
              <a:buNone/>
              <a:defRPr sz="5520"/>
            </a:lvl1pPr>
            <a:lvl2pPr marL="1825011" indent="0">
              <a:buNone/>
              <a:defRPr sz="4812"/>
            </a:lvl2pPr>
            <a:lvl3pPr marL="3650022" indent="0">
              <a:buNone/>
              <a:defRPr sz="3963"/>
            </a:lvl3pPr>
            <a:lvl4pPr marL="5475033" indent="0">
              <a:buNone/>
              <a:defRPr sz="3538"/>
            </a:lvl4pPr>
            <a:lvl5pPr marL="7300044" indent="0">
              <a:buNone/>
              <a:defRPr sz="3538"/>
            </a:lvl5pPr>
            <a:lvl6pPr marL="9125053" indent="0">
              <a:buNone/>
              <a:defRPr sz="3538"/>
            </a:lvl6pPr>
            <a:lvl7pPr marL="10950064" indent="0">
              <a:buNone/>
              <a:defRPr sz="3538"/>
            </a:lvl7pPr>
            <a:lvl8pPr marL="12775075" indent="0">
              <a:buNone/>
              <a:defRPr sz="3538"/>
            </a:lvl8pPr>
            <a:lvl9pPr marL="14600086" indent="0">
              <a:buNone/>
              <a:defRPr sz="3538"/>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149F45A2-FCB6-4739-9CEF-4A51EF29DBD2}" type="datetimeFigureOut">
              <a:rPr lang="zh-TW" altLang="en-US"/>
              <a:pPr>
                <a:defRPr/>
              </a:pPr>
              <a:t>2016/5/31</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D1D5A347-3F38-49BC-8DF4-BF2880E4F9BB}" type="slidenum">
              <a:rPr lang="zh-TW" altLang="en-US"/>
              <a:pPr>
                <a:defRPr/>
              </a:pPr>
              <a:t>‹#›</a:t>
            </a:fld>
            <a:endParaRPr lang="zh-TW" altLang="en-US"/>
          </a:p>
        </p:txBody>
      </p:sp>
    </p:spTree>
    <p:extLst>
      <p:ext uri="{BB962C8B-B14F-4D97-AF65-F5344CB8AC3E}">
        <p14:creationId xmlns:p14="http://schemas.microsoft.com/office/powerpoint/2010/main" val="99008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1513648" y="1716554"/>
            <a:ext cx="27247917" cy="7129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57897" tIns="128949" rIns="257897" bIns="128949"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1513648" y="9989268"/>
            <a:ext cx="27247917" cy="2824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57897" tIns="128949" rIns="257897" bIns="128949"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1513648" y="39671726"/>
            <a:ext cx="7068213" cy="2280500"/>
          </a:xfrm>
          <a:prstGeom prst="rect">
            <a:avLst/>
          </a:prstGeom>
        </p:spPr>
        <p:txBody>
          <a:bodyPr vert="horz" lIns="257897" tIns="128949" rIns="257897" bIns="128949" rtlCol="0" anchor="ctr"/>
          <a:lstStyle>
            <a:lvl1pPr algn="l" eaLnBrk="1" fontAlgn="auto" hangingPunct="1">
              <a:spcBef>
                <a:spcPts val="0"/>
              </a:spcBef>
              <a:spcAft>
                <a:spcPts val="0"/>
              </a:spcAft>
              <a:defRPr kumimoji="0" sz="4812">
                <a:solidFill>
                  <a:schemeClr val="tx1">
                    <a:tint val="75000"/>
                  </a:schemeClr>
                </a:solidFill>
                <a:latin typeface="+mn-lt"/>
                <a:ea typeface="+mn-ea"/>
              </a:defRPr>
            </a:lvl1pPr>
          </a:lstStyle>
          <a:p>
            <a:pPr>
              <a:defRPr/>
            </a:pPr>
            <a:fld id="{B4735DDA-2A2C-4220-AD60-C5E6D0E50C57}" type="datetimeFigureOut">
              <a:rPr lang="zh-TW" altLang="en-US"/>
              <a:pPr>
                <a:defRPr/>
              </a:pPr>
              <a:t>2016/5/31</a:t>
            </a:fld>
            <a:endParaRPr lang="zh-TW" altLang="en-US"/>
          </a:p>
        </p:txBody>
      </p:sp>
      <p:sp>
        <p:nvSpPr>
          <p:cNvPr id="5" name="頁尾版面配置區 4"/>
          <p:cNvSpPr>
            <a:spLocks noGrp="1"/>
          </p:cNvSpPr>
          <p:nvPr>
            <p:ph type="ftr" sz="quarter" idx="3"/>
          </p:nvPr>
        </p:nvSpPr>
        <p:spPr>
          <a:xfrm>
            <a:off x="10342128" y="39671726"/>
            <a:ext cx="9590958" cy="2280500"/>
          </a:xfrm>
          <a:prstGeom prst="rect">
            <a:avLst/>
          </a:prstGeom>
        </p:spPr>
        <p:txBody>
          <a:bodyPr vert="horz" lIns="257897" tIns="128949" rIns="257897" bIns="128949" rtlCol="0" anchor="ctr"/>
          <a:lstStyle>
            <a:lvl1pPr algn="ctr" eaLnBrk="1" fontAlgn="auto" hangingPunct="1">
              <a:spcBef>
                <a:spcPts val="0"/>
              </a:spcBef>
              <a:spcAft>
                <a:spcPts val="0"/>
              </a:spcAft>
              <a:defRPr kumimoji="0" sz="4812">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21693352" y="39671726"/>
            <a:ext cx="7068213" cy="2280500"/>
          </a:xfrm>
          <a:prstGeom prst="rect">
            <a:avLst/>
          </a:prstGeom>
        </p:spPr>
        <p:txBody>
          <a:bodyPr vert="horz" wrap="square" lIns="257897" tIns="128949" rIns="257897" bIns="128949" numCol="1" anchor="ctr" anchorCtr="0" compatLnSpc="1">
            <a:prstTxWarp prst="textNoShape">
              <a:avLst/>
            </a:prstTxWarp>
          </a:bodyPr>
          <a:lstStyle>
            <a:lvl1pPr algn="r" eaLnBrk="1" hangingPunct="1">
              <a:defRPr kumimoji="0" sz="4812">
                <a:solidFill>
                  <a:srgbClr val="898989"/>
                </a:solidFill>
                <a:latin typeface="Calibri" panose="020F0502020204030204" pitchFamily="34" charset="0"/>
              </a:defRPr>
            </a:lvl1pPr>
          </a:lstStyle>
          <a:p>
            <a:pPr>
              <a:defRPr/>
            </a:pPr>
            <a:fld id="{83753E0E-A0EB-481D-8EFA-5054968AE0D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7550" kern="1200">
          <a:solidFill>
            <a:schemeClr val="tx1"/>
          </a:solidFill>
          <a:latin typeface="+mj-lt"/>
          <a:ea typeface="+mj-ea"/>
          <a:cs typeface="+mj-cs"/>
        </a:defRPr>
      </a:lvl1pPr>
      <a:lvl2pPr algn="ctr" rtl="0" eaLnBrk="0" fontAlgn="base" hangingPunct="0">
        <a:spcBef>
          <a:spcPct val="0"/>
        </a:spcBef>
        <a:spcAft>
          <a:spcPct val="0"/>
        </a:spcAft>
        <a:defRPr sz="17550">
          <a:solidFill>
            <a:schemeClr val="tx1"/>
          </a:solidFill>
          <a:latin typeface="Times New Roman" panose="02020603050405020304" pitchFamily="18" charset="0"/>
          <a:ea typeface="標楷體" panose="03000509000000000000" pitchFamily="65" charset="-120"/>
        </a:defRPr>
      </a:lvl2pPr>
      <a:lvl3pPr algn="ctr" rtl="0" eaLnBrk="0" fontAlgn="base" hangingPunct="0">
        <a:spcBef>
          <a:spcPct val="0"/>
        </a:spcBef>
        <a:spcAft>
          <a:spcPct val="0"/>
        </a:spcAft>
        <a:defRPr sz="17550">
          <a:solidFill>
            <a:schemeClr val="tx1"/>
          </a:solidFill>
          <a:latin typeface="Times New Roman" panose="02020603050405020304" pitchFamily="18" charset="0"/>
          <a:ea typeface="標楷體" panose="03000509000000000000" pitchFamily="65" charset="-120"/>
        </a:defRPr>
      </a:lvl3pPr>
      <a:lvl4pPr algn="ctr" rtl="0" eaLnBrk="0" fontAlgn="base" hangingPunct="0">
        <a:spcBef>
          <a:spcPct val="0"/>
        </a:spcBef>
        <a:spcAft>
          <a:spcPct val="0"/>
        </a:spcAft>
        <a:defRPr sz="17550">
          <a:solidFill>
            <a:schemeClr val="tx1"/>
          </a:solidFill>
          <a:latin typeface="Times New Roman" panose="02020603050405020304" pitchFamily="18" charset="0"/>
          <a:ea typeface="標楷體" panose="03000509000000000000" pitchFamily="65" charset="-120"/>
        </a:defRPr>
      </a:lvl4pPr>
      <a:lvl5pPr algn="ctr" rtl="0" eaLnBrk="0" fontAlgn="base" hangingPunct="0">
        <a:spcBef>
          <a:spcPct val="0"/>
        </a:spcBef>
        <a:spcAft>
          <a:spcPct val="0"/>
        </a:spcAft>
        <a:defRPr sz="17550">
          <a:solidFill>
            <a:schemeClr val="tx1"/>
          </a:solidFill>
          <a:latin typeface="Times New Roman" panose="02020603050405020304" pitchFamily="18" charset="0"/>
          <a:ea typeface="標楷體" panose="03000509000000000000" pitchFamily="65" charset="-120"/>
        </a:defRPr>
      </a:lvl5pPr>
      <a:lvl6pPr marL="1825011" algn="ctr" rtl="0" fontAlgn="base">
        <a:spcBef>
          <a:spcPct val="0"/>
        </a:spcBef>
        <a:spcAft>
          <a:spcPct val="0"/>
        </a:spcAft>
        <a:defRPr sz="17550">
          <a:solidFill>
            <a:schemeClr val="tx1"/>
          </a:solidFill>
          <a:latin typeface="Calibri" pitchFamily="34" charset="0"/>
          <a:ea typeface="新細明體" charset="-120"/>
        </a:defRPr>
      </a:lvl6pPr>
      <a:lvl7pPr marL="3650022" algn="ctr" rtl="0" fontAlgn="base">
        <a:spcBef>
          <a:spcPct val="0"/>
        </a:spcBef>
        <a:spcAft>
          <a:spcPct val="0"/>
        </a:spcAft>
        <a:defRPr sz="17550">
          <a:solidFill>
            <a:schemeClr val="tx1"/>
          </a:solidFill>
          <a:latin typeface="Calibri" pitchFamily="34" charset="0"/>
          <a:ea typeface="新細明體" charset="-120"/>
        </a:defRPr>
      </a:lvl7pPr>
      <a:lvl8pPr marL="5475033" algn="ctr" rtl="0" fontAlgn="base">
        <a:spcBef>
          <a:spcPct val="0"/>
        </a:spcBef>
        <a:spcAft>
          <a:spcPct val="0"/>
        </a:spcAft>
        <a:defRPr sz="17550">
          <a:solidFill>
            <a:schemeClr val="tx1"/>
          </a:solidFill>
          <a:latin typeface="Calibri" pitchFamily="34" charset="0"/>
          <a:ea typeface="新細明體" charset="-120"/>
        </a:defRPr>
      </a:lvl8pPr>
      <a:lvl9pPr marL="7300044" algn="ctr" rtl="0" fontAlgn="base">
        <a:spcBef>
          <a:spcPct val="0"/>
        </a:spcBef>
        <a:spcAft>
          <a:spcPct val="0"/>
        </a:spcAft>
        <a:defRPr sz="17550">
          <a:solidFill>
            <a:schemeClr val="tx1"/>
          </a:solidFill>
          <a:latin typeface="Calibri" pitchFamily="34" charset="0"/>
          <a:ea typeface="新細明體" charset="-120"/>
        </a:defRPr>
      </a:lvl9pPr>
    </p:titleStyle>
    <p:bodyStyle>
      <a:lvl1pPr marL="1368295" indent="-1368295" algn="l" rtl="0" eaLnBrk="0" fontAlgn="base" hangingPunct="0">
        <a:spcBef>
          <a:spcPct val="20000"/>
        </a:spcBef>
        <a:spcAft>
          <a:spcPct val="0"/>
        </a:spcAft>
        <a:buFont typeface="Arial" panose="020B0604020202020204" pitchFamily="34" charset="0"/>
        <a:buChar char="•"/>
        <a:defRPr sz="12738" kern="1200">
          <a:solidFill>
            <a:schemeClr val="tx1"/>
          </a:solidFill>
          <a:latin typeface="+mn-lt"/>
          <a:ea typeface="+mn-ea"/>
          <a:cs typeface="+mn-cs"/>
        </a:defRPr>
      </a:lvl1pPr>
      <a:lvl2pPr marL="2963515" indent="-1139123" algn="l" rtl="0" eaLnBrk="0" fontAlgn="base" hangingPunct="0">
        <a:spcBef>
          <a:spcPct val="20000"/>
        </a:spcBef>
        <a:spcAft>
          <a:spcPct val="0"/>
        </a:spcAft>
        <a:buFont typeface="Arial" panose="020B0604020202020204" pitchFamily="34" charset="0"/>
        <a:buChar char="–"/>
        <a:defRPr sz="11181" kern="1200">
          <a:solidFill>
            <a:schemeClr val="tx1"/>
          </a:solidFill>
          <a:latin typeface="+mn-lt"/>
          <a:ea typeface="+mn-ea"/>
          <a:cs typeface="+mn-cs"/>
        </a:defRPr>
      </a:lvl2pPr>
      <a:lvl3pPr marL="4560981" indent="-912196" algn="l" rtl="0" eaLnBrk="0" fontAlgn="base" hangingPunct="0">
        <a:spcBef>
          <a:spcPct val="20000"/>
        </a:spcBef>
        <a:spcAft>
          <a:spcPct val="0"/>
        </a:spcAft>
        <a:buFont typeface="Arial" panose="020B0604020202020204" pitchFamily="34" charset="0"/>
        <a:buChar char="•"/>
        <a:defRPr sz="9624" kern="1200">
          <a:solidFill>
            <a:schemeClr val="tx1"/>
          </a:solidFill>
          <a:latin typeface="+mn-lt"/>
          <a:ea typeface="+mn-ea"/>
          <a:cs typeface="+mn-cs"/>
        </a:defRPr>
      </a:lvl3pPr>
      <a:lvl4pPr marL="6385374" indent="-912196" algn="l" rtl="0" eaLnBrk="0" fontAlgn="base" hangingPunct="0">
        <a:spcBef>
          <a:spcPct val="20000"/>
        </a:spcBef>
        <a:spcAft>
          <a:spcPct val="0"/>
        </a:spcAft>
        <a:buFont typeface="Arial" panose="020B0604020202020204" pitchFamily="34" charset="0"/>
        <a:buChar char="–"/>
        <a:defRPr sz="7926" kern="1200">
          <a:solidFill>
            <a:schemeClr val="tx1"/>
          </a:solidFill>
          <a:latin typeface="+mn-lt"/>
          <a:ea typeface="+mn-ea"/>
          <a:cs typeface="+mn-cs"/>
        </a:defRPr>
      </a:lvl4pPr>
      <a:lvl5pPr marL="8212014" indent="-912196" algn="l" rtl="0" eaLnBrk="0" fontAlgn="base" hangingPunct="0">
        <a:spcBef>
          <a:spcPct val="20000"/>
        </a:spcBef>
        <a:spcAft>
          <a:spcPct val="0"/>
        </a:spcAft>
        <a:buFont typeface="Arial" panose="020B0604020202020204" pitchFamily="34" charset="0"/>
        <a:buChar char="»"/>
        <a:defRPr sz="7926" kern="1200">
          <a:solidFill>
            <a:schemeClr val="tx1"/>
          </a:solidFill>
          <a:latin typeface="+mn-lt"/>
          <a:ea typeface="+mn-ea"/>
          <a:cs typeface="+mn-cs"/>
        </a:defRPr>
      </a:lvl5pPr>
      <a:lvl6pPr marL="10037560" indent="-912505" algn="l" defTabSz="3650022" rtl="0" eaLnBrk="1" latinLnBrk="0" hangingPunct="1">
        <a:spcBef>
          <a:spcPct val="20000"/>
        </a:spcBef>
        <a:buFont typeface="Arial" pitchFamily="34" charset="0"/>
        <a:buChar char="•"/>
        <a:defRPr sz="7926" kern="1200">
          <a:solidFill>
            <a:schemeClr val="tx1"/>
          </a:solidFill>
          <a:latin typeface="+mn-lt"/>
          <a:ea typeface="+mn-ea"/>
          <a:cs typeface="+mn-cs"/>
        </a:defRPr>
      </a:lvl6pPr>
      <a:lvl7pPr marL="11862570" indent="-912505" algn="l" defTabSz="3650022" rtl="0" eaLnBrk="1" latinLnBrk="0" hangingPunct="1">
        <a:spcBef>
          <a:spcPct val="20000"/>
        </a:spcBef>
        <a:buFont typeface="Arial" pitchFamily="34" charset="0"/>
        <a:buChar char="•"/>
        <a:defRPr sz="7926" kern="1200">
          <a:solidFill>
            <a:schemeClr val="tx1"/>
          </a:solidFill>
          <a:latin typeface="+mn-lt"/>
          <a:ea typeface="+mn-ea"/>
          <a:cs typeface="+mn-cs"/>
        </a:defRPr>
      </a:lvl7pPr>
      <a:lvl8pPr marL="13687581" indent="-912505" algn="l" defTabSz="3650022" rtl="0" eaLnBrk="1" latinLnBrk="0" hangingPunct="1">
        <a:spcBef>
          <a:spcPct val="20000"/>
        </a:spcBef>
        <a:buFont typeface="Arial" pitchFamily="34" charset="0"/>
        <a:buChar char="•"/>
        <a:defRPr sz="7926" kern="1200">
          <a:solidFill>
            <a:schemeClr val="tx1"/>
          </a:solidFill>
          <a:latin typeface="+mn-lt"/>
          <a:ea typeface="+mn-ea"/>
          <a:cs typeface="+mn-cs"/>
        </a:defRPr>
      </a:lvl8pPr>
      <a:lvl9pPr marL="15512591" indent="-912505" algn="l" defTabSz="3650022" rtl="0" eaLnBrk="1" latinLnBrk="0" hangingPunct="1">
        <a:spcBef>
          <a:spcPct val="20000"/>
        </a:spcBef>
        <a:buFont typeface="Arial" pitchFamily="34" charset="0"/>
        <a:buChar char="•"/>
        <a:defRPr sz="7926" kern="1200">
          <a:solidFill>
            <a:schemeClr val="tx1"/>
          </a:solidFill>
          <a:latin typeface="+mn-lt"/>
          <a:ea typeface="+mn-ea"/>
          <a:cs typeface="+mn-cs"/>
        </a:defRPr>
      </a:lvl9pPr>
    </p:bodyStyle>
    <p:otherStyle>
      <a:defPPr>
        <a:defRPr lang="zh-TW"/>
      </a:defPPr>
      <a:lvl1pPr marL="0" algn="l" defTabSz="3650022" rtl="0" eaLnBrk="1" latinLnBrk="0" hangingPunct="1">
        <a:defRPr sz="7218" kern="1200">
          <a:solidFill>
            <a:schemeClr val="tx1"/>
          </a:solidFill>
          <a:latin typeface="+mn-lt"/>
          <a:ea typeface="+mn-ea"/>
          <a:cs typeface="+mn-cs"/>
        </a:defRPr>
      </a:lvl1pPr>
      <a:lvl2pPr marL="1825011" algn="l" defTabSz="3650022" rtl="0" eaLnBrk="1" latinLnBrk="0" hangingPunct="1">
        <a:defRPr sz="7218" kern="1200">
          <a:solidFill>
            <a:schemeClr val="tx1"/>
          </a:solidFill>
          <a:latin typeface="+mn-lt"/>
          <a:ea typeface="+mn-ea"/>
          <a:cs typeface="+mn-cs"/>
        </a:defRPr>
      </a:lvl2pPr>
      <a:lvl3pPr marL="3650022" algn="l" defTabSz="3650022" rtl="0" eaLnBrk="1" latinLnBrk="0" hangingPunct="1">
        <a:defRPr sz="7218" kern="1200">
          <a:solidFill>
            <a:schemeClr val="tx1"/>
          </a:solidFill>
          <a:latin typeface="+mn-lt"/>
          <a:ea typeface="+mn-ea"/>
          <a:cs typeface="+mn-cs"/>
        </a:defRPr>
      </a:lvl3pPr>
      <a:lvl4pPr marL="5475033" algn="l" defTabSz="3650022" rtl="0" eaLnBrk="1" latinLnBrk="0" hangingPunct="1">
        <a:defRPr sz="7218" kern="1200">
          <a:solidFill>
            <a:schemeClr val="tx1"/>
          </a:solidFill>
          <a:latin typeface="+mn-lt"/>
          <a:ea typeface="+mn-ea"/>
          <a:cs typeface="+mn-cs"/>
        </a:defRPr>
      </a:lvl4pPr>
      <a:lvl5pPr marL="7300044" algn="l" defTabSz="3650022" rtl="0" eaLnBrk="1" latinLnBrk="0" hangingPunct="1">
        <a:defRPr sz="7218" kern="1200">
          <a:solidFill>
            <a:schemeClr val="tx1"/>
          </a:solidFill>
          <a:latin typeface="+mn-lt"/>
          <a:ea typeface="+mn-ea"/>
          <a:cs typeface="+mn-cs"/>
        </a:defRPr>
      </a:lvl5pPr>
      <a:lvl6pPr marL="9125053" algn="l" defTabSz="3650022" rtl="0" eaLnBrk="1" latinLnBrk="0" hangingPunct="1">
        <a:defRPr sz="7218" kern="1200">
          <a:solidFill>
            <a:schemeClr val="tx1"/>
          </a:solidFill>
          <a:latin typeface="+mn-lt"/>
          <a:ea typeface="+mn-ea"/>
          <a:cs typeface="+mn-cs"/>
        </a:defRPr>
      </a:lvl6pPr>
      <a:lvl7pPr marL="10950064" algn="l" defTabSz="3650022" rtl="0" eaLnBrk="1" latinLnBrk="0" hangingPunct="1">
        <a:defRPr sz="7218" kern="1200">
          <a:solidFill>
            <a:schemeClr val="tx1"/>
          </a:solidFill>
          <a:latin typeface="+mn-lt"/>
          <a:ea typeface="+mn-ea"/>
          <a:cs typeface="+mn-cs"/>
        </a:defRPr>
      </a:lvl7pPr>
      <a:lvl8pPr marL="12775075" algn="l" defTabSz="3650022" rtl="0" eaLnBrk="1" latinLnBrk="0" hangingPunct="1">
        <a:defRPr sz="7218" kern="1200">
          <a:solidFill>
            <a:schemeClr val="tx1"/>
          </a:solidFill>
          <a:latin typeface="+mn-lt"/>
          <a:ea typeface="+mn-ea"/>
          <a:cs typeface="+mn-cs"/>
        </a:defRPr>
      </a:lvl8pPr>
      <a:lvl9pPr marL="14600086" algn="l" defTabSz="3650022" rtl="0" eaLnBrk="1" latinLnBrk="0" hangingPunct="1">
        <a:defRPr sz="72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2"/>
          <p:cNvSpPr/>
          <p:nvPr/>
        </p:nvSpPr>
        <p:spPr>
          <a:xfrm>
            <a:off x="-1" y="-39378"/>
            <a:ext cx="30275213" cy="42843141"/>
          </a:xfrm>
          <a:prstGeom prst="rect">
            <a:avLst/>
          </a:prstGeom>
          <a:gradFill>
            <a:gsLst>
              <a:gs pos="0">
                <a:srgbClr val="F5BDBD">
                  <a:alpha val="50000"/>
                </a:srgbClr>
              </a:gs>
              <a:gs pos="52194">
                <a:schemeClr val="bg1"/>
              </a:gs>
              <a:gs pos="100000">
                <a:srgbClr val="A4B8D8">
                  <a:alpha val="40000"/>
                </a:srgbClr>
              </a:gs>
            </a:gsLst>
            <a:lin ang="12600000" scaled="0"/>
          </a:gradFill>
          <a:ln w="12700">
            <a:miter lim="400000"/>
          </a:ln>
        </p:spPr>
        <p:txBody>
          <a:bodyPr lIns="71898" tIns="71898" rIns="71898" bIns="71898" anchor="ctr"/>
          <a:lstStyle/>
          <a:p>
            <a:pPr>
              <a:defRPr sz="2400">
                <a:solidFill>
                  <a:srgbClr val="FFFFFF"/>
                </a:solidFill>
              </a:defRPr>
            </a:pPr>
            <a:endParaRPr sz="3397" dirty="0">
              <a:latin typeface="Times New Roman" panose="02020603050405020304" pitchFamily="18" charset="0"/>
              <a:ea typeface="標楷體" panose="03000509000000000000" pitchFamily="65" charset="-120"/>
            </a:endParaRPr>
          </a:p>
        </p:txBody>
      </p:sp>
      <p:sp>
        <p:nvSpPr>
          <p:cNvPr id="5" name="文字方塊 4"/>
          <p:cNvSpPr txBox="1"/>
          <p:nvPr/>
        </p:nvSpPr>
        <p:spPr>
          <a:xfrm>
            <a:off x="799636" y="10744697"/>
            <a:ext cx="28739570" cy="45537062"/>
          </a:xfrm>
          <a:prstGeom prst="rect">
            <a:avLst/>
          </a:prstGeom>
          <a:noFill/>
        </p:spPr>
        <p:txBody>
          <a:bodyPr wrap="square" numCol="2" spcCol="180000" rtlCol="0">
            <a:spAutoFit/>
          </a:bodyPr>
          <a:lstStyle/>
          <a:p>
            <a:pPr algn="just">
              <a:defRPr/>
            </a:pPr>
            <a:r>
              <a:rPr lang="en-US" altLang="zh-TW" sz="4400" b="1" dirty="0">
                <a:latin typeface="Times New Roman" panose="02020603050405020304" pitchFamily="18" charset="0"/>
                <a:ea typeface="標楷體" panose="03000509000000000000" pitchFamily="65" charset="-120"/>
                <a:cs typeface="Arial" panose="020B0604020202020204" pitchFamily="34" charset="0"/>
              </a:rPr>
              <a:t>DATA</a:t>
            </a:r>
          </a:p>
          <a:p>
            <a:pPr algn="just">
              <a:defRPr/>
            </a:pPr>
            <a:r>
              <a:rPr lang="en-US" altLang="zh-TW" sz="4400" b="1" dirty="0">
                <a:latin typeface="Times New Roman" panose="02020603050405020304" pitchFamily="18" charset="0"/>
                <a:ea typeface="標楷體" panose="03000509000000000000" pitchFamily="65" charset="-120"/>
                <a:cs typeface="Arial Unicode MS" panose="020B0604020202020204" pitchFamily="34" charset="-120"/>
              </a:rPr>
              <a:t>	</a:t>
            </a:r>
          </a:p>
          <a:p>
            <a:pPr algn="just">
              <a:defRPr/>
            </a:pPr>
            <a:endParaRPr lang="en-US" altLang="zh-TW" sz="4400" b="1" dirty="0">
              <a:latin typeface="Times New Roman" panose="02020603050405020304" pitchFamily="18" charset="0"/>
              <a:ea typeface="標楷體" panose="03000509000000000000" pitchFamily="65" charset="-120"/>
              <a:cs typeface="Arial Unicode MS" panose="020B0604020202020204" pitchFamily="34" charset="-120"/>
            </a:endParaRPr>
          </a:p>
          <a:p>
            <a:pPr algn="just">
              <a:defRPr/>
            </a:pPr>
            <a:endParaRPr lang="en-US" altLang="zh-TW" sz="4400" b="1" dirty="0">
              <a:latin typeface="Times New Roman" panose="02020603050405020304" pitchFamily="18" charset="0"/>
              <a:ea typeface="標楷體" panose="03000509000000000000" pitchFamily="65" charset="-120"/>
              <a:cs typeface="Arial Unicode MS" panose="020B0604020202020204" pitchFamily="34" charset="-120"/>
            </a:endParaRPr>
          </a:p>
          <a:p>
            <a:pPr algn="just">
              <a:defRPr/>
            </a:pPr>
            <a:endParaRPr lang="en-US" altLang="zh-TW" sz="4400" b="1" dirty="0" smtClean="0">
              <a:latin typeface="Times New Roman" panose="02020603050405020304" pitchFamily="18" charset="0"/>
              <a:ea typeface="標楷體" panose="03000509000000000000" pitchFamily="65" charset="-120"/>
              <a:cs typeface="Arial" panose="020B0604020202020204" pitchFamily="34" charset="0"/>
            </a:endParaRPr>
          </a:p>
          <a:p>
            <a:pPr algn="just">
              <a:defRPr/>
            </a:pPr>
            <a:r>
              <a:rPr lang="en-US" altLang="zh-TW" sz="4400" b="1" dirty="0" smtClean="0">
                <a:latin typeface="Times New Roman" panose="02020603050405020304" pitchFamily="18" charset="0"/>
                <a:ea typeface="標楷體" panose="03000509000000000000" pitchFamily="65" charset="-120"/>
                <a:cs typeface="Arial" panose="020B0604020202020204" pitchFamily="34" charset="0"/>
              </a:rPr>
              <a:t>METHOD</a:t>
            </a:r>
            <a:endParaRPr lang="en-US" altLang="zh-TW" sz="4400" b="1" dirty="0">
              <a:latin typeface="Times New Roman" panose="02020603050405020304" pitchFamily="18" charset="0"/>
              <a:ea typeface="標楷體" panose="03000509000000000000" pitchFamily="65" charset="-120"/>
              <a:cs typeface="Arial" panose="020B0604020202020204" pitchFamily="34" charset="0"/>
            </a:endParaRPr>
          </a:p>
          <a:p>
            <a:pPr algn="just">
              <a:defRPr/>
            </a:pPr>
            <a:r>
              <a:rPr lang="en-US" altLang="zh-TW" sz="4400" b="1" dirty="0">
                <a:latin typeface="Times New Roman" panose="02020603050405020304" pitchFamily="18" charset="0"/>
                <a:ea typeface="標楷體" panose="03000509000000000000" pitchFamily="65" charset="-120"/>
                <a:cs typeface="Arial" panose="020B0604020202020204" pitchFamily="34" charset="0"/>
              </a:rPr>
              <a:t>	</a:t>
            </a:r>
            <a:r>
              <a:rPr lang="en-US" altLang="zh-TW" sz="4400" dirty="0" smtClean="0">
                <a:latin typeface="Times New Roman" panose="02020603050405020304" pitchFamily="18" charset="0"/>
                <a:ea typeface="標楷體" panose="03000509000000000000" pitchFamily="65" charset="-120"/>
                <a:cs typeface="Arial" panose="020B0604020202020204" pitchFamily="34" charset="0"/>
              </a:rPr>
              <a:t>We developed two approaches: </a:t>
            </a:r>
            <a:r>
              <a:rPr lang="en-US" altLang="zh-TW" sz="4400" dirty="0">
                <a:latin typeface="Times New Roman" panose="02020603050405020304" pitchFamily="18" charset="0"/>
                <a:ea typeface="標楷體" panose="03000509000000000000" pitchFamily="65" charset="-120"/>
                <a:cs typeface="Arial" panose="020B0604020202020204" pitchFamily="34" charset="0"/>
              </a:rPr>
              <a:t>Improved-Baseline and Machine Learning. First, we extracted contents from html pages in order to make the following work easier. Then, we take these methods:</a:t>
            </a:r>
          </a:p>
          <a:p>
            <a:pPr algn="just">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1. </a:t>
            </a:r>
            <a:r>
              <a:rPr lang="en-US" altLang="zh-TW" sz="4400" b="1" i="1" dirty="0" smtClean="0">
                <a:latin typeface="Times New Roman" panose="02020603050405020304" pitchFamily="18" charset="0"/>
                <a:ea typeface="標楷體" panose="03000509000000000000" pitchFamily="65" charset="-120"/>
                <a:cs typeface="Arial" panose="020B0604020202020204" pitchFamily="34" charset="0"/>
              </a:rPr>
              <a:t>Improved Methods</a:t>
            </a:r>
            <a:endParaRPr lang="en-US" altLang="zh-TW" sz="4400" b="1" i="1"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r>
              <a:rPr lang="en-US" altLang="zh-TW" sz="4400" dirty="0">
                <a:latin typeface="Times New Roman" panose="02020603050405020304" pitchFamily="18" charset="0"/>
                <a:ea typeface="標楷體" panose="03000509000000000000" pitchFamily="65" charset="-120"/>
                <a:cs typeface="Arial" panose="020B0604020202020204" pitchFamily="34" charset="0"/>
              </a:rPr>
              <a:t>	If some of words of iUnit appears more frequent in its documents for the given query than in other documents for the other queries, it represents those words are important (highly relevant) for this query. </a:t>
            </a:r>
            <a:endParaRPr lang="en-US" altLang="zh-TW" sz="4400" dirty="0" smtClean="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endParaRPr lang="en-US" altLang="zh-TW" sz="4400" dirty="0" smtClean="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endParaRPr lang="zh-TW" altLang="zh-TW" sz="4400"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marL="1528524" lvl="1" algn="just">
              <a:defRPr/>
            </a:pP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1.1	Natural Language Processing(NLP)</a:t>
            </a:r>
          </a:p>
          <a:p>
            <a:pPr marL="1019016" lvl="1" algn="just">
              <a:defRPr/>
            </a:pPr>
            <a:r>
              <a:rPr lang="en-US" altLang="zh-TW" sz="4400" dirty="0">
                <a:latin typeface="Times New Roman" panose="02020603050405020304" pitchFamily="18" charset="0"/>
                <a:ea typeface="標楷體" panose="03000509000000000000" pitchFamily="65" charset="-120"/>
                <a:cs typeface="Arial" panose="020B0604020202020204" pitchFamily="34" charset="0"/>
              </a:rPr>
              <a:t>	Do stemming so as to get the correct quantity of words and remove meaningless words such as "the" and "his".</a:t>
            </a:r>
          </a:p>
          <a:p>
            <a:pPr marL="1528524" lvl="1" algn="just">
              <a:defRPr/>
            </a:pP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1.2	Filter Infrequent Words</a:t>
            </a:r>
          </a:p>
          <a:p>
            <a:pPr marL="1019016" lvl="1" algn="just">
              <a:defRPr/>
            </a:pPr>
            <a:r>
              <a:rPr lang="en-US" altLang="zh-TW" sz="4400" dirty="0">
                <a:latin typeface="Times New Roman" panose="02020603050405020304" pitchFamily="18" charset="0"/>
                <a:ea typeface="標楷體" panose="03000509000000000000" pitchFamily="65" charset="-120"/>
                <a:cs typeface="Arial" panose="020B0604020202020204" pitchFamily="34" charset="0"/>
              </a:rPr>
              <a:t>	Set a threshold, and filter those words, quantity of which are not up to the threshold, which means those words are too rare to be involved.</a:t>
            </a:r>
          </a:p>
          <a:p>
            <a:pPr marL="1528524" lvl="1" algn="just">
              <a:defRPr/>
            </a:pP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1.3	Make negative scores to zero</a:t>
            </a:r>
          </a:p>
          <a:p>
            <a:pPr marL="1019016" lvl="1" algn="just">
              <a:defRPr/>
            </a:pPr>
            <a:r>
              <a:rPr lang="en-US" altLang="zh-TW" sz="4400" i="1" dirty="0">
                <a:latin typeface="Times New Roman" panose="02020603050405020304" pitchFamily="18" charset="0"/>
                <a:ea typeface="標楷體" panose="03000509000000000000" pitchFamily="65" charset="-120"/>
                <a:cs typeface="Arial" panose="020B0604020202020204" pitchFamily="34" charset="0"/>
              </a:rPr>
              <a:t>	</a:t>
            </a:r>
            <a:r>
              <a:rPr lang="en-US" altLang="zh-TW" sz="4400" dirty="0">
                <a:latin typeface="Times New Roman" panose="02020603050405020304" pitchFamily="18" charset="0"/>
                <a:ea typeface="標楷體" panose="03000509000000000000" pitchFamily="65" charset="-120"/>
                <a:cs typeface="Arial" panose="020B0604020202020204" pitchFamily="34" charset="0"/>
              </a:rPr>
              <a:t>Ideally, the score should not be reduced by unimportant words. Instead, they should not matter.</a:t>
            </a:r>
            <a:endParaRPr lang="zh-TW" altLang="zh-TW" sz="4400" dirty="0">
              <a:latin typeface="Times New Roman" panose="02020603050405020304" pitchFamily="18" charset="0"/>
              <a:ea typeface="標楷體" panose="03000509000000000000" pitchFamily="65" charset="-120"/>
              <a:cs typeface="Arial" panose="020B0604020202020204" pitchFamily="34" charset="0"/>
            </a:endParaRPr>
          </a:p>
          <a:p>
            <a:pPr marL="1528524" lvl="1" algn="just">
              <a:defRPr/>
            </a:pP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1.4	Take mean</a:t>
            </a:r>
          </a:p>
          <a:p>
            <a:pPr marL="1019016" lvl="1" algn="just">
              <a:defRPr/>
            </a:pPr>
            <a:r>
              <a:rPr lang="en-US" altLang="zh-TW" sz="4400" dirty="0">
                <a:latin typeface="Times New Roman" panose="02020603050405020304" pitchFamily="18" charset="0"/>
                <a:ea typeface="標楷體" panose="03000509000000000000" pitchFamily="65" charset="-120"/>
                <a:cs typeface="Arial" panose="020B0604020202020204" pitchFamily="34" charset="0"/>
              </a:rPr>
              <a:t>	Overall, the longer iUnit is, the higher score is, which means comparing all iUnits in different length is unfair. Therefore, we divide score by the length of iUnit.	</a:t>
            </a:r>
          </a:p>
          <a:p>
            <a:pPr marL="1528524" lvl="1" algn="just">
              <a:defRPr/>
            </a:pP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1.5	Ranks of Page</a:t>
            </a:r>
          </a:p>
          <a:p>
            <a:pPr marL="1019016" lvl="1" algn="just">
              <a:defRPr/>
            </a:pPr>
            <a:r>
              <a:rPr lang="en-US" altLang="zh-TW" sz="4400" i="1" dirty="0">
                <a:latin typeface="Times New Roman" panose="02020603050405020304" pitchFamily="18" charset="0"/>
                <a:ea typeface="標楷體" panose="03000509000000000000" pitchFamily="65" charset="-120"/>
                <a:cs typeface="Arial" panose="020B0604020202020204" pitchFamily="34" charset="0"/>
              </a:rPr>
              <a:t>	</a:t>
            </a:r>
            <a:r>
              <a:rPr lang="en-US" altLang="zh-TW" sz="4400" dirty="0">
                <a:latin typeface="Times New Roman" panose="02020603050405020304" pitchFamily="18" charset="0"/>
                <a:ea typeface="標楷體" panose="03000509000000000000" pitchFamily="65" charset="-120"/>
                <a:cs typeface="Arial" panose="020B0604020202020204" pitchFamily="34" charset="0"/>
              </a:rPr>
              <a:t>Documents are derived from Bing search, which possesses its own searching algorithm. Based on the rank sorted by Bing, we give it a weight. Word appears in top pages will occupy more score, vice versa.</a:t>
            </a:r>
          </a:p>
          <a:p>
            <a:pPr marL="1528524" lvl="1" algn="just">
              <a:defRPr/>
            </a:pPr>
            <a:r>
              <a:rPr lang="en-US" altLang="zh-TW" sz="4400" b="1" dirty="0">
                <a:latin typeface="Times New Roman" panose="02020603050405020304" pitchFamily="18" charset="0"/>
                <a:ea typeface="標楷體" panose="03000509000000000000" pitchFamily="65" charset="-120"/>
                <a:cs typeface="Arial" panose="020B0604020202020204" pitchFamily="34" charset="0"/>
              </a:rPr>
              <a:t>1</a:t>
            </a: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.6	Do not use smoothing</a:t>
            </a:r>
          </a:p>
          <a:p>
            <a:pPr marL="1019016" lvl="1" algn="just">
              <a:defRPr/>
            </a:pPr>
            <a:r>
              <a:rPr lang="en-US" altLang="zh-TW" sz="4400" dirty="0">
                <a:latin typeface="Times New Roman" panose="02020603050405020304" pitchFamily="18" charset="0"/>
                <a:ea typeface="標楷體" panose="03000509000000000000" pitchFamily="65" charset="-120"/>
                <a:cs typeface="Arial" panose="020B0604020202020204" pitchFamily="34" charset="0"/>
              </a:rPr>
              <a:t>	Before using the baseline, we need to know what will happen without smoothing. Therefore, we take a try to see what will happen if there is no smoothing done</a:t>
            </a:r>
            <a:r>
              <a:rPr lang="en-US" altLang="zh-TW" sz="4400" dirty="0" smtClean="0">
                <a:latin typeface="Times New Roman" panose="02020603050405020304" pitchFamily="18" charset="0"/>
                <a:ea typeface="標楷體" panose="03000509000000000000" pitchFamily="65" charset="-120"/>
                <a:cs typeface="Arial" panose="020B0604020202020204" pitchFamily="34" charset="0"/>
              </a:rPr>
              <a:t>.</a:t>
            </a: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i="1" dirty="0">
              <a:latin typeface="Times New Roman" panose="02020603050405020304" pitchFamily="18" charset="0"/>
              <a:ea typeface="標楷體" panose="03000509000000000000" pitchFamily="65" charset="-120"/>
              <a:cs typeface="Arial" panose="020B0604020202020204" pitchFamily="34" charset="0"/>
            </a:endParaRPr>
          </a:p>
          <a:p>
            <a:pPr algn="just">
              <a:buNone/>
              <a:defRPr/>
            </a:pP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2. Machine Learning</a:t>
            </a:r>
          </a:p>
          <a:p>
            <a:pPr algn="just">
              <a:defRPr/>
            </a:pPr>
            <a:r>
              <a:rPr lang="en-US" altLang="zh-TW" sz="4400" i="1" dirty="0">
                <a:latin typeface="Times New Roman" panose="02020603050405020304" pitchFamily="18" charset="0"/>
                <a:ea typeface="標楷體" panose="03000509000000000000" pitchFamily="65" charset="-120"/>
                <a:cs typeface="Arial" panose="020B0604020202020204" pitchFamily="34" charset="0"/>
              </a:rPr>
              <a:t>	</a:t>
            </a:r>
            <a:r>
              <a:rPr lang="en-US" altLang="zh-TW" sz="4400" dirty="0">
                <a:latin typeface="Times New Roman" panose="02020603050405020304" pitchFamily="18" charset="0"/>
                <a:ea typeface="標楷體" panose="03000509000000000000" pitchFamily="65" charset="-120"/>
                <a:cs typeface="Arial" panose="020B0604020202020204" pitchFamily="34" charset="0"/>
              </a:rPr>
              <a:t>Predict the answer through the relation between query and iUnits with the tool </a:t>
            </a:r>
            <a:r>
              <a:rPr lang="en-US" altLang="zh-TW" sz="4400" dirty="0" err="1">
                <a:latin typeface="Times New Roman" panose="02020603050405020304" pitchFamily="18" charset="0"/>
                <a:ea typeface="標楷體" panose="03000509000000000000" pitchFamily="65" charset="-120"/>
                <a:cs typeface="Arial" panose="020B0604020202020204" pitchFamily="34" charset="0"/>
              </a:rPr>
              <a:t>Liblinear</a:t>
            </a:r>
            <a:r>
              <a:rPr lang="en-US" altLang="zh-TW" sz="4400" dirty="0">
                <a:latin typeface="Times New Roman" panose="02020603050405020304" pitchFamily="18" charset="0"/>
                <a:ea typeface="標楷體" panose="03000509000000000000" pitchFamily="65" charset="-120"/>
                <a:cs typeface="Arial" panose="020B0604020202020204" pitchFamily="34" charset="0"/>
              </a:rPr>
              <a:t>-SVM and the 100-dimension Word2Vec dictionary pre-trained by Wikipedia 2014 corpus and English Gigaword fifth edition corpus. Each word has its 100-value vector, and closer the distance between two words, more frequently they appear together. </a:t>
            </a:r>
          </a:p>
          <a:p>
            <a:pPr algn="just">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algn="just">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algn="just">
              <a:defRPr/>
            </a:pPr>
            <a:endParaRPr lang="en-US" altLang="zh-TW" sz="4400" dirty="0" smtClean="0">
              <a:latin typeface="Times New Roman" panose="02020603050405020304" pitchFamily="18" charset="0"/>
              <a:ea typeface="標楷體" panose="03000509000000000000" pitchFamily="65" charset="-120"/>
              <a:cs typeface="Arial" panose="020B0604020202020204" pitchFamily="34" charset="0"/>
            </a:endParaRPr>
          </a:p>
          <a:p>
            <a:pPr algn="just">
              <a:defRPr/>
            </a:pPr>
            <a:endParaRPr lang="en-US" altLang="zh-TW" sz="1600" dirty="0">
              <a:latin typeface="Times New Roman" panose="02020603050405020304" pitchFamily="18" charset="0"/>
              <a:ea typeface="標楷體" panose="03000509000000000000" pitchFamily="65" charset="-120"/>
              <a:cs typeface="Arial" panose="020B0604020202020204" pitchFamily="34" charset="0"/>
            </a:endParaRPr>
          </a:p>
          <a:p>
            <a:pPr marL="1528524" lvl="1" algn="just">
              <a:defRPr/>
            </a:pP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2.1	Pointwise</a:t>
            </a:r>
            <a:endParaRPr lang="zh-TW" altLang="zh-TW" sz="4400" b="1" i="1"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r>
              <a:rPr lang="en-US" altLang="zh-TW" sz="4400" i="1" dirty="0">
                <a:latin typeface="Times New Roman" panose="02020603050405020304" pitchFamily="18" charset="0"/>
                <a:ea typeface="標楷體" panose="03000509000000000000" pitchFamily="65" charset="-120"/>
                <a:cs typeface="Arial" panose="020B0604020202020204" pitchFamily="34" charset="0"/>
              </a:rPr>
              <a:t>	</a:t>
            </a:r>
            <a:r>
              <a:rPr lang="en-US" altLang="zh-TW" sz="4400" dirty="0">
                <a:latin typeface="Times New Roman" panose="02020603050405020304" pitchFamily="18" charset="0"/>
                <a:ea typeface="標楷體" panose="03000509000000000000" pitchFamily="65" charset="-120"/>
                <a:cs typeface="Arial" panose="020B0604020202020204" pitchFamily="34" charset="0"/>
              </a:rPr>
              <a:t>Taking the ground truth of training data as label, we set 101 values as features composed of the 100-dimension vector and the score from the Improved-Baseline method. We evaluated our model with 5-fold</a:t>
            </a:r>
            <a:r>
              <a:rPr lang="en-US" altLang="zh-TW" sz="4400" dirty="0" smtClean="0">
                <a:latin typeface="Times New Roman" panose="02020603050405020304" pitchFamily="18" charset="0"/>
                <a:ea typeface="標楷體" panose="03000509000000000000" pitchFamily="65" charset="-120"/>
                <a:cs typeface="Arial" panose="020B0604020202020204" pitchFamily="34" charset="0"/>
              </a:rPr>
              <a:t>.</a:t>
            </a:r>
          </a:p>
          <a:p>
            <a:pPr marL="1019016" lvl="1" algn="just">
              <a:defRPr/>
            </a:pPr>
            <a:endParaRPr lang="en-US" altLang="zh-TW" sz="4400" dirty="0" smtClean="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dirty="0" smtClean="0">
              <a:latin typeface="Times New Roman" panose="02020603050405020304" pitchFamily="18" charset="0"/>
              <a:ea typeface="標楷體" panose="03000509000000000000" pitchFamily="65" charset="-120"/>
              <a:cs typeface="Arial" panose="020B0604020202020204" pitchFamily="34" charset="0"/>
            </a:endParaRPr>
          </a:p>
          <a:p>
            <a:pPr marL="1528524" lvl="1" algn="just">
              <a:defRPr/>
            </a:pPr>
            <a:r>
              <a:rPr lang="en-US" altLang="zh-TW" sz="4400" b="1" i="1" dirty="0" smtClean="0">
                <a:latin typeface="Times New Roman" panose="02020603050405020304" pitchFamily="18" charset="0"/>
                <a:ea typeface="標楷體" panose="03000509000000000000" pitchFamily="65" charset="-120"/>
                <a:cs typeface="Arial" panose="020B0604020202020204" pitchFamily="34" charset="0"/>
              </a:rPr>
              <a:t>2.2</a:t>
            </a:r>
            <a:r>
              <a:rPr lang="en-US" altLang="zh-TW" sz="4400" b="1" i="1" dirty="0">
                <a:latin typeface="Times New Roman" panose="02020603050405020304" pitchFamily="18" charset="0"/>
                <a:ea typeface="標楷體" panose="03000509000000000000" pitchFamily="65" charset="-120"/>
                <a:cs typeface="Arial" panose="020B0604020202020204" pitchFamily="34" charset="0"/>
              </a:rPr>
              <a:t>	Pairwise</a:t>
            </a:r>
          </a:p>
          <a:p>
            <a:pPr marL="1019016" lvl="1" algn="just">
              <a:defRPr/>
            </a:pPr>
            <a:r>
              <a:rPr lang="en-US" altLang="zh-TW" sz="4400" dirty="0">
                <a:latin typeface="Times New Roman" panose="02020603050405020304" pitchFamily="18" charset="0"/>
                <a:ea typeface="標楷體" panose="03000509000000000000" pitchFamily="65" charset="-120"/>
                <a:cs typeface="Arial" panose="020B0604020202020204" pitchFamily="34" charset="0"/>
              </a:rPr>
              <a:t>	Considering the relation between iUnits, we divide labels into three kinds: 0(larger), 1(equal), and 2(smaller). There are 201 features for each instance, vector of iUnit A - Q and </a:t>
            </a:r>
            <a:r>
              <a:rPr lang="en-US" altLang="zh-TW" sz="4400" dirty="0" err="1">
                <a:latin typeface="Times New Roman" panose="02020603050405020304" pitchFamily="18" charset="0"/>
                <a:ea typeface="標楷體" panose="03000509000000000000" pitchFamily="65" charset="-120"/>
                <a:cs typeface="Arial" panose="020B0604020202020204" pitchFamily="34" charset="0"/>
              </a:rPr>
              <a:t>iUnit</a:t>
            </a:r>
            <a:r>
              <a:rPr lang="en-US" altLang="zh-TW" sz="4400" dirty="0">
                <a:latin typeface="Times New Roman" panose="02020603050405020304" pitchFamily="18" charset="0"/>
                <a:ea typeface="標楷體" panose="03000509000000000000" pitchFamily="65" charset="-120"/>
                <a:cs typeface="Arial" panose="020B0604020202020204" pitchFamily="34" charset="0"/>
              </a:rPr>
              <a:t> B - Q. The last one is the score of iUnit A minus that of </a:t>
            </a:r>
            <a:r>
              <a:rPr lang="en-US" altLang="zh-TW" sz="4400" dirty="0" err="1">
                <a:latin typeface="Times New Roman" panose="02020603050405020304" pitchFamily="18" charset="0"/>
                <a:ea typeface="標楷體" panose="03000509000000000000" pitchFamily="65" charset="-120"/>
                <a:cs typeface="Arial" panose="020B0604020202020204" pitchFamily="34" charset="0"/>
              </a:rPr>
              <a:t>iUnit</a:t>
            </a:r>
            <a:r>
              <a:rPr lang="en-US" altLang="zh-TW" sz="4400" dirty="0">
                <a:latin typeface="Times New Roman" panose="02020603050405020304" pitchFamily="18" charset="0"/>
                <a:ea typeface="標楷體" panose="03000509000000000000" pitchFamily="65" charset="-120"/>
                <a:cs typeface="Arial" panose="020B0604020202020204" pitchFamily="34" charset="0"/>
              </a:rPr>
              <a:t> B gained from Improved-Baseline</a:t>
            </a:r>
            <a:r>
              <a:rPr lang="en-US" altLang="zh-TW" sz="4400" dirty="0" smtClean="0">
                <a:latin typeface="Times New Roman" panose="02020603050405020304" pitchFamily="18" charset="0"/>
                <a:ea typeface="標楷體" panose="03000509000000000000" pitchFamily="65" charset="-120"/>
                <a:cs typeface="Arial" panose="020B0604020202020204" pitchFamily="34" charset="0"/>
              </a:rPr>
              <a:t>.</a:t>
            </a:r>
          </a:p>
          <a:p>
            <a:pPr marL="1019016" lvl="1" algn="just">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marL="1019016" lvl="1" algn="just">
              <a:defRPr/>
            </a:pPr>
            <a:endParaRPr lang="en-US" altLang="zh-TW" sz="4400" dirty="0" smtClean="0">
              <a:latin typeface="Times New Roman" panose="02020603050405020304" pitchFamily="18" charset="0"/>
              <a:ea typeface="標楷體" panose="03000509000000000000" pitchFamily="65" charset="-120"/>
              <a:cs typeface="Arial" panose="020B0604020202020204" pitchFamily="34" charset="0"/>
            </a:endParaRPr>
          </a:p>
          <a:p>
            <a:pPr algn="just">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marL="229172" algn="just">
              <a:defRPr/>
            </a:pPr>
            <a:r>
              <a:rPr lang="en-US" altLang="zh-TW" sz="4400" b="1" dirty="0">
                <a:latin typeface="Times New Roman" panose="02020603050405020304" pitchFamily="18" charset="0"/>
                <a:ea typeface="標楷體" panose="03000509000000000000" pitchFamily="65" charset="-120"/>
                <a:cs typeface="Arial" panose="020B0604020202020204" pitchFamily="34" charset="0"/>
              </a:rPr>
              <a:t>CONCOLUSION</a:t>
            </a:r>
          </a:p>
          <a:p>
            <a:pPr marL="229172" algn="just">
              <a:defRPr/>
            </a:pPr>
            <a:r>
              <a:rPr lang="en-US" altLang="zh-TW" sz="4400" b="1" dirty="0">
                <a:latin typeface="Times New Roman" panose="02020603050405020304" pitchFamily="18" charset="0"/>
                <a:ea typeface="標楷體" panose="03000509000000000000" pitchFamily="65" charset="-120"/>
                <a:cs typeface="Arial" panose="020B0604020202020204" pitchFamily="34" charset="0"/>
              </a:rPr>
              <a:t>	</a:t>
            </a:r>
            <a:r>
              <a:rPr lang="en-US" altLang="zh-TW" sz="4400" dirty="0">
                <a:latin typeface="Times New Roman" panose="02020603050405020304" pitchFamily="18" charset="0"/>
                <a:ea typeface="標楷體" panose="03000509000000000000" pitchFamily="65" charset="-120"/>
                <a:cs typeface="Arial" panose="020B0604020202020204" pitchFamily="34" charset="0"/>
              </a:rPr>
              <a:t> As the table presenting, for </a:t>
            </a:r>
            <a:r>
              <a:rPr lang="en-US" altLang="zh-TW" sz="4400" dirty="0" smtClean="0">
                <a:latin typeface="Times New Roman" panose="02020603050405020304" pitchFamily="18" charset="0"/>
                <a:ea typeface="標楷體" panose="03000509000000000000" pitchFamily="65" charset="-120"/>
                <a:cs typeface="Arial" panose="020B0604020202020204" pitchFamily="34" charset="0"/>
              </a:rPr>
              <a:t>Improved Methods </a:t>
            </a:r>
            <a:r>
              <a:rPr lang="en-US" altLang="zh-TW" sz="4400" dirty="0">
                <a:latin typeface="Times New Roman" panose="02020603050405020304" pitchFamily="18" charset="0"/>
                <a:ea typeface="標楷體" panose="03000509000000000000" pitchFamily="65" charset="-120"/>
                <a:cs typeface="Arial" panose="020B0604020202020204" pitchFamily="34" charset="0"/>
              </a:rPr>
              <a:t>with filtering infrequent words and removing smoothing, we can get the score 0.9004 higher than the score of baseline. For Machine Learning with the pairwise method, although it is just higher a little bit than baseline, there is room to improve.</a:t>
            </a:r>
          </a:p>
          <a:p>
            <a:pPr marL="229172" algn="just">
              <a:defRPr/>
            </a:pPr>
            <a:endParaRPr lang="en-US" altLang="zh-TW" sz="4400" dirty="0">
              <a:latin typeface="Times New Roman" panose="02020603050405020304" pitchFamily="18" charset="0"/>
              <a:ea typeface="標楷體" panose="03000509000000000000" pitchFamily="65" charset="-120"/>
              <a:cs typeface="Arial" panose="020B0604020202020204" pitchFamily="34" charset="0"/>
            </a:endParaRPr>
          </a:p>
          <a:p>
            <a:pPr marL="229172" algn="just">
              <a:defRPr/>
            </a:pPr>
            <a:r>
              <a:rPr lang="en-US" altLang="zh-TW" sz="4400" dirty="0">
                <a:latin typeface="Times New Roman" panose="02020603050405020304" pitchFamily="18" charset="0"/>
                <a:ea typeface="標楷體" panose="03000509000000000000" pitchFamily="65" charset="-120"/>
                <a:cs typeface="Arial" panose="020B0604020202020204" pitchFamily="34" charset="0"/>
              </a:rPr>
              <a:t> </a:t>
            </a:r>
          </a:p>
          <a:p>
            <a:pPr marL="229172" algn="just">
              <a:defRPr/>
            </a:pPr>
            <a:endParaRPr lang="en-US" altLang="zh-TW" sz="4400" b="1" dirty="0">
              <a:latin typeface="Times New Roman" panose="02020603050405020304" pitchFamily="18" charset="0"/>
              <a:ea typeface="標楷體" panose="03000509000000000000" pitchFamily="65" charset="-120"/>
              <a:cs typeface="Arial" panose="020B0604020202020204" pitchFamily="34" charset="0"/>
            </a:endParaRPr>
          </a:p>
          <a:p>
            <a:pPr marL="229172" algn="just">
              <a:defRPr/>
            </a:pPr>
            <a:endParaRPr lang="en-US" altLang="zh-TW" sz="4400" b="1" dirty="0">
              <a:latin typeface="Times New Roman" panose="02020603050405020304" pitchFamily="18" charset="0"/>
              <a:ea typeface="標楷體" panose="03000509000000000000" pitchFamily="65" charset="-120"/>
              <a:cs typeface="Arial" panose="020B0604020202020204" pitchFamily="34" charset="0"/>
            </a:endParaRPr>
          </a:p>
          <a:p>
            <a:pPr marL="229172" algn="just">
              <a:defRPr/>
            </a:pPr>
            <a:endParaRPr lang="en-US" altLang="zh-TW" sz="2400" b="1" dirty="0">
              <a:latin typeface="Times New Roman" panose="02020603050405020304" pitchFamily="18" charset="0"/>
              <a:ea typeface="標楷體" panose="03000509000000000000" pitchFamily="65" charset="-120"/>
              <a:cs typeface="Arial" panose="020B0604020202020204" pitchFamily="34" charset="0"/>
            </a:endParaRPr>
          </a:p>
          <a:p>
            <a:pPr marL="229172" algn="just">
              <a:defRPr/>
            </a:pPr>
            <a:r>
              <a:rPr lang="en-US" altLang="zh-TW" sz="4400" b="1" dirty="0">
                <a:latin typeface="Times New Roman" panose="02020603050405020304" pitchFamily="18" charset="0"/>
                <a:ea typeface="標楷體" panose="03000509000000000000" pitchFamily="65" charset="-120"/>
                <a:cs typeface="Arial" panose="020B0604020202020204" pitchFamily="34" charset="0"/>
              </a:rPr>
              <a:t>REFERENCE</a:t>
            </a:r>
          </a:p>
          <a:p>
            <a:pPr marL="509508" algn="just">
              <a:defRPr/>
            </a:pPr>
            <a:r>
              <a:rPr lang="en-US" altLang="zh-TW" sz="3200" dirty="0">
                <a:latin typeface="Times New Roman" panose="02020603050405020304" pitchFamily="18" charset="0"/>
                <a:ea typeface="標楷體" panose="03000509000000000000" pitchFamily="65" charset="-120"/>
                <a:cs typeface="Arial" panose="020B0604020202020204" pitchFamily="34" charset="0"/>
              </a:rPr>
              <a:t>[1]	Jeffrey Pennington, Richard </a:t>
            </a:r>
            <a:r>
              <a:rPr lang="en-US" altLang="zh-TW" sz="3200" dirty="0" err="1">
                <a:latin typeface="Times New Roman" panose="02020603050405020304" pitchFamily="18" charset="0"/>
                <a:ea typeface="標楷體" panose="03000509000000000000" pitchFamily="65" charset="-120"/>
                <a:cs typeface="Arial" panose="020B0604020202020204" pitchFamily="34" charset="0"/>
              </a:rPr>
              <a:t>Socher</a:t>
            </a:r>
            <a:r>
              <a:rPr lang="en-US" altLang="zh-TW" sz="3200" dirty="0">
                <a:latin typeface="Times New Roman" panose="02020603050405020304" pitchFamily="18" charset="0"/>
                <a:ea typeface="標楷體" panose="03000509000000000000" pitchFamily="65" charset="-120"/>
                <a:cs typeface="Arial" panose="020B0604020202020204" pitchFamily="34" charset="0"/>
              </a:rPr>
              <a:t>, Christopher D. </a:t>
            </a:r>
            <a:r>
              <a:rPr lang="en-US" altLang="zh-TW" sz="3200" dirty="0" smtClean="0">
                <a:latin typeface="Times New Roman" panose="02020603050405020304" pitchFamily="18" charset="0"/>
                <a:ea typeface="標楷體" panose="03000509000000000000" pitchFamily="65" charset="-120"/>
                <a:cs typeface="Arial" panose="020B0604020202020204" pitchFamily="34" charset="0"/>
              </a:rPr>
              <a:t>Manning,</a:t>
            </a:r>
          </a:p>
          <a:p>
            <a:pPr marL="509508" algn="just">
              <a:defRPr/>
            </a:pPr>
            <a:r>
              <a:rPr lang="en-US" altLang="zh-TW" sz="3200" dirty="0">
                <a:latin typeface="Times New Roman" panose="02020603050405020304" pitchFamily="18" charset="0"/>
                <a:ea typeface="標楷體" panose="03000509000000000000" pitchFamily="65" charset="-120"/>
                <a:cs typeface="Arial" panose="020B0604020202020204" pitchFamily="34" charset="0"/>
              </a:rPr>
              <a:t>	</a:t>
            </a:r>
            <a:r>
              <a:rPr lang="en-US" altLang="zh-TW" sz="3200" dirty="0" smtClean="0">
                <a:latin typeface="Times New Roman" panose="02020603050405020304" pitchFamily="18" charset="0"/>
                <a:ea typeface="標楷體" panose="03000509000000000000" pitchFamily="65" charset="-120"/>
                <a:cs typeface="Arial" panose="020B0604020202020204" pitchFamily="34" charset="0"/>
              </a:rPr>
              <a:t>	2014</a:t>
            </a:r>
            <a:r>
              <a:rPr lang="en-US" altLang="zh-TW" sz="3200" dirty="0">
                <a:latin typeface="Times New Roman" panose="02020603050405020304" pitchFamily="18" charset="0"/>
                <a:ea typeface="標楷體" panose="03000509000000000000" pitchFamily="65" charset="-120"/>
                <a:cs typeface="Arial" panose="020B0604020202020204" pitchFamily="34" charset="0"/>
              </a:rPr>
              <a:t>, </a:t>
            </a:r>
            <a:r>
              <a:rPr lang="en-US" altLang="zh-TW" sz="3200" dirty="0" err="1">
                <a:latin typeface="Times New Roman" panose="02020603050405020304" pitchFamily="18" charset="0"/>
                <a:ea typeface="標楷體" panose="03000509000000000000" pitchFamily="65" charset="-120"/>
                <a:cs typeface="Arial" panose="020B0604020202020204" pitchFamily="34" charset="0"/>
              </a:rPr>
              <a:t>GloVe</a:t>
            </a:r>
            <a:r>
              <a:rPr lang="en-US" altLang="zh-TW" sz="3200" dirty="0">
                <a:latin typeface="Times New Roman" panose="02020603050405020304" pitchFamily="18" charset="0"/>
                <a:ea typeface="標楷體" panose="03000509000000000000" pitchFamily="65" charset="-120"/>
                <a:cs typeface="Arial" panose="020B0604020202020204" pitchFamily="34" charset="0"/>
              </a:rPr>
              <a:t>: Global Vectors for Word Representation. </a:t>
            </a:r>
          </a:p>
          <a:p>
            <a:pPr marL="509508" algn="just">
              <a:defRPr/>
            </a:pPr>
            <a:r>
              <a:rPr lang="en-US" altLang="zh-TW" sz="3200" dirty="0">
                <a:latin typeface="Times New Roman" panose="02020603050405020304" pitchFamily="18" charset="0"/>
                <a:ea typeface="標楷體" panose="03000509000000000000" pitchFamily="65" charset="-120"/>
                <a:cs typeface="Arial" panose="020B0604020202020204" pitchFamily="34" charset="0"/>
              </a:rPr>
              <a:t>[2]	Chia-Tien Chang, Yu-</a:t>
            </a:r>
            <a:r>
              <a:rPr lang="en-US" altLang="zh-TW" sz="3200" dirty="0" err="1">
                <a:latin typeface="Times New Roman" panose="02020603050405020304" pitchFamily="18" charset="0"/>
                <a:ea typeface="標楷體" panose="03000509000000000000" pitchFamily="65" charset="-120"/>
                <a:cs typeface="Arial" panose="020B0604020202020204" pitchFamily="34" charset="0"/>
              </a:rPr>
              <a:t>Hsuan</a:t>
            </a:r>
            <a:r>
              <a:rPr lang="en-US" altLang="zh-TW" sz="3200" dirty="0">
                <a:latin typeface="Times New Roman" panose="02020603050405020304" pitchFamily="18" charset="0"/>
                <a:ea typeface="標楷體" panose="03000509000000000000" pitchFamily="65" charset="-120"/>
                <a:cs typeface="Arial" panose="020B0604020202020204" pitchFamily="34" charset="0"/>
              </a:rPr>
              <a:t> Wu, Yi-Lin Tsai, Richard </a:t>
            </a:r>
            <a:r>
              <a:rPr lang="en-US" altLang="zh-TW" sz="3200" dirty="0" err="1">
                <a:latin typeface="Times New Roman" panose="02020603050405020304" pitchFamily="18" charset="0"/>
                <a:ea typeface="標楷體" panose="03000509000000000000" pitchFamily="65" charset="-120"/>
                <a:cs typeface="Arial" panose="020B0604020202020204" pitchFamily="34" charset="0"/>
              </a:rPr>
              <a:t>Tzong</a:t>
            </a:r>
            <a:r>
              <a:rPr lang="en-US" altLang="zh-TW" sz="3200" dirty="0">
                <a:latin typeface="Times New Roman" panose="02020603050405020304" pitchFamily="18" charset="0"/>
                <a:ea typeface="標楷體" panose="03000509000000000000" pitchFamily="65" charset="-120"/>
                <a:cs typeface="Arial" panose="020B0604020202020204" pitchFamily="34" charset="0"/>
              </a:rPr>
              <a:t>-Han </a:t>
            </a:r>
            <a:r>
              <a:rPr lang="en-US" altLang="zh-TW" sz="3200" dirty="0" smtClean="0">
                <a:latin typeface="Times New Roman" panose="02020603050405020304" pitchFamily="18" charset="0"/>
                <a:ea typeface="標楷體" panose="03000509000000000000" pitchFamily="65" charset="-120"/>
                <a:cs typeface="Arial" panose="020B0604020202020204" pitchFamily="34" charset="0"/>
              </a:rPr>
              <a:t>Tsai,</a:t>
            </a:r>
          </a:p>
          <a:p>
            <a:pPr marL="509508" algn="just">
              <a:defRPr/>
            </a:pPr>
            <a:r>
              <a:rPr lang="en-US" altLang="zh-TW" sz="3200" spc="-42" dirty="0">
                <a:latin typeface="Times New Roman" panose="02020603050405020304" pitchFamily="18" charset="0"/>
                <a:ea typeface="標楷體" panose="03000509000000000000" pitchFamily="65" charset="-120"/>
                <a:cs typeface="Arial" panose="020B0604020202020204" pitchFamily="34" charset="0"/>
              </a:rPr>
              <a:t>	</a:t>
            </a:r>
            <a:r>
              <a:rPr lang="en-US" altLang="zh-TW" sz="3200" spc="-42" dirty="0" smtClean="0">
                <a:latin typeface="Times New Roman" panose="02020603050405020304" pitchFamily="18" charset="0"/>
                <a:ea typeface="標楷體" panose="03000509000000000000" pitchFamily="65" charset="-120"/>
                <a:cs typeface="Arial" panose="020B0604020202020204" pitchFamily="34" charset="0"/>
              </a:rPr>
              <a:t>	Improving </a:t>
            </a:r>
            <a:r>
              <a:rPr lang="en-US" altLang="zh-TW" sz="3200" spc="-42" dirty="0">
                <a:latin typeface="Times New Roman" panose="02020603050405020304" pitchFamily="18" charset="0"/>
                <a:ea typeface="標楷體" panose="03000509000000000000" pitchFamily="65" charset="-120"/>
                <a:cs typeface="Arial" panose="020B0604020202020204" pitchFamily="34" charset="0"/>
              </a:rPr>
              <a:t>iUnit Retrieval with Query Classification and Multi-Aspect </a:t>
            </a:r>
            <a:endParaRPr lang="en-US" altLang="zh-TW" sz="3200" spc="-42" dirty="0" smtClean="0">
              <a:latin typeface="Times New Roman" panose="02020603050405020304" pitchFamily="18" charset="0"/>
              <a:ea typeface="標楷體" panose="03000509000000000000" pitchFamily="65" charset="-120"/>
              <a:cs typeface="Arial" panose="020B0604020202020204" pitchFamily="34" charset="0"/>
            </a:endParaRPr>
          </a:p>
          <a:p>
            <a:pPr marL="509508" algn="just">
              <a:defRPr/>
            </a:pPr>
            <a:r>
              <a:rPr lang="en-US" altLang="zh-TW" sz="3200" spc="-42" dirty="0">
                <a:latin typeface="Times New Roman" panose="02020603050405020304" pitchFamily="18" charset="0"/>
                <a:ea typeface="標楷體" panose="03000509000000000000" pitchFamily="65" charset="-120"/>
                <a:cs typeface="Arial" panose="020B0604020202020204" pitchFamily="34" charset="0"/>
              </a:rPr>
              <a:t>	</a:t>
            </a:r>
            <a:r>
              <a:rPr lang="en-US" altLang="zh-TW" sz="3200" spc="-42" dirty="0" smtClean="0">
                <a:latin typeface="Times New Roman" panose="02020603050405020304" pitchFamily="18" charset="0"/>
                <a:ea typeface="標楷體" panose="03000509000000000000" pitchFamily="65" charset="-120"/>
                <a:cs typeface="Arial" panose="020B0604020202020204" pitchFamily="34" charset="0"/>
              </a:rPr>
              <a:t>	</a:t>
            </a:r>
            <a:r>
              <a:rPr lang="en-US" altLang="zh-TW" sz="3200" spc="-42" dirty="0" err="1" smtClean="0">
                <a:latin typeface="Times New Roman" panose="02020603050405020304" pitchFamily="18" charset="0"/>
                <a:ea typeface="標楷體" panose="03000509000000000000" pitchFamily="65" charset="-120"/>
                <a:cs typeface="Arial" panose="020B0604020202020204" pitchFamily="34" charset="0"/>
              </a:rPr>
              <a:t>iUnit</a:t>
            </a:r>
            <a:r>
              <a:rPr lang="en-US" altLang="zh-TW" sz="3200" spc="-42" dirty="0" smtClean="0">
                <a:latin typeface="Times New Roman" panose="02020603050405020304" pitchFamily="18" charset="0"/>
                <a:ea typeface="標楷體" panose="03000509000000000000" pitchFamily="65" charset="-120"/>
                <a:cs typeface="Arial" panose="020B0604020202020204" pitchFamily="34" charset="0"/>
              </a:rPr>
              <a:t> </a:t>
            </a:r>
            <a:r>
              <a:rPr lang="en-US" altLang="zh-TW" sz="3200" spc="-42" dirty="0">
                <a:latin typeface="Times New Roman" panose="02020603050405020304" pitchFamily="18" charset="0"/>
                <a:ea typeface="標楷體" panose="03000509000000000000" pitchFamily="65" charset="-120"/>
                <a:cs typeface="Arial" panose="020B0604020202020204" pitchFamily="34" charset="0"/>
              </a:rPr>
              <a:t>Scoring: The IISR System at NTCIR-11 </a:t>
            </a:r>
            <a:r>
              <a:rPr lang="en-US" altLang="zh-TW" sz="3200" spc="-42" dirty="0" err="1">
                <a:latin typeface="Times New Roman" panose="02020603050405020304" pitchFamily="18" charset="0"/>
                <a:ea typeface="標楷體" panose="03000509000000000000" pitchFamily="65" charset="-120"/>
                <a:cs typeface="Arial" panose="020B0604020202020204" pitchFamily="34" charset="0"/>
              </a:rPr>
              <a:t>MobileClick</a:t>
            </a:r>
            <a:r>
              <a:rPr lang="en-US" altLang="zh-TW" sz="3200" spc="-42" dirty="0">
                <a:latin typeface="Times New Roman" panose="02020603050405020304" pitchFamily="18" charset="0"/>
                <a:ea typeface="標楷體" panose="03000509000000000000" pitchFamily="65" charset="-120"/>
                <a:cs typeface="Arial" panose="020B0604020202020204" pitchFamily="34" charset="0"/>
              </a:rPr>
              <a:t> Task, Dec, 2014.</a:t>
            </a:r>
          </a:p>
          <a:p>
            <a:pPr marL="509508" algn="just">
              <a:defRPr/>
            </a:pPr>
            <a:r>
              <a:rPr lang="en-US" altLang="zh-TW" sz="3200" dirty="0">
                <a:latin typeface="Times New Roman" panose="02020603050405020304" pitchFamily="18" charset="0"/>
                <a:ea typeface="標楷體" panose="03000509000000000000" pitchFamily="65" charset="-120"/>
                <a:cs typeface="Arial" panose="020B0604020202020204" pitchFamily="34" charset="0"/>
              </a:rPr>
              <a:t>[3]	</a:t>
            </a:r>
            <a:r>
              <a:rPr lang="en-US" altLang="zh-TW" sz="3200" dirty="0" err="1">
                <a:latin typeface="Times New Roman" panose="02020603050405020304" pitchFamily="18" charset="0"/>
                <a:ea typeface="標楷體" panose="03000509000000000000" pitchFamily="65" charset="-120"/>
                <a:cs typeface="Arial" panose="020B0604020202020204" pitchFamily="34" charset="0"/>
              </a:rPr>
              <a:t>Chih</a:t>
            </a:r>
            <a:r>
              <a:rPr lang="en-US" altLang="zh-TW" sz="3200" dirty="0">
                <a:latin typeface="Times New Roman" panose="02020603050405020304" pitchFamily="18" charset="0"/>
                <a:ea typeface="標楷體" panose="03000509000000000000" pitchFamily="65" charset="-120"/>
                <a:cs typeface="Arial" panose="020B0604020202020204" pitchFamily="34" charset="0"/>
              </a:rPr>
              <a:t>-Chung Chang and </a:t>
            </a:r>
            <a:r>
              <a:rPr lang="en-US" altLang="zh-TW" sz="3200" dirty="0" err="1">
                <a:latin typeface="Times New Roman" panose="02020603050405020304" pitchFamily="18" charset="0"/>
                <a:ea typeface="標楷體" panose="03000509000000000000" pitchFamily="65" charset="-120"/>
                <a:cs typeface="Arial" panose="020B0604020202020204" pitchFamily="34" charset="0"/>
              </a:rPr>
              <a:t>Chih</a:t>
            </a:r>
            <a:r>
              <a:rPr lang="en-US" altLang="zh-TW" sz="3200" dirty="0">
                <a:latin typeface="Times New Roman" panose="02020603050405020304" pitchFamily="18" charset="0"/>
                <a:ea typeface="標楷體" panose="03000509000000000000" pitchFamily="65" charset="-120"/>
                <a:cs typeface="Arial" panose="020B0604020202020204" pitchFamily="34" charset="0"/>
              </a:rPr>
              <a:t>-Jen </a:t>
            </a:r>
            <a:r>
              <a:rPr lang="en-US" altLang="zh-TW" sz="3200" dirty="0" err="1" smtClean="0">
                <a:latin typeface="Times New Roman" panose="02020603050405020304" pitchFamily="18" charset="0"/>
                <a:ea typeface="標楷體" panose="03000509000000000000" pitchFamily="65" charset="-120"/>
                <a:cs typeface="Arial" panose="020B0604020202020204" pitchFamily="34" charset="0"/>
              </a:rPr>
              <a:t>Lin,LIBSVM</a:t>
            </a:r>
            <a:r>
              <a:rPr lang="en-US" altLang="zh-TW" sz="3200" dirty="0" smtClean="0">
                <a:latin typeface="Times New Roman" panose="02020603050405020304" pitchFamily="18" charset="0"/>
                <a:ea typeface="標楷體" panose="03000509000000000000" pitchFamily="65" charset="-120"/>
                <a:cs typeface="Arial" panose="020B0604020202020204" pitchFamily="34" charset="0"/>
              </a:rPr>
              <a:t> </a:t>
            </a:r>
            <a:r>
              <a:rPr lang="en-US" altLang="zh-TW" sz="3200" dirty="0">
                <a:latin typeface="Times New Roman" panose="02020603050405020304" pitchFamily="18" charset="0"/>
                <a:ea typeface="標楷體" panose="03000509000000000000" pitchFamily="65" charset="-120"/>
                <a:cs typeface="Arial" panose="020B0604020202020204" pitchFamily="34" charset="0"/>
              </a:rPr>
              <a:t>-- </a:t>
            </a:r>
            <a:endParaRPr lang="en-US" altLang="zh-TW" sz="3200" dirty="0" smtClean="0">
              <a:latin typeface="Times New Roman" panose="02020603050405020304" pitchFamily="18" charset="0"/>
              <a:ea typeface="標楷體" panose="03000509000000000000" pitchFamily="65" charset="-120"/>
              <a:cs typeface="Arial" panose="020B0604020202020204" pitchFamily="34" charset="0"/>
            </a:endParaRPr>
          </a:p>
          <a:p>
            <a:pPr marL="509508" algn="just">
              <a:defRPr/>
            </a:pPr>
            <a:r>
              <a:rPr lang="en-US" altLang="zh-TW" sz="3200" dirty="0">
                <a:latin typeface="Times New Roman" panose="02020603050405020304" pitchFamily="18" charset="0"/>
                <a:ea typeface="標楷體" panose="03000509000000000000" pitchFamily="65" charset="-120"/>
                <a:cs typeface="Arial" panose="020B0604020202020204" pitchFamily="34" charset="0"/>
              </a:rPr>
              <a:t>	</a:t>
            </a:r>
            <a:r>
              <a:rPr lang="en-US" altLang="zh-TW" sz="3200" dirty="0" smtClean="0">
                <a:latin typeface="Times New Roman" panose="02020603050405020304" pitchFamily="18" charset="0"/>
                <a:ea typeface="標楷體" panose="03000509000000000000" pitchFamily="65" charset="-120"/>
                <a:cs typeface="Arial" panose="020B0604020202020204" pitchFamily="34" charset="0"/>
              </a:rPr>
              <a:t>	A </a:t>
            </a:r>
            <a:r>
              <a:rPr lang="en-US" altLang="zh-TW" sz="3200" dirty="0">
                <a:latin typeface="Times New Roman" panose="02020603050405020304" pitchFamily="18" charset="0"/>
                <a:ea typeface="標楷體" panose="03000509000000000000" pitchFamily="65" charset="-120"/>
                <a:cs typeface="Arial" panose="020B0604020202020204" pitchFamily="34" charset="0"/>
              </a:rPr>
              <a:t>Library for Support Vector Machines.</a:t>
            </a:r>
          </a:p>
        </p:txBody>
      </p:sp>
      <p:sp>
        <p:nvSpPr>
          <p:cNvPr id="6" name="文字方塊 5"/>
          <p:cNvSpPr txBox="1"/>
          <p:nvPr/>
        </p:nvSpPr>
        <p:spPr>
          <a:xfrm>
            <a:off x="6175521" y="1013449"/>
            <a:ext cx="23477461" cy="3847207"/>
          </a:xfrm>
          <a:prstGeom prst="rect">
            <a:avLst/>
          </a:prstGeom>
          <a:noFill/>
        </p:spPr>
        <p:txBody>
          <a:bodyPr wrap="square">
            <a:spAutoFit/>
          </a:bodyPr>
          <a:lstStyle/>
          <a:p>
            <a:pPr algn="ctr" eaLnBrk="1" hangingPunct="1">
              <a:defRPr/>
            </a:pPr>
            <a:r>
              <a:rPr lang="en-US" altLang="zh-TW" sz="9000" b="1" dirty="0">
                <a:solidFill>
                  <a:srgbClr val="0033CC"/>
                </a:solidFill>
                <a:latin typeface="Times New Roman" panose="02020603050405020304" pitchFamily="18" charset="0"/>
                <a:ea typeface="標楷體" pitchFamily="65" charset="-120"/>
                <a:cs typeface="Times New Roman" panose="02020603050405020304" pitchFamily="18" charset="0"/>
              </a:rPr>
              <a:t>NCU IISR System </a:t>
            </a:r>
            <a:r>
              <a:rPr lang="en-US" altLang="zh-TW" sz="9000" b="1" dirty="0" smtClean="0">
                <a:solidFill>
                  <a:srgbClr val="0033CC"/>
                </a:solidFill>
                <a:latin typeface="Times New Roman" panose="02020603050405020304" pitchFamily="18" charset="0"/>
                <a:ea typeface="標楷體" pitchFamily="65" charset="-120"/>
                <a:cs typeface="Times New Roman" panose="02020603050405020304" pitchFamily="18" charset="0"/>
              </a:rPr>
              <a:t>for NTCIR-12 </a:t>
            </a:r>
            <a:r>
              <a:rPr lang="en-US" altLang="zh-TW" sz="9000" b="1" dirty="0">
                <a:solidFill>
                  <a:srgbClr val="0033CC"/>
                </a:solidFill>
                <a:latin typeface="Times New Roman" panose="02020603050405020304" pitchFamily="18" charset="0"/>
                <a:ea typeface="標楷體" pitchFamily="65" charset="-120"/>
                <a:cs typeface="Times New Roman" panose="02020603050405020304" pitchFamily="18" charset="0"/>
              </a:rPr>
              <a:t>MobileClick2</a:t>
            </a:r>
          </a:p>
          <a:p>
            <a:pPr algn="ctr" eaLnBrk="1" hangingPunct="1">
              <a:defRPr/>
            </a:pPr>
            <a:endParaRPr lang="en-US" altLang="zh-TW" b="1" dirty="0" smtClean="0">
              <a:latin typeface="Times New Roman" panose="02020603050405020304" pitchFamily="18" charset="0"/>
              <a:ea typeface="標楷體" panose="03000509000000000000" pitchFamily="65" charset="-120"/>
            </a:endParaRPr>
          </a:p>
          <a:p>
            <a:pPr algn="ctr" eaLnBrk="1" hangingPunct="1">
              <a:defRPr/>
            </a:pPr>
            <a:endParaRPr lang="en-US" altLang="zh-TW" b="1" dirty="0">
              <a:latin typeface="Times New Roman" panose="02020603050405020304" pitchFamily="18" charset="0"/>
              <a:ea typeface="標楷體" panose="03000509000000000000" pitchFamily="65" charset="-120"/>
            </a:endParaRPr>
          </a:p>
          <a:p>
            <a:pPr algn="ctr" eaLnBrk="1" hangingPunct="1">
              <a:defRPr/>
            </a:pPr>
            <a:endParaRPr lang="en-US" altLang="zh-TW" b="1" dirty="0">
              <a:latin typeface="Times New Roman" panose="02020603050405020304" pitchFamily="18" charset="0"/>
              <a:ea typeface="標楷體" panose="03000509000000000000" pitchFamily="65" charset="-120"/>
            </a:endParaRPr>
          </a:p>
          <a:p>
            <a:pPr algn="ctr" eaLnBrk="1" hangingPunct="1">
              <a:defRPr/>
            </a:pPr>
            <a:r>
              <a:rPr lang="en-US" altLang="zh-TW" sz="6600" dirty="0" smtClean="0">
                <a:latin typeface="Times New Roman" panose="02020603050405020304" pitchFamily="18" charset="0"/>
                <a:ea typeface="標楷體" panose="03000509000000000000" pitchFamily="65" charset="-120"/>
              </a:rPr>
              <a:t>Wen-Bin Han     Hung-Hsiang Wang    Richard </a:t>
            </a:r>
            <a:r>
              <a:rPr lang="en-US" altLang="zh-TW" sz="6600" dirty="0" err="1" smtClean="0">
                <a:latin typeface="Times New Roman" panose="02020603050405020304" pitchFamily="18" charset="0"/>
                <a:ea typeface="標楷體" panose="03000509000000000000" pitchFamily="65" charset="-120"/>
              </a:rPr>
              <a:t>Tzong</a:t>
            </a:r>
            <a:r>
              <a:rPr lang="en-US" altLang="zh-TW" sz="6600" dirty="0" smtClean="0">
                <a:latin typeface="Times New Roman" panose="02020603050405020304" pitchFamily="18" charset="0"/>
                <a:ea typeface="標楷體" panose="03000509000000000000" pitchFamily="65" charset="-120"/>
              </a:rPr>
              <a:t>-Han Tsai</a:t>
            </a:r>
            <a:endParaRPr lang="en-US" altLang="zh-TW" sz="6600" baseline="30000" dirty="0" smtClean="0">
              <a:latin typeface="Times New Roman" panose="02020603050405020304" pitchFamily="18" charset="0"/>
              <a:ea typeface="標楷體" panose="03000509000000000000" pitchFamily="65" charset="-120"/>
            </a:endParaRPr>
          </a:p>
          <a:p>
            <a:pPr algn="ctr"/>
            <a:r>
              <a:rPr lang="en-US" altLang="zh-TW" sz="3600" dirty="0" smtClean="0"/>
              <a:t>Department </a:t>
            </a:r>
            <a:r>
              <a:rPr lang="en-US" altLang="zh-TW" sz="3600" dirty="0"/>
              <a:t>of Computer Science and Information Engineering, National Central </a:t>
            </a:r>
            <a:r>
              <a:rPr lang="en-US" altLang="zh-TW" sz="3600" dirty="0" smtClean="0"/>
              <a:t>University</a:t>
            </a:r>
            <a:r>
              <a:rPr lang="en-US" altLang="zh-TW" sz="3600" dirty="0"/>
              <a:t>, </a:t>
            </a:r>
            <a:r>
              <a:rPr lang="en-US" altLang="zh-TW" sz="3600" dirty="0" err="1"/>
              <a:t>Jhongli</a:t>
            </a:r>
            <a:r>
              <a:rPr lang="en-US" altLang="zh-TW" sz="3600" dirty="0" smtClean="0"/>
              <a:t>, Taiwan</a:t>
            </a:r>
            <a:endParaRPr lang="en-US" altLang="zh-TW" sz="4000" dirty="0" smtClean="0">
              <a:latin typeface="Times New Roman" panose="02020603050405020304" pitchFamily="18" charset="0"/>
              <a:ea typeface="標楷體" panose="03000509000000000000" pitchFamily="65" charset="-120"/>
            </a:endParaRPr>
          </a:p>
        </p:txBody>
      </p:sp>
      <p:sp>
        <p:nvSpPr>
          <p:cNvPr id="2055" name="矩形 1"/>
          <p:cNvSpPr>
            <a:spLocks noChangeArrowheads="1"/>
          </p:cNvSpPr>
          <p:nvPr/>
        </p:nvSpPr>
        <p:spPr bwMode="auto">
          <a:xfrm>
            <a:off x="913415" y="5272089"/>
            <a:ext cx="28124722"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Wingdings" panose="05000000000000000000" pitchFamily="2" charset="2"/>
              <a:buChar char="Ø"/>
            </a:pPr>
            <a:r>
              <a:rPr lang="en-US" altLang="zh-TW" sz="8800" b="1" dirty="0" smtClean="0">
                <a:latin typeface="Times New Roman" panose="02020603050405020304" pitchFamily="18" charset="0"/>
                <a:ea typeface="標楷體" panose="03000509000000000000" pitchFamily="65" charset="-120"/>
              </a:rPr>
              <a:t>Abstract</a:t>
            </a:r>
            <a:endParaRPr lang="en-US" altLang="zh-TW" sz="8800" b="1" dirty="0">
              <a:latin typeface="Times New Roman" panose="02020603050405020304" pitchFamily="18" charset="0"/>
              <a:ea typeface="標楷體" panose="03000509000000000000" pitchFamily="65" charset="-120"/>
            </a:endParaRPr>
          </a:p>
          <a:p>
            <a:pPr marL="764262" algn="just" eaLnBrk="1" hangingPunct="1"/>
            <a:r>
              <a:rPr lang="en-US" altLang="zh-TW" sz="4400" dirty="0" smtClean="0">
                <a:latin typeface="Times New Roman" panose="02020603050405020304" pitchFamily="18" charset="0"/>
                <a:ea typeface="標楷體" panose="03000509000000000000" pitchFamily="65" charset="-120"/>
              </a:rPr>
              <a:t>    We developed two different approaches to the </a:t>
            </a:r>
            <a:r>
              <a:rPr lang="en-US" altLang="zh-TW" sz="4400" dirty="0" err="1" smtClean="0">
                <a:latin typeface="Times New Roman" panose="02020603050405020304" pitchFamily="18" charset="0"/>
                <a:ea typeface="標楷體" panose="03000509000000000000" pitchFamily="65" charset="-120"/>
              </a:rPr>
              <a:t>MobileClick</a:t>
            </a:r>
            <a:r>
              <a:rPr lang="en-US" altLang="zh-TW" sz="4400" dirty="0" smtClean="0">
                <a:latin typeface="Times New Roman" panose="02020603050405020304" pitchFamily="18" charset="0"/>
                <a:ea typeface="標楷體" panose="03000509000000000000" pitchFamily="65" charset="-120"/>
              </a:rPr>
              <a:t> task. In the first approach, </a:t>
            </a:r>
            <a:r>
              <a:rPr lang="en-US" altLang="zh-TW" sz="4400" dirty="0">
                <a:latin typeface="Times New Roman" panose="02020603050405020304" pitchFamily="18" charset="0"/>
                <a:ea typeface="標楷體" panose="03000509000000000000" pitchFamily="65" charset="-120"/>
              </a:rPr>
              <a:t>we </a:t>
            </a:r>
            <a:r>
              <a:rPr lang="en-US" altLang="zh-TW" sz="4400" dirty="0" smtClean="0">
                <a:latin typeface="Times New Roman" panose="02020603050405020304" pitchFamily="18" charset="0"/>
                <a:ea typeface="標楷體" panose="03000509000000000000" pitchFamily="65" charset="-120"/>
              </a:rPr>
              <a:t>add </a:t>
            </a:r>
            <a:r>
              <a:rPr lang="en-US" altLang="zh-TW" sz="4400" dirty="0">
                <a:latin typeface="Times New Roman" panose="02020603050405020304" pitchFamily="18" charset="0"/>
                <a:ea typeface="標楷體" panose="03000509000000000000" pitchFamily="65" charset="-120"/>
              </a:rPr>
              <a:t>some extra </a:t>
            </a:r>
            <a:r>
              <a:rPr lang="en-US" altLang="zh-TW" sz="4400" dirty="0" smtClean="0">
                <a:latin typeface="Times New Roman" panose="02020603050405020304" pitchFamily="18" charset="0"/>
                <a:ea typeface="標楷體" panose="03000509000000000000" pitchFamily="65" charset="-120"/>
              </a:rPr>
              <a:t>processing to the baseline</a:t>
            </a:r>
            <a:r>
              <a:rPr lang="en-US" altLang="zh-TW" sz="4400" dirty="0">
                <a:latin typeface="Times New Roman" panose="02020603050405020304" pitchFamily="18" charset="0"/>
                <a:ea typeface="標楷體" panose="03000509000000000000" pitchFamily="65" charset="-120"/>
              </a:rPr>
              <a:t>. </a:t>
            </a:r>
            <a:r>
              <a:rPr lang="en-US" altLang="zh-TW" sz="4400" dirty="0" smtClean="0">
                <a:latin typeface="Times New Roman" panose="02020603050405020304" pitchFamily="18" charset="0"/>
                <a:ea typeface="標楷體" panose="03000509000000000000" pitchFamily="65" charset="-120"/>
              </a:rPr>
              <a:t>The second approach is based on machine learning, which is very different from the first. Our system achieves </a:t>
            </a:r>
            <a:r>
              <a:rPr lang="en-US" altLang="zh-TW" sz="4400" dirty="0">
                <a:latin typeface="Times New Roman" panose="02020603050405020304" pitchFamily="18" charset="0"/>
                <a:ea typeface="標楷體" panose="03000509000000000000" pitchFamily="65" charset="-120"/>
              </a:rPr>
              <a:t>an nDCG@3 score of 0.7415, nDCG@5 score of </a:t>
            </a:r>
            <a:r>
              <a:rPr lang="en-US" altLang="zh-TW" sz="4400" dirty="0" smtClean="0">
                <a:latin typeface="Times New Roman" panose="02020603050405020304" pitchFamily="18" charset="0"/>
                <a:ea typeface="標楷體" panose="03000509000000000000" pitchFamily="65" charset="-120"/>
              </a:rPr>
              <a:t>0.764, nDCG@10 </a:t>
            </a:r>
            <a:r>
              <a:rPr lang="en-US" altLang="zh-TW" sz="4400" dirty="0">
                <a:latin typeface="Times New Roman" panose="02020603050405020304" pitchFamily="18" charset="0"/>
                <a:ea typeface="標楷體" panose="03000509000000000000" pitchFamily="65" charset="-120"/>
              </a:rPr>
              <a:t>score of 0.8059, nDCG@20 score of 0.8732 and a </a:t>
            </a:r>
            <a:r>
              <a:rPr lang="en-US" altLang="zh-TW" sz="4400" dirty="0" smtClean="0">
                <a:latin typeface="Times New Roman" panose="02020603050405020304" pitchFamily="18" charset="0"/>
                <a:ea typeface="標楷體" panose="03000509000000000000" pitchFamily="65" charset="-120"/>
              </a:rPr>
              <a:t>Q-measure </a:t>
            </a:r>
            <a:r>
              <a:rPr lang="en-US" altLang="zh-TW" sz="4400" dirty="0">
                <a:latin typeface="Times New Roman" panose="02020603050405020304" pitchFamily="18" charset="0"/>
                <a:ea typeface="標楷體" panose="03000509000000000000" pitchFamily="65" charset="-120"/>
              </a:rPr>
              <a:t>score of 0.9004, outperforming the baseline a little bit.</a:t>
            </a:r>
            <a:endParaRPr lang="en-US" altLang="zh-TW" sz="1132" dirty="0">
              <a:latin typeface="Times New Roman" panose="02020603050405020304" pitchFamily="18" charset="0"/>
              <a:ea typeface="標楷體" panose="03000509000000000000" pitchFamily="65" charset="-120"/>
            </a:endParaRPr>
          </a:p>
          <a:p>
            <a:pPr eaLnBrk="1" hangingPunct="1">
              <a:buFont typeface="Wingdings" panose="05000000000000000000" pitchFamily="2" charset="2"/>
              <a:buChar char="Ø"/>
            </a:pPr>
            <a:r>
              <a:rPr lang="en-US" altLang="zh-TW" sz="8800" b="1" dirty="0">
                <a:latin typeface="Times New Roman" panose="02020603050405020304" pitchFamily="18" charset="0"/>
                <a:ea typeface="標楷體" panose="03000509000000000000" pitchFamily="65" charset="-120"/>
              </a:rPr>
              <a:t>Content</a:t>
            </a:r>
          </a:p>
        </p:txBody>
      </p:sp>
      <p:grpSp>
        <p:nvGrpSpPr>
          <p:cNvPr id="10" name="群組 9"/>
          <p:cNvGrpSpPr/>
          <p:nvPr/>
        </p:nvGrpSpPr>
        <p:grpSpPr>
          <a:xfrm>
            <a:off x="1838919" y="21653563"/>
            <a:ext cx="12084607" cy="2918820"/>
            <a:chOff x="1423523" y="18506107"/>
            <a:chExt cx="7692155" cy="1674552"/>
          </a:xfrm>
        </p:grpSpPr>
        <p:pic>
          <p:nvPicPr>
            <p:cNvPr id="2056" name="Picture 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1463" y="18506107"/>
              <a:ext cx="5486643" cy="89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3523" y="19514219"/>
              <a:ext cx="3372712" cy="66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8455" y="19541673"/>
              <a:ext cx="3457223" cy="61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 name="表格 2"/>
          <p:cNvGraphicFramePr>
            <a:graphicFrameLocks noGrp="1"/>
          </p:cNvGraphicFramePr>
          <p:nvPr>
            <p:extLst>
              <p:ext uri="{D42A27DB-BD31-4B8C-83A1-F6EECF244321}">
                <p14:modId xmlns:p14="http://schemas.microsoft.com/office/powerpoint/2010/main" val="279753384"/>
              </p:ext>
            </p:extLst>
          </p:nvPr>
        </p:nvGraphicFramePr>
        <p:xfrm>
          <a:off x="15548597" y="33355209"/>
          <a:ext cx="14104386" cy="2394618"/>
        </p:xfrm>
        <a:graphic>
          <a:graphicData uri="http://schemas.openxmlformats.org/drawingml/2006/table">
            <a:tbl>
              <a:tblPr firstRow="1" firstCol="1" bandRow="1">
                <a:tableStyleId>{72833802-FEF1-4C79-8D5D-14CF1EAF98D9}</a:tableStyleId>
              </a:tblPr>
              <a:tblGrid>
                <a:gridCol w="4579873"/>
                <a:gridCol w="1756945"/>
                <a:gridCol w="1941892"/>
                <a:gridCol w="1941892"/>
                <a:gridCol w="1941892"/>
                <a:gridCol w="1941892"/>
              </a:tblGrid>
              <a:tr h="792546">
                <a:tc>
                  <a:txBody>
                    <a:bodyPr/>
                    <a:lstStyle/>
                    <a:p>
                      <a:pPr algn="l">
                        <a:spcAft>
                          <a:spcPts val="0"/>
                        </a:spcAft>
                      </a:pPr>
                      <a:r>
                        <a:rPr lang="en-US" sz="4000" dirty="0">
                          <a:effectLst/>
                        </a:rPr>
                        <a:t> </a:t>
                      </a:r>
                      <a:r>
                        <a:rPr lang="en-US" altLang="zh-TW" sz="4000" dirty="0" smtClean="0">
                          <a:effectLst/>
                        </a:rPr>
                        <a:t>nDCG@K</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13481" marR="13481" marT="13471" marB="1347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4000" dirty="0" smtClean="0">
                          <a:effectLst/>
                        </a:rPr>
                        <a:t>3</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13481" marR="13481" marT="13471" marB="1347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4000" dirty="0" smtClean="0">
                          <a:effectLst/>
                        </a:rPr>
                        <a:t>5</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4000" dirty="0" smtClean="0">
                          <a:effectLst/>
                        </a:rPr>
                        <a:t>10</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4000" dirty="0" smtClean="0">
                          <a:effectLst/>
                        </a:rPr>
                        <a:t>20</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4000" dirty="0">
                          <a:effectLst/>
                        </a:rPr>
                        <a:t>Q</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92546">
                <a:tc>
                  <a:txBody>
                    <a:bodyPr/>
                    <a:lstStyle/>
                    <a:p>
                      <a:pPr algn="l">
                        <a:spcAft>
                          <a:spcPts val="0"/>
                        </a:spcAft>
                      </a:pPr>
                      <a:r>
                        <a:rPr lang="en-US" sz="4000" dirty="0" smtClean="0">
                          <a:effectLst/>
                        </a:rPr>
                        <a:t> Improved-Baseline</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13481" marR="13481" marT="13471" marB="1347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smtClean="0">
                          <a:effectLst/>
                        </a:rPr>
                        <a:t>0.7415</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13481" marR="13481" marT="13471" marB="1347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a:effectLst/>
                        </a:rPr>
                        <a:t>0.764</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a:effectLst/>
                        </a:rPr>
                        <a:t>0.8059</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a:effectLst/>
                        </a:rPr>
                        <a:t>0.8732</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a:effectLst/>
                        </a:rPr>
                        <a:t>0.9004</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r>
              <a:tr h="792546">
                <a:tc>
                  <a:txBody>
                    <a:bodyPr/>
                    <a:lstStyle/>
                    <a:p>
                      <a:pPr algn="l">
                        <a:spcAft>
                          <a:spcPts val="0"/>
                        </a:spcAft>
                      </a:pPr>
                      <a:r>
                        <a:rPr lang="en-US" sz="4000" dirty="0" smtClean="0">
                          <a:effectLst/>
                        </a:rPr>
                        <a:t> Pairwise</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13481" marR="13481" marT="13471" marB="1347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a:effectLst/>
                        </a:rPr>
                        <a:t>0.7499</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13481" marR="13481" marT="13471" marB="1347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a:effectLst/>
                        </a:rPr>
                        <a:t>0.7661</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a:effectLst/>
                        </a:rPr>
                        <a:t>0.8056</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a:effectLst/>
                        </a:rPr>
                        <a:t>0.8727</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4000" dirty="0">
                          <a:effectLst/>
                        </a:rPr>
                        <a:t>0.8977</a:t>
                      </a:r>
                      <a:endParaRPr lang="zh-TW" sz="40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4368" marR="94368" marT="94303" marB="9430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r>
            </a:tbl>
          </a:graphicData>
        </a:graphic>
      </p:graphicFrame>
      <p:grpSp>
        <p:nvGrpSpPr>
          <p:cNvPr id="18" name="群組 17"/>
          <p:cNvGrpSpPr/>
          <p:nvPr/>
        </p:nvGrpSpPr>
        <p:grpSpPr>
          <a:xfrm>
            <a:off x="1189199" y="11392769"/>
            <a:ext cx="12873517" cy="2597398"/>
            <a:chOff x="820752" y="12094663"/>
            <a:chExt cx="9095923" cy="1835220"/>
          </a:xfrm>
        </p:grpSpPr>
        <p:grpSp>
          <p:nvGrpSpPr>
            <p:cNvPr id="4" name="群組 3"/>
            <p:cNvGrpSpPr/>
            <p:nvPr/>
          </p:nvGrpSpPr>
          <p:grpSpPr>
            <a:xfrm>
              <a:off x="3436302" y="12094663"/>
              <a:ext cx="1496235" cy="1835220"/>
              <a:chOff x="1724923" y="12087193"/>
              <a:chExt cx="1672949" cy="1960984"/>
            </a:xfrm>
            <a:effectLst>
              <a:outerShdw blurRad="50800" dist="38100" dir="2700000" algn="tl" rotWithShape="0">
                <a:prstClr val="black">
                  <a:alpha val="40000"/>
                </a:prstClr>
              </a:outerShdw>
            </a:effectLst>
          </p:grpSpPr>
          <p:sp>
            <p:nvSpPr>
              <p:cNvPr id="2" name="摺角紙張 1"/>
              <p:cNvSpPr/>
              <p:nvPr/>
            </p:nvSpPr>
            <p:spPr>
              <a:xfrm>
                <a:off x="1724923" y="12087193"/>
                <a:ext cx="1368152" cy="1656184"/>
              </a:xfrm>
              <a:prstGeom prst="foldedCorner">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16" name="摺角紙張 15"/>
              <p:cNvSpPr/>
              <p:nvPr/>
            </p:nvSpPr>
            <p:spPr>
              <a:xfrm>
                <a:off x="1877323" y="12239593"/>
                <a:ext cx="1368149" cy="1656184"/>
              </a:xfrm>
              <a:prstGeom prst="foldedCorner">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17" name="摺角紙張 16"/>
              <p:cNvSpPr/>
              <p:nvPr/>
            </p:nvSpPr>
            <p:spPr>
              <a:xfrm>
                <a:off x="2029722" y="12391993"/>
                <a:ext cx="1368150" cy="1656184"/>
              </a:xfrm>
              <a:prstGeom prst="foldedCorner">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529" dirty="0">
                    <a:solidFill>
                      <a:schemeClr val="tx1"/>
                    </a:solidFill>
                    <a:latin typeface="Times New Roman" panose="02020603050405020304" pitchFamily="18" charset="0"/>
                    <a:ea typeface="標楷體" panose="03000509000000000000" pitchFamily="65" charset="-120"/>
                  </a:rPr>
                  <a:t>pages</a:t>
                </a:r>
              </a:p>
            </p:txBody>
          </p:sp>
        </p:grpSp>
        <p:sp>
          <p:nvSpPr>
            <p:cNvPr id="9" name="文字方塊 8"/>
            <p:cNvSpPr txBox="1"/>
            <p:nvPr/>
          </p:nvSpPr>
          <p:spPr>
            <a:xfrm>
              <a:off x="820752" y="12719600"/>
              <a:ext cx="1029777" cy="496133"/>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pPr algn="ctr"/>
              <a:r>
                <a:rPr lang="en-US" altLang="zh-TW" sz="3963" dirty="0">
                  <a:latin typeface="Times New Roman" panose="02020603050405020304" pitchFamily="18" charset="0"/>
                  <a:ea typeface="標楷體" panose="03000509000000000000" pitchFamily="65" charset="-120"/>
                </a:rPr>
                <a:t>Query</a:t>
              </a:r>
              <a:endParaRPr lang="zh-TW" altLang="en-US" sz="3963" dirty="0">
                <a:latin typeface="Times New Roman" panose="02020603050405020304" pitchFamily="18" charset="0"/>
                <a:ea typeface="標楷體" panose="03000509000000000000" pitchFamily="65" charset="-120"/>
              </a:endParaRPr>
            </a:p>
          </p:txBody>
        </p:sp>
        <p:sp>
          <p:nvSpPr>
            <p:cNvPr id="19" name="文字方塊 18"/>
            <p:cNvSpPr txBox="1"/>
            <p:nvPr/>
          </p:nvSpPr>
          <p:spPr>
            <a:xfrm>
              <a:off x="6203459" y="12719600"/>
              <a:ext cx="1008257" cy="496133"/>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pPr algn="ctr"/>
              <a:r>
                <a:rPr lang="en-US" altLang="zh-TW" sz="3963" dirty="0" err="1">
                  <a:latin typeface="Times New Roman" panose="02020603050405020304" pitchFamily="18" charset="0"/>
                  <a:ea typeface="標楷體" panose="03000509000000000000" pitchFamily="65" charset="-120"/>
                </a:rPr>
                <a:t>iUnits</a:t>
              </a:r>
              <a:endParaRPr lang="zh-TW" altLang="en-US" sz="3963" dirty="0">
                <a:latin typeface="Times New Roman" panose="02020603050405020304" pitchFamily="18" charset="0"/>
                <a:ea typeface="標楷體" panose="03000509000000000000" pitchFamily="65" charset="-120"/>
              </a:endParaRPr>
            </a:p>
          </p:txBody>
        </p:sp>
        <p:sp>
          <p:nvSpPr>
            <p:cNvPr id="21" name="文字方塊 20"/>
            <p:cNvSpPr txBox="1"/>
            <p:nvPr/>
          </p:nvSpPr>
          <p:spPr>
            <a:xfrm>
              <a:off x="8858308" y="12692659"/>
              <a:ext cx="1058367" cy="496133"/>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pPr algn="ctr"/>
              <a:r>
                <a:rPr lang="en-US" altLang="zh-TW" sz="3963" dirty="0">
                  <a:latin typeface="Times New Roman" panose="02020603050405020304" pitchFamily="18" charset="0"/>
                  <a:ea typeface="標楷體" panose="03000509000000000000" pitchFamily="65" charset="-120"/>
                </a:rPr>
                <a:t>Rank</a:t>
              </a:r>
              <a:endParaRPr lang="zh-TW" altLang="en-US" sz="3963" dirty="0">
                <a:latin typeface="Times New Roman" panose="02020603050405020304" pitchFamily="18" charset="0"/>
                <a:ea typeface="標楷體" panose="03000509000000000000" pitchFamily="65" charset="-120"/>
              </a:endParaRPr>
            </a:p>
          </p:txBody>
        </p:sp>
        <p:sp>
          <p:nvSpPr>
            <p:cNvPr id="11" name="向右箭號 10"/>
            <p:cNvSpPr/>
            <p:nvPr/>
          </p:nvSpPr>
          <p:spPr>
            <a:xfrm>
              <a:off x="2380167" y="12719601"/>
              <a:ext cx="707557"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23" name="文字方塊 22"/>
            <p:cNvSpPr txBox="1"/>
            <p:nvPr/>
          </p:nvSpPr>
          <p:spPr>
            <a:xfrm>
              <a:off x="2272336" y="12284666"/>
              <a:ext cx="829304" cy="496133"/>
            </a:xfrm>
            <a:prstGeom prst="rect">
              <a:avLst/>
            </a:prstGeom>
            <a:noFill/>
            <a:ln>
              <a:noFill/>
            </a:ln>
          </p:spPr>
          <p:txBody>
            <a:bodyPr wrap="none" rtlCol="0">
              <a:spAutoFit/>
            </a:bodyPr>
            <a:lstStyle/>
            <a:p>
              <a:r>
                <a:rPr lang="en-US" altLang="zh-TW" sz="3963" dirty="0">
                  <a:latin typeface="Times New Roman" panose="02020603050405020304" pitchFamily="18" charset="0"/>
                  <a:ea typeface="標楷體" panose="03000509000000000000" pitchFamily="65" charset="-120"/>
                </a:rPr>
                <a:t>Bing</a:t>
              </a:r>
              <a:endParaRPr lang="zh-TW" altLang="en-US" sz="3963" dirty="0">
                <a:latin typeface="Times New Roman" panose="02020603050405020304" pitchFamily="18" charset="0"/>
                <a:ea typeface="標楷體" panose="03000509000000000000" pitchFamily="65" charset="-120"/>
              </a:endParaRPr>
            </a:p>
          </p:txBody>
        </p:sp>
        <p:sp>
          <p:nvSpPr>
            <p:cNvPr id="24" name="向右箭號 23"/>
            <p:cNvSpPr/>
            <p:nvPr/>
          </p:nvSpPr>
          <p:spPr>
            <a:xfrm>
              <a:off x="5224243" y="12730504"/>
              <a:ext cx="649663"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25" name="向右箭號 24"/>
            <p:cNvSpPr/>
            <p:nvPr/>
          </p:nvSpPr>
          <p:spPr>
            <a:xfrm>
              <a:off x="7699295" y="12730504"/>
              <a:ext cx="762653"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26" name="文字方塊 25"/>
            <p:cNvSpPr txBox="1"/>
            <p:nvPr/>
          </p:nvSpPr>
          <p:spPr>
            <a:xfrm>
              <a:off x="7475690" y="12284666"/>
              <a:ext cx="1209864" cy="496133"/>
            </a:xfrm>
            <a:prstGeom prst="rect">
              <a:avLst/>
            </a:prstGeom>
            <a:noFill/>
            <a:ln>
              <a:noFill/>
            </a:ln>
          </p:spPr>
          <p:txBody>
            <a:bodyPr wrap="none" rtlCol="0">
              <a:spAutoFit/>
            </a:bodyPr>
            <a:lstStyle/>
            <a:p>
              <a:r>
                <a:rPr lang="en-US" altLang="zh-TW" sz="3963" dirty="0" smtClean="0">
                  <a:latin typeface="Times New Roman" panose="02020603050405020304" pitchFamily="18" charset="0"/>
                  <a:ea typeface="標楷體" panose="03000509000000000000" pitchFamily="65" charset="-120"/>
                </a:rPr>
                <a:t>module</a:t>
              </a:r>
              <a:endParaRPr lang="zh-TW" altLang="en-US" sz="3963" dirty="0">
                <a:latin typeface="Times New Roman" panose="02020603050405020304" pitchFamily="18" charset="0"/>
                <a:ea typeface="標楷體" panose="03000509000000000000" pitchFamily="65" charset="-120"/>
              </a:endParaRPr>
            </a:p>
          </p:txBody>
        </p:sp>
      </p:grpSp>
      <p:grpSp>
        <p:nvGrpSpPr>
          <p:cNvPr id="22" name="群組 21"/>
          <p:cNvGrpSpPr/>
          <p:nvPr/>
        </p:nvGrpSpPr>
        <p:grpSpPr>
          <a:xfrm>
            <a:off x="16241181" y="15612781"/>
            <a:ext cx="12876033" cy="1374479"/>
            <a:chOff x="11119416" y="14612762"/>
            <a:chExt cx="9097701" cy="971153"/>
          </a:xfrm>
        </p:grpSpPr>
        <p:grpSp>
          <p:nvGrpSpPr>
            <p:cNvPr id="30" name="群組 29"/>
            <p:cNvGrpSpPr/>
            <p:nvPr/>
          </p:nvGrpSpPr>
          <p:grpSpPr>
            <a:xfrm>
              <a:off x="11119416" y="14612762"/>
              <a:ext cx="9097701" cy="971153"/>
              <a:chOff x="819141" y="12255629"/>
              <a:chExt cx="9097701" cy="971153"/>
            </a:xfrm>
          </p:grpSpPr>
          <p:sp>
            <p:nvSpPr>
              <p:cNvPr id="32" name="文字方塊 31"/>
              <p:cNvSpPr txBox="1"/>
              <p:nvPr/>
            </p:nvSpPr>
            <p:spPr>
              <a:xfrm>
                <a:off x="819141" y="12730504"/>
                <a:ext cx="2124839" cy="496133"/>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pPr algn="ctr"/>
                <a:r>
                  <a:rPr lang="en-US" altLang="zh-TW" sz="3963" dirty="0">
                    <a:latin typeface="Times New Roman" panose="02020603050405020304" pitchFamily="18" charset="0"/>
                    <a:ea typeface="標楷體" panose="03000509000000000000" pitchFamily="65" charset="-120"/>
                  </a:rPr>
                  <a:t>Training Data</a:t>
                </a:r>
                <a:endParaRPr lang="zh-TW" altLang="en-US" sz="3963" dirty="0">
                  <a:latin typeface="Times New Roman" panose="02020603050405020304" pitchFamily="18" charset="0"/>
                  <a:ea typeface="標楷體" panose="03000509000000000000" pitchFamily="65" charset="-120"/>
                </a:endParaRPr>
              </a:p>
            </p:txBody>
          </p:sp>
          <p:sp>
            <p:nvSpPr>
              <p:cNvPr id="33" name="文字方塊 32"/>
              <p:cNvSpPr txBox="1"/>
              <p:nvPr/>
            </p:nvSpPr>
            <p:spPr>
              <a:xfrm>
                <a:off x="5011658" y="12719600"/>
                <a:ext cx="1069419" cy="496133"/>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pPr algn="ctr"/>
                <a:r>
                  <a:rPr lang="en-US" altLang="zh-TW" sz="3963" dirty="0">
                    <a:latin typeface="Times New Roman" panose="02020603050405020304" pitchFamily="18" charset="0"/>
                    <a:ea typeface="標楷體" panose="03000509000000000000" pitchFamily="65" charset="-120"/>
                  </a:rPr>
                  <a:t>Model</a:t>
                </a:r>
                <a:endParaRPr lang="zh-TW" altLang="en-US" sz="3963" dirty="0">
                  <a:latin typeface="Times New Roman" panose="02020603050405020304" pitchFamily="18" charset="0"/>
                  <a:ea typeface="標楷體" panose="03000509000000000000" pitchFamily="65" charset="-120"/>
                </a:endParaRPr>
              </a:p>
            </p:txBody>
          </p:sp>
          <p:sp>
            <p:nvSpPr>
              <p:cNvPr id="34" name="文字方塊 33"/>
              <p:cNvSpPr txBox="1"/>
              <p:nvPr/>
            </p:nvSpPr>
            <p:spPr>
              <a:xfrm>
                <a:off x="8091994" y="12726014"/>
                <a:ext cx="1824848" cy="496133"/>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pPr algn="ctr"/>
                <a:r>
                  <a:rPr lang="en-US" altLang="zh-TW" sz="3963" dirty="0">
                    <a:latin typeface="Times New Roman" panose="02020603050405020304" pitchFamily="18" charset="0"/>
                    <a:ea typeface="標楷體" panose="03000509000000000000" pitchFamily="65" charset="-120"/>
                  </a:rPr>
                  <a:t>Test Data</a:t>
                </a:r>
                <a:endParaRPr lang="zh-TW" altLang="en-US" sz="3963" dirty="0">
                  <a:latin typeface="Times New Roman" panose="02020603050405020304" pitchFamily="18" charset="0"/>
                  <a:ea typeface="標楷體" panose="03000509000000000000" pitchFamily="65" charset="-120"/>
                </a:endParaRPr>
              </a:p>
            </p:txBody>
          </p:sp>
          <p:sp>
            <p:nvSpPr>
              <p:cNvPr id="37" name="向右箭號 36"/>
              <p:cNvSpPr/>
              <p:nvPr/>
            </p:nvSpPr>
            <p:spPr>
              <a:xfrm>
                <a:off x="3525831" y="12730504"/>
                <a:ext cx="963562"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38" name="向右箭號 37"/>
              <p:cNvSpPr/>
              <p:nvPr/>
            </p:nvSpPr>
            <p:spPr>
              <a:xfrm>
                <a:off x="6603343" y="12730504"/>
                <a:ext cx="992086"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39" name="文字方塊 38"/>
              <p:cNvSpPr txBox="1"/>
              <p:nvPr/>
            </p:nvSpPr>
            <p:spPr>
              <a:xfrm>
                <a:off x="3244374" y="12255629"/>
                <a:ext cx="1242710" cy="434609"/>
              </a:xfrm>
              <a:prstGeom prst="rect">
                <a:avLst/>
              </a:prstGeom>
              <a:noFill/>
              <a:ln>
                <a:noFill/>
              </a:ln>
            </p:spPr>
            <p:txBody>
              <a:bodyPr wrap="none" rtlCol="0">
                <a:spAutoFit/>
              </a:bodyPr>
              <a:lstStyle/>
              <a:p>
                <a:r>
                  <a:rPr lang="en-US" altLang="zh-TW" sz="3397" dirty="0">
                    <a:latin typeface="Times New Roman" panose="02020603050405020304" pitchFamily="18" charset="0"/>
                    <a:ea typeface="標楷體" panose="03000509000000000000" pitchFamily="65" charset="-120"/>
                  </a:rPr>
                  <a:t>Learning</a:t>
                </a:r>
                <a:endParaRPr lang="zh-TW" altLang="en-US" sz="3397" dirty="0">
                  <a:latin typeface="Times New Roman" panose="02020603050405020304" pitchFamily="18" charset="0"/>
                  <a:ea typeface="標楷體" panose="03000509000000000000" pitchFamily="65" charset="-120"/>
                </a:endParaRPr>
              </a:p>
            </p:txBody>
          </p:sp>
        </p:grpSp>
        <p:sp>
          <p:nvSpPr>
            <p:cNvPr id="43" name="文字方塊 42"/>
            <p:cNvSpPr txBox="1"/>
            <p:nvPr/>
          </p:nvSpPr>
          <p:spPr>
            <a:xfrm>
              <a:off x="16675745" y="14612762"/>
              <a:ext cx="1397879" cy="434609"/>
            </a:xfrm>
            <a:prstGeom prst="rect">
              <a:avLst/>
            </a:prstGeom>
            <a:noFill/>
            <a:ln>
              <a:noFill/>
            </a:ln>
          </p:spPr>
          <p:txBody>
            <a:bodyPr wrap="none" rtlCol="0">
              <a:spAutoFit/>
            </a:bodyPr>
            <a:lstStyle/>
            <a:p>
              <a:r>
                <a:rPr lang="en-US" altLang="zh-TW" sz="3397" dirty="0">
                  <a:latin typeface="Times New Roman" panose="02020603050405020304" pitchFamily="18" charset="0"/>
                  <a:ea typeface="標楷體" panose="03000509000000000000" pitchFamily="65" charset="-120"/>
                </a:rPr>
                <a:t>Predicting</a:t>
              </a:r>
              <a:endParaRPr lang="zh-TW" altLang="en-US" sz="3397" dirty="0">
                <a:latin typeface="Times New Roman" panose="02020603050405020304" pitchFamily="18" charset="0"/>
                <a:ea typeface="標楷體" panose="03000509000000000000" pitchFamily="65" charset="-120"/>
              </a:endParaRPr>
            </a:p>
          </p:txBody>
        </p:sp>
      </p:grpSp>
      <p:pic>
        <p:nvPicPr>
          <p:cNvPr id="35" name="圖片 1" descr="logo.png"/>
          <p:cNvPicPr>
            <a:picLocks noChangeAspect="1"/>
          </p:cNvPicPr>
          <p:nvPr/>
        </p:nvPicPr>
        <p:blipFill>
          <a:blip r:embed="rId5"/>
          <a:srcRect/>
          <a:stretch>
            <a:fillRect/>
          </a:stretch>
        </p:blipFill>
        <p:spPr bwMode="auto">
          <a:xfrm>
            <a:off x="913415" y="527529"/>
            <a:ext cx="5197367" cy="4642842"/>
          </a:xfrm>
          <a:prstGeom prst="rect">
            <a:avLst/>
          </a:prstGeom>
          <a:noFill/>
          <a:ln w="9525">
            <a:noFill/>
            <a:miter lim="800000"/>
            <a:headEnd/>
            <a:tailEnd/>
          </a:ln>
        </p:spPr>
      </p:pic>
      <p:graphicFrame>
        <p:nvGraphicFramePr>
          <p:cNvPr id="40" name="表格 39"/>
          <p:cNvGraphicFramePr>
            <a:graphicFrameLocks noGrp="1"/>
          </p:cNvGraphicFramePr>
          <p:nvPr>
            <p:extLst>
              <p:ext uri="{D42A27DB-BD31-4B8C-83A1-F6EECF244321}">
                <p14:modId xmlns:p14="http://schemas.microsoft.com/office/powerpoint/2010/main" val="723280148"/>
              </p:ext>
            </p:extLst>
          </p:nvPr>
        </p:nvGraphicFramePr>
        <p:xfrm>
          <a:off x="16241182" y="21257865"/>
          <a:ext cx="13411802" cy="1557408"/>
        </p:xfrm>
        <a:graphic>
          <a:graphicData uri="http://schemas.openxmlformats.org/drawingml/2006/table">
            <a:tbl>
              <a:tblPr firstRow="1" bandRow="1">
                <a:tableStyleId>{5DA37D80-6434-44D0-A028-1B22A696006F}</a:tableStyleId>
              </a:tblPr>
              <a:tblGrid>
                <a:gridCol w="2525497"/>
                <a:gridCol w="6577402"/>
                <a:gridCol w="4308903"/>
              </a:tblGrid>
              <a:tr h="814100">
                <a:tc>
                  <a:txBody>
                    <a:bodyPr/>
                    <a:lstStyle/>
                    <a:p>
                      <a:r>
                        <a:rPr lang="en-US" altLang="zh-TW" sz="4000" dirty="0" smtClean="0"/>
                        <a:t>Class</a:t>
                      </a:r>
                      <a:endParaRPr lang="zh-TW" altLang="en-US" sz="4000" dirty="0"/>
                    </a:p>
                  </a:txBody>
                  <a:tcPr/>
                </a:tc>
                <a:tc gridSpan="2">
                  <a:txBody>
                    <a:bodyPr/>
                    <a:lstStyle/>
                    <a:p>
                      <a:r>
                        <a:rPr lang="en-US" altLang="zh-TW" sz="4000" dirty="0" smtClean="0"/>
                        <a:t>Features (101 dimensions)</a:t>
                      </a:r>
                      <a:endParaRPr lang="zh-TW" altLang="en-US" sz="4000" dirty="0"/>
                    </a:p>
                  </a:txBody>
                  <a:tcPr/>
                </a:tc>
                <a:tc hMerge="1">
                  <a:txBody>
                    <a:bodyPr/>
                    <a:lstStyle/>
                    <a:p>
                      <a:endParaRPr lang="zh-TW" altLang="en-US" sz="2400" dirty="0"/>
                    </a:p>
                  </a:txBody>
                  <a:tcPr/>
                </a:tc>
              </a:tr>
              <a:tr h="743308">
                <a:tc>
                  <a:txBody>
                    <a:bodyPr/>
                    <a:lstStyle/>
                    <a:p>
                      <a:r>
                        <a:rPr lang="en-US" altLang="zh-TW" sz="3600" dirty="0" smtClean="0"/>
                        <a:t>weight</a:t>
                      </a:r>
                      <a:r>
                        <a:rPr lang="en-US" altLang="zh-TW" sz="3600" baseline="0" dirty="0" smtClean="0"/>
                        <a:t> </a:t>
                      </a:r>
                      <a:r>
                        <a:rPr lang="en-US" altLang="zh-TW" sz="3200" baseline="0" dirty="0" smtClean="0"/>
                        <a:t>(0-9)</a:t>
                      </a:r>
                      <a:endParaRPr lang="zh-TW" altLang="en-US" sz="3200" dirty="0"/>
                    </a:p>
                  </a:txBody>
                  <a:tcPr/>
                </a:tc>
                <a:tc>
                  <a:txBody>
                    <a:bodyPr/>
                    <a:lstStyle/>
                    <a:p>
                      <a:r>
                        <a:rPr lang="en-US" altLang="zh-TW" sz="3600" baseline="0" dirty="0" smtClean="0"/>
                        <a:t>100d word2vec </a:t>
                      </a:r>
                      <a:r>
                        <a:rPr lang="en-US" altLang="zh-TW" sz="3200" baseline="0" dirty="0" smtClean="0"/>
                        <a:t>(</a:t>
                      </a:r>
                      <a:r>
                        <a:rPr lang="en-US" altLang="zh-TW" sz="3200" baseline="0" dirty="0" err="1" smtClean="0"/>
                        <a:t>iunit</a:t>
                      </a:r>
                      <a:r>
                        <a:rPr lang="en-US" altLang="zh-TW" sz="3200" baseline="0" dirty="0" smtClean="0"/>
                        <a:t> - query)</a:t>
                      </a:r>
                      <a:endParaRPr lang="zh-TW" altLang="en-US" sz="3200" dirty="0"/>
                    </a:p>
                  </a:txBody>
                  <a:tcPr/>
                </a:tc>
                <a:tc>
                  <a:txBody>
                    <a:bodyPr/>
                    <a:lstStyle/>
                    <a:p>
                      <a:r>
                        <a:rPr lang="en-US" altLang="zh-TW" sz="3600" dirty="0" err="1" smtClean="0"/>
                        <a:t>OddsRatio</a:t>
                      </a:r>
                      <a:r>
                        <a:rPr lang="en-US" altLang="zh-TW" sz="3600" dirty="0" smtClean="0"/>
                        <a:t> score</a:t>
                      </a:r>
                      <a:endParaRPr lang="zh-TW" altLang="en-US" sz="3600" dirty="0"/>
                    </a:p>
                  </a:txBody>
                  <a:tcPr/>
                </a:tc>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798453829"/>
              </p:ext>
            </p:extLst>
          </p:nvPr>
        </p:nvGraphicFramePr>
        <p:xfrm>
          <a:off x="16241181" y="27234529"/>
          <a:ext cx="13411803" cy="1442470"/>
        </p:xfrm>
        <a:graphic>
          <a:graphicData uri="http://schemas.openxmlformats.org/drawingml/2006/table">
            <a:tbl>
              <a:tblPr firstRow="1" bandRow="1">
                <a:tableStyleId>{5DA37D80-6434-44D0-A028-1B22A696006F}</a:tableStyleId>
              </a:tblPr>
              <a:tblGrid>
                <a:gridCol w="2640841"/>
                <a:gridCol w="3267375"/>
                <a:gridCol w="3065375"/>
                <a:gridCol w="4438212"/>
              </a:tblGrid>
              <a:tr h="721235">
                <a:tc>
                  <a:txBody>
                    <a:bodyPr/>
                    <a:lstStyle/>
                    <a:p>
                      <a:r>
                        <a:rPr lang="en-US" altLang="zh-TW" sz="4000" dirty="0" smtClean="0"/>
                        <a:t>Class</a:t>
                      </a:r>
                      <a:endParaRPr lang="zh-TW" altLang="en-US" sz="4000" dirty="0"/>
                    </a:p>
                  </a:txBody>
                  <a:tcPr/>
                </a:tc>
                <a:tc gridSpan="3">
                  <a:txBody>
                    <a:bodyPr/>
                    <a:lstStyle/>
                    <a:p>
                      <a:r>
                        <a:rPr lang="en-US" altLang="zh-TW" sz="4000" dirty="0" smtClean="0"/>
                        <a:t>Features (201 dimensions)</a:t>
                      </a:r>
                      <a:endParaRPr lang="zh-TW" altLang="en-US" sz="4000" dirty="0"/>
                    </a:p>
                  </a:txBody>
                  <a:tcPr/>
                </a:tc>
                <a:tc hMerge="1">
                  <a:txBody>
                    <a:bodyPr/>
                    <a:lstStyle/>
                    <a:p>
                      <a:endParaRPr lang="zh-TW" altLang="en-US"/>
                    </a:p>
                  </a:txBody>
                  <a:tcPr/>
                </a:tc>
                <a:tc hMerge="1">
                  <a:txBody>
                    <a:bodyPr/>
                    <a:lstStyle/>
                    <a:p>
                      <a:endParaRPr lang="zh-TW" altLang="en-US" sz="2400" dirty="0"/>
                    </a:p>
                  </a:txBody>
                  <a:tcPr/>
                </a:tc>
              </a:tr>
              <a:tr h="721235">
                <a:tc>
                  <a:txBody>
                    <a:bodyPr/>
                    <a:lstStyle/>
                    <a:p>
                      <a:r>
                        <a:rPr lang="en-US" altLang="zh-TW" sz="3600" dirty="0" smtClean="0"/>
                        <a:t>0,1,2 </a:t>
                      </a:r>
                      <a:r>
                        <a:rPr lang="en-US" altLang="zh-TW" sz="3200" dirty="0" smtClean="0"/>
                        <a:t>(&gt;, =,</a:t>
                      </a:r>
                      <a:r>
                        <a:rPr lang="en-US" altLang="zh-TW" sz="3200" baseline="0" dirty="0" smtClean="0"/>
                        <a:t> &lt;)</a:t>
                      </a:r>
                      <a:endParaRPr lang="zh-TW" altLang="en-US" sz="3600" dirty="0"/>
                    </a:p>
                  </a:txBody>
                  <a:tcPr/>
                </a:tc>
                <a:tc>
                  <a:txBody>
                    <a:bodyPr/>
                    <a:lstStyle/>
                    <a:p>
                      <a:r>
                        <a:rPr lang="en-US" altLang="zh-TW" sz="3600" baseline="0" dirty="0" err="1" smtClean="0"/>
                        <a:t>iunitA</a:t>
                      </a:r>
                      <a:r>
                        <a:rPr lang="en-US" altLang="zh-TW" sz="3600" baseline="0" dirty="0" smtClean="0"/>
                        <a:t> - query</a:t>
                      </a:r>
                      <a:endParaRPr lang="zh-TW" altLang="en-US" sz="3600" dirty="0"/>
                    </a:p>
                  </a:txBody>
                  <a:tcPr/>
                </a:tc>
                <a:tc>
                  <a:txBody>
                    <a:bodyPr/>
                    <a:lstStyle/>
                    <a:p>
                      <a:r>
                        <a:rPr lang="en-US" altLang="zh-TW" sz="3600" dirty="0" err="1" smtClean="0"/>
                        <a:t>iunitB</a:t>
                      </a:r>
                      <a:r>
                        <a:rPr lang="zh-TW" altLang="en-US" sz="3600" dirty="0" smtClean="0"/>
                        <a:t> </a:t>
                      </a:r>
                      <a:r>
                        <a:rPr lang="en-US" altLang="zh-TW" sz="3600" dirty="0" smtClean="0"/>
                        <a:t>-</a:t>
                      </a:r>
                      <a:r>
                        <a:rPr lang="zh-TW" altLang="en-US" sz="3600" dirty="0" smtClean="0"/>
                        <a:t> </a:t>
                      </a:r>
                      <a:r>
                        <a:rPr lang="en-US" altLang="zh-TW" sz="3600" dirty="0" smtClean="0"/>
                        <a:t>query</a:t>
                      </a:r>
                      <a:endParaRPr lang="zh-TW" altLang="en-US" sz="3600" dirty="0"/>
                    </a:p>
                  </a:txBody>
                  <a:tcPr/>
                </a:tc>
                <a:tc>
                  <a:txBody>
                    <a:bodyPr/>
                    <a:lstStyle/>
                    <a:p>
                      <a:r>
                        <a:rPr lang="en-US" altLang="zh-TW" sz="3600" dirty="0" smtClean="0"/>
                        <a:t>(A-B) </a:t>
                      </a:r>
                      <a:r>
                        <a:rPr lang="en-US" altLang="zh-TW" sz="3600" dirty="0" err="1" smtClean="0"/>
                        <a:t>OddsRatio</a:t>
                      </a:r>
                      <a:r>
                        <a:rPr lang="en-US" altLang="zh-TW" sz="3600" dirty="0" smtClean="0"/>
                        <a:t> score</a:t>
                      </a:r>
                      <a:endParaRPr lang="zh-TW" altLang="en-US" sz="36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2391</TotalTime>
  <Words>182</Words>
  <Application>Microsoft Office PowerPoint</Application>
  <PresentationFormat>自訂</PresentationFormat>
  <Paragraphs>130</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Times New Roman</vt:lpstr>
      <vt:lpstr>Wingdings</vt:lpstr>
      <vt:lpstr>新細明體</vt:lpstr>
      <vt:lpstr>Arial</vt:lpstr>
      <vt:lpstr>標楷體</vt:lpstr>
      <vt:lpstr>Arial Unicode MS</vt:lpstr>
      <vt:lpstr>Calibri</vt:lpstr>
      <vt:lpstr>Office 佈景主題</vt:lpstr>
      <vt:lpstr>PowerPoint 簡報</vt:lpstr>
    </vt:vector>
  </TitlesOfParts>
  <Company>EDU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ASUS</dc:creator>
  <cp:lastModifiedBy>韓斌</cp:lastModifiedBy>
  <cp:revision>188</cp:revision>
  <dcterms:created xsi:type="dcterms:W3CDTF">2008-12-11T02:29:00Z</dcterms:created>
  <dcterms:modified xsi:type="dcterms:W3CDTF">2016-05-31T11:41:45Z</dcterms:modified>
</cp:coreProperties>
</file>