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71" r:id="rId6"/>
    <p:sldId id="263" r:id="rId7"/>
    <p:sldId id="264" r:id="rId8"/>
    <p:sldId id="278" r:id="rId9"/>
    <p:sldId id="274" r:id="rId10"/>
    <p:sldId id="275" r:id="rId11"/>
    <p:sldId id="267" r:id="rId12"/>
    <p:sldId id="268" r:id="rId13"/>
  </p:sldIdLst>
  <p:sldSz cx="12192000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4173" autoAdjust="0"/>
  </p:normalViewPr>
  <p:slideViewPr>
    <p:cSldViewPr>
      <p:cViewPr varScale="1">
        <p:scale>
          <a:sx n="62" d="100"/>
          <a:sy n="62" d="100"/>
        </p:scale>
        <p:origin x="109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9B24267-7E82-448B-86EF-6D92C14517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54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CE907F-D2AD-4116-9995-5BD1619ED65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111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Paragraphs</a:t>
            </a:r>
          </a:p>
          <a:p>
            <a:r>
              <a:rPr lang="en-US" altLang="zh-TW" dirty="0" smtClean="0"/>
              <a:t>Not logical</a:t>
            </a:r>
          </a:p>
          <a:p>
            <a:r>
              <a:rPr lang="en-US" altLang="zh-TW" dirty="0" smtClean="0"/>
              <a:t>Non</a:t>
            </a:r>
            <a:r>
              <a:rPr lang="en-US" altLang="zh-TW" baseline="0" dirty="0" smtClean="0"/>
              <a:t>sense</a:t>
            </a:r>
          </a:p>
          <a:p>
            <a:r>
              <a:rPr lang="en-US" altLang="zh-TW" baseline="0" dirty="0" smtClean="0"/>
              <a:t>They don't provide any meaning.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B24267-7E82-448B-86EF-6D92C1451781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26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191FB5-9830-4F4E-A2C3-10BE32F166B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Dataset </a:t>
            </a: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is insufficient.</a:t>
            </a:r>
            <a:r>
              <a:rPr lang="en-US" altLang="zh-TW" sz="1200" baseline="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B</a:t>
            </a: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etter evaluation.</a:t>
            </a: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Facebook</a:t>
            </a: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</a:t>
            </a:r>
            <a:r>
              <a:rPr lang="en-US" altLang="zh-TW" sz="1200" baseline="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Instagram, twitter appear. </a:t>
            </a:r>
            <a:r>
              <a:rPr lang="zh-TW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快文字的時代致使部落格沒落，大多只剩下業配文或者新手媽咪或遊記而已</a:t>
            </a:r>
            <a:r>
              <a:rPr lang="zh-TW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Maybe</a:t>
            </a:r>
            <a:r>
              <a:rPr lang="en-US" altLang="zh-TW" sz="1200" baseline="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one day, blog will disappear in the world.</a:t>
            </a:r>
            <a:endParaRPr lang="en-US" altLang="zh-TW" sz="12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None/>
            </a:pPr>
            <a:endParaRPr lang="zh-TW" altLang="zh-TW" sz="12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en-US" altLang="zh-TW" sz="12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69728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B27711-D026-4394-BA0C-58C1AF438C6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46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0CF409-3E57-4801-A256-818B40B508E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621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3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zh-TW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3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2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E9E7FF-2885-4755-8126-F4C238D3AA9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zh-TW" sz="12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We made 3 models, they are Max, Mean, and </a:t>
            </a:r>
            <a:r>
              <a:rPr lang="en-US" altLang="zh-TW" sz="1200" dirty="0" err="1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Groundtruth</a:t>
            </a:r>
            <a:endParaRPr lang="en-US" altLang="zh-TW" sz="12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Taking</a:t>
            </a:r>
            <a:r>
              <a:rPr lang="en-US" altLang="zh-TW" baseline="0" dirty="0" smtClean="0"/>
              <a:t> mean is our improved method.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9179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71F701EC-2D03-4DBA-803A-231E5F0FC8B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5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 Box 2"/>
              <p:cNvSpPr txBox="1"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noFill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/>
              <a:p>
                <a:pPr marL="215900" indent="-214313" eaLnBrk="1">
                  <a:spcBef>
                    <a:spcPct val="0"/>
                  </a:spcBef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</a:pPr>
                <a:r>
                  <a:rPr lang="en-US" altLang="zh-TW" sz="2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GroundTruth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 -&gt; </a:t>
                </a:r>
                <a:r>
                  <a:rPr lang="zh-TW" altLang="zh-TW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選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maxRank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 </a:t>
                </a:r>
                <a:r>
                  <a:rPr lang="zh-TW" altLang="zh-TW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前十名 和倒數十名的部落客最高分文章做排序</a:t>
                </a:r>
                <a:endParaRPr lang="zh-TW" altLang="zh-TW" sz="2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388" name="Text Box 2"/>
              <p:cNvSpPr txBox="1"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noFill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/>
              <a:p>
                <a:pPr eaLnBrk="1"/>
                <a:r>
                  <a:rPr lang="zh-TW" altLang="zh-TW" sz="2000" i="0" dirty="0" smtClean="0">
                    <a:latin typeface="Cambria Math" panose="02040503050406030204" pitchFamily="18" charset="0"/>
                  </a:rPr>
                  <a:t>"目前我們遇到比較麻煩的地方是沒有對照組來看我們改進後的成效，所以我們決定用問卷的方式來做一個小型的排名表做對照。</a:t>
                </a:r>
                <a:r>
                  <a:rPr lang="zh-TW" altLang="en-US" sz="2000" i="0" dirty="0" smtClean="0"/>
                  <a:t>"</a:t>
                </a:r>
                <a:endParaRPr lang="zh-TW" altLang="zh-TW" sz="2000" dirty="0"/>
              </a:p>
              <a:p>
                <a:pPr eaLnBrk="1"/>
                <a:r>
                  <a:rPr lang="en-US" altLang="zh-TW" sz="2000" i="0" dirty="0">
                    <a:latin typeface="Cambria Math" panose="02040503050406030204" pitchFamily="18" charset="0"/>
                  </a:rPr>
                  <a:t>"	</a:t>
                </a:r>
                <a:r>
                  <a:rPr lang="zh-TW" altLang="zh-TW" sz="2000" i="0" dirty="0">
                    <a:latin typeface="Cambria Math" panose="02040503050406030204" pitchFamily="18" charset="0"/>
                  </a:rPr>
                  <a:t>在之後如果有機會我們有個想法，從標題或內文擷取一些單詞，找出一些熱門單詞來做為為文章評分的元素之一。</a:t>
                </a:r>
                <a:r>
                  <a:rPr lang="zh-TW" altLang="en-US" sz="2000" i="0" dirty="0"/>
                  <a:t>"</a:t>
                </a:r>
                <a:endParaRPr lang="zh-TW" altLang="zh-TW" sz="2000" dirty="0"/>
              </a:p>
            </p:txBody>
          </p:sp>
        </mc:Fallback>
      </mc:AlternateContent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FA5C718-FB0E-44F6-B2F4-8578C706CF0B}" type="slidenum">
              <a:rPr lang="en-US" altLang="zh-TW" smtClean="0">
                <a:solidFill>
                  <a:srgbClr val="FFFFFF"/>
                </a:solidFill>
                <a:latin typeface="+mn-lt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en-US" altLang="zh-TW" smtClean="0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86074-2316-4719-B02A-E5E209526A6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zh-TW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網頁</a:t>
            </a:r>
            <a:r>
              <a:rPr lang="zh-TW" altLang="zh-TW" sz="2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上排名是依據人氣力（強調部落格與其內容被造訪、被支持的次數（包含留言數、訂閱數、不重複訪客數）前十</a:t>
            </a:r>
            <a:r>
              <a:rPr lang="zh-TW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名</a:t>
            </a:r>
            <a:endParaRPr lang="en-US" altLang="zh-TW" sz="2000" dirty="0" smtClean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TW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Dacota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這篇是講神魔之塔，字數比較少，但是圖片很多，卻因為沒有考量圖片導致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Max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排名比較後面。</a:t>
            </a:r>
            <a:endParaRPr lang="en-US" altLang="zh-TW" sz="2000" dirty="0" smtClean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Milo9022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那一篇是提供一些資料的文章，所以字數非常多。</a:t>
            </a:r>
            <a:endParaRPr lang="zh-TW" altLang="zh-TW" sz="20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C13CA1D8-6F9B-4EDE-B19F-48832FEBB400}" type="slidenum">
              <a:rPr lang="en-US" altLang="zh-TW">
                <a:solidFill>
                  <a:srgbClr val="FFFFFF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en-US" altLang="zh-TW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7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31621F-D257-4556-A38E-286343E5B6B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 smtClean="0"/>
              <a:t>People2</a:t>
            </a:r>
            <a:r>
              <a:rPr lang="zh-TW" altLang="en-US" dirty="0" smtClean="0"/>
              <a:t>有同樣的名次</a:t>
            </a:r>
            <a:endParaRPr lang="en-US" altLang="zh-TW" dirty="0" smtClean="0"/>
          </a:p>
          <a:p>
            <a:r>
              <a:rPr lang="en-US" altLang="zh-TW" dirty="0" smtClean="0"/>
              <a:t>Max</a:t>
            </a:r>
            <a:r>
              <a:rPr lang="zh-TW" altLang="en-US" dirty="0" smtClean="0"/>
              <a:t>前五名都在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前五名榜上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197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E3E430-F3D5-492E-A9F4-F332C24337B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marR="0" indent="-214313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zh-TW" altLang="en-US" sz="20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不只觀察了前十名，也觀察了倒數十名。</a:t>
            </a:r>
            <a:endParaRPr lang="en-US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zh-TW" altLang="en-US" sz="20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亂碼、</a:t>
            </a:r>
            <a:endParaRPr lang="en-US" altLang="zh-TW" sz="20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TW" sz="20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Meaningless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articles about loan or advertisements(</a:t>
            </a:r>
            <a:r>
              <a:rPr lang="zh-TW" altLang="en-US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業配文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)</a:t>
            </a:r>
            <a:r>
              <a:rPr lang="zh-TW" altLang="en-US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，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and</a:t>
            </a:r>
            <a:r>
              <a:rPr lang="zh-TW" altLang="en-US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links</a:t>
            </a:r>
            <a:r>
              <a:rPr lang="zh-TW" altLang="en-US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is</a:t>
            </a:r>
            <a:r>
              <a:rPr lang="zh-TW" altLang="en-US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000" baseline="0" dirty="0" err="1" smtClean="0">
                <a:latin typeface="Arial" panose="020B0604020202020204" pitchFamily="34" charset="0"/>
                <a:ea typeface="Microsoft YaHei" panose="020B0503020204020204" pitchFamily="34" charset="-122"/>
              </a:rPr>
              <a:t>indirecting</a:t>
            </a:r>
            <a:r>
              <a:rPr lang="en-US" altLang="zh-TW" sz="2000" baseline="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to unsafe webs.</a:t>
            </a:r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zh-TW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DF0217B7-E72C-4F29-B5CC-288D0F64FD80}" type="slidenum">
              <a:rPr lang="en-US" altLang="zh-TW">
                <a:solidFill>
                  <a:srgbClr val="FFFFFF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8</a:t>
            </a:fld>
            <a:endParaRPr lang="en-US" altLang="zh-TW">
              <a:solidFill>
                <a:srgbClr val="FFFFFF"/>
              </a:solidFill>
              <a:latin typeface="+mn-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Outlink</a:t>
            </a:r>
            <a:endParaRPr lang="en-US" altLang="zh-TW" dirty="0" smtClean="0"/>
          </a:p>
          <a:p>
            <a:r>
              <a:rPr lang="en-US" altLang="zh-TW" dirty="0" smtClean="0"/>
              <a:t>Article not influential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B24267-7E82-448B-86EF-6D92C1451781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D1D6-FA79-493D-9BA1-5822FD26F30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2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012E-BD43-48ED-8580-9FACB0151AD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7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07A-3E07-4B93-9AD5-1E9F7BE2158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58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7CFE-1B45-43E6-A8B3-634BAABB8DE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816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D70-60CD-4B9A-82EE-2EC92B66DD0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8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730D-4A80-4B2C-AD47-6B56B0E3D6C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61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C51B-A85B-4F50-AC30-F4F75DF9583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7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B574-55A1-4CB3-BF3D-B554C4F5B6A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83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1062-1A5D-47A2-A85D-D6464E8FAEF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55F-5CC1-4183-AD8A-D84F0558A29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4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4B85-7AB5-4BF0-8AA8-C579E319043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9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6/12/16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7F8D-5704-48BB-8AAC-C6BB0097F97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057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anchor="t"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TW" altLang="zh-TW" dirty="0"/>
              <a:t>Final Project</a:t>
            </a:r>
            <a:r>
              <a:rPr lang="zh-TW" altLang="zh-TW" sz="4400" dirty="0"/>
              <a:t/>
            </a:r>
            <a:br>
              <a:rPr lang="zh-TW" altLang="zh-TW" sz="4400" dirty="0"/>
            </a:br>
            <a:r>
              <a:rPr lang="zh-TW" altLang="zh-TW" sz="4000" dirty="0"/>
              <a:t/>
            </a:r>
            <a:br>
              <a:rPr lang="zh-TW" altLang="zh-TW" sz="4000" dirty="0"/>
            </a:br>
            <a:r>
              <a:rPr lang="zh-TW" altLang="zh-TW" sz="3600" dirty="0"/>
              <a:t>Identifying influential bloggers in a community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97152"/>
            <a:ext cx="9144000" cy="1512168"/>
          </a:xfrm>
          <a:ln/>
        </p:spPr>
        <p:txBody>
          <a:bodyPr lIns="90000" tIns="45000" rIns="90000" bIns="45000"/>
          <a:lstStyle/>
          <a:p>
            <a:pPr marL="0" indent="0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TW" dirty="0"/>
              <a:t>CSIE3 </a:t>
            </a:r>
            <a:r>
              <a:rPr lang="zh-TW" altLang="zh-TW" dirty="0"/>
              <a:t>韓文彬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TW" dirty="0"/>
              <a:t>CSIE3 </a:t>
            </a:r>
            <a:r>
              <a:rPr lang="zh-TW" altLang="zh-TW" dirty="0"/>
              <a:t>林佳育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6/12/16</a:t>
            </a:r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3500" r="6659"/>
          <a:stretch/>
        </p:blipFill>
        <p:spPr>
          <a:xfrm>
            <a:off x="-1464840" y="0"/>
            <a:ext cx="1388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zh-TW" altLang="zh-TW" sz="4400" dirty="0"/>
              <a:t>Conclusion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The model is suitable to exclude advertisement articles.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The model doesn't work well for 3C</a:t>
            </a:r>
            <a:r>
              <a:rPr lang="zh-TW" altLang="en-US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category.</a:t>
            </a:r>
            <a:r>
              <a:rPr lang="zh-TW" altLang="en-US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Require more data.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Better evaluation.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Consider </a:t>
            </a:r>
            <a:r>
              <a:rPr lang="en-US" altLang="zh-TW" sz="2800" dirty="0" err="1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outlinks</a:t>
            </a: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and pictures.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Facebook / Instagram emerged and become prevailing.</a:t>
            </a:r>
            <a:r>
              <a:rPr lang="zh-TW" altLang="en-US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636912"/>
            <a:ext cx="10515600" cy="1925563"/>
          </a:xfrm>
        </p:spPr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zh-TW" altLang="zh-TW" sz="4400" dirty="0"/>
              <a:t>Outline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Formula</a:t>
            </a: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zh-TW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Model</a:t>
            </a:r>
            <a:endParaRPr lang="en-US" altLang="zh-TW" sz="2800" dirty="0" smtClean="0">
              <a:solidFill>
                <a:srgbClr val="FFFFFF"/>
              </a:solidFill>
              <a:latin typeface="+mn-lt"/>
              <a:ea typeface="微軟正黑體" panose="020B0604030504040204" pitchFamily="34" charset="-120"/>
            </a:endParaRP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Evaluation</a:t>
            </a:r>
            <a:endParaRPr lang="zh-TW" altLang="zh-TW" sz="2800" dirty="0">
              <a:solidFill>
                <a:srgbClr val="FFFFFF"/>
              </a:solidFill>
              <a:latin typeface="+mn-lt"/>
              <a:ea typeface="微軟正黑體" panose="020B0604030504040204" pitchFamily="34" charset="-120"/>
            </a:endParaRP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zh-TW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Result</a:t>
            </a:r>
            <a:r>
              <a:rPr lang="en-US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 of Max Model</a:t>
            </a: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Result of Mean Model</a:t>
            </a: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Observations</a:t>
            </a:r>
            <a:endParaRPr lang="zh-TW" altLang="zh-TW" sz="2800" dirty="0">
              <a:solidFill>
                <a:srgbClr val="FFFFFF"/>
              </a:solidFill>
              <a:latin typeface="+mn-lt"/>
              <a:ea typeface="微軟正黑體" panose="020B0604030504040204" pitchFamily="34" charset="-120"/>
            </a:endParaRP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Conclusion </a:t>
            </a:r>
            <a:endParaRPr lang="en-US" altLang="zh-TW" sz="2800" dirty="0" smtClean="0">
              <a:solidFill>
                <a:srgbClr val="FFFFFF"/>
              </a:solidFill>
              <a:latin typeface="+mn-lt"/>
              <a:ea typeface="微軟正黑體" panose="020B0604030504040204" pitchFamily="34" charset="-120"/>
            </a:endParaRPr>
          </a:p>
          <a:p>
            <a:pPr hangingPunct="1">
              <a:lnSpc>
                <a:spcPts val="24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zh-TW" altLang="zh-TW" sz="2800" dirty="0" smtClean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Q</a:t>
            </a:r>
            <a:r>
              <a:rPr lang="zh-TW" altLang="zh-TW" sz="2800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</a:rPr>
              <a:t>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tabLst>
                <a:tab pos="723898" algn="l"/>
                <a:tab pos="1447796" algn="l"/>
                <a:tab pos="2171694" algn="l"/>
                <a:tab pos="2895592" algn="l"/>
                <a:tab pos="3619490" algn="l"/>
                <a:tab pos="4343388" algn="l"/>
                <a:tab pos="5067286" algn="l"/>
                <a:tab pos="5791184" algn="l"/>
                <a:tab pos="6515082" algn="l"/>
                <a:tab pos="7238980" algn="l"/>
                <a:tab pos="7962879" algn="l"/>
                <a:tab pos="8686776" algn="l"/>
                <a:tab pos="9410675" algn="l"/>
                <a:tab pos="10134572" algn="l"/>
              </a:tabLst>
            </a:pPr>
            <a:r>
              <a:rPr lang="en-US" altLang="zh-TW" dirty="0">
                <a:latin typeface="+mn-lt"/>
              </a:rPr>
              <a:t>Formula</a:t>
            </a:r>
            <a:endParaRPr lang="zh-TW" altLang="zh-TW" sz="4899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2"/>
              <p:cNvSpPr txBox="1">
                <a:spLocks noChangeArrowheads="1"/>
              </p:cNvSpPr>
              <p:nvPr/>
            </p:nvSpPr>
            <p:spPr bwMode="auto">
              <a:xfrm>
                <a:off x="838201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 marL="228600" indent="-22701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hangingPunct="1">
                  <a:lnSpc>
                    <a:spcPct val="90000"/>
                  </a:lnSpc>
                  <a:spcBef>
                    <a:spcPts val="1001"/>
                  </a:spcBef>
                  <a:spcAft>
                    <a:spcPts val="1425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𝐼𝑛𝑓𝑙𝑢𝑒𝑛𝑐𝑒𝐹𝑙𝑜𝑤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𝑖𝑛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m:rPr>
                            <m:lit/>
                          </m:r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m:rPr>
                            <m:lit/>
                          </m:rPr>
                          <a:rPr lang="zh-TW" alt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𝜄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</m:sup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  <m:d>
                          <m:dPr>
                            <m:ctrlP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𝑜𝑢𝑡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|</m:t>
                            </m:r>
                            <m:r>
                              <a:rPr lang="zh-TW" altLang="en-US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𝜃</m:t>
                            </m:r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𝐼</m:t>
                            </m:r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hangingPunct="1">
                  <a:lnSpc>
                    <a:spcPct val="90000"/>
                  </a:lnSpc>
                  <a:spcBef>
                    <a:spcPts val="1001"/>
                  </a:spcBef>
                  <a:spcAft>
                    <a:spcPts val="1425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𝐼𝑛𝑓𝑙𝑢𝑒𝑛𝑐𝑒𝐹𝑙𝑜𝑤</m:t>
                    </m:r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hangingPunct="1">
                  <a:lnSpc>
                    <a:spcPct val="90000"/>
                  </a:lnSpc>
                  <a:spcBef>
                    <a:spcPts val="1001"/>
                  </a:spcBef>
                  <a:spcAft>
                    <a:spcPts val="1425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3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InfluenceFlow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hangingPunct="1">
                  <a:lnSpc>
                    <a:spcPct val="90000"/>
                  </a:lnSpc>
                  <a:spcBef>
                    <a:spcPts val="1001"/>
                  </a:spcBef>
                  <a:spcAft>
                    <a:spcPts val="1425"/>
                  </a:spcAft>
                  <a:buClr>
                    <a:srgbClr val="FFFFFF"/>
                  </a:buClr>
                  <a:buSzPct val="4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𝑖𝐼𝑛𝑑𝑒𝑥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TW" altLang="zh-TW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536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1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538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zh-TW" altLang="zh-TW" sz="44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1690687"/>
                <a:ext cx="10898188" cy="4757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 marL="431800" indent="-2159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  <a:tab pos="108585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marL="342900" indent="-342900">
                  <a:lnSpc>
                    <a:spcPct val="102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</a:rPr>
                  <a:t>Max</a:t>
                </a:r>
                <a:endParaRPr lang="en-US" altLang="zh-TW" sz="36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2000"/>
                  </a:lnSpc>
                  <a:buClr>
                    <a:schemeClr val="tx1"/>
                  </a:buClr>
                </a:pPr>
                <a:r>
                  <a:rPr lang="en-US" altLang="zh-TW" sz="2800" b="0" dirty="0" smtClean="0">
                    <a:solidFill>
                      <a:schemeClr val="tx1"/>
                    </a:solidFill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𝑠𝑐𝑜𝑟𝑒</m:t>
                    </m:r>
                  </m:oMath>
                </a14:m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2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𝑛𝑢𝑚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𝑖𝑛𝑙𝑖𝑛𝑘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𝑛𝑢𝑚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𝑜𝑢𝑡𝑙𝑖𝑛𝑘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𝑙𝑒𝑛𝑔𝑡h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𝑎𝑟𝑡𝑖𝑐𝑙𝑒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∗0.001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𝑛𝑢𝑚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𝑐𝑜𝑚𝑚𝑒𝑛𝑡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2000"/>
                  </a:lnSpc>
                  <a:buClr>
                    <a:schemeClr val="tx1"/>
                  </a:buClr>
                </a:pPr>
                <a:endParaRPr lang="en-US" altLang="zh-TW" sz="2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02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</a:rPr>
                  <a:t>Mean</a:t>
                </a:r>
              </a:p>
              <a:p>
                <a:pPr>
                  <a:lnSpc>
                    <a:spcPct val="102000"/>
                  </a:lnSpc>
                  <a:buClr>
                    <a:schemeClr val="tx1"/>
                  </a:buClr>
                </a:pPr>
                <a:r>
                  <a:rPr lang="en-US" altLang="zh-TW" sz="2800" b="0" dirty="0" smtClean="0">
                    <a:solidFill>
                      <a:schemeClr val="tx1"/>
                    </a:solidFill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𝑠𝑐𝑜𝑟𝑒</m:t>
                    </m:r>
                  </m:oMath>
                </a14:m>
                <a:endParaRPr lang="en-US" altLang="zh-TW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2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𝑖𝑛𝑙𝑖𝑛𝑘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𝑜𝑢𝑡𝑙𝑖𝑛𝑘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𝑙𝑒𝑛𝑔𝑡h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𝑎𝑟𝑡𝑖𝑐𝑙𝑒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∗0.001+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𝑐𝑜𝑚𝑚𝑒𝑛𝑡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𝑛𝑢𝑚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𝑎𝑟𝑡𝑖𝑐𝑙𝑒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>
                  <a:solidFill>
                    <a:schemeClr val="tx1"/>
                  </a:solidFill>
                  <a:latin typeface="Calibri" panose="020F0502020204030204" pitchFamily="34" charset="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2000"/>
                  </a:lnSpc>
                  <a:buClr>
                    <a:srgbClr val="FFFFFF"/>
                  </a:buClr>
                  <a:buSzPct val="45000"/>
                  <a:buFont typeface="Wingdings" panose="05000000000000000000" pitchFamily="2" charset="2"/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19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690687"/>
                <a:ext cx="10898188" cy="475773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365125"/>
            <a:ext cx="10515600" cy="1325563"/>
          </a:xfrm>
        </p:spPr>
        <p:txBody>
          <a:bodyPr anchor="ctr">
            <a:normAutofit/>
          </a:bodyPr>
          <a:lstStyle/>
          <a:p>
            <a:pPr>
              <a:tabLst>
                <a:tab pos="723898" algn="l"/>
                <a:tab pos="1447796" algn="l"/>
                <a:tab pos="2171694" algn="l"/>
                <a:tab pos="2895592" algn="l"/>
                <a:tab pos="3619490" algn="l"/>
                <a:tab pos="4343388" algn="l"/>
                <a:tab pos="5067286" algn="l"/>
                <a:tab pos="5791184" algn="l"/>
                <a:tab pos="6515082" algn="l"/>
                <a:tab pos="7238980" algn="l"/>
                <a:tab pos="7962879" algn="l"/>
                <a:tab pos="8686776" algn="l"/>
                <a:tab pos="9410675" algn="l"/>
                <a:tab pos="10134572" algn="l"/>
              </a:tabLst>
            </a:pPr>
            <a:r>
              <a:rPr lang="en-US" altLang="zh-TW" dirty="0">
                <a:latin typeface="+mn-lt"/>
              </a:rPr>
              <a:t>Evaluation</a:t>
            </a:r>
            <a:endParaRPr lang="zh-TW" altLang="zh-TW" sz="4899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8201" y="1686699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 marL="228600" indent="-22701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  <a:tab pos="10134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marL="804568" indent="-674004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eriod"/>
                  <a:tabLst>
                    <a:tab pos="875541" algn="l"/>
                    <a:tab pos="1751084" algn="l"/>
                    <a:tab pos="2626625" algn="l"/>
                    <a:tab pos="3502168" algn="l"/>
                    <a:tab pos="4377709" algn="l"/>
                    <a:tab pos="5253251" algn="l"/>
                    <a:tab pos="6128793" algn="l"/>
                    <a:tab pos="7004335" algn="l"/>
                    <a:tab pos="7879877" algn="l"/>
                    <a:tab pos="8755419" algn="l"/>
                    <a:tab pos="963096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/>
                      <m:t>Without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ground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truth</m:t>
                    </m:r>
                    <m:r>
                      <m:rPr>
                        <m:nor/>
                      </m:rPr>
                      <a:rPr lang="en-US" altLang="zh-TW" sz="2800" dirty="0"/>
                      <m:t>, </m:t>
                    </m:r>
                    <m:r>
                      <m:rPr>
                        <m:nor/>
                      </m:rPr>
                      <a:rPr lang="en-US" altLang="zh-TW" sz="2800" dirty="0"/>
                      <m:t>we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 smtClean="0"/>
                      <m:t>have</m:t>
                    </m:r>
                    <m:r>
                      <m:rPr>
                        <m:nor/>
                      </m:rPr>
                      <a:rPr lang="en-US" altLang="zh-TW" sz="2800" dirty="0" smtClean="0"/>
                      <m:t> </m:t>
                    </m:r>
                    <m:r>
                      <m:rPr>
                        <m:nor/>
                      </m:rPr>
                      <a:rPr lang="en-US" altLang="zh-TW" sz="2800" dirty="0" smtClean="0"/>
                      <m:t>to</m:t>
                    </m:r>
                    <m:r>
                      <m:rPr>
                        <m:nor/>
                      </m:rPr>
                      <a:rPr lang="en-US" altLang="zh-TW" sz="2800" dirty="0" smtClean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rank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bloggers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manually</m:t>
                    </m:r>
                    <m:r>
                      <m:rPr>
                        <m:nor/>
                      </m:rPr>
                      <a:rPr lang="en-US" altLang="zh-TW" sz="2800" dirty="0"/>
                      <m:t>.</m:t>
                    </m:r>
                  </m:oMath>
                </a14:m>
                <a:endParaRPr lang="en-US" altLang="zh-TW" sz="2800" dirty="0"/>
              </a:p>
              <a:p>
                <a:pPr marL="804568" indent="-674004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eriod"/>
                  <a:tabLst>
                    <a:tab pos="875541" algn="l"/>
                    <a:tab pos="1751084" algn="l"/>
                    <a:tab pos="2626625" algn="l"/>
                    <a:tab pos="3502168" algn="l"/>
                    <a:tab pos="4377709" algn="l"/>
                    <a:tab pos="5253251" algn="l"/>
                    <a:tab pos="6128793" algn="l"/>
                    <a:tab pos="7004335" algn="l"/>
                    <a:tab pos="7879877" algn="l"/>
                    <a:tab pos="8755419" algn="l"/>
                    <a:tab pos="9630960" algn="l"/>
                  </a:tabLst>
                </a:pPr>
                <a:r>
                  <a:rPr lang="en-US" altLang="zh-TW" sz="2800" dirty="0">
                    <a:ea typeface="新細明體" panose="02020500000000000000" pitchFamily="18" charset="-120"/>
                  </a:rPr>
                  <a:t>Pick </a:t>
                </a:r>
                <a:r>
                  <a:rPr lang="en-US" altLang="zh-TW" sz="2800" dirty="0" smtClean="0">
                    <a:ea typeface="新細明體" panose="02020500000000000000" pitchFamily="18" charset="-120"/>
                  </a:rPr>
                  <a:t>top 10 and last 10 influential </a:t>
                </a:r>
                <a:r>
                  <a:rPr lang="en-US" altLang="zh-TW" sz="2800" dirty="0">
                    <a:ea typeface="新細明體" panose="02020500000000000000" pitchFamily="18" charset="-120"/>
                  </a:rPr>
                  <a:t>articles from our </a:t>
                </a:r>
                <a:r>
                  <a:rPr lang="en-US" altLang="zh-TW" sz="2800" dirty="0" smtClean="0">
                    <a:ea typeface="新細明體" panose="02020500000000000000" pitchFamily="18" charset="-120"/>
                  </a:rPr>
                  <a:t>rank.</a:t>
                </a:r>
                <a:endParaRPr lang="en-US" altLang="zh-TW" sz="2800" dirty="0">
                  <a:ea typeface="新細明體" panose="02020500000000000000" pitchFamily="18" charset="-120"/>
                </a:endParaRPr>
              </a:p>
              <a:p>
                <a:pPr marL="804568" indent="-674004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eriod"/>
                  <a:tabLst>
                    <a:tab pos="875541" algn="l"/>
                    <a:tab pos="1751084" algn="l"/>
                    <a:tab pos="2626625" algn="l"/>
                    <a:tab pos="3502168" algn="l"/>
                    <a:tab pos="4377709" algn="l"/>
                    <a:tab pos="5253251" algn="l"/>
                    <a:tab pos="6128793" algn="l"/>
                    <a:tab pos="7004335" algn="l"/>
                    <a:tab pos="7879877" algn="l"/>
                    <a:tab pos="8755419" algn="l"/>
                    <a:tab pos="9630960" algn="l"/>
                  </a:tabLst>
                </a:pPr>
                <a:r>
                  <a:rPr lang="en-US" altLang="zh-TW" sz="2800" dirty="0">
                    <a:ea typeface="新細明體" panose="02020500000000000000" pitchFamily="18" charset="-120"/>
                  </a:rPr>
                  <a:t>Let readers vote</a:t>
                </a:r>
                <a:r>
                  <a:rPr lang="en-US" altLang="zh-TW" sz="2800" dirty="0" smtClean="0">
                    <a:ea typeface="新細明體" panose="02020500000000000000" pitchFamily="18" charset="-120"/>
                  </a:rPr>
                  <a:t>.</a:t>
                </a:r>
                <a:endParaRPr lang="en-US" altLang="zh-TW" sz="2800" dirty="0">
                  <a:ea typeface="新細明體" panose="02020500000000000000" pitchFamily="18" charset="-120"/>
                </a:endParaRPr>
              </a:p>
              <a:p>
                <a:pPr marL="804568" indent="-674004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eriod"/>
                  <a:tabLst>
                    <a:tab pos="875541" algn="l"/>
                    <a:tab pos="1751084" algn="l"/>
                    <a:tab pos="2626625" algn="l"/>
                    <a:tab pos="3502168" algn="l"/>
                    <a:tab pos="4377709" algn="l"/>
                    <a:tab pos="5253251" algn="l"/>
                    <a:tab pos="6128793" algn="l"/>
                    <a:tab pos="7004335" algn="l"/>
                    <a:tab pos="7879877" algn="l"/>
                    <a:tab pos="8755419" algn="l"/>
                    <a:tab pos="9630960" algn="l"/>
                  </a:tabLst>
                </a:pPr>
                <a:r>
                  <a:rPr lang="en-US" altLang="zh-TW" sz="2800" dirty="0" smtClean="0">
                    <a:ea typeface="新細明體" panose="02020500000000000000" pitchFamily="18" charset="-120"/>
                  </a:rPr>
                  <a:t>Regard the result as ground truth.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1" y="1686699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93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zh-TW" altLang="zh-TW" sz="4400" dirty="0" smtClean="0"/>
              <a:t>Result</a:t>
            </a:r>
            <a:r>
              <a:rPr lang="en-US" altLang="zh-TW" dirty="0"/>
              <a:t> </a:t>
            </a:r>
            <a:r>
              <a:rPr lang="en-US" altLang="zh-TW" dirty="0" smtClean="0"/>
              <a:t>of Max Model</a:t>
            </a:r>
            <a:endParaRPr lang="zh-TW" altLang="zh-TW" sz="4400" dirty="0"/>
          </a:p>
        </p:txBody>
      </p:sp>
      <p:graphicFrame>
        <p:nvGraphicFramePr>
          <p:cNvPr id="1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0308"/>
              </p:ext>
            </p:extLst>
          </p:nvPr>
        </p:nvGraphicFramePr>
        <p:xfrm>
          <a:off x="1377950" y="1687513"/>
          <a:ext cx="9975850" cy="4890479"/>
        </p:xfrm>
        <a:graphic>
          <a:graphicData uri="http://schemas.openxmlformats.org/drawingml/2006/table">
            <a:tbl>
              <a:tblPr/>
              <a:tblGrid>
                <a:gridCol w="3324225"/>
                <a:gridCol w="3325813"/>
                <a:gridCol w="3325812"/>
              </a:tblGrid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Max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Rank on </a:t>
                      </a:r>
                      <a:r>
                        <a:rPr kumimoji="0" lang="en-US" altLang="zh-TW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Pixnet</a:t>
                      </a:r>
                      <a:endParaRPr kumimoji="0" lang="zh-TW" altLang="zh-TW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Groundtruth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milo0922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dacota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gogoami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stellahyc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stellahyc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gogoami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changyang319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loislinlin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loislinlin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isvincent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dacota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People2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tu0925399900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ifans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mcdulll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ahuiliao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People2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showmer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mcdulll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kato3c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funiphone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milo0922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yeahyeh70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yoyonini362425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yeahyeh70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dacota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cpe1208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kato3c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03044"/>
              </p:ext>
            </p:extLst>
          </p:nvPr>
        </p:nvGraphicFramePr>
        <p:xfrm>
          <a:off x="1377950" y="1687513"/>
          <a:ext cx="9975850" cy="4890479"/>
        </p:xfrm>
        <a:graphic>
          <a:graphicData uri="http://schemas.openxmlformats.org/drawingml/2006/table">
            <a:tbl>
              <a:tblPr/>
              <a:tblGrid>
                <a:gridCol w="3324225"/>
                <a:gridCol w="3325813"/>
                <a:gridCol w="3325812"/>
              </a:tblGrid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Mean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Rank on </a:t>
                      </a:r>
                      <a:r>
                        <a:rPr kumimoji="0" lang="en-US" altLang="zh-TW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Pixnet</a:t>
                      </a:r>
                      <a:endParaRPr kumimoji="0" lang="zh-TW" altLang="zh-TW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Groundtruth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loislinlin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dacota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gogoami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yeahyeh70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stellahyc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gogoami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changyang319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loislinlin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stellahyc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isvincent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dacota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People2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tu0925399900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ifans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ofeyhong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ahuiliao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People2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karellq628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showmer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mcdulll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felicia8188999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funiphone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milo0922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dx2a25h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yoyonini362425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yeahyeh70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ifans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cpe1208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kato3c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83" name="Rectangle 7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zh-TW" sz="4400" dirty="0" smtClean="0"/>
              <a:t>Result of Mean Model</a:t>
            </a:r>
            <a:endParaRPr lang="zh-TW" altLang="zh-TW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zh-TW" altLang="zh-TW" sz="4400" dirty="0"/>
              <a:t>Observations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Garbled username.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Meaningless articles with many </a:t>
            </a:r>
            <a:r>
              <a:rPr lang="en-US" altLang="zh-TW" sz="2800" dirty="0" err="1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outlinks</a:t>
            </a:r>
            <a:r>
              <a:rPr lang="en-US" altLang="zh-TW" sz="2800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to unsafe websites.</a:t>
            </a:r>
          </a:p>
          <a:p>
            <a:pPr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61624"/>
              </p:ext>
            </p:extLst>
          </p:nvPr>
        </p:nvGraphicFramePr>
        <p:xfrm>
          <a:off x="1307468" y="3486285"/>
          <a:ext cx="9577064" cy="2659025"/>
        </p:xfrm>
        <a:graphic>
          <a:graphicData uri="http://schemas.openxmlformats.org/drawingml/2006/table">
            <a:tbl>
              <a:tblPr/>
              <a:tblGrid>
                <a:gridCol w="3168352"/>
                <a:gridCol w="1368152"/>
                <a:gridCol w="792088"/>
                <a:gridCol w="2452054"/>
                <a:gridCol w="1796418"/>
              </a:tblGrid>
              <a:tr h="186684">
                <a:tc gridSpan="5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華康粗圓體(P)" panose="020F0700000000000000" pitchFamily="34" charset="-120"/>
                        </a:rPr>
                        <a:t>Last 10 bloggers</a:t>
                      </a:r>
                      <a:endParaRPr kumimoji="0" lang="zh-TW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華康粗圓體(P)" panose="020F0700000000000000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25236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25236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25236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25236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183966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hlqsnlwo942478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-28.078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kuy156a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-28.521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966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totkphnk589914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-28.083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iku1325y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-28.523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966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unjbgxdm616736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-28.089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pmxclbddno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-54.162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966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pztwohas001520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-28.092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wktthwyhtc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-54.69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966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qbw69381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-28.496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rydfxgycxw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16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-55.143</a:t>
                      </a:r>
                    </a:p>
                  </a:txBody>
                  <a:tcPr marL="9360" marR="9360" marT="9360" marB="0" anchor="ctr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9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2616" r="12194"/>
          <a:stretch/>
        </p:blipFill>
        <p:spPr>
          <a:xfrm>
            <a:off x="0" y="0"/>
            <a:ext cx="129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471</Words>
  <Application>Microsoft Office PowerPoint</Application>
  <PresentationFormat>寬螢幕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Microsoft YaHei</vt:lpstr>
      <vt:lpstr>華康粗圓體(P)</vt:lpstr>
      <vt:lpstr>新細明體</vt:lpstr>
      <vt:lpstr>微軟正黑體</vt:lpstr>
      <vt:lpstr>Arial</vt:lpstr>
      <vt:lpstr>Calibri</vt:lpstr>
      <vt:lpstr>Cambria Math</vt:lpstr>
      <vt:lpstr>Times New Roman</vt:lpstr>
      <vt:lpstr>Wingdings</vt:lpstr>
      <vt:lpstr>Office Theme</vt:lpstr>
      <vt:lpstr>Final Project  Identifying influential bloggers in a community</vt:lpstr>
      <vt:lpstr>Outline</vt:lpstr>
      <vt:lpstr>Formula</vt:lpstr>
      <vt:lpstr>Model</vt:lpstr>
      <vt:lpstr>Evaluation</vt:lpstr>
      <vt:lpstr>Result of Max Model</vt:lpstr>
      <vt:lpstr>Result of Mean Model</vt:lpstr>
      <vt:lpstr>Observations</vt:lpstr>
      <vt:lpstr>PowerPoint 簡報</vt:lpstr>
      <vt:lpstr>PowerPoint 簡報</vt:lpstr>
      <vt:lpstr>Conclusion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Identifying influential bloggers in a community</dc:title>
  <cp:lastModifiedBy>韓斌</cp:lastModifiedBy>
  <cp:revision>92</cp:revision>
  <cp:lastPrinted>2016-06-12T13:35:34Z</cp:lastPrinted>
  <dcterms:created xsi:type="dcterms:W3CDTF">1601-01-01T00:00:00Z</dcterms:created>
  <dcterms:modified xsi:type="dcterms:W3CDTF">2016-06-13T07:29:45Z</dcterms:modified>
</cp:coreProperties>
</file>