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9"/>
  </p:notesMasterIdLst>
  <p:sldIdLst>
    <p:sldId id="256" r:id="rId3"/>
    <p:sldId id="257" r:id="rId4"/>
    <p:sldId id="258" r:id="rId5"/>
    <p:sldId id="259" r:id="rId6"/>
    <p:sldId id="260" r:id="rId7"/>
    <p:sldId id="272" r:id="rId8"/>
    <p:sldId id="261" r:id="rId9"/>
    <p:sldId id="273" r:id="rId10"/>
    <p:sldId id="274" r:id="rId11"/>
    <p:sldId id="262" r:id="rId12"/>
    <p:sldId id="275" r:id="rId13"/>
    <p:sldId id="276" r:id="rId14"/>
    <p:sldId id="277" r:id="rId15"/>
    <p:sldId id="278" r:id="rId16"/>
    <p:sldId id="279" r:id="rId17"/>
    <p:sldId id="280" r:id="rId18"/>
  </p:sldIdLst>
  <p:sldSz cx="12192000" cy="6858000"/>
  <p:notesSz cx="6858000" cy="9144000"/>
  <p:defaultTextStyle>
    <a:defPPr>
      <a:defRPr lang="en-GB"/>
    </a:defPPr>
    <a:lvl1pPr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09" autoAdjust="0"/>
  </p:normalViewPr>
  <p:slideViewPr>
    <p:cSldViewPr showGuides="1">
      <p:cViewPr varScale="1">
        <p:scale>
          <a:sx n="65" d="100"/>
          <a:sy n="65" d="100"/>
        </p:scale>
        <p:origin x="912" y="78"/>
      </p:cViewPr>
      <p:guideLst>
        <p:guide orient="horz" pos="2160"/>
        <p:guide pos="3840"/>
      </p:guideLst>
    </p:cSldViewPr>
  </p:slideViewPr>
  <p:outlineViewPr>
    <p:cViewPr varScale="1">
      <p:scale>
        <a:sx n="170" d="200"/>
        <a:sy n="170" d="200"/>
      </p:scale>
      <p:origin x="-780" y="-84"/>
    </p:cViewPr>
  </p:outlineViewPr>
  <p:notesTextViewPr>
    <p:cViewPr>
      <p:scale>
        <a:sx n="1" d="1"/>
        <a:sy n="1" d="1"/>
      </p:scale>
      <p:origin x="0" y="0"/>
    </p:cViewPr>
  </p:notesTextViewPr>
  <p:notesViewPr>
    <p:cSldViewPr showGuides="1">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TW" altLang="zh-TW" noProof="0" smtClean="0"/>
          </a:p>
        </p:txBody>
      </p:sp>
      <p:sp>
        <p:nvSpPr>
          <p:cNvPr id="4099"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endParaRPr lang="en-US" altLang="zh-TW"/>
          </a:p>
        </p:txBody>
      </p:sp>
      <p:sp>
        <p:nvSpPr>
          <p:cNvPr id="4100"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endParaRPr lang="en-US" altLang="zh-TW"/>
          </a:p>
        </p:txBody>
      </p:sp>
      <p:sp>
        <p:nvSpPr>
          <p:cNvPr id="4101"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endParaRPr lang="en-US" altLang="zh-TW"/>
          </a:p>
        </p:txBody>
      </p:sp>
      <p:sp>
        <p:nvSpPr>
          <p:cNvPr id="4102"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fld id="{A3CB8B4D-34D9-4E2C-8066-56D4B4F5E2D4}" type="slidenum">
              <a:rPr lang="en-US" altLang="zh-TW"/>
              <a:pPr>
                <a:defRPr/>
              </a:pPr>
              <a:t>‹#›</a:t>
            </a:fld>
            <a:endParaRPr lang="en-US" altLang="zh-TW"/>
          </a:p>
        </p:txBody>
      </p:sp>
    </p:spTree>
    <p:extLst>
      <p:ext uri="{BB962C8B-B14F-4D97-AF65-F5344CB8AC3E}">
        <p14:creationId xmlns:p14="http://schemas.microsoft.com/office/powerpoint/2010/main" val="390709594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F9B7783F-B9DA-4A89-80C8-729F1E2D8CEB}" type="slidenum">
              <a:rPr lang="en-US" altLang="zh-TW">
                <a:solidFill>
                  <a:srgbClr val="000000"/>
                </a:solidFill>
                <a:latin typeface="Times New Roman" panose="02020603050405020304" pitchFamily="18" charset="0"/>
              </a:rPr>
              <a:pPr>
                <a:lnSpc>
                  <a:spcPct val="95000"/>
                </a:lnSpc>
              </a:pPr>
              <a:t>1</a:t>
            </a:fld>
            <a:endParaRPr lang="en-US" altLang="zh-TW">
              <a:solidFill>
                <a:srgbClr val="000000"/>
              </a:solidFill>
              <a:latin typeface="Times New Roman" panose="02020603050405020304" pitchFamily="18" charset="0"/>
            </a:endParaRPr>
          </a:p>
        </p:txBody>
      </p:sp>
      <p:sp>
        <p:nvSpPr>
          <p:cNvPr id="6147" name="Rectangle 1"/>
          <p:cNvSpPr txBox="1">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TW" altLang="en-US" dirty="0" smtClean="0"/>
              <a:t>被引用</a:t>
            </a:r>
            <a:r>
              <a:rPr lang="en-US" altLang="zh-TW" dirty="0" smtClean="0"/>
              <a:t>472</a:t>
            </a:r>
            <a:r>
              <a:rPr lang="zh-TW" altLang="en-US" dirty="0" smtClean="0"/>
              <a:t>次</a:t>
            </a:r>
            <a:endParaRPr lang="zh-TW" altLang="zh-TW" dirty="0" smtClean="0"/>
          </a:p>
        </p:txBody>
      </p:sp>
    </p:spTree>
    <p:extLst>
      <p:ext uri="{BB962C8B-B14F-4D97-AF65-F5344CB8AC3E}">
        <p14:creationId xmlns:p14="http://schemas.microsoft.com/office/powerpoint/2010/main" val="279976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3B8B4F7-7739-4917-BCFE-45E2396F19C2}" type="slidenum">
              <a:rPr lang="en-US" altLang="zh-TW">
                <a:solidFill>
                  <a:srgbClr val="000000"/>
                </a:solidFill>
                <a:latin typeface="Times New Roman" panose="02020603050405020304" pitchFamily="18" charset="0"/>
              </a:rPr>
              <a:pPr>
                <a:lnSpc>
                  <a:spcPct val="95000"/>
                </a:lnSpc>
              </a:pPr>
              <a:t>10</a:t>
            </a:fld>
            <a:endParaRPr lang="en-US" altLang="zh-TW">
              <a:solidFill>
                <a:srgbClr val="000000"/>
              </a:solidFill>
              <a:latin typeface="Times New Roman" panose="02020603050405020304" pitchFamily="18" charset="0"/>
            </a:endParaRPr>
          </a:p>
        </p:txBody>
      </p:sp>
      <p:sp>
        <p:nvSpPr>
          <p:cNvPr id="18435"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dirty="0" smtClean="0">
                <a:latin typeface="Arial" panose="020B0604020202020204" pitchFamily="34" charset="0"/>
                <a:ea typeface="Microsoft YaHei" panose="020B0503020204020204" pitchFamily="34" charset="-122"/>
              </a:rPr>
              <a:t>Provides</a:t>
            </a:r>
            <a:r>
              <a:rPr lang="en-US" altLang="zh-TW" sz="2000" baseline="0" dirty="0" smtClean="0">
                <a:latin typeface="Arial" panose="020B0604020202020204" pitchFamily="34" charset="0"/>
                <a:ea typeface="Microsoft YaHei" panose="020B0503020204020204" pitchFamily="34" charset="-122"/>
              </a:rPr>
              <a:t> most needed information like blogger identification, date and time of posting, number of comments, and </a:t>
            </a:r>
            <a:r>
              <a:rPr lang="en-US" altLang="zh-TW" sz="2000" baseline="0" dirty="0" err="1" smtClean="0">
                <a:latin typeface="Arial" panose="020B0604020202020204" pitchFamily="34" charset="0"/>
                <a:ea typeface="Microsoft YaHei" panose="020B0503020204020204" pitchFamily="34" charset="-122"/>
              </a:rPr>
              <a:t>outlinks</a:t>
            </a:r>
            <a:r>
              <a:rPr lang="en-US" altLang="zh-TW" sz="2000" baseline="0" dirty="0" smtClean="0">
                <a:latin typeface="Arial" panose="020B0604020202020204" pitchFamily="34" charset="0"/>
                <a:ea typeface="Microsoft YaHei" panose="020B0503020204020204" pitchFamily="34" charset="-122"/>
              </a:rPr>
              <a:t>.</a:t>
            </a:r>
            <a:endParaRPr lang="zh-TW" altLang="zh-TW" sz="2000" dirty="0" smtClean="0">
              <a:latin typeface="Arial" panose="020B0604020202020204" pitchFamily="34" charset="0"/>
              <a:ea typeface="Microsoft YaHei" panose="020B0503020204020204" pitchFamily="34" charset="-122"/>
            </a:endParaRPr>
          </a:p>
        </p:txBody>
      </p:sp>
      <p:sp>
        <p:nvSpPr>
          <p:cNvPr id="2765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87E8BB9B-C5A0-401D-8862-3E6B5282DFAF}"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10</a:t>
            </a:fld>
            <a:endParaRPr lang="en-US" altLang="zh-TW" smtClean="0">
              <a:solidFill>
                <a:srgbClr val="FFFFFF"/>
              </a:solidFill>
              <a:latin typeface="+mn-lt" charset="0"/>
            </a:endParaRPr>
          </a:p>
        </p:txBody>
      </p:sp>
    </p:spTree>
    <p:extLst>
      <p:ext uri="{BB962C8B-B14F-4D97-AF65-F5344CB8AC3E}">
        <p14:creationId xmlns:p14="http://schemas.microsoft.com/office/powerpoint/2010/main" val="315237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3B8B4F7-7739-4917-BCFE-45E2396F19C2}" type="slidenum">
              <a:rPr lang="en-US" altLang="zh-TW">
                <a:solidFill>
                  <a:srgbClr val="000000"/>
                </a:solidFill>
                <a:latin typeface="Times New Roman" panose="02020603050405020304" pitchFamily="18" charset="0"/>
              </a:rPr>
              <a:pPr>
                <a:lnSpc>
                  <a:spcPct val="95000"/>
                </a:lnSpc>
              </a:pPr>
              <a:t>11</a:t>
            </a:fld>
            <a:endParaRPr lang="en-US" altLang="zh-TW">
              <a:solidFill>
                <a:srgbClr val="000000"/>
              </a:solidFill>
              <a:latin typeface="Times New Roman" panose="02020603050405020304" pitchFamily="18" charset="0"/>
            </a:endParaRPr>
          </a:p>
        </p:txBody>
      </p:sp>
      <p:sp>
        <p:nvSpPr>
          <p:cNvPr id="18435"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endParaRPr lang="zh-TW" altLang="zh-TW" sz="2000" dirty="0" smtClean="0">
              <a:latin typeface="Arial" panose="020B0604020202020204" pitchFamily="34" charset="0"/>
              <a:ea typeface="Microsoft YaHei" panose="020B0503020204020204" pitchFamily="34" charset="-122"/>
            </a:endParaRPr>
          </a:p>
        </p:txBody>
      </p:sp>
      <p:sp>
        <p:nvSpPr>
          <p:cNvPr id="2765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87E8BB9B-C5A0-401D-8862-3E6B5282DFAF}"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11</a:t>
            </a:fld>
            <a:endParaRPr lang="en-US" altLang="zh-TW" smtClean="0">
              <a:solidFill>
                <a:srgbClr val="FFFFFF"/>
              </a:solidFill>
              <a:latin typeface="+mn-lt" charset="0"/>
            </a:endParaRPr>
          </a:p>
        </p:txBody>
      </p:sp>
    </p:spTree>
    <p:extLst>
      <p:ext uri="{BB962C8B-B14F-4D97-AF65-F5344CB8AC3E}">
        <p14:creationId xmlns:p14="http://schemas.microsoft.com/office/powerpoint/2010/main" val="1161829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3B8B4F7-7739-4917-BCFE-45E2396F19C2}" type="slidenum">
              <a:rPr lang="en-US" altLang="zh-TW">
                <a:solidFill>
                  <a:srgbClr val="000000"/>
                </a:solidFill>
                <a:latin typeface="Times New Roman" panose="02020603050405020304" pitchFamily="18" charset="0"/>
              </a:rPr>
              <a:pPr>
                <a:lnSpc>
                  <a:spcPct val="95000"/>
                </a:lnSpc>
              </a:pPr>
              <a:t>12</a:t>
            </a:fld>
            <a:endParaRPr lang="en-US" altLang="zh-TW">
              <a:solidFill>
                <a:srgbClr val="000000"/>
              </a:solidFill>
              <a:latin typeface="Times New Roman" panose="02020603050405020304" pitchFamily="18" charset="0"/>
            </a:endParaRPr>
          </a:p>
        </p:txBody>
      </p:sp>
      <p:sp>
        <p:nvSpPr>
          <p:cNvPr id="18435"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dirty="0" smtClean="0">
                <a:latin typeface="Arial" panose="020B0604020202020204" pitchFamily="34" charset="0"/>
                <a:ea typeface="Microsoft YaHei" panose="020B0503020204020204" pitchFamily="34" charset="-122"/>
              </a:rPr>
              <a:t>535 posts on TUAW</a:t>
            </a:r>
            <a:r>
              <a:rPr lang="zh-TW" altLang="en-US" sz="2000" dirty="0" smtClean="0">
                <a:latin typeface="Arial" panose="020B0604020202020204" pitchFamily="34" charset="0"/>
                <a:ea typeface="Microsoft YaHei" panose="020B0503020204020204" pitchFamily="34" charset="-122"/>
              </a:rPr>
              <a:t>被送到</a:t>
            </a:r>
            <a:r>
              <a:rPr lang="en-US" altLang="zh-TW" sz="2000" dirty="0" smtClean="0">
                <a:latin typeface="Arial" panose="020B0604020202020204" pitchFamily="34" charset="0"/>
                <a:ea typeface="Microsoft YaHei" panose="020B0503020204020204" pitchFamily="34" charset="-122"/>
              </a:rPr>
              <a:t>Digg</a:t>
            </a:r>
            <a:r>
              <a:rPr lang="zh-TW" altLang="en-US" sz="2000" dirty="0" smtClean="0">
                <a:latin typeface="Arial" panose="020B0604020202020204" pitchFamily="34" charset="0"/>
                <a:ea typeface="Microsoft YaHei" panose="020B0503020204020204" pitchFamily="34" charset="-122"/>
              </a:rPr>
              <a:t>上，</a:t>
            </a:r>
            <a:r>
              <a:rPr lang="en-US" altLang="zh-TW" sz="2000" dirty="0" smtClean="0">
                <a:latin typeface="Arial" panose="020B0604020202020204" pitchFamily="34" charset="0"/>
                <a:ea typeface="Microsoft YaHei" panose="020B0503020204020204" pitchFamily="34" charset="-122"/>
              </a:rPr>
              <a:t>Digg</a:t>
            </a:r>
            <a:r>
              <a:rPr lang="zh-TW" altLang="en-US" sz="2000" dirty="0" smtClean="0">
                <a:latin typeface="Arial" panose="020B0604020202020204" pitchFamily="34" charset="0"/>
                <a:ea typeface="Microsoft YaHei" panose="020B0503020204020204" pitchFamily="34" charset="-122"/>
              </a:rPr>
              <a:t>只回傳前一百名。</a:t>
            </a:r>
            <a:endParaRPr lang="en-US" altLang="zh-TW" sz="2000" dirty="0" smtClean="0">
              <a:latin typeface="Arial" panose="020B0604020202020204" pitchFamily="34" charset="0"/>
              <a:ea typeface="Microsoft YaHei" panose="020B0503020204020204" pitchFamily="34" charset="-122"/>
            </a:endParaRPr>
          </a:p>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dirty="0" smtClean="0">
                <a:latin typeface="Arial" panose="020B0604020202020204" pitchFamily="34" charset="0"/>
                <a:ea typeface="Microsoft YaHei" panose="020B0503020204020204" pitchFamily="34" charset="-122"/>
              </a:rPr>
              <a:t>S4</a:t>
            </a:r>
            <a:r>
              <a:rPr lang="zh-TW" altLang="en-US" sz="2000" dirty="0" smtClean="0">
                <a:latin typeface="Arial" panose="020B0604020202020204" pitchFamily="34" charset="0"/>
                <a:ea typeface="Microsoft YaHei" panose="020B0503020204020204" pitchFamily="34" charset="-122"/>
              </a:rPr>
              <a:t>是隨機取</a:t>
            </a:r>
            <a:r>
              <a:rPr lang="en-US" altLang="zh-TW" sz="2000" dirty="0" smtClean="0">
                <a:latin typeface="Arial" panose="020B0604020202020204" pitchFamily="34" charset="0"/>
                <a:ea typeface="Microsoft YaHei" panose="020B0503020204020204" pitchFamily="34" charset="-122"/>
              </a:rPr>
              <a:t>20</a:t>
            </a:r>
            <a:r>
              <a:rPr lang="zh-TW" altLang="en-US" sz="2000" dirty="0" smtClean="0">
                <a:latin typeface="Arial" panose="020B0604020202020204" pitchFamily="34" charset="0"/>
                <a:ea typeface="Microsoft YaHei" panose="020B0503020204020204" pitchFamily="34" charset="-122"/>
              </a:rPr>
              <a:t>個</a:t>
            </a:r>
            <a:endParaRPr lang="zh-TW" altLang="zh-TW" sz="2000" dirty="0" smtClean="0">
              <a:latin typeface="Arial" panose="020B0604020202020204" pitchFamily="34" charset="0"/>
              <a:ea typeface="Microsoft YaHei" panose="020B0503020204020204" pitchFamily="34" charset="-122"/>
            </a:endParaRPr>
          </a:p>
        </p:txBody>
      </p:sp>
      <p:sp>
        <p:nvSpPr>
          <p:cNvPr id="2765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87E8BB9B-C5A0-401D-8862-3E6B5282DFAF}"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12</a:t>
            </a:fld>
            <a:endParaRPr lang="en-US" altLang="zh-TW" smtClean="0">
              <a:solidFill>
                <a:srgbClr val="FFFFFF"/>
              </a:solidFill>
              <a:latin typeface="+mn-lt" charset="0"/>
            </a:endParaRPr>
          </a:p>
        </p:txBody>
      </p:sp>
    </p:spTree>
    <p:extLst>
      <p:ext uri="{BB962C8B-B14F-4D97-AF65-F5344CB8AC3E}">
        <p14:creationId xmlns:p14="http://schemas.microsoft.com/office/powerpoint/2010/main" val="3573629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3B8B4F7-7739-4917-BCFE-45E2396F19C2}" type="slidenum">
              <a:rPr lang="en-US" altLang="zh-TW">
                <a:solidFill>
                  <a:srgbClr val="000000"/>
                </a:solidFill>
                <a:latin typeface="Times New Roman" panose="02020603050405020304" pitchFamily="18" charset="0"/>
              </a:rPr>
              <a:pPr>
                <a:lnSpc>
                  <a:spcPct val="95000"/>
                </a:lnSpc>
              </a:pPr>
              <a:t>13</a:t>
            </a:fld>
            <a:endParaRPr lang="en-US" altLang="zh-TW">
              <a:solidFill>
                <a:srgbClr val="000000"/>
              </a:solidFill>
              <a:latin typeface="Times New Roman" panose="02020603050405020304" pitchFamily="18" charset="0"/>
            </a:endParaRPr>
          </a:p>
        </p:txBody>
      </p:sp>
      <p:sp>
        <p:nvSpPr>
          <p:cNvPr id="18435"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endParaRPr lang="zh-TW" altLang="zh-TW" sz="2000" dirty="0" smtClean="0">
              <a:latin typeface="Arial" panose="020B0604020202020204" pitchFamily="34" charset="0"/>
              <a:ea typeface="Microsoft YaHei" panose="020B0503020204020204" pitchFamily="34" charset="-122"/>
            </a:endParaRPr>
          </a:p>
        </p:txBody>
      </p:sp>
      <p:sp>
        <p:nvSpPr>
          <p:cNvPr id="2765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87E8BB9B-C5A0-401D-8862-3E6B5282DFAF}"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13</a:t>
            </a:fld>
            <a:endParaRPr lang="en-US" altLang="zh-TW" smtClean="0">
              <a:solidFill>
                <a:srgbClr val="FFFFFF"/>
              </a:solidFill>
              <a:latin typeface="+mn-lt" charset="0"/>
            </a:endParaRPr>
          </a:p>
        </p:txBody>
      </p:sp>
    </p:spTree>
    <p:extLst>
      <p:ext uri="{BB962C8B-B14F-4D97-AF65-F5344CB8AC3E}">
        <p14:creationId xmlns:p14="http://schemas.microsoft.com/office/powerpoint/2010/main" val="1341261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3B8B4F7-7739-4917-BCFE-45E2396F19C2}" type="slidenum">
              <a:rPr lang="en-US" altLang="zh-TW">
                <a:solidFill>
                  <a:srgbClr val="000000"/>
                </a:solidFill>
                <a:latin typeface="Times New Roman" panose="02020603050405020304" pitchFamily="18" charset="0"/>
              </a:rPr>
              <a:pPr>
                <a:lnSpc>
                  <a:spcPct val="95000"/>
                </a:lnSpc>
              </a:pPr>
              <a:t>14</a:t>
            </a:fld>
            <a:endParaRPr lang="en-US" altLang="zh-TW">
              <a:solidFill>
                <a:srgbClr val="000000"/>
              </a:solidFill>
              <a:latin typeface="Times New Roman" panose="02020603050405020304" pitchFamily="18" charset="0"/>
            </a:endParaRPr>
          </a:p>
        </p:txBody>
      </p:sp>
      <p:sp>
        <p:nvSpPr>
          <p:cNvPr id="18435"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dirty="0" smtClean="0">
                <a:latin typeface="Arial" panose="020B0604020202020204" pitchFamily="34" charset="0"/>
                <a:ea typeface="Microsoft YaHei" panose="020B0503020204020204" pitchFamily="34" charset="-122"/>
              </a:rPr>
              <a:t>[0,1]</a:t>
            </a:r>
            <a:r>
              <a:rPr lang="en-US" altLang="zh-TW" sz="2000" baseline="0" dirty="0" smtClean="0">
                <a:latin typeface="Arial" panose="020B0604020202020204" pitchFamily="34" charset="0"/>
                <a:ea typeface="Microsoft YaHei" panose="020B0503020204020204" pitchFamily="34" charset="-122"/>
              </a:rPr>
              <a:t> </a:t>
            </a:r>
            <a:r>
              <a:rPr lang="zh-TW" altLang="en-US" sz="2000" dirty="0" smtClean="0">
                <a:latin typeface="Arial" panose="020B0604020202020204" pitchFamily="34" charset="0"/>
                <a:ea typeface="Microsoft YaHei" panose="020B0503020204020204" pitchFamily="34" charset="-122"/>
              </a:rPr>
              <a:t>藉由只更動一個權重去觀察</a:t>
            </a:r>
            <a:endParaRPr lang="en-US" altLang="zh-TW" sz="2000" dirty="0" smtClean="0">
              <a:latin typeface="Arial" panose="020B0604020202020204" pitchFamily="34" charset="0"/>
              <a:ea typeface="Microsoft YaHei" panose="020B0503020204020204" pitchFamily="34" charset="-122"/>
            </a:endParaRPr>
          </a:p>
          <a:p>
            <a:pPr marL="458787" marR="0" indent="-4572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not expected to affect the ranking of influential bloggers, but to scale up or down the influence scores. This is verified by conducting experiments in which the other three weights are fixed and only w(lambda) is varied.</a:t>
            </a:r>
          </a:p>
          <a:p>
            <a:pPr marL="458787" marR="0" indent="-4572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it does not change the ranking of the influential bloggers.</a:t>
            </a:r>
          </a:p>
          <a:p>
            <a:pPr marL="458787" marR="0" indent="-4572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tab pos="723900" algn="l"/>
                <a:tab pos="1447800" algn="l"/>
                <a:tab pos="2171700" algn="l"/>
                <a:tab pos="2895600" algn="l"/>
                <a:tab pos="3619500" algn="l"/>
                <a:tab pos="4343400" algn="l"/>
                <a:tab pos="5067300" algn="l"/>
              </a:tabLst>
              <a:defRPr/>
            </a:pPr>
            <a:endParaRPr lang="en-US" altLang="zh-TW" sz="2000" dirty="0" smtClean="0">
              <a:latin typeface="Arial" panose="020B0604020202020204" pitchFamily="34" charset="0"/>
              <a:ea typeface="Microsoft YaHei" panose="020B0503020204020204" pitchFamily="34" charset="-122"/>
            </a:endParaRPr>
          </a:p>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dirty="0" smtClean="0">
                <a:latin typeface="Arial" panose="020B0604020202020204" pitchFamily="34" charset="0"/>
                <a:ea typeface="Microsoft YaHei" panose="020B0503020204020204" pitchFamily="34" charset="-122"/>
              </a:rPr>
              <a:t>With the preliminary model of</a:t>
            </a:r>
            <a:r>
              <a:rPr lang="en-US" altLang="zh-TW" sz="2000" baseline="0" dirty="0" smtClean="0">
                <a:latin typeface="Arial" panose="020B0604020202020204" pitchFamily="34" charset="0"/>
                <a:ea typeface="Microsoft YaHei" panose="020B0503020204020204" pitchFamily="34" charset="-122"/>
              </a:rPr>
              <a:t> default setting, we can tune these weights in identifying influential bloggers with different characteristics.</a:t>
            </a:r>
            <a:endParaRPr lang="zh-TW" altLang="zh-TW" sz="2000" dirty="0" smtClean="0">
              <a:latin typeface="Arial" panose="020B0604020202020204" pitchFamily="34" charset="0"/>
              <a:ea typeface="Microsoft YaHei" panose="020B0503020204020204" pitchFamily="34" charset="-122"/>
            </a:endParaRPr>
          </a:p>
        </p:txBody>
      </p:sp>
      <p:sp>
        <p:nvSpPr>
          <p:cNvPr id="2765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87E8BB9B-C5A0-401D-8862-3E6B5282DFAF}"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14</a:t>
            </a:fld>
            <a:endParaRPr lang="en-US" altLang="zh-TW" smtClean="0">
              <a:solidFill>
                <a:srgbClr val="FFFFFF"/>
              </a:solidFill>
              <a:latin typeface="+mn-lt" charset="0"/>
            </a:endParaRPr>
          </a:p>
        </p:txBody>
      </p:sp>
    </p:spTree>
    <p:extLst>
      <p:ext uri="{BB962C8B-B14F-4D97-AF65-F5344CB8AC3E}">
        <p14:creationId xmlns:p14="http://schemas.microsoft.com/office/powerpoint/2010/main" val="635488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3B8B4F7-7739-4917-BCFE-45E2396F19C2}" type="slidenum">
              <a:rPr lang="en-US" altLang="zh-TW">
                <a:solidFill>
                  <a:srgbClr val="000000"/>
                </a:solidFill>
                <a:latin typeface="Times New Roman" panose="02020603050405020304" pitchFamily="18" charset="0"/>
              </a:rPr>
              <a:pPr>
                <a:lnSpc>
                  <a:spcPct val="95000"/>
                </a:lnSpc>
              </a:pPr>
              <a:t>15</a:t>
            </a:fld>
            <a:endParaRPr lang="en-US" altLang="zh-TW">
              <a:solidFill>
                <a:srgbClr val="000000"/>
              </a:solidFill>
              <a:latin typeface="Times New Roman" panose="02020603050405020304" pitchFamily="18" charset="0"/>
            </a:endParaRPr>
          </a:p>
        </p:txBody>
      </p:sp>
      <p:sp>
        <p:nvSpPr>
          <p:cNvPr id="18435"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dirty="0" smtClean="0">
                <a:latin typeface="Arial" panose="020B0604020202020204" pitchFamily="34" charset="0"/>
                <a:ea typeface="Microsoft YaHei" panose="020B0503020204020204" pitchFamily="34" charset="-122"/>
              </a:rPr>
              <a:t>Want</a:t>
            </a:r>
            <a:r>
              <a:rPr lang="en-US" altLang="zh-TW" sz="2000" baseline="0" dirty="0" smtClean="0">
                <a:latin typeface="Arial" panose="020B0604020202020204" pitchFamily="34" charset="0"/>
                <a:ea typeface="Microsoft YaHei" panose="020B0503020204020204" pitchFamily="34" charset="-122"/>
              </a:rPr>
              <a:t> to know about a new blog site, the best way to approach it is to look at its long-term influential as they have lasting influence in the community.</a:t>
            </a:r>
          </a:p>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baseline="0" dirty="0" smtClean="0">
                <a:latin typeface="Arial" panose="020B0604020202020204" pitchFamily="34" charset="0"/>
                <a:ea typeface="Microsoft YaHei" panose="020B0503020204020204" pitchFamily="34" charset="-122"/>
              </a:rPr>
              <a:t>Understand the change topic: average-term.</a:t>
            </a:r>
          </a:p>
          <a:p>
            <a:pPr marL="215900" indent="-214313" eaLnBrk="1">
              <a:spcBef>
                <a:spcPct val="0"/>
              </a:spcBef>
              <a:tabLst>
                <a:tab pos="723900" algn="l"/>
                <a:tab pos="1447800" algn="l"/>
                <a:tab pos="2171700" algn="l"/>
                <a:tab pos="2895600" algn="l"/>
                <a:tab pos="3619500" algn="l"/>
                <a:tab pos="4343400" algn="l"/>
                <a:tab pos="5067300" algn="l"/>
              </a:tabLst>
            </a:pPr>
            <a:r>
              <a:rPr lang="en-US" altLang="zh-TW" sz="2000" baseline="0" dirty="0" smtClean="0">
                <a:latin typeface="Arial" panose="020B0604020202020204" pitchFamily="34" charset="0"/>
                <a:ea typeface="Microsoft YaHei" panose="020B0503020204020204" pitchFamily="34" charset="-122"/>
              </a:rPr>
              <a:t>Burgeoning influential might contain the trendy buzz.</a:t>
            </a:r>
            <a:endParaRPr lang="zh-TW" altLang="zh-TW" sz="2000" dirty="0" smtClean="0">
              <a:latin typeface="Arial" panose="020B0604020202020204" pitchFamily="34" charset="0"/>
              <a:ea typeface="Microsoft YaHei" panose="020B0503020204020204" pitchFamily="34" charset="-122"/>
            </a:endParaRPr>
          </a:p>
        </p:txBody>
      </p:sp>
      <p:sp>
        <p:nvSpPr>
          <p:cNvPr id="2765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87E8BB9B-C5A0-401D-8862-3E6B5282DFAF}"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15</a:t>
            </a:fld>
            <a:endParaRPr lang="en-US" altLang="zh-TW" smtClean="0">
              <a:solidFill>
                <a:srgbClr val="FFFFFF"/>
              </a:solidFill>
              <a:latin typeface="+mn-lt" charset="0"/>
            </a:endParaRPr>
          </a:p>
        </p:txBody>
      </p:sp>
    </p:spTree>
    <p:extLst>
      <p:ext uri="{BB962C8B-B14F-4D97-AF65-F5344CB8AC3E}">
        <p14:creationId xmlns:p14="http://schemas.microsoft.com/office/powerpoint/2010/main" val="302740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497AD52D-BF47-4970-9FA3-2E8F05511316}" type="slidenum">
              <a:rPr lang="en-US" altLang="zh-TW">
                <a:solidFill>
                  <a:srgbClr val="000000"/>
                </a:solidFill>
                <a:latin typeface="Times New Roman" panose="02020603050405020304" pitchFamily="18" charset="0"/>
              </a:rPr>
              <a:pPr>
                <a:lnSpc>
                  <a:spcPct val="95000"/>
                </a:lnSpc>
              </a:pPr>
              <a:t>2</a:t>
            </a:fld>
            <a:endParaRPr lang="en-US" altLang="zh-TW">
              <a:solidFill>
                <a:srgbClr val="000000"/>
              </a:solidFill>
              <a:latin typeface="Times New Roman" panose="02020603050405020304" pitchFamily="18" charset="0"/>
            </a:endParaRPr>
          </a:p>
        </p:txBody>
      </p:sp>
      <p:sp>
        <p:nvSpPr>
          <p:cNvPr id="8195" name="Rectangle 1"/>
          <p:cNvSpPr txBox="1">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smtClean="0"/>
          </a:p>
        </p:txBody>
      </p:sp>
    </p:spTree>
    <p:extLst>
      <p:ext uri="{BB962C8B-B14F-4D97-AF65-F5344CB8AC3E}">
        <p14:creationId xmlns:p14="http://schemas.microsoft.com/office/powerpoint/2010/main" val="162731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404C5A7B-B7A4-419C-A7D6-07BC3B34836A}" type="slidenum">
              <a:rPr lang="en-US" altLang="zh-TW">
                <a:solidFill>
                  <a:srgbClr val="000000"/>
                </a:solidFill>
                <a:latin typeface="Times New Roman" panose="02020603050405020304" pitchFamily="18" charset="0"/>
              </a:rPr>
              <a:pPr>
                <a:lnSpc>
                  <a:spcPct val="95000"/>
                </a:lnSpc>
              </a:pPr>
              <a:t>3</a:t>
            </a:fld>
            <a:endParaRPr lang="en-US" altLang="zh-TW">
              <a:solidFill>
                <a:srgbClr val="000000"/>
              </a:solidFill>
              <a:latin typeface="Times New Roman" panose="02020603050405020304" pitchFamily="18" charset="0"/>
            </a:endParaRPr>
          </a:p>
        </p:txBody>
      </p:sp>
      <p:sp>
        <p:nvSpPr>
          <p:cNvPr id="10243" name="Rectangle 1"/>
          <p:cNvSpPr txBox="1">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altLang="zh-TW" sz="1200" dirty="0" smtClean="0">
                <a:solidFill>
                  <a:srgbClr val="FFFFFF"/>
                </a:solidFill>
                <a:latin typeface="Times New Roman" panose="02020603050405020304" pitchFamily="18" charset="0"/>
                <a:ea typeface="微軟正黑體" panose="020B0604030504040204" pitchFamily="34" charset="-120"/>
              </a:rPr>
              <a:t>Attempt to quantify an influential blogger, and pave the way for building a robust model that allows for finding various types of the influential.</a:t>
            </a:r>
            <a:endParaRPr lang="zh-TW" altLang="zh-TW" sz="1200" dirty="0" smtClean="0">
              <a:solidFill>
                <a:srgbClr val="FFFFFF"/>
              </a:solidFill>
              <a:latin typeface="Times New Roman" panose="02020603050405020304" pitchFamily="18" charset="0"/>
              <a:ea typeface="微軟正黑體" panose="020B0604030504040204" pitchFamily="34" charset="-120"/>
            </a:endParaRPr>
          </a:p>
          <a:p>
            <a:r>
              <a:rPr lang="zh-TW" altLang="en-US" dirty="0" smtClean="0"/>
              <a:t>帶來的好處</a:t>
            </a:r>
            <a:r>
              <a:rPr lang="en-US" altLang="zh-TW" dirty="0" smtClean="0"/>
              <a:t>:</a:t>
            </a:r>
          </a:p>
          <a:p>
            <a:r>
              <a:rPr lang="en-US" altLang="zh-TW" dirty="0" smtClean="0"/>
              <a:t>Reshapes business</a:t>
            </a:r>
            <a:r>
              <a:rPr lang="en-US" altLang="zh-TW" baseline="0" dirty="0" smtClean="0"/>
              <a:t> models, inspires viral marketing, provides trend analysis and sales prediction, aids counter-terrorism efforts and acts as </a:t>
            </a:r>
            <a:r>
              <a:rPr lang="en-US" altLang="zh-TW" baseline="0" dirty="0" err="1" smtClean="0"/>
              <a:t>grassroot</a:t>
            </a:r>
            <a:r>
              <a:rPr lang="en-US" altLang="zh-TW" baseline="0" dirty="0" smtClean="0"/>
              <a:t> information sources.</a:t>
            </a:r>
            <a:endParaRPr lang="zh-TW" altLang="zh-TW" dirty="0" smtClean="0"/>
          </a:p>
        </p:txBody>
      </p:sp>
    </p:spTree>
    <p:extLst>
      <p:ext uri="{BB962C8B-B14F-4D97-AF65-F5344CB8AC3E}">
        <p14:creationId xmlns:p14="http://schemas.microsoft.com/office/powerpoint/2010/main" val="289283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3771F5A3-A19B-4B4D-8C04-2BB75B6887E8}" type="slidenum">
              <a:rPr lang="en-US" altLang="zh-TW">
                <a:solidFill>
                  <a:srgbClr val="000000"/>
                </a:solidFill>
                <a:latin typeface="Times New Roman" panose="02020603050405020304" pitchFamily="18" charset="0"/>
              </a:rPr>
              <a:pPr>
                <a:lnSpc>
                  <a:spcPct val="95000"/>
                </a:lnSpc>
              </a:pPr>
              <a:t>4</a:t>
            </a:fld>
            <a:endParaRPr lang="en-US" altLang="zh-TW">
              <a:solidFill>
                <a:srgbClr val="000000"/>
              </a:solidFill>
              <a:latin typeface="Times New Roman" panose="02020603050405020304" pitchFamily="18" charset="0"/>
            </a:endParaRPr>
          </a:p>
        </p:txBody>
      </p:sp>
      <p:sp>
        <p:nvSpPr>
          <p:cNvPr id="12291"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dirty="0" smtClean="0">
                <a:solidFill>
                  <a:srgbClr val="FFFFFF"/>
                </a:solidFill>
                <a:latin typeface="Times New Roman" panose="02020603050405020304" pitchFamily="18" charset="0"/>
                <a:ea typeface="微軟正黑體" panose="020B0604030504040204" pitchFamily="34" charset="-120"/>
              </a:rPr>
              <a:t>Blog sites in the blogosphere are very sparsely linked and it is not suitable to rank blog sites using Web ranking algorithms like PageRank and HITS.</a:t>
            </a:r>
          </a:p>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dirty="0" smtClean="0">
                <a:solidFill>
                  <a:srgbClr val="FFFFFF"/>
                </a:solidFill>
                <a:latin typeface="Times New Roman" panose="02020603050405020304" pitchFamily="18" charset="0"/>
                <a:ea typeface="微軟正黑體" panose="020B0604030504040204" pitchFamily="34" charset="-120"/>
              </a:rPr>
              <a:t>A large number of non-influential sites belong to the long tail where abundant new business, marketing, and development opportunities can be explored.</a:t>
            </a:r>
            <a:endParaRPr lang="zh-TW" altLang="zh-TW" sz="2000" dirty="0" smtClean="0">
              <a:solidFill>
                <a:srgbClr val="FFFFFF"/>
              </a:solidFill>
              <a:latin typeface="Times New Roman" panose="02020603050405020304" pitchFamily="18" charset="0"/>
              <a:ea typeface="微軟正黑體" panose="020B0604030504040204" pitchFamily="34" charset="-120"/>
            </a:endParaRPr>
          </a:p>
          <a:p>
            <a:pPr marL="215900" indent="-214313" eaLnBrk="1">
              <a:spcBef>
                <a:spcPct val="0"/>
              </a:spcBef>
              <a:tabLst>
                <a:tab pos="723900" algn="l"/>
                <a:tab pos="1447800" algn="l"/>
                <a:tab pos="2171700" algn="l"/>
                <a:tab pos="2895600" algn="l"/>
                <a:tab pos="3619500" algn="l"/>
                <a:tab pos="4343400" algn="l"/>
                <a:tab pos="5067300" algn="l"/>
              </a:tabLst>
            </a:pPr>
            <a:endParaRPr lang="zh-TW" altLang="zh-TW" sz="2000" dirty="0" smtClean="0">
              <a:latin typeface="Arial" panose="020B0604020202020204" pitchFamily="34" charset="0"/>
              <a:ea typeface="Microsoft YaHei" panose="020B0503020204020204" pitchFamily="34" charset="-122"/>
            </a:endParaRPr>
          </a:p>
        </p:txBody>
      </p:sp>
      <p:sp>
        <p:nvSpPr>
          <p:cNvPr id="2457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09FB4DC6-30E3-4CDC-80AF-2E7E7C953C5D}"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4</a:t>
            </a:fld>
            <a:endParaRPr lang="en-US" altLang="zh-TW" smtClean="0">
              <a:solidFill>
                <a:srgbClr val="FFFFFF"/>
              </a:solidFill>
              <a:latin typeface="+mn-lt" charset="0"/>
            </a:endParaRPr>
          </a:p>
        </p:txBody>
      </p:sp>
    </p:spTree>
    <p:extLst>
      <p:ext uri="{BB962C8B-B14F-4D97-AF65-F5344CB8AC3E}">
        <p14:creationId xmlns:p14="http://schemas.microsoft.com/office/powerpoint/2010/main" val="857967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10ACF50-4BAE-4747-83BE-A2F2F2861045}" type="slidenum">
              <a:rPr lang="en-US" altLang="zh-TW">
                <a:solidFill>
                  <a:srgbClr val="000000"/>
                </a:solidFill>
                <a:latin typeface="Times New Roman" panose="02020603050405020304" pitchFamily="18" charset="0"/>
              </a:rPr>
              <a:pPr>
                <a:lnSpc>
                  <a:spcPct val="95000"/>
                </a:lnSpc>
              </a:pPr>
              <a:t>5</a:t>
            </a:fld>
            <a:endParaRPr lang="en-US" altLang="zh-TW">
              <a:solidFill>
                <a:srgbClr val="000000"/>
              </a:solidFill>
              <a:latin typeface="Times New Roman" panose="02020603050405020304" pitchFamily="18" charset="0"/>
            </a:endParaRPr>
          </a:p>
        </p:txBody>
      </p:sp>
      <p:sp>
        <p:nvSpPr>
          <p:cNvPr id="14339"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dirty="0" smtClean="0">
                <a:solidFill>
                  <a:srgbClr val="FFFFFF"/>
                </a:solidFill>
                <a:latin typeface="Times New Roman" panose="02020603050405020304" pitchFamily="18" charset="0"/>
                <a:ea typeface="微軟正黑體" panose="020B0604030504040204" pitchFamily="34" charset="-120"/>
              </a:rPr>
              <a:t>Many blog websites list top bloggers or top blog posts in some time frame(e.g. monthly). Those top lists are usually based on some traffic information(e.g., how</a:t>
            </a:r>
            <a:r>
              <a:rPr lang="en-US" altLang="zh-TW" sz="2000" baseline="0" dirty="0" smtClean="0">
                <a:solidFill>
                  <a:srgbClr val="FFFFFF"/>
                </a:solidFill>
                <a:latin typeface="Times New Roman" panose="02020603050405020304" pitchFamily="18" charset="0"/>
                <a:ea typeface="微軟正黑體" panose="020B0604030504040204" pitchFamily="34" charset="-120"/>
              </a:rPr>
              <a:t> </a:t>
            </a:r>
            <a:r>
              <a:rPr lang="en-US" altLang="zh-TW" sz="2000" dirty="0" smtClean="0">
                <a:solidFill>
                  <a:srgbClr val="FFFFFF"/>
                </a:solidFill>
                <a:latin typeface="Times New Roman" panose="02020603050405020304" pitchFamily="18" charset="0"/>
                <a:ea typeface="微軟正黑體" panose="020B0604030504040204" pitchFamily="34" charset="-120"/>
              </a:rPr>
              <a:t>many posts a blogger posted, or how many comments a blog post received). Certainly these statistics would leave out those blog sites or bloggers who were not active.</a:t>
            </a:r>
            <a:endParaRPr lang="zh-TW" altLang="zh-TW" sz="2000" dirty="0" smtClean="0">
              <a:solidFill>
                <a:srgbClr val="FFFFFF"/>
              </a:solidFill>
              <a:latin typeface="Times New Roman" panose="02020603050405020304" pitchFamily="18" charset="0"/>
              <a:ea typeface="微軟正黑體" panose="020B0604030504040204" pitchFamily="34" charset="-120"/>
            </a:endParaRPr>
          </a:p>
          <a:p>
            <a:pPr marL="215900" indent="-214313" eaLnBrk="1">
              <a:spcBef>
                <a:spcPct val="0"/>
              </a:spcBef>
              <a:tabLst>
                <a:tab pos="723900" algn="l"/>
                <a:tab pos="1447800" algn="l"/>
                <a:tab pos="2171700" algn="l"/>
                <a:tab pos="2895600" algn="l"/>
                <a:tab pos="3619500" algn="l"/>
                <a:tab pos="4343400" algn="l"/>
                <a:tab pos="5067300" algn="l"/>
              </a:tabLst>
            </a:pPr>
            <a:endParaRPr lang="zh-TW" altLang="zh-TW" sz="2000" dirty="0" smtClean="0">
              <a:latin typeface="Arial" panose="020B0604020202020204" pitchFamily="34" charset="0"/>
              <a:ea typeface="Microsoft YaHei" panose="020B0503020204020204" pitchFamily="34" charset="-122"/>
            </a:endParaRPr>
          </a:p>
        </p:txBody>
      </p:sp>
      <p:sp>
        <p:nvSpPr>
          <p:cNvPr id="25603"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FD2FA154-583D-43E3-B5C4-4FF6EC20B42A}"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5</a:t>
            </a:fld>
            <a:endParaRPr lang="en-US" altLang="zh-TW" smtClean="0">
              <a:solidFill>
                <a:srgbClr val="FFFFFF"/>
              </a:solidFill>
              <a:latin typeface="+mn-lt" charset="0"/>
            </a:endParaRPr>
          </a:p>
        </p:txBody>
      </p:sp>
    </p:spTree>
    <p:extLst>
      <p:ext uri="{BB962C8B-B14F-4D97-AF65-F5344CB8AC3E}">
        <p14:creationId xmlns:p14="http://schemas.microsoft.com/office/powerpoint/2010/main" val="181903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610ACF50-4BAE-4747-83BE-A2F2F2861045}" type="slidenum">
              <a:rPr lang="en-US" altLang="zh-TW">
                <a:solidFill>
                  <a:srgbClr val="000000"/>
                </a:solidFill>
                <a:latin typeface="Times New Roman" panose="02020603050405020304" pitchFamily="18" charset="0"/>
              </a:rPr>
              <a:pPr>
                <a:lnSpc>
                  <a:spcPct val="95000"/>
                </a:lnSpc>
              </a:pPr>
              <a:t>6</a:t>
            </a:fld>
            <a:endParaRPr lang="en-US" altLang="zh-TW">
              <a:solidFill>
                <a:srgbClr val="000000"/>
              </a:solidFill>
              <a:latin typeface="Times New Roman" panose="02020603050405020304" pitchFamily="18" charset="0"/>
            </a:endParaRPr>
          </a:p>
        </p:txBody>
      </p:sp>
      <p:sp>
        <p:nvSpPr>
          <p:cNvPr id="14339"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We categorically divide bloggers into four types :</a:t>
            </a:r>
          </a:p>
        </p:txBody>
      </p:sp>
      <p:sp>
        <p:nvSpPr>
          <p:cNvPr id="25603"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FD2FA154-583D-43E3-B5C4-4FF6EC20B42A}"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6</a:t>
            </a:fld>
            <a:endParaRPr lang="en-US" altLang="zh-TW" smtClean="0">
              <a:solidFill>
                <a:srgbClr val="FFFFFF"/>
              </a:solidFill>
              <a:latin typeface="+mn-lt" charset="0"/>
            </a:endParaRPr>
          </a:p>
        </p:txBody>
      </p:sp>
    </p:spTree>
    <p:extLst>
      <p:ext uri="{BB962C8B-B14F-4D97-AF65-F5344CB8AC3E}">
        <p14:creationId xmlns:p14="http://schemas.microsoft.com/office/powerpoint/2010/main" val="2066005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71F701EC-2D03-4DBA-803A-231E5F0FC8B8}" type="slidenum">
              <a:rPr lang="en-US" altLang="zh-TW">
                <a:solidFill>
                  <a:srgbClr val="000000"/>
                </a:solidFill>
                <a:latin typeface="Times New Roman" panose="02020603050405020304" pitchFamily="18" charset="0"/>
              </a:rPr>
              <a:pPr>
                <a:lnSpc>
                  <a:spcPct val="95000"/>
                </a:lnSpc>
              </a:pPr>
              <a:t>7</a:t>
            </a:fld>
            <a:endParaRPr lang="en-US" altLang="zh-TW">
              <a:solidFill>
                <a:srgbClr val="000000"/>
              </a:solidFill>
              <a:latin typeface="Times New Roman" panose="02020603050405020304" pitchFamily="18" charset="0"/>
            </a:endParaRPr>
          </a:p>
        </p:txBody>
      </p:sp>
      <p:sp>
        <p:nvSpPr>
          <p:cNvPr id="16387"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An intuitive way of defining an influential blogger is to check if the blogger has any influential blog post.</a:t>
            </a:r>
          </a:p>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(A blogger can be influential if s/he has more than one influential blog post)</a:t>
            </a:r>
          </a:p>
          <a:p>
            <a:pPr marL="215900" indent="-214313" eaLnBrk="1">
              <a:spcBef>
                <a:spcPct val="0"/>
              </a:spcBef>
              <a:tabLst>
                <a:tab pos="723900" algn="l"/>
                <a:tab pos="1447800" algn="l"/>
                <a:tab pos="2171700" algn="l"/>
                <a:tab pos="2895600" algn="l"/>
                <a:tab pos="3619500" algn="l"/>
                <a:tab pos="4343400" algn="l"/>
                <a:tab pos="5067300" algn="l"/>
              </a:tabLst>
            </a:pPr>
            <a:endParaRPr lang="zh-TW" altLang="zh-TW" sz="2000" dirty="0" smtClean="0">
              <a:latin typeface="Arial" panose="020B0604020202020204" pitchFamily="34" charset="0"/>
              <a:ea typeface="Microsoft YaHei" panose="020B0503020204020204" pitchFamily="34" charset="-122"/>
            </a:endParaRPr>
          </a:p>
        </p:txBody>
      </p:sp>
      <p:sp>
        <p:nvSpPr>
          <p:cNvPr id="26627"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BFA5C718-FB0E-44F6-B2F4-8578C706CF0B}"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7</a:t>
            </a:fld>
            <a:endParaRPr lang="en-US" altLang="zh-TW" smtClean="0">
              <a:solidFill>
                <a:srgbClr val="FFFFFF"/>
              </a:solidFill>
              <a:latin typeface="+mn-lt" charset="0"/>
            </a:endParaRPr>
          </a:p>
        </p:txBody>
      </p:sp>
    </p:spTree>
    <p:extLst>
      <p:ext uri="{BB962C8B-B14F-4D97-AF65-F5344CB8AC3E}">
        <p14:creationId xmlns:p14="http://schemas.microsoft.com/office/powerpoint/2010/main" val="4013414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71F701EC-2D03-4DBA-803A-231E5F0FC8B8}" type="slidenum">
              <a:rPr lang="en-US" altLang="zh-TW">
                <a:solidFill>
                  <a:srgbClr val="000000"/>
                </a:solidFill>
                <a:latin typeface="Times New Roman" panose="02020603050405020304" pitchFamily="18" charset="0"/>
              </a:rPr>
              <a:pPr>
                <a:lnSpc>
                  <a:spcPct val="95000"/>
                </a:lnSpc>
              </a:pPr>
              <a:t>8</a:t>
            </a:fld>
            <a:endParaRPr lang="en-US" altLang="zh-TW">
              <a:solidFill>
                <a:srgbClr val="000000"/>
              </a:solidFill>
              <a:latin typeface="Times New Roman" panose="02020603050405020304" pitchFamily="18" charset="0"/>
            </a:endParaRPr>
          </a:p>
        </p:txBody>
      </p:sp>
      <p:sp>
        <p:nvSpPr>
          <p:cNvPr id="16387"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1. an influential post p is referenced in many other posts</a:t>
            </a:r>
            <a:r>
              <a:rPr lang="en-US" altLang="zh-TW" sz="2000" kern="1200" baseline="0" dirty="0" smtClean="0">
                <a:solidFill>
                  <a:srgbClr val="FFFFFF"/>
                </a:solidFill>
                <a:latin typeface="Times New Roman" panose="02020603050405020304" pitchFamily="18" charset="0"/>
                <a:ea typeface="微軟正黑體" panose="020B0604030504040204" pitchFamily="34" charset="-120"/>
                <a:cs typeface="+mn-cs"/>
              </a:rPr>
              <a:t> </a:t>
            </a: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is large. The more influential the referring posts are, the more influential the referred post becomes.</a:t>
            </a:r>
          </a:p>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2. A large number of comments indicates that the post affects many such that they care to write comments, and therefore, the post can be influential. </a:t>
            </a:r>
          </a:p>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Fighting spam is outside the scope of this work.</a:t>
            </a:r>
          </a:p>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3. </a:t>
            </a:r>
            <a:r>
              <a:rPr lang="en-US" altLang="zh-TW" sz="2000" kern="1200" dirty="0" err="1" smtClean="0">
                <a:solidFill>
                  <a:srgbClr val="FFFFFF"/>
                </a:solidFill>
                <a:latin typeface="Times New Roman" panose="02020603050405020304" pitchFamily="18" charset="0"/>
                <a:ea typeface="微軟正黑體" panose="020B0604030504040204" pitchFamily="34" charset="-120"/>
                <a:cs typeface="+mn-cs"/>
              </a:rPr>
              <a:t>Outlinks</a:t>
            </a:r>
            <a:r>
              <a:rPr lang="en-US" altLang="zh-TW" sz="2000" kern="1200" baseline="0" dirty="0" smtClean="0">
                <a:solidFill>
                  <a:srgbClr val="FFFFFF"/>
                </a:solidFill>
                <a:latin typeface="Times New Roman" panose="02020603050405020304" pitchFamily="18" charset="0"/>
                <a:ea typeface="微軟正黑體" panose="020B0604030504040204" pitchFamily="34" charset="-120"/>
                <a:cs typeface="+mn-cs"/>
              </a:rPr>
              <a:t> </a:t>
            </a: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may suggest that a post refers to many other blog posts or articles, indicating that it is less likely to be novel. The number of </a:t>
            </a:r>
            <a:r>
              <a:rPr lang="en-US" altLang="zh-TW" sz="2000" kern="1200" dirty="0" err="1" smtClean="0">
                <a:solidFill>
                  <a:srgbClr val="FFFFFF"/>
                </a:solidFill>
                <a:latin typeface="Times New Roman" panose="02020603050405020304" pitchFamily="18" charset="0"/>
                <a:ea typeface="微軟正黑體" panose="020B0604030504040204" pitchFamily="34" charset="-120"/>
                <a:cs typeface="+mn-cs"/>
              </a:rPr>
              <a:t>outlinks</a:t>
            </a: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 is negatively correlated with the number of comments which means more </a:t>
            </a:r>
            <a:r>
              <a:rPr lang="en-US" altLang="zh-TW" sz="2000" kern="1200" dirty="0" err="1" smtClean="0">
                <a:solidFill>
                  <a:srgbClr val="FFFFFF"/>
                </a:solidFill>
                <a:latin typeface="Times New Roman" panose="02020603050405020304" pitchFamily="18" charset="0"/>
                <a:ea typeface="微軟正黑體" panose="020B0604030504040204" pitchFamily="34" charset="-120"/>
                <a:cs typeface="+mn-cs"/>
              </a:rPr>
              <a:t>outlinks</a:t>
            </a: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 reduces people's attention.</a:t>
            </a:r>
          </a:p>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r>
              <a:rPr lang="en-US" altLang="zh-TW" sz="2000" dirty="0" smtClean="0">
                <a:latin typeface="Arial" panose="020B0604020202020204" pitchFamily="34" charset="0"/>
                <a:ea typeface="Microsoft YaHei" panose="020B0503020204020204" pitchFamily="34" charset="-122"/>
              </a:rPr>
              <a:t>4.</a:t>
            </a:r>
            <a:r>
              <a:rPr lang="en-US" altLang="zh-TW" sz="2000" kern="1200" dirty="0" smtClean="0">
                <a:solidFill>
                  <a:srgbClr val="FFFFFF"/>
                </a:solidFill>
                <a:latin typeface="Times New Roman" panose="02020603050405020304" pitchFamily="18" charset="0"/>
                <a:ea typeface="微軟正黑體" panose="020B0604030504040204" pitchFamily="34" charset="-120"/>
                <a:cs typeface="+mn-cs"/>
              </a:rPr>
              <a:t> as a heuristic measure for checking if a post is influential or not. The blog post length is positively correlated with number of comments.</a:t>
            </a:r>
          </a:p>
          <a:p>
            <a:pPr marL="215900" marR="0" indent="-214313"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defRPr/>
            </a:pPr>
            <a:endParaRPr lang="zh-TW" altLang="zh-TW" sz="2000" dirty="0" smtClean="0">
              <a:latin typeface="Arial" panose="020B0604020202020204" pitchFamily="34" charset="0"/>
              <a:ea typeface="Microsoft YaHei" panose="020B0503020204020204" pitchFamily="34" charset="-122"/>
            </a:endParaRPr>
          </a:p>
        </p:txBody>
      </p:sp>
      <p:sp>
        <p:nvSpPr>
          <p:cNvPr id="26627"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BFA5C718-FB0E-44F6-B2F4-8578C706CF0B}"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8</a:t>
            </a:fld>
            <a:endParaRPr lang="en-US" altLang="zh-TW" smtClean="0">
              <a:solidFill>
                <a:srgbClr val="FFFFFF"/>
              </a:solidFill>
              <a:latin typeface="+mn-lt" charset="0"/>
            </a:endParaRPr>
          </a:p>
        </p:txBody>
      </p:sp>
    </p:spTree>
    <p:extLst>
      <p:ext uri="{BB962C8B-B14F-4D97-AF65-F5344CB8AC3E}">
        <p14:creationId xmlns:p14="http://schemas.microsoft.com/office/powerpoint/2010/main" val="1007542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71F701EC-2D03-4DBA-803A-231E5F0FC8B8}" type="slidenum">
              <a:rPr lang="en-US" altLang="zh-TW">
                <a:solidFill>
                  <a:srgbClr val="000000"/>
                </a:solidFill>
                <a:latin typeface="Times New Roman" panose="02020603050405020304" pitchFamily="18" charset="0"/>
              </a:rPr>
              <a:pPr>
                <a:lnSpc>
                  <a:spcPct val="95000"/>
                </a:lnSpc>
              </a:pPr>
              <a:t>9</a:t>
            </a:fld>
            <a:endParaRPr lang="en-US" altLang="zh-TW">
              <a:solidFill>
                <a:srgbClr val="000000"/>
              </a:solidFill>
              <a:latin typeface="Times New Roman" panose="02020603050405020304" pitchFamily="18" charset="0"/>
            </a:endParaRPr>
          </a:p>
        </p:txBody>
      </p:sp>
      <p:sp>
        <p:nvSpPr>
          <p:cNvPr id="16387" name="Rectangle 1"/>
          <p:cNvSpPr txBox="1">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Lst>
            </a:pPr>
            <a:endParaRPr lang="zh-TW" altLang="zh-TW" sz="2000" dirty="0" smtClean="0">
              <a:latin typeface="Arial" panose="020B0604020202020204" pitchFamily="34" charset="0"/>
              <a:ea typeface="Microsoft YaHei" panose="020B0503020204020204" pitchFamily="34" charset="-122"/>
            </a:endParaRPr>
          </a:p>
        </p:txBody>
      </p:sp>
      <p:sp>
        <p:nvSpPr>
          <p:cNvPr id="26627"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fld id="{BFA5C718-FB0E-44F6-B2F4-8578C706CF0B}" type="slidenum">
              <a:rPr lang="en-US" altLang="zh-TW" smtClean="0">
                <a:solidFill>
                  <a:srgbClr val="FFFFFF"/>
                </a:solidFill>
                <a:latin typeface="+mn-lt" charset="0"/>
              </a:rPr>
              <a:pPr eaLnBrk="1" hangingPunct="1">
                <a:buClr>
                  <a:srgbClr val="000000"/>
                </a:buClr>
                <a:buSzPct val="100000"/>
                <a:buFont typeface="Times New Roman" panose="02020603050405020304" pitchFamily="18" charset="0"/>
                <a:buNone/>
                <a:defRPr/>
              </a:pPr>
              <a:t>9</a:t>
            </a:fld>
            <a:endParaRPr lang="en-US" altLang="zh-TW" smtClean="0">
              <a:solidFill>
                <a:srgbClr val="FFFFFF"/>
              </a:solidFill>
              <a:latin typeface="+mn-lt" charset="0"/>
            </a:endParaRPr>
          </a:p>
        </p:txBody>
      </p:sp>
    </p:spTree>
    <p:extLst>
      <p:ext uri="{BB962C8B-B14F-4D97-AF65-F5344CB8AC3E}">
        <p14:creationId xmlns:p14="http://schemas.microsoft.com/office/powerpoint/2010/main" val="409941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4"/>
          <p:cNvSpPr>
            <a:spLocks noGrp="1" noChangeArrowheads="1"/>
          </p:cNvSpPr>
          <p:nvPr>
            <p:ph type="sldNum" idx="11"/>
          </p:nvPr>
        </p:nvSpPr>
        <p:spPr>
          <a:ln/>
        </p:spPr>
        <p:txBody>
          <a:bodyPr/>
          <a:lstStyle>
            <a:lvl1pPr>
              <a:defRPr/>
            </a:lvl1pPr>
          </a:lstStyle>
          <a:p>
            <a:pPr>
              <a:defRPr/>
            </a:pPr>
            <a:fld id="{0CD25292-409E-4FDE-BB62-79E5AA9459D5}" type="slidenum">
              <a:rPr lang="en-US" altLang="zh-TW"/>
              <a:pPr>
                <a:defRPr/>
              </a:pPr>
              <a:t>‹#›</a:t>
            </a:fld>
            <a:endParaRPr lang="en-US" altLang="zh-TW"/>
          </a:p>
        </p:txBody>
      </p:sp>
    </p:spTree>
    <p:extLst>
      <p:ext uri="{BB962C8B-B14F-4D97-AF65-F5344CB8AC3E}">
        <p14:creationId xmlns:p14="http://schemas.microsoft.com/office/powerpoint/2010/main" val="227656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4"/>
          <p:cNvSpPr>
            <a:spLocks noGrp="1" noChangeArrowheads="1"/>
          </p:cNvSpPr>
          <p:nvPr>
            <p:ph type="sldNum" idx="11"/>
          </p:nvPr>
        </p:nvSpPr>
        <p:spPr>
          <a:ln/>
        </p:spPr>
        <p:txBody>
          <a:bodyPr/>
          <a:lstStyle>
            <a:lvl1pPr>
              <a:defRPr/>
            </a:lvl1pPr>
          </a:lstStyle>
          <a:p>
            <a:pPr>
              <a:defRPr/>
            </a:pPr>
            <a:fld id="{E2574AAE-4D90-4617-B29D-039E0C598A6B}" type="slidenum">
              <a:rPr lang="en-US" altLang="zh-TW"/>
              <a:pPr>
                <a:defRPr/>
              </a:pPr>
              <a:t>‹#›</a:t>
            </a:fld>
            <a:endParaRPr lang="en-US" altLang="zh-TW"/>
          </a:p>
        </p:txBody>
      </p:sp>
    </p:spTree>
    <p:extLst>
      <p:ext uri="{BB962C8B-B14F-4D97-AF65-F5344CB8AC3E}">
        <p14:creationId xmlns:p14="http://schemas.microsoft.com/office/powerpoint/2010/main" val="234117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1122363"/>
            <a:ext cx="2741613" cy="50069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09600" y="1122363"/>
            <a:ext cx="8077200" cy="50069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4"/>
          <p:cNvSpPr>
            <a:spLocks noGrp="1" noChangeArrowheads="1"/>
          </p:cNvSpPr>
          <p:nvPr>
            <p:ph type="sldNum" idx="11"/>
          </p:nvPr>
        </p:nvSpPr>
        <p:spPr>
          <a:ln/>
        </p:spPr>
        <p:txBody>
          <a:bodyPr/>
          <a:lstStyle>
            <a:lvl1pPr>
              <a:defRPr/>
            </a:lvl1pPr>
          </a:lstStyle>
          <a:p>
            <a:pPr>
              <a:defRPr/>
            </a:pPr>
            <a:fld id="{C0001D04-A3D8-465E-8C48-5123EFBC63F3}" type="slidenum">
              <a:rPr lang="en-US" altLang="zh-TW"/>
              <a:pPr>
                <a:defRPr/>
              </a:pPr>
              <a:t>‹#›</a:t>
            </a:fld>
            <a:endParaRPr lang="en-US" altLang="zh-TW"/>
          </a:p>
        </p:txBody>
      </p:sp>
    </p:spTree>
    <p:extLst>
      <p:ext uri="{BB962C8B-B14F-4D97-AF65-F5344CB8AC3E}">
        <p14:creationId xmlns:p14="http://schemas.microsoft.com/office/powerpoint/2010/main" val="462334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1524000" y="1122363"/>
            <a:ext cx="9142413" cy="2386012"/>
          </a:xfrm>
        </p:spPr>
        <p:txBody>
          <a:bodyPr/>
          <a:lstStyle/>
          <a:p>
            <a:r>
              <a:rPr lang="zh-TW" altLang="en-US" smtClean="0"/>
              <a:t>按一下以編輯母片標題樣式</a:t>
            </a:r>
            <a:endParaRPr lang="zh-TW" altLang="en-US"/>
          </a:p>
        </p:txBody>
      </p:sp>
      <p:sp>
        <p:nvSpPr>
          <p:cNvPr id="3"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4" name="Rectangle 4"/>
          <p:cNvSpPr>
            <a:spLocks noGrp="1" noChangeArrowheads="1"/>
          </p:cNvSpPr>
          <p:nvPr>
            <p:ph type="sldNum" idx="11"/>
          </p:nvPr>
        </p:nvSpPr>
        <p:spPr>
          <a:ln/>
        </p:spPr>
        <p:txBody>
          <a:bodyPr/>
          <a:lstStyle>
            <a:lvl1pPr>
              <a:defRPr/>
            </a:lvl1pPr>
          </a:lstStyle>
          <a:p>
            <a:pPr>
              <a:defRPr/>
            </a:pPr>
            <a:fld id="{BD70122A-929E-4CBB-A1FE-25B8E5696935}" type="slidenum">
              <a:rPr lang="en-US" altLang="zh-TW"/>
              <a:pPr>
                <a:defRPr/>
              </a:pPr>
              <a:t>‹#›</a:t>
            </a:fld>
            <a:endParaRPr lang="en-US" altLang="zh-TW"/>
          </a:p>
        </p:txBody>
      </p:sp>
    </p:spTree>
    <p:extLst>
      <p:ext uri="{BB962C8B-B14F-4D97-AF65-F5344CB8AC3E}">
        <p14:creationId xmlns:p14="http://schemas.microsoft.com/office/powerpoint/2010/main" val="735506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5"/>
          <p:cNvSpPr>
            <a:spLocks noGrp="1" noChangeArrowheads="1"/>
          </p:cNvSpPr>
          <p:nvPr>
            <p:ph type="sldNum" idx="11"/>
          </p:nvPr>
        </p:nvSpPr>
        <p:spPr>
          <a:ln/>
        </p:spPr>
        <p:txBody>
          <a:bodyPr/>
          <a:lstStyle>
            <a:lvl1pPr>
              <a:defRPr/>
            </a:lvl1pPr>
          </a:lstStyle>
          <a:p>
            <a:pPr>
              <a:defRPr/>
            </a:pPr>
            <a:fld id="{8E9CB383-95EE-4ADB-A3F4-65FD0F63C986}" type="slidenum">
              <a:rPr lang="en-US" altLang="zh-TW"/>
              <a:pPr>
                <a:defRPr/>
              </a:pPr>
              <a:t>‹#›</a:t>
            </a:fld>
            <a:endParaRPr lang="en-US" altLang="zh-TW"/>
          </a:p>
        </p:txBody>
      </p:sp>
    </p:spTree>
    <p:extLst>
      <p:ext uri="{BB962C8B-B14F-4D97-AF65-F5344CB8AC3E}">
        <p14:creationId xmlns:p14="http://schemas.microsoft.com/office/powerpoint/2010/main" val="37703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5"/>
          <p:cNvSpPr>
            <a:spLocks noGrp="1" noChangeArrowheads="1"/>
          </p:cNvSpPr>
          <p:nvPr>
            <p:ph type="sldNum" idx="11"/>
          </p:nvPr>
        </p:nvSpPr>
        <p:spPr>
          <a:ln/>
        </p:spPr>
        <p:txBody>
          <a:bodyPr/>
          <a:lstStyle>
            <a:lvl1pPr>
              <a:defRPr/>
            </a:lvl1pPr>
          </a:lstStyle>
          <a:p>
            <a:pPr>
              <a:defRPr/>
            </a:pPr>
            <a:fld id="{B4C13D12-0E55-4142-87C5-3DA4D78A3ECE}" type="slidenum">
              <a:rPr lang="en-US" altLang="zh-TW"/>
              <a:pPr>
                <a:defRPr/>
              </a:pPr>
              <a:t>‹#›</a:t>
            </a:fld>
            <a:endParaRPr lang="en-US" altLang="zh-TW"/>
          </a:p>
        </p:txBody>
      </p:sp>
    </p:spTree>
    <p:extLst>
      <p:ext uri="{BB962C8B-B14F-4D97-AF65-F5344CB8AC3E}">
        <p14:creationId xmlns:p14="http://schemas.microsoft.com/office/powerpoint/2010/main" val="1289329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5"/>
          <p:cNvSpPr>
            <a:spLocks noGrp="1" noChangeArrowheads="1"/>
          </p:cNvSpPr>
          <p:nvPr>
            <p:ph type="sldNum" idx="11"/>
          </p:nvPr>
        </p:nvSpPr>
        <p:spPr>
          <a:ln/>
        </p:spPr>
        <p:txBody>
          <a:bodyPr/>
          <a:lstStyle>
            <a:lvl1pPr>
              <a:defRPr/>
            </a:lvl1pPr>
          </a:lstStyle>
          <a:p>
            <a:pPr>
              <a:defRPr/>
            </a:pPr>
            <a:fld id="{B4194F2E-1D1E-4A23-B447-56AE559AB7FE}" type="slidenum">
              <a:rPr lang="en-US" altLang="zh-TW"/>
              <a:pPr>
                <a:defRPr/>
              </a:pPr>
              <a:t>‹#›</a:t>
            </a:fld>
            <a:endParaRPr lang="en-US" altLang="zh-TW"/>
          </a:p>
        </p:txBody>
      </p:sp>
    </p:spTree>
    <p:extLst>
      <p:ext uri="{BB962C8B-B14F-4D97-AF65-F5344CB8AC3E}">
        <p14:creationId xmlns:p14="http://schemas.microsoft.com/office/powerpoint/2010/main" val="1260464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0013" cy="43497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0613" y="1825625"/>
            <a:ext cx="5181600" cy="43497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6" name="Rectangle 5"/>
          <p:cNvSpPr>
            <a:spLocks noGrp="1" noChangeArrowheads="1"/>
          </p:cNvSpPr>
          <p:nvPr>
            <p:ph type="sldNum" idx="11"/>
          </p:nvPr>
        </p:nvSpPr>
        <p:spPr>
          <a:ln/>
        </p:spPr>
        <p:txBody>
          <a:bodyPr/>
          <a:lstStyle>
            <a:lvl1pPr>
              <a:defRPr/>
            </a:lvl1pPr>
          </a:lstStyle>
          <a:p>
            <a:pPr>
              <a:defRPr/>
            </a:pPr>
            <a:fld id="{6DFD32E0-F139-4C48-8E74-9FA9493FC2F4}" type="slidenum">
              <a:rPr lang="en-US" altLang="zh-TW"/>
              <a:pPr>
                <a:defRPr/>
              </a:pPr>
              <a:t>‹#›</a:t>
            </a:fld>
            <a:endParaRPr lang="en-US" altLang="zh-TW"/>
          </a:p>
        </p:txBody>
      </p:sp>
    </p:spTree>
    <p:extLst>
      <p:ext uri="{BB962C8B-B14F-4D97-AF65-F5344CB8AC3E}">
        <p14:creationId xmlns:p14="http://schemas.microsoft.com/office/powerpoint/2010/main" val="4081458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8" name="Rectangle 5"/>
          <p:cNvSpPr>
            <a:spLocks noGrp="1" noChangeArrowheads="1"/>
          </p:cNvSpPr>
          <p:nvPr>
            <p:ph type="sldNum" idx="11"/>
          </p:nvPr>
        </p:nvSpPr>
        <p:spPr>
          <a:ln/>
        </p:spPr>
        <p:txBody>
          <a:bodyPr/>
          <a:lstStyle>
            <a:lvl1pPr>
              <a:defRPr/>
            </a:lvl1pPr>
          </a:lstStyle>
          <a:p>
            <a:pPr>
              <a:defRPr/>
            </a:pPr>
            <a:fld id="{42CC924A-FE49-4C3F-BE62-355B8AF154F1}" type="slidenum">
              <a:rPr lang="en-US" altLang="zh-TW"/>
              <a:pPr>
                <a:defRPr/>
              </a:pPr>
              <a:t>‹#›</a:t>
            </a:fld>
            <a:endParaRPr lang="en-US" altLang="zh-TW"/>
          </a:p>
        </p:txBody>
      </p:sp>
    </p:spTree>
    <p:extLst>
      <p:ext uri="{BB962C8B-B14F-4D97-AF65-F5344CB8AC3E}">
        <p14:creationId xmlns:p14="http://schemas.microsoft.com/office/powerpoint/2010/main" val="1969629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4" name="Rectangle 5"/>
          <p:cNvSpPr>
            <a:spLocks noGrp="1" noChangeArrowheads="1"/>
          </p:cNvSpPr>
          <p:nvPr>
            <p:ph type="sldNum" idx="11"/>
          </p:nvPr>
        </p:nvSpPr>
        <p:spPr>
          <a:ln/>
        </p:spPr>
        <p:txBody>
          <a:bodyPr/>
          <a:lstStyle>
            <a:lvl1pPr>
              <a:defRPr/>
            </a:lvl1pPr>
          </a:lstStyle>
          <a:p>
            <a:pPr>
              <a:defRPr/>
            </a:pPr>
            <a:fld id="{567E74B5-07C1-42BF-9BDB-6C45E3959176}" type="slidenum">
              <a:rPr lang="en-US" altLang="zh-TW"/>
              <a:pPr>
                <a:defRPr/>
              </a:pPr>
              <a:t>‹#›</a:t>
            </a:fld>
            <a:endParaRPr lang="en-US" altLang="zh-TW"/>
          </a:p>
        </p:txBody>
      </p:sp>
    </p:spTree>
    <p:extLst>
      <p:ext uri="{BB962C8B-B14F-4D97-AF65-F5344CB8AC3E}">
        <p14:creationId xmlns:p14="http://schemas.microsoft.com/office/powerpoint/2010/main" val="1035971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3" name="Rectangle 5"/>
          <p:cNvSpPr>
            <a:spLocks noGrp="1" noChangeArrowheads="1"/>
          </p:cNvSpPr>
          <p:nvPr>
            <p:ph type="sldNum" idx="11"/>
          </p:nvPr>
        </p:nvSpPr>
        <p:spPr>
          <a:ln/>
        </p:spPr>
        <p:txBody>
          <a:bodyPr/>
          <a:lstStyle>
            <a:lvl1pPr>
              <a:defRPr/>
            </a:lvl1pPr>
          </a:lstStyle>
          <a:p>
            <a:pPr>
              <a:defRPr/>
            </a:pPr>
            <a:fld id="{8CE295C9-4152-4C36-B6DF-2FDD8B23D7CF}" type="slidenum">
              <a:rPr lang="en-US" altLang="zh-TW"/>
              <a:pPr>
                <a:defRPr/>
              </a:pPr>
              <a:t>‹#›</a:t>
            </a:fld>
            <a:endParaRPr lang="en-US" altLang="zh-TW"/>
          </a:p>
        </p:txBody>
      </p:sp>
    </p:spTree>
    <p:extLst>
      <p:ext uri="{BB962C8B-B14F-4D97-AF65-F5344CB8AC3E}">
        <p14:creationId xmlns:p14="http://schemas.microsoft.com/office/powerpoint/2010/main" val="299072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4"/>
          <p:cNvSpPr>
            <a:spLocks noGrp="1" noChangeArrowheads="1"/>
          </p:cNvSpPr>
          <p:nvPr>
            <p:ph type="sldNum" idx="11"/>
          </p:nvPr>
        </p:nvSpPr>
        <p:spPr>
          <a:ln/>
        </p:spPr>
        <p:txBody>
          <a:bodyPr/>
          <a:lstStyle>
            <a:lvl1pPr>
              <a:defRPr/>
            </a:lvl1pPr>
          </a:lstStyle>
          <a:p>
            <a:pPr>
              <a:defRPr/>
            </a:pPr>
            <a:fld id="{8490591D-CC2C-4062-A746-20D8EF9C9318}" type="slidenum">
              <a:rPr lang="en-US" altLang="zh-TW"/>
              <a:pPr>
                <a:defRPr/>
              </a:pPr>
              <a:t>‹#›</a:t>
            </a:fld>
            <a:endParaRPr lang="en-US" altLang="zh-TW"/>
          </a:p>
        </p:txBody>
      </p:sp>
    </p:spTree>
    <p:extLst>
      <p:ext uri="{BB962C8B-B14F-4D97-AF65-F5344CB8AC3E}">
        <p14:creationId xmlns:p14="http://schemas.microsoft.com/office/powerpoint/2010/main" val="2899038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6" name="Rectangle 5"/>
          <p:cNvSpPr>
            <a:spLocks noGrp="1" noChangeArrowheads="1"/>
          </p:cNvSpPr>
          <p:nvPr>
            <p:ph type="sldNum" idx="11"/>
          </p:nvPr>
        </p:nvSpPr>
        <p:spPr>
          <a:ln/>
        </p:spPr>
        <p:txBody>
          <a:bodyPr/>
          <a:lstStyle>
            <a:lvl1pPr>
              <a:defRPr/>
            </a:lvl1pPr>
          </a:lstStyle>
          <a:p>
            <a:pPr>
              <a:defRPr/>
            </a:pPr>
            <a:fld id="{BEB83223-8612-49F1-A89C-EC648BBFD2A2}" type="slidenum">
              <a:rPr lang="en-US" altLang="zh-TW"/>
              <a:pPr>
                <a:defRPr/>
              </a:pPr>
              <a:t>‹#›</a:t>
            </a:fld>
            <a:endParaRPr lang="en-US" altLang="zh-TW"/>
          </a:p>
        </p:txBody>
      </p:sp>
    </p:spTree>
    <p:extLst>
      <p:ext uri="{BB962C8B-B14F-4D97-AF65-F5344CB8AC3E}">
        <p14:creationId xmlns:p14="http://schemas.microsoft.com/office/powerpoint/2010/main" val="1154969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6" name="Rectangle 5"/>
          <p:cNvSpPr>
            <a:spLocks noGrp="1" noChangeArrowheads="1"/>
          </p:cNvSpPr>
          <p:nvPr>
            <p:ph type="sldNum" idx="11"/>
          </p:nvPr>
        </p:nvSpPr>
        <p:spPr>
          <a:ln/>
        </p:spPr>
        <p:txBody>
          <a:bodyPr/>
          <a:lstStyle>
            <a:lvl1pPr>
              <a:defRPr/>
            </a:lvl1pPr>
          </a:lstStyle>
          <a:p>
            <a:pPr>
              <a:defRPr/>
            </a:pPr>
            <a:fld id="{BC0978BE-714C-469A-BAFB-87287721EE57}" type="slidenum">
              <a:rPr lang="en-US" altLang="zh-TW"/>
              <a:pPr>
                <a:defRPr/>
              </a:pPr>
              <a:t>‹#›</a:t>
            </a:fld>
            <a:endParaRPr lang="en-US" altLang="zh-TW"/>
          </a:p>
        </p:txBody>
      </p:sp>
    </p:spTree>
    <p:extLst>
      <p:ext uri="{BB962C8B-B14F-4D97-AF65-F5344CB8AC3E}">
        <p14:creationId xmlns:p14="http://schemas.microsoft.com/office/powerpoint/2010/main" val="1712458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5"/>
          <p:cNvSpPr>
            <a:spLocks noGrp="1" noChangeArrowheads="1"/>
          </p:cNvSpPr>
          <p:nvPr>
            <p:ph type="sldNum" idx="11"/>
          </p:nvPr>
        </p:nvSpPr>
        <p:spPr>
          <a:ln/>
        </p:spPr>
        <p:txBody>
          <a:bodyPr/>
          <a:lstStyle>
            <a:lvl1pPr>
              <a:defRPr/>
            </a:lvl1pPr>
          </a:lstStyle>
          <a:p>
            <a:pPr>
              <a:defRPr/>
            </a:pPr>
            <a:fld id="{13FE4975-A51D-4942-AF3E-CDA1D16618CA}" type="slidenum">
              <a:rPr lang="en-US" altLang="zh-TW"/>
              <a:pPr>
                <a:defRPr/>
              </a:pPr>
              <a:t>‹#›</a:t>
            </a:fld>
            <a:endParaRPr lang="en-US" altLang="zh-TW"/>
          </a:p>
        </p:txBody>
      </p:sp>
    </p:spTree>
    <p:extLst>
      <p:ext uri="{BB962C8B-B14F-4D97-AF65-F5344CB8AC3E}">
        <p14:creationId xmlns:p14="http://schemas.microsoft.com/office/powerpoint/2010/main" val="3582503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7313" cy="58102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02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5"/>
          <p:cNvSpPr>
            <a:spLocks noGrp="1" noChangeArrowheads="1"/>
          </p:cNvSpPr>
          <p:nvPr>
            <p:ph type="sldNum" idx="11"/>
          </p:nvPr>
        </p:nvSpPr>
        <p:spPr>
          <a:ln/>
        </p:spPr>
        <p:txBody>
          <a:bodyPr/>
          <a:lstStyle>
            <a:lvl1pPr>
              <a:defRPr/>
            </a:lvl1pPr>
          </a:lstStyle>
          <a:p>
            <a:pPr>
              <a:defRPr/>
            </a:pPr>
            <a:fld id="{7478EE3C-B597-484E-ADA5-AD197F06AC58}" type="slidenum">
              <a:rPr lang="en-US" altLang="zh-TW"/>
              <a:pPr>
                <a:defRPr/>
              </a:pPr>
              <a:t>‹#›</a:t>
            </a:fld>
            <a:endParaRPr lang="en-US" altLang="zh-TW"/>
          </a:p>
        </p:txBody>
      </p:sp>
    </p:spTree>
    <p:extLst>
      <p:ext uri="{BB962C8B-B14F-4D97-AF65-F5344CB8AC3E}">
        <p14:creationId xmlns:p14="http://schemas.microsoft.com/office/powerpoint/2010/main" val="136429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5" name="Rectangle 4"/>
          <p:cNvSpPr>
            <a:spLocks noGrp="1" noChangeArrowheads="1"/>
          </p:cNvSpPr>
          <p:nvPr>
            <p:ph type="sldNum" idx="11"/>
          </p:nvPr>
        </p:nvSpPr>
        <p:spPr>
          <a:ln/>
        </p:spPr>
        <p:txBody>
          <a:bodyPr/>
          <a:lstStyle>
            <a:lvl1pPr>
              <a:defRPr/>
            </a:lvl1pPr>
          </a:lstStyle>
          <a:p>
            <a:pPr>
              <a:defRPr/>
            </a:pPr>
            <a:fld id="{ED6EC518-DEBF-43EC-8C0C-4A57908198DE}" type="slidenum">
              <a:rPr lang="en-US" altLang="zh-TW"/>
              <a:pPr>
                <a:defRPr/>
              </a:pPr>
              <a:t>‹#›</a:t>
            </a:fld>
            <a:endParaRPr lang="en-US" altLang="zh-TW"/>
          </a:p>
        </p:txBody>
      </p:sp>
    </p:spTree>
    <p:extLst>
      <p:ext uri="{BB962C8B-B14F-4D97-AF65-F5344CB8AC3E}">
        <p14:creationId xmlns:p14="http://schemas.microsoft.com/office/powerpoint/2010/main" val="342947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604963"/>
            <a:ext cx="5408613" cy="45243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0613" y="1604963"/>
            <a:ext cx="5410200" cy="45243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6" name="Rectangle 4"/>
          <p:cNvSpPr>
            <a:spLocks noGrp="1" noChangeArrowheads="1"/>
          </p:cNvSpPr>
          <p:nvPr>
            <p:ph type="sldNum" idx="11"/>
          </p:nvPr>
        </p:nvSpPr>
        <p:spPr>
          <a:ln/>
        </p:spPr>
        <p:txBody>
          <a:bodyPr/>
          <a:lstStyle>
            <a:lvl1pPr>
              <a:defRPr/>
            </a:lvl1pPr>
          </a:lstStyle>
          <a:p>
            <a:pPr>
              <a:defRPr/>
            </a:pPr>
            <a:fld id="{9C06D122-7377-46B7-9B5A-FD5BC822E817}" type="slidenum">
              <a:rPr lang="en-US" altLang="zh-TW"/>
              <a:pPr>
                <a:defRPr/>
              </a:pPr>
              <a:t>‹#›</a:t>
            </a:fld>
            <a:endParaRPr lang="en-US" altLang="zh-TW"/>
          </a:p>
        </p:txBody>
      </p:sp>
    </p:spTree>
    <p:extLst>
      <p:ext uri="{BB962C8B-B14F-4D97-AF65-F5344CB8AC3E}">
        <p14:creationId xmlns:p14="http://schemas.microsoft.com/office/powerpoint/2010/main" val="241613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8" name="Rectangle 4"/>
          <p:cNvSpPr>
            <a:spLocks noGrp="1" noChangeArrowheads="1"/>
          </p:cNvSpPr>
          <p:nvPr>
            <p:ph type="sldNum" idx="11"/>
          </p:nvPr>
        </p:nvSpPr>
        <p:spPr>
          <a:ln/>
        </p:spPr>
        <p:txBody>
          <a:bodyPr/>
          <a:lstStyle>
            <a:lvl1pPr>
              <a:defRPr/>
            </a:lvl1pPr>
          </a:lstStyle>
          <a:p>
            <a:pPr>
              <a:defRPr/>
            </a:pPr>
            <a:fld id="{8693E751-1ADD-47A0-AD68-79B27A4F03F0}" type="slidenum">
              <a:rPr lang="en-US" altLang="zh-TW"/>
              <a:pPr>
                <a:defRPr/>
              </a:pPr>
              <a:t>‹#›</a:t>
            </a:fld>
            <a:endParaRPr lang="en-US" altLang="zh-TW"/>
          </a:p>
        </p:txBody>
      </p:sp>
    </p:spTree>
    <p:extLst>
      <p:ext uri="{BB962C8B-B14F-4D97-AF65-F5344CB8AC3E}">
        <p14:creationId xmlns:p14="http://schemas.microsoft.com/office/powerpoint/2010/main" val="13947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4" name="Rectangle 4"/>
          <p:cNvSpPr>
            <a:spLocks noGrp="1" noChangeArrowheads="1"/>
          </p:cNvSpPr>
          <p:nvPr>
            <p:ph type="sldNum" idx="11"/>
          </p:nvPr>
        </p:nvSpPr>
        <p:spPr>
          <a:ln/>
        </p:spPr>
        <p:txBody>
          <a:bodyPr/>
          <a:lstStyle>
            <a:lvl1pPr>
              <a:defRPr/>
            </a:lvl1pPr>
          </a:lstStyle>
          <a:p>
            <a:pPr>
              <a:defRPr/>
            </a:pPr>
            <a:fld id="{C0AFB13A-8965-4ECC-967E-DB31078B146C}" type="slidenum">
              <a:rPr lang="en-US" altLang="zh-TW"/>
              <a:pPr>
                <a:defRPr/>
              </a:pPr>
              <a:t>‹#›</a:t>
            </a:fld>
            <a:endParaRPr lang="en-US" altLang="zh-TW"/>
          </a:p>
        </p:txBody>
      </p:sp>
    </p:spTree>
    <p:extLst>
      <p:ext uri="{BB962C8B-B14F-4D97-AF65-F5344CB8AC3E}">
        <p14:creationId xmlns:p14="http://schemas.microsoft.com/office/powerpoint/2010/main" val="168958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3" name="Rectangle 4"/>
          <p:cNvSpPr>
            <a:spLocks noGrp="1" noChangeArrowheads="1"/>
          </p:cNvSpPr>
          <p:nvPr>
            <p:ph type="sldNum" idx="11"/>
          </p:nvPr>
        </p:nvSpPr>
        <p:spPr>
          <a:ln/>
        </p:spPr>
        <p:txBody>
          <a:bodyPr/>
          <a:lstStyle>
            <a:lvl1pPr>
              <a:defRPr/>
            </a:lvl1pPr>
          </a:lstStyle>
          <a:p>
            <a:pPr>
              <a:defRPr/>
            </a:pPr>
            <a:fld id="{10169280-2F84-49B7-96FC-945EEE9DFFA5}" type="slidenum">
              <a:rPr lang="en-US" altLang="zh-TW"/>
              <a:pPr>
                <a:defRPr/>
              </a:pPr>
              <a:t>‹#›</a:t>
            </a:fld>
            <a:endParaRPr lang="en-US" altLang="zh-TW"/>
          </a:p>
        </p:txBody>
      </p:sp>
    </p:spTree>
    <p:extLst>
      <p:ext uri="{BB962C8B-B14F-4D97-AF65-F5344CB8AC3E}">
        <p14:creationId xmlns:p14="http://schemas.microsoft.com/office/powerpoint/2010/main" val="40841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6" name="Rectangle 4"/>
          <p:cNvSpPr>
            <a:spLocks noGrp="1" noChangeArrowheads="1"/>
          </p:cNvSpPr>
          <p:nvPr>
            <p:ph type="sldNum" idx="11"/>
          </p:nvPr>
        </p:nvSpPr>
        <p:spPr>
          <a:ln/>
        </p:spPr>
        <p:txBody>
          <a:bodyPr/>
          <a:lstStyle>
            <a:lvl1pPr>
              <a:defRPr/>
            </a:lvl1pPr>
          </a:lstStyle>
          <a:p>
            <a:pPr>
              <a:defRPr/>
            </a:pPr>
            <a:fld id="{F2A9F6BF-A552-45FE-906E-5B1789FD4C0E}" type="slidenum">
              <a:rPr lang="en-US" altLang="zh-TW"/>
              <a:pPr>
                <a:defRPr/>
              </a:pPr>
              <a:t>‹#›</a:t>
            </a:fld>
            <a:endParaRPr lang="en-US" altLang="zh-TW"/>
          </a:p>
        </p:txBody>
      </p:sp>
    </p:spTree>
    <p:extLst>
      <p:ext uri="{BB962C8B-B14F-4D97-AF65-F5344CB8AC3E}">
        <p14:creationId xmlns:p14="http://schemas.microsoft.com/office/powerpoint/2010/main" val="278105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2"/>
          <p:cNvSpPr>
            <a:spLocks noGrp="1" noChangeArrowheads="1"/>
          </p:cNvSpPr>
          <p:nvPr>
            <p:ph type="dt" idx="10"/>
          </p:nvPr>
        </p:nvSpPr>
        <p:spPr>
          <a:ln/>
        </p:spPr>
        <p:txBody>
          <a:bodyPr/>
          <a:lstStyle>
            <a:lvl1pPr>
              <a:defRPr/>
            </a:lvl1pPr>
          </a:lstStyle>
          <a:p>
            <a:pPr>
              <a:defRPr/>
            </a:pPr>
            <a:r>
              <a:rPr lang="en-US" altLang="zh-TW"/>
              <a:t>5/5/16</a:t>
            </a:r>
          </a:p>
        </p:txBody>
      </p:sp>
      <p:sp>
        <p:nvSpPr>
          <p:cNvPr id="6" name="Rectangle 4"/>
          <p:cNvSpPr>
            <a:spLocks noGrp="1" noChangeArrowheads="1"/>
          </p:cNvSpPr>
          <p:nvPr>
            <p:ph type="sldNum" idx="11"/>
          </p:nvPr>
        </p:nvSpPr>
        <p:spPr>
          <a:ln/>
        </p:spPr>
        <p:txBody>
          <a:bodyPr/>
          <a:lstStyle>
            <a:lvl1pPr>
              <a:defRPr/>
            </a:lvl1pPr>
          </a:lstStyle>
          <a:p>
            <a:pPr>
              <a:defRPr/>
            </a:pPr>
            <a:fld id="{A6293400-43CB-4445-A48F-1CABFBD2DF3A}" type="slidenum">
              <a:rPr lang="en-US" altLang="zh-TW"/>
              <a:pPr>
                <a:defRPr/>
              </a:pPr>
              <a:t>‹#›</a:t>
            </a:fld>
            <a:endParaRPr lang="en-US" altLang="zh-TW"/>
          </a:p>
        </p:txBody>
      </p:sp>
    </p:spTree>
    <p:extLst>
      <p:ext uri="{BB962C8B-B14F-4D97-AF65-F5344CB8AC3E}">
        <p14:creationId xmlns:p14="http://schemas.microsoft.com/office/powerpoint/2010/main" val="257665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524000" y="1122363"/>
            <a:ext cx="9142413" cy="238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zh-TW" altLang="en-GB" smtClean="0"/>
              <a:t>請按一下滑鼠，編輯標題文的格式。按一下以編輯母片標題樣式</a:t>
            </a:r>
          </a:p>
        </p:txBody>
      </p:sp>
      <p:sp>
        <p:nvSpPr>
          <p:cNvPr id="2" name="Rectangle 2"/>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anose="02020603050405020304" pitchFamily="18" charset="0"/>
              <a:buNone/>
              <a:tabLst>
                <a:tab pos="723900" algn="l"/>
                <a:tab pos="1447800" algn="l"/>
                <a:tab pos="2171700" algn="l"/>
              </a:tabLst>
              <a:defRPr smtClean="0">
                <a:solidFill>
                  <a:srgbClr val="FFFFFF"/>
                </a:solidFill>
                <a:latin typeface="+mn-lt"/>
                <a:ea typeface="+mn-ea"/>
              </a:defRPr>
            </a:lvl1pPr>
          </a:lstStyle>
          <a:p>
            <a:pPr>
              <a:defRPr/>
            </a:pPr>
            <a:r>
              <a:rPr lang="en-US" altLang="zh-TW"/>
              <a:t>5/5/16</a:t>
            </a:r>
          </a:p>
        </p:txBody>
      </p:sp>
      <p:sp>
        <p:nvSpPr>
          <p:cNvPr id="1028" name="Text Box 3"/>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TW" altLang="en-US"/>
          </a:p>
        </p:txBody>
      </p:sp>
      <p:sp>
        <p:nvSpPr>
          <p:cNvPr id="3" name="Rectangle 4"/>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anose="02020603050405020304" pitchFamily="18" charset="0"/>
              <a:buNone/>
              <a:tabLst>
                <a:tab pos="723900" algn="l"/>
                <a:tab pos="1447800" algn="l"/>
                <a:tab pos="2171700" algn="l"/>
              </a:tabLst>
              <a:defRPr smtClean="0">
                <a:solidFill>
                  <a:srgbClr val="FFFFFF"/>
                </a:solidFill>
                <a:latin typeface="+mn-lt"/>
                <a:ea typeface="+mn-ea"/>
              </a:defRPr>
            </a:lvl1pPr>
          </a:lstStyle>
          <a:p>
            <a:pPr>
              <a:defRPr/>
            </a:pPr>
            <a:fld id="{1E085FDE-4D7B-40DE-8579-0FC6F7BD9331}" type="slidenum">
              <a:rPr lang="en-US" altLang="zh-TW"/>
              <a:pPr>
                <a:defRPr/>
              </a:pPr>
              <a:t>‹#›</a:t>
            </a:fld>
            <a:endParaRPr lang="en-US" altLang="zh-TW"/>
          </a:p>
        </p:txBody>
      </p:sp>
      <p:sp>
        <p:nvSpPr>
          <p:cNvPr id="1030" name="Rectangle 5"/>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391" rIns="0" bIns="0" numCol="1" anchor="t" anchorCtr="0" compatLnSpc="1">
            <a:prstTxWarp prst="textNoShape">
              <a:avLst/>
            </a:prstTxWarp>
          </a:bodyPr>
          <a:lstStyle/>
          <a:p>
            <a:pPr lvl="0"/>
            <a:r>
              <a:rPr lang="zh-TW" altLang="en-GB" smtClean="0"/>
              <a:t>請按滑鼠，編輯大綱文字格式。</a:t>
            </a:r>
          </a:p>
          <a:p>
            <a:pPr lvl="1"/>
            <a:r>
              <a:rPr lang="zh-TW" altLang="en-GB" smtClean="0"/>
              <a:t>第二個大綱層次</a:t>
            </a:r>
          </a:p>
          <a:p>
            <a:pPr lvl="2"/>
            <a:r>
              <a:rPr lang="zh-TW" altLang="en-GB" smtClean="0"/>
              <a:t>第三個大綱層次</a:t>
            </a:r>
          </a:p>
          <a:p>
            <a:pPr lvl="3"/>
            <a:r>
              <a:rPr lang="zh-TW" altLang="en-GB" smtClean="0"/>
              <a:t>第四個大綱層次</a:t>
            </a:r>
          </a:p>
          <a:p>
            <a:pPr lvl="4"/>
            <a:r>
              <a:rPr lang="zh-TW" altLang="en-GB" smtClean="0"/>
              <a:t>第五個大綱層次</a:t>
            </a:r>
          </a:p>
          <a:p>
            <a:pPr lvl="4"/>
            <a:r>
              <a:rPr lang="zh-TW" altLang="en-GB" smtClean="0"/>
              <a:t>第六個大綱層次</a:t>
            </a:r>
          </a:p>
          <a:p>
            <a:pPr lvl="4"/>
            <a:r>
              <a:rPr lang="zh-TW" altLang="en-GB" smtClean="0"/>
              <a:t>第七個大綱層次</a:t>
            </a:r>
          </a:p>
          <a:p>
            <a:pPr lvl="4"/>
            <a:r>
              <a:rPr lang="zh-TW" altLang="en-GB" smtClean="0"/>
              <a:t>第八個大綱層次</a:t>
            </a:r>
          </a:p>
          <a:p>
            <a:pPr lvl="4"/>
            <a:r>
              <a:rPr lang="zh-TW" altLang="en-GB" smtClean="0"/>
              <a:t>第九個大綱層次</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p:txStyles>
    <p:titleStyle>
      <a:lvl1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2pPr>
      <a:lvl3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3pPr>
      <a:lvl4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4pPr>
      <a:lvl5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5pPr>
      <a:lvl6pPr marL="25146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6pPr>
      <a:lvl7pPr marL="29718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7pPr>
      <a:lvl8pPr marL="34290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8pPr>
      <a:lvl9pPr marL="38862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9pPr>
    </p:titleStyle>
    <p:bodyStyle>
      <a:lvl1pPr marL="342900" indent="-342900" algn="l" defTabSz="449263" rtl="0" eaLnBrk="0" fontAlgn="base" hangingPunct="0">
        <a:lnSpc>
          <a:spcPct val="86000"/>
        </a:lnSpc>
        <a:spcBef>
          <a:spcPct val="0"/>
        </a:spcBef>
        <a:spcAft>
          <a:spcPts val="1425"/>
        </a:spcAft>
        <a:buClr>
          <a:srgbClr val="000000"/>
        </a:buClr>
        <a:buSzPct val="100000"/>
        <a:buFont typeface="Times New Roman" panose="02020603050405020304" pitchFamily="18" charset="0"/>
        <a:defRPr sz="2800" kern="1200">
          <a:solidFill>
            <a:srgbClr val="FFFFFF"/>
          </a:solidFill>
          <a:latin typeface="+mn-lt"/>
          <a:ea typeface="+mn-ea"/>
          <a:cs typeface="+mn-cs"/>
        </a:defRPr>
      </a:lvl1pPr>
      <a:lvl2pPr marL="742950" indent="-285750" algn="l" defTabSz="449263" rtl="0" eaLnBrk="0" fontAlgn="base" hangingPunct="0">
        <a:lnSpc>
          <a:spcPct val="86000"/>
        </a:lnSpc>
        <a:spcBef>
          <a:spcPct val="0"/>
        </a:spcBef>
        <a:spcAft>
          <a:spcPts val="1138"/>
        </a:spcAft>
        <a:buClr>
          <a:srgbClr val="000000"/>
        </a:buClr>
        <a:buSzPct val="100000"/>
        <a:buFont typeface="Times New Roman" panose="02020603050405020304" pitchFamily="18" charset="0"/>
        <a:defRPr sz="2000" kern="1200">
          <a:solidFill>
            <a:srgbClr val="FFFFFF"/>
          </a:solidFill>
          <a:latin typeface="+mn-lt"/>
          <a:ea typeface="+mn-ea"/>
          <a:cs typeface="+mn-cs"/>
        </a:defRPr>
      </a:lvl2pPr>
      <a:lvl3pPr marL="1143000" indent="-228600" algn="l" defTabSz="449263" rtl="0" eaLnBrk="0" fontAlgn="base" hangingPunct="0">
        <a:lnSpc>
          <a:spcPct val="86000"/>
        </a:lnSpc>
        <a:spcBef>
          <a:spcPct val="0"/>
        </a:spcBef>
        <a:spcAft>
          <a:spcPts val="850"/>
        </a:spcAft>
        <a:buClr>
          <a:srgbClr val="000000"/>
        </a:buClr>
        <a:buSzPct val="100000"/>
        <a:buFont typeface="Times New Roman" panose="02020603050405020304" pitchFamily="18" charset="0"/>
        <a:defRPr kern="1200">
          <a:solidFill>
            <a:srgbClr val="FFFFFF"/>
          </a:solidFill>
          <a:latin typeface="+mn-lt"/>
          <a:ea typeface="+mn-ea"/>
          <a:cs typeface="+mn-cs"/>
        </a:defRPr>
      </a:lvl3pPr>
      <a:lvl4pPr marL="1600200" indent="-228600" algn="l" defTabSz="449263" rtl="0" eaLnBrk="0" fontAlgn="base" hangingPunct="0">
        <a:lnSpc>
          <a:spcPct val="86000"/>
        </a:lnSpc>
        <a:spcBef>
          <a:spcPct val="0"/>
        </a:spcBef>
        <a:spcAft>
          <a:spcPts val="575"/>
        </a:spcAft>
        <a:buClr>
          <a:srgbClr val="000000"/>
        </a:buClr>
        <a:buSzPct val="100000"/>
        <a:buFont typeface="Times New Roman" panose="02020603050405020304" pitchFamily="18" charset="0"/>
        <a:defRPr kern="1200">
          <a:solidFill>
            <a:srgbClr val="FFFFFF"/>
          </a:solidFill>
          <a:latin typeface="+mn-lt"/>
          <a:ea typeface="+mn-ea"/>
          <a:cs typeface="+mn-cs"/>
        </a:defRPr>
      </a:lvl4pPr>
      <a:lvl5pPr marL="2057400" indent="-228600" algn="l" defTabSz="449263" rtl="0" eaLnBrk="0" fontAlgn="base" hangingPunct="0">
        <a:lnSpc>
          <a:spcPct val="86000"/>
        </a:lnSpc>
        <a:spcBef>
          <a:spcPct val="0"/>
        </a:spcBef>
        <a:spcAft>
          <a:spcPts val="288"/>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838200" y="365125"/>
            <a:ext cx="105140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zh-TW" altLang="en-GB" smtClean="0"/>
              <a:t>請按一下滑鼠，編輯標題文的格式。按一下以編輯母片標題樣式</a:t>
            </a:r>
          </a:p>
        </p:txBody>
      </p:sp>
      <p:sp>
        <p:nvSpPr>
          <p:cNvPr id="2051" name="Rectangle 2"/>
          <p:cNvSpPr>
            <a:spLocks noGrp="1" noChangeArrowheads="1"/>
          </p:cNvSpPr>
          <p:nvPr>
            <p:ph type="body" idx="1"/>
          </p:nvPr>
        </p:nvSpPr>
        <p:spPr bwMode="auto">
          <a:xfrm>
            <a:off x="838200" y="1825625"/>
            <a:ext cx="105140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zh-TW" altLang="en-GB" smtClean="0"/>
              <a:t>請按滑鼠，編輯大綱文字格式。</a:t>
            </a:r>
          </a:p>
          <a:p>
            <a:pPr lvl="1"/>
            <a:r>
              <a:rPr lang="zh-TW" altLang="en-GB" smtClean="0"/>
              <a:t>第二個大綱層次</a:t>
            </a:r>
          </a:p>
          <a:p>
            <a:pPr lvl="2"/>
            <a:r>
              <a:rPr lang="zh-TW" altLang="en-GB" smtClean="0"/>
              <a:t>第三個大綱層次</a:t>
            </a:r>
          </a:p>
          <a:p>
            <a:pPr lvl="3"/>
            <a:r>
              <a:rPr lang="zh-TW" altLang="en-GB" smtClean="0"/>
              <a:t>第四個大綱層次</a:t>
            </a:r>
          </a:p>
          <a:p>
            <a:pPr lvl="4"/>
            <a:r>
              <a:rPr lang="zh-TW" altLang="en-GB" smtClean="0"/>
              <a:t>第五個大綱層次</a:t>
            </a:r>
          </a:p>
          <a:p>
            <a:pPr lvl="4"/>
            <a:r>
              <a:rPr lang="zh-TW" altLang="en-GB" smtClean="0"/>
              <a:t>第六個大綱層次</a:t>
            </a:r>
          </a:p>
          <a:p>
            <a:pPr lvl="4"/>
            <a:r>
              <a:rPr lang="zh-TW" altLang="en-GB" smtClean="0"/>
              <a:t>第七個大綱層次</a:t>
            </a:r>
          </a:p>
          <a:p>
            <a:pPr lvl="4"/>
            <a:r>
              <a:rPr lang="zh-TW" altLang="en-GB" smtClean="0"/>
              <a:t>第八個大綱層次</a:t>
            </a:r>
          </a:p>
          <a:p>
            <a:pPr lvl="0"/>
            <a:r>
              <a:rPr lang="zh-TW" altLang="en-GB" smtClean="0"/>
              <a:t>第九個大綱層次按一下以編輯母片文字樣式</a:t>
            </a:r>
          </a:p>
          <a:p>
            <a:pPr lvl="1"/>
            <a:r>
              <a:rPr lang="zh-TW" altLang="en-GB" smtClean="0"/>
              <a:t>第二層</a:t>
            </a:r>
          </a:p>
          <a:p>
            <a:pPr lvl="2"/>
            <a:r>
              <a:rPr lang="zh-TW" altLang="en-GB" smtClean="0"/>
              <a:t>第三層</a:t>
            </a:r>
          </a:p>
          <a:p>
            <a:pPr lvl="3"/>
            <a:r>
              <a:rPr lang="zh-TW" altLang="en-GB" smtClean="0"/>
              <a:t>第四層</a:t>
            </a:r>
          </a:p>
          <a:p>
            <a:pPr lvl="4"/>
            <a:r>
              <a:rPr lang="zh-TW" altLang="en-GB" smtClean="0"/>
              <a:t>第五層</a:t>
            </a:r>
          </a:p>
        </p:txBody>
      </p:sp>
      <p:sp>
        <p:nvSpPr>
          <p:cNvPr id="2" name="Rectangle 3"/>
          <p:cNvSpPr>
            <a:spLocks noGrp="1" noChangeArrowheads="1"/>
          </p:cNvSpPr>
          <p:nvPr>
            <p:ph type="dt"/>
          </p:nvPr>
        </p:nvSpPr>
        <p:spPr bwMode="auto">
          <a:xfrm>
            <a:off x="8382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anose="02020603050405020304" pitchFamily="18" charset="0"/>
              <a:buNone/>
              <a:tabLst>
                <a:tab pos="723900" algn="l"/>
                <a:tab pos="1447800" algn="l"/>
                <a:tab pos="2171700" algn="l"/>
              </a:tabLst>
              <a:defRPr smtClean="0">
                <a:solidFill>
                  <a:srgbClr val="FFFFFF"/>
                </a:solidFill>
                <a:latin typeface="+mn-lt"/>
                <a:ea typeface="+mn-ea"/>
              </a:defRPr>
            </a:lvl1pPr>
          </a:lstStyle>
          <a:p>
            <a:pPr>
              <a:defRPr/>
            </a:pPr>
            <a:r>
              <a:rPr lang="en-US" altLang="zh-TW"/>
              <a:t>5/5/16</a:t>
            </a:r>
          </a:p>
        </p:txBody>
      </p:sp>
      <p:sp>
        <p:nvSpPr>
          <p:cNvPr id="2053" name="Text Box 4"/>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TW" altLang="en-US"/>
          </a:p>
        </p:txBody>
      </p:sp>
      <p:sp>
        <p:nvSpPr>
          <p:cNvPr id="3" name="Rectangle 5"/>
          <p:cNvSpPr>
            <a:spLocks noGrp="1" noChangeArrowheads="1"/>
          </p:cNvSpPr>
          <p:nvPr>
            <p:ph type="sldNum"/>
          </p:nvPr>
        </p:nvSpPr>
        <p:spPr bwMode="auto">
          <a:xfrm>
            <a:off x="8610600" y="6356350"/>
            <a:ext cx="27416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anose="02020603050405020304" pitchFamily="18" charset="0"/>
              <a:buNone/>
              <a:tabLst>
                <a:tab pos="723900" algn="l"/>
                <a:tab pos="1447800" algn="l"/>
                <a:tab pos="2171700" algn="l"/>
              </a:tabLst>
              <a:defRPr smtClean="0">
                <a:solidFill>
                  <a:srgbClr val="FFFFFF"/>
                </a:solidFill>
                <a:latin typeface="+mn-lt"/>
                <a:ea typeface="+mn-ea"/>
              </a:defRPr>
            </a:lvl1pPr>
          </a:lstStyle>
          <a:p>
            <a:pPr>
              <a:defRPr/>
            </a:pPr>
            <a:fld id="{8F9F08CA-D556-47F5-9375-CE057628767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p:txStyles>
    <p:titleStyle>
      <a:lvl1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2pPr>
      <a:lvl3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3pPr>
      <a:lvl4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4pPr>
      <a:lvl5pPr algn="l" defTabSz="449263" rtl="0" eaLnBrk="0" fontAlgn="base" hangingPunct="0">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5pPr>
      <a:lvl6pPr marL="25146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6pPr>
      <a:lvl7pPr marL="29718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7pPr>
      <a:lvl8pPr marL="34290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8pPr>
      <a:lvl9pPr marL="3886200" indent="-228600" algn="l" defTabSz="449263" rtl="0" fontAlgn="base">
        <a:lnSpc>
          <a:spcPct val="86000"/>
        </a:lnSpc>
        <a:spcBef>
          <a:spcPct val="0"/>
        </a:spcBef>
        <a:spcAft>
          <a:spcPct val="0"/>
        </a:spcAft>
        <a:buClr>
          <a:srgbClr val="000000"/>
        </a:buClr>
        <a:buSzPct val="100000"/>
        <a:buFont typeface="Times New Roman" panose="02020603050405020304" pitchFamily="18" charset="0"/>
        <a:defRPr>
          <a:solidFill>
            <a:srgbClr val="FFFFFF"/>
          </a:solidFill>
          <a:latin typeface="Times New Roman" panose="02020603050405020304" pitchFamily="18" charset="0"/>
          <a:ea typeface="微軟正黑體" panose="020B0604030504040204" pitchFamily="34" charset="-120"/>
        </a:defRPr>
      </a:lvl9pPr>
    </p:titleStyle>
    <p:bodyStyle>
      <a:lvl1pPr marL="342900" indent="-342900" algn="l" defTabSz="449263" rtl="0" eaLnBrk="0" fontAlgn="base" hangingPunct="0">
        <a:lnSpc>
          <a:spcPct val="86000"/>
        </a:lnSpc>
        <a:spcBef>
          <a:spcPct val="0"/>
        </a:spcBef>
        <a:spcAft>
          <a:spcPts val="1425"/>
        </a:spcAft>
        <a:buClr>
          <a:srgbClr val="000000"/>
        </a:buClr>
        <a:buSzPct val="100000"/>
        <a:buFont typeface="Times New Roman" panose="02020603050405020304" pitchFamily="18" charset="0"/>
        <a:defRPr sz="2800" kern="1200">
          <a:solidFill>
            <a:srgbClr val="FFFFFF"/>
          </a:solidFill>
          <a:latin typeface="+mn-lt"/>
          <a:ea typeface="+mn-ea"/>
          <a:cs typeface="+mn-cs"/>
        </a:defRPr>
      </a:lvl1pPr>
      <a:lvl2pPr marL="742950" indent="-285750" algn="l" defTabSz="449263" rtl="0" eaLnBrk="0" fontAlgn="base" hangingPunct="0">
        <a:lnSpc>
          <a:spcPct val="86000"/>
        </a:lnSpc>
        <a:spcBef>
          <a:spcPct val="0"/>
        </a:spcBef>
        <a:spcAft>
          <a:spcPts val="1138"/>
        </a:spcAft>
        <a:buClr>
          <a:srgbClr val="000000"/>
        </a:buClr>
        <a:buSzPct val="100000"/>
        <a:buFont typeface="Times New Roman" panose="02020603050405020304" pitchFamily="18" charset="0"/>
        <a:defRPr sz="2000" kern="1200">
          <a:solidFill>
            <a:srgbClr val="FFFFFF"/>
          </a:solidFill>
          <a:latin typeface="+mn-lt"/>
          <a:ea typeface="+mn-ea"/>
          <a:cs typeface="+mn-cs"/>
        </a:defRPr>
      </a:lvl2pPr>
      <a:lvl3pPr marL="1143000" indent="-228600" algn="l" defTabSz="449263" rtl="0" eaLnBrk="0" fontAlgn="base" hangingPunct="0">
        <a:lnSpc>
          <a:spcPct val="86000"/>
        </a:lnSpc>
        <a:spcBef>
          <a:spcPct val="0"/>
        </a:spcBef>
        <a:spcAft>
          <a:spcPts val="850"/>
        </a:spcAft>
        <a:buClr>
          <a:srgbClr val="000000"/>
        </a:buClr>
        <a:buSzPct val="100000"/>
        <a:buFont typeface="Times New Roman" panose="02020603050405020304" pitchFamily="18" charset="0"/>
        <a:defRPr kern="1200">
          <a:solidFill>
            <a:srgbClr val="FFFFFF"/>
          </a:solidFill>
          <a:latin typeface="+mn-lt"/>
          <a:ea typeface="+mn-ea"/>
          <a:cs typeface="+mn-cs"/>
        </a:defRPr>
      </a:lvl3pPr>
      <a:lvl4pPr marL="1600200" indent="-228600" algn="l" defTabSz="449263" rtl="0" eaLnBrk="0" fontAlgn="base" hangingPunct="0">
        <a:lnSpc>
          <a:spcPct val="86000"/>
        </a:lnSpc>
        <a:spcBef>
          <a:spcPct val="0"/>
        </a:spcBef>
        <a:spcAft>
          <a:spcPts val="575"/>
        </a:spcAft>
        <a:buClr>
          <a:srgbClr val="000000"/>
        </a:buClr>
        <a:buSzPct val="100000"/>
        <a:buFont typeface="Times New Roman" panose="02020603050405020304" pitchFamily="18" charset="0"/>
        <a:defRPr kern="1200">
          <a:solidFill>
            <a:srgbClr val="FFFFFF"/>
          </a:solidFill>
          <a:latin typeface="+mn-lt"/>
          <a:ea typeface="+mn-ea"/>
          <a:cs typeface="+mn-cs"/>
        </a:defRPr>
      </a:lvl4pPr>
      <a:lvl5pPr marL="2057400" indent="-228600" algn="l" defTabSz="449263" rtl="0" eaLnBrk="0" fontAlgn="base" hangingPunct="0">
        <a:lnSpc>
          <a:spcPct val="86000"/>
        </a:lnSpc>
        <a:spcBef>
          <a:spcPct val="0"/>
        </a:spcBef>
        <a:spcAft>
          <a:spcPts val="288"/>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1901342" y="908720"/>
            <a:ext cx="8100392" cy="2387600"/>
          </a:xfrm>
        </p:spPr>
        <p:txBody>
          <a:bodyPr anchor="t"/>
          <a:lstStyle/>
          <a:p>
            <a:pPr algn="ct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TW" sz="4400" dirty="0" smtClean="0"/>
              <a:t>Identifying the Influential Blogger in a Community</a:t>
            </a:r>
            <a:endParaRPr lang="zh-TW" altLang="zh-TW" sz="4400" dirty="0" smtClean="0"/>
          </a:p>
        </p:txBody>
      </p:sp>
      <p:sp>
        <p:nvSpPr>
          <p:cNvPr id="5123" name="Rectangle 2"/>
          <p:cNvSpPr>
            <a:spLocks noGrp="1" noChangeArrowheads="1"/>
          </p:cNvSpPr>
          <p:nvPr>
            <p:ph type="subTitle" idx="4294967295"/>
          </p:nvPr>
        </p:nvSpPr>
        <p:spPr>
          <a:xfrm>
            <a:off x="1379538" y="2708920"/>
            <a:ext cx="9144000" cy="3600400"/>
          </a:xfrm>
        </p:spPr>
        <p:txBody>
          <a:bodyPr lIns="90000" tIns="45000" rIns="90000" bIns="45000"/>
          <a:lstStyle/>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TW" dirty="0" smtClean="0"/>
              <a:t>Nitin Agarwal, </a:t>
            </a:r>
            <a:r>
              <a:rPr lang="en-US" altLang="zh-TW" dirty="0" err="1" smtClean="0"/>
              <a:t>Huan</a:t>
            </a:r>
            <a:r>
              <a:rPr lang="en-US" altLang="zh-TW" dirty="0" smtClean="0"/>
              <a:t> Liu, Lei Tang, Philip S. Yu</a:t>
            </a:r>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zh-TW" sz="2400" dirty="0" smtClean="0"/>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TW" sz="2400" dirty="0" smtClean="0"/>
              <a:t>ACM</a:t>
            </a:r>
            <a:r>
              <a:rPr lang="en-US" altLang="zh-TW" sz="2400" dirty="0" smtClean="0"/>
              <a:t>, 2008, WSDM '08 Proceedings of the 2008 International Conference on Web Search and Data Mining</a:t>
            </a:r>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zh-TW" dirty="0" smtClean="0"/>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zh-TW" dirty="0" smtClean="0"/>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zh-TW" dirty="0"/>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TW" dirty="0" smtClean="0"/>
              <a:t>Group 9</a:t>
            </a:r>
            <a:endParaRPr lang="en-US" altLang="zh-TW" dirty="0"/>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TW" sz="2400" smtClean="0"/>
              <a:t>CSIE3  </a:t>
            </a:r>
            <a:r>
              <a:rPr lang="zh-TW" altLang="en-US" sz="2400" smtClean="0"/>
              <a:t>韓文彬</a:t>
            </a:r>
            <a:endParaRPr lang="en-US" altLang="zh-TW" sz="2400" dirty="0"/>
          </a:p>
          <a:p>
            <a:pPr marL="0" indent="0" algn="ctr" eaLnBrk="1" hangingPunct="1">
              <a:lnSpc>
                <a:spcPct val="9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TW" sz="2400" dirty="0" smtClean="0"/>
              <a:t>CSIE3</a:t>
            </a:r>
            <a:r>
              <a:rPr lang="zh-TW" altLang="en-US" sz="2400" dirty="0" smtClean="0"/>
              <a:t>  林佳育</a:t>
            </a:r>
            <a:endParaRPr lang="en-US" altLang="zh-TW" sz="24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zh-TW" altLang="zh-TW" sz="4400" dirty="0" smtClean="0"/>
              <a:t>Data</a:t>
            </a:r>
          </a:p>
        </p:txBody>
      </p:sp>
      <p:sp>
        <p:nvSpPr>
          <p:cNvPr id="17411"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The Unofficial Apple Weblog (TUAW).</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Over 10,000 posts.</a:t>
            </a:r>
            <a:endParaRPr lang="en-US" altLang="zh-TW" sz="3200" dirty="0">
              <a:solidFill>
                <a:srgbClr val="FFFFFF"/>
              </a:solidFill>
              <a:latin typeface="+mj-lt"/>
              <a:ea typeface="微軟正黑體" panose="020B0604030504040204" pitchFamily="34" charset="-12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Result</a:t>
            </a:r>
            <a:endParaRPr lang="zh-TW" altLang="zh-TW" sz="4400" dirty="0" smtClean="0"/>
          </a:p>
        </p:txBody>
      </p:sp>
      <p:sp>
        <p:nvSpPr>
          <p:cNvPr id="17411" name="Text Box 2"/>
          <p:cNvSpPr txBox="1">
            <a:spLocks noChangeArrowheads="1"/>
          </p:cNvSpPr>
          <p:nvPr/>
        </p:nvSpPr>
        <p:spPr bwMode="auto">
          <a:xfrm>
            <a:off x="838200" y="4509120"/>
            <a:ext cx="10515600" cy="2088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Active and Influential: Erica </a:t>
            </a:r>
            <a:r>
              <a:rPr lang="en-US" altLang="zh-TW" sz="2800" dirty="0" err="1" smtClean="0">
                <a:solidFill>
                  <a:srgbClr val="FFFFFF"/>
                </a:solidFill>
                <a:latin typeface="+mj-lt"/>
                <a:ea typeface="微軟正黑體" panose="020B0604030504040204" pitchFamily="34" charset="-120"/>
              </a:rPr>
              <a:t>Sadun</a:t>
            </a:r>
            <a:r>
              <a:rPr lang="en-US" altLang="zh-TW" sz="2800" dirty="0" smtClean="0">
                <a:solidFill>
                  <a:srgbClr val="FFFFFF"/>
                </a:solidFill>
                <a:latin typeface="+mj-lt"/>
                <a:ea typeface="微軟正黑體" panose="020B0604030504040204" pitchFamily="34" charset="-120"/>
              </a:rPr>
              <a:t>, David </a:t>
            </a:r>
            <a:r>
              <a:rPr lang="en-US" altLang="zh-TW" sz="2800" dirty="0" err="1" smtClean="0">
                <a:solidFill>
                  <a:srgbClr val="FFFFFF"/>
                </a:solidFill>
                <a:latin typeface="+mj-lt"/>
                <a:ea typeface="微軟正黑體" panose="020B0604030504040204" pitchFamily="34" charset="-120"/>
              </a:rPr>
              <a:t>Chartier</a:t>
            </a:r>
            <a:r>
              <a:rPr lang="en-US" altLang="zh-TW" sz="2800" dirty="0">
                <a:solidFill>
                  <a:srgbClr val="FFFFFF"/>
                </a:solidFill>
                <a:latin typeface="+mj-lt"/>
                <a:ea typeface="微軟正黑體" panose="020B0604030504040204" pitchFamily="34" charset="-120"/>
              </a:rPr>
              <a:t> </a:t>
            </a:r>
            <a:r>
              <a:rPr lang="en-US" altLang="zh-TW" sz="2800" dirty="0" smtClean="0">
                <a:solidFill>
                  <a:srgbClr val="FFFFFF"/>
                </a:solidFill>
                <a:latin typeface="+mj-lt"/>
                <a:ea typeface="微軟正黑體" panose="020B0604030504040204" pitchFamily="34" charset="-120"/>
              </a:rPr>
              <a:t>and Scott McNulty.</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Inactive but Influential: Dan Lurie and Laurie A. Duncan.</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Active but Non-influential: Mat Lu and Michael Rose.</a:t>
            </a:r>
            <a:endParaRPr lang="en-US" altLang="zh-TW" sz="2800" dirty="0">
              <a:solidFill>
                <a:srgbClr val="FFFFFF"/>
              </a:solidFill>
              <a:latin typeface="+mj-lt"/>
              <a:ea typeface="微軟正黑體" panose="020B0604030504040204" pitchFamily="34" charset="-120"/>
            </a:endParaRPr>
          </a:p>
        </p:txBody>
      </p:sp>
      <p:pic>
        <p:nvPicPr>
          <p:cNvPr id="2" name="圖片 1"/>
          <p:cNvPicPr>
            <a:picLocks noChangeAspect="1"/>
          </p:cNvPicPr>
          <p:nvPr/>
        </p:nvPicPr>
        <p:blipFill rotWithShape="1">
          <a:blip r:embed="rId3"/>
          <a:srcRect l="2364" t="11215" r="1920"/>
          <a:stretch/>
        </p:blipFill>
        <p:spPr>
          <a:xfrm>
            <a:off x="1576829" y="1484784"/>
            <a:ext cx="8749418" cy="2695506"/>
          </a:xfrm>
          <a:prstGeom prst="rect">
            <a:avLst/>
          </a:prstGeom>
        </p:spPr>
      </p:pic>
    </p:spTree>
    <p:extLst>
      <p:ext uri="{BB962C8B-B14F-4D97-AF65-F5344CB8AC3E}">
        <p14:creationId xmlns:p14="http://schemas.microsoft.com/office/powerpoint/2010/main" val="37670704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Evaluation</a:t>
            </a:r>
            <a:endParaRPr lang="zh-TW" altLang="zh-TW" sz="4400" dirty="0" smtClean="0"/>
          </a:p>
        </p:txBody>
      </p:sp>
      <p:sp>
        <p:nvSpPr>
          <p:cNvPr id="17411" name="Text Box 2"/>
          <p:cNvSpPr txBox="1">
            <a:spLocks noChangeArrowheads="1"/>
          </p:cNvSpPr>
          <p:nvPr/>
        </p:nvSpPr>
        <p:spPr bwMode="auto">
          <a:xfrm>
            <a:off x="838200" y="3861049"/>
            <a:ext cx="10515600" cy="23159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Web2.0 site Digg: provides a reference point.</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535 blog posts submitted on TUAW.</a:t>
            </a:r>
            <a:endParaRPr lang="en-US" altLang="zh-TW" sz="3200" dirty="0">
              <a:solidFill>
                <a:srgbClr val="FFFFFF"/>
              </a:solidFill>
              <a:latin typeface="+mj-lt"/>
              <a:ea typeface="微軟正黑體" panose="020B0604030504040204" pitchFamily="34" charset="-120"/>
            </a:endParaRPr>
          </a:p>
        </p:txBody>
      </p:sp>
      <p:pic>
        <p:nvPicPr>
          <p:cNvPr id="2" name="圖片 1"/>
          <p:cNvPicPr>
            <a:picLocks noChangeAspect="1"/>
          </p:cNvPicPr>
          <p:nvPr/>
        </p:nvPicPr>
        <p:blipFill>
          <a:blip r:embed="rId3"/>
          <a:stretch>
            <a:fillRect/>
          </a:stretch>
        </p:blipFill>
        <p:spPr>
          <a:xfrm>
            <a:off x="725403" y="1690688"/>
            <a:ext cx="10741194" cy="1440160"/>
          </a:xfrm>
          <a:prstGeom prst="rect">
            <a:avLst/>
          </a:prstGeom>
        </p:spPr>
      </p:pic>
    </p:spTree>
    <p:extLst>
      <p:ext uri="{BB962C8B-B14F-4D97-AF65-F5344CB8AC3E}">
        <p14:creationId xmlns:p14="http://schemas.microsoft.com/office/powerpoint/2010/main" val="8664524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Discussion</a:t>
            </a:r>
            <a:endParaRPr lang="zh-TW" altLang="zh-TW" sz="4400" dirty="0" smtClean="0"/>
          </a:p>
        </p:txBody>
      </p:sp>
      <p:sp>
        <p:nvSpPr>
          <p:cNvPr id="17411" name="Text Box 2"/>
          <p:cNvSpPr txBox="1">
            <a:spLocks noChangeArrowheads="1"/>
          </p:cNvSpPr>
          <p:nvPr/>
        </p:nvSpPr>
        <p:spPr bwMode="auto">
          <a:xfrm>
            <a:off x="838200" y="3429000"/>
            <a:ext cx="10515600" cy="274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Influential blog posts: much longer in length, more comments and </a:t>
            </a:r>
            <a:r>
              <a:rPr lang="en-US" altLang="zh-TW" sz="3200" dirty="0" err="1" smtClean="0">
                <a:solidFill>
                  <a:srgbClr val="FFFFFF"/>
                </a:solidFill>
                <a:latin typeface="+mj-lt"/>
                <a:ea typeface="微軟正黑體" panose="020B0604030504040204" pitchFamily="34" charset="-120"/>
              </a:rPr>
              <a:t>inlinks</a:t>
            </a:r>
            <a:r>
              <a:rPr lang="en-US" altLang="zh-TW" sz="3200" dirty="0" smtClean="0">
                <a:solidFill>
                  <a:srgbClr val="FFFFFF"/>
                </a:solidFill>
                <a:latin typeface="+mj-lt"/>
                <a:ea typeface="微軟正黑體" panose="020B0604030504040204" pitchFamily="34" charset="-120"/>
              </a:rPr>
              <a:t>.</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The number of </a:t>
            </a:r>
            <a:r>
              <a:rPr lang="en-US" altLang="zh-TW" sz="3200" dirty="0" err="1" smtClean="0">
                <a:solidFill>
                  <a:srgbClr val="FFFFFF"/>
                </a:solidFill>
                <a:latin typeface="+mj-lt"/>
                <a:ea typeface="微軟正黑體" panose="020B0604030504040204" pitchFamily="34" charset="-120"/>
              </a:rPr>
              <a:t>outlinks</a:t>
            </a:r>
            <a:r>
              <a:rPr lang="en-US" altLang="zh-TW" sz="3200" dirty="0" smtClean="0">
                <a:solidFill>
                  <a:srgbClr val="FFFFFF"/>
                </a:solidFill>
                <a:latin typeface="+mj-lt"/>
                <a:ea typeface="微軟正黑體" panose="020B0604030504040204" pitchFamily="34" charset="-120"/>
              </a:rPr>
              <a:t> is a weaker piece of evidence, though the influential blog posts have slightly smaller number of </a:t>
            </a:r>
            <a:r>
              <a:rPr lang="en-US" altLang="zh-TW" sz="3200" dirty="0" err="1" smtClean="0">
                <a:solidFill>
                  <a:srgbClr val="FFFFFF"/>
                </a:solidFill>
                <a:latin typeface="+mj-lt"/>
                <a:ea typeface="微軟正黑體" panose="020B0604030504040204" pitchFamily="34" charset="-120"/>
              </a:rPr>
              <a:t>outlinks</a:t>
            </a:r>
            <a:r>
              <a:rPr lang="en-US" altLang="zh-TW" sz="3200" dirty="0" smtClean="0">
                <a:solidFill>
                  <a:srgbClr val="FFFFFF"/>
                </a:solidFill>
                <a:latin typeface="+mj-lt"/>
                <a:ea typeface="微軟正黑體" panose="020B0604030504040204" pitchFamily="34" charset="-120"/>
              </a:rPr>
              <a:t>.</a:t>
            </a:r>
            <a:endParaRPr lang="en-US" altLang="zh-TW" sz="3200" dirty="0">
              <a:solidFill>
                <a:srgbClr val="FFFFFF"/>
              </a:solidFill>
              <a:latin typeface="+mj-lt"/>
              <a:ea typeface="微軟正黑體" panose="020B0604030504040204" pitchFamily="34" charset="-120"/>
            </a:endParaRPr>
          </a:p>
        </p:txBody>
      </p:sp>
      <p:pic>
        <p:nvPicPr>
          <p:cNvPr id="4" name="圖片 3"/>
          <p:cNvPicPr>
            <a:picLocks noChangeAspect="1"/>
          </p:cNvPicPr>
          <p:nvPr/>
        </p:nvPicPr>
        <p:blipFill rotWithShape="1">
          <a:blip r:embed="rId3"/>
          <a:srcRect l="1986" t="10921"/>
          <a:stretch/>
        </p:blipFill>
        <p:spPr>
          <a:xfrm>
            <a:off x="767169" y="1690688"/>
            <a:ext cx="10662462" cy="1289198"/>
          </a:xfrm>
          <a:prstGeom prst="rect">
            <a:avLst/>
          </a:prstGeom>
        </p:spPr>
      </p:pic>
    </p:spTree>
    <p:extLst>
      <p:ext uri="{BB962C8B-B14F-4D97-AF65-F5344CB8AC3E}">
        <p14:creationId xmlns:p14="http://schemas.microsoft.com/office/powerpoint/2010/main" val="13712110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Discussion</a:t>
            </a:r>
            <a:endParaRPr lang="zh-TW" altLang="zh-TW" sz="4400" dirty="0" smtClean="0"/>
          </a:p>
        </p:txBody>
      </p:sp>
      <mc:AlternateContent xmlns:mc="http://schemas.openxmlformats.org/markup-compatibility/2006" xmlns:a14="http://schemas.microsoft.com/office/drawing/2010/main">
        <mc:Choice Requires="a14">
          <p:sp>
            <p:nvSpPr>
              <p:cNvPr id="17411" name="Text Box 2"/>
              <p:cNvSpPr txBox="1">
                <a:spLocks noChangeArrowheads="1"/>
              </p:cNvSpPr>
              <p:nvPr/>
            </p:nvSpPr>
            <p:spPr bwMode="auto">
              <a:xfrm>
                <a:off x="693738" y="1690688"/>
                <a:ext cx="10515600" cy="4486274"/>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r>
                      <m:rPr>
                        <m:sty m:val="p"/>
                      </m:rPr>
                      <a:rPr lang="en-US" altLang="zh-TW" sz="3200" b="0" i="0" smtClean="0">
                        <a:solidFill>
                          <a:srgbClr val="FFFFFF"/>
                        </a:solidFill>
                        <a:latin typeface="Cambria Math" panose="02040503050406030204" pitchFamily="18" charset="0"/>
                        <a:ea typeface="微軟正黑體" panose="020B0604030504040204" pitchFamily="34" charset="-120"/>
                      </a:rPr>
                      <m:t>w</m:t>
                    </m:r>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r>
                          <a:rPr lang="zh-TW" altLang="en-US" sz="3200" b="0" i="1" smtClean="0">
                            <a:solidFill>
                              <a:srgbClr val="FFFFFF"/>
                            </a:solidFill>
                            <a:latin typeface="Cambria Math" panose="02040503050406030204" pitchFamily="18" charset="0"/>
                            <a:ea typeface="微軟正黑體" panose="020B0604030504040204" pitchFamily="34" charset="-120"/>
                          </a:rPr>
                          <m:t>𝜆</m:t>
                        </m:r>
                      </m:e>
                    </m:d>
                  </m:oMath>
                </a14:m>
                <a:r>
                  <a:rPr lang="en-US" altLang="zh-TW" sz="3200" dirty="0" smtClean="0">
                    <a:solidFill>
                      <a:srgbClr val="FFFFFF"/>
                    </a:solidFill>
                    <a:latin typeface="+mj-lt"/>
                    <a:ea typeface="微軟正黑體" panose="020B0604030504040204" pitchFamily="34" charset="-120"/>
                  </a:rPr>
                  <a:t>: just scale up or down the influence scores.</a:t>
                </a:r>
              </a:p>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𝑤</m:t>
                        </m:r>
                      </m:e>
                      <m:sub>
                        <m:r>
                          <a:rPr lang="en-US" altLang="zh-TW" sz="3200" b="0" i="1" smtClean="0">
                            <a:solidFill>
                              <a:srgbClr val="FFFFFF"/>
                            </a:solidFill>
                            <a:latin typeface="Cambria Math" panose="02040503050406030204" pitchFamily="18" charset="0"/>
                            <a:ea typeface="微軟正黑體" panose="020B0604030504040204" pitchFamily="34" charset="-120"/>
                          </a:rPr>
                          <m:t>𝑐𝑜𝑚𝑚</m:t>
                        </m:r>
                      </m:sub>
                    </m:sSub>
                  </m:oMath>
                </a14:m>
                <a:r>
                  <a:rPr lang="en-US" altLang="zh-TW" sz="3200" dirty="0" smtClean="0">
                    <a:solidFill>
                      <a:srgbClr val="FFFFFF"/>
                    </a:solidFill>
                    <a:latin typeface="+mj-lt"/>
                    <a:ea typeface="微軟正黑體" panose="020B0604030504040204" pitchFamily="34" charset="-120"/>
                  </a:rPr>
                  <a:t>:</a:t>
                </a:r>
                <a:r>
                  <a:rPr lang="zh-TW" altLang="en-US" sz="3200" dirty="0" smtClean="0">
                    <a:solidFill>
                      <a:srgbClr val="FFFFFF"/>
                    </a:solidFill>
                    <a:latin typeface="+mj-lt"/>
                    <a:ea typeface="微軟正黑體" panose="020B0604030504040204" pitchFamily="34" charset="-120"/>
                  </a:rPr>
                  <a:t> </a:t>
                </a:r>
                <a:r>
                  <a:rPr lang="en-US" altLang="zh-TW" sz="3200" dirty="0" smtClean="0">
                    <a:solidFill>
                      <a:srgbClr val="FFFFFF"/>
                    </a:solidFill>
                    <a:latin typeface="+mj-lt"/>
                    <a:ea typeface="微軟正黑體" panose="020B0604030504040204" pitchFamily="34" charset="-120"/>
                  </a:rPr>
                  <a:t>the model stabilizes for &gt;= 0.6</a:t>
                </a:r>
              </a:p>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𝑤</m:t>
                        </m:r>
                      </m:e>
                      <m:sub>
                        <m:r>
                          <a:rPr lang="en-US" altLang="zh-TW" sz="3200" b="0" i="1" smtClean="0">
                            <a:solidFill>
                              <a:srgbClr val="FFFFFF"/>
                            </a:solidFill>
                            <a:latin typeface="Cambria Math" panose="02040503050406030204" pitchFamily="18" charset="0"/>
                            <a:ea typeface="微軟正黑體" panose="020B0604030504040204" pitchFamily="34" charset="-120"/>
                          </a:rPr>
                          <m:t>𝑖𝑛</m:t>
                        </m:r>
                      </m:sub>
                    </m:sSub>
                  </m:oMath>
                </a14:m>
                <a:r>
                  <a:rPr lang="en-US" altLang="zh-TW" sz="3200" dirty="0" smtClean="0">
                    <a:solidFill>
                      <a:srgbClr val="FFFFFF"/>
                    </a:solidFill>
                    <a:latin typeface="+mj-lt"/>
                    <a:ea typeface="微軟正黑體" panose="020B0604030504040204" pitchFamily="34" charset="-120"/>
                  </a:rPr>
                  <a:t>: the model stabilizes for &gt;= 0.9</a:t>
                </a:r>
              </a:p>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𝑤</m:t>
                        </m:r>
                      </m:e>
                      <m:sub>
                        <m:r>
                          <a:rPr lang="en-US" altLang="zh-TW" sz="3200" b="0" i="1" smtClean="0">
                            <a:solidFill>
                              <a:srgbClr val="FFFFFF"/>
                            </a:solidFill>
                            <a:latin typeface="Cambria Math" panose="02040503050406030204" pitchFamily="18" charset="0"/>
                            <a:ea typeface="微軟正黑體" panose="020B0604030504040204" pitchFamily="34" charset="-120"/>
                          </a:rPr>
                          <m:t>𝑜𝑢𝑡</m:t>
                        </m:r>
                      </m:sub>
                    </m:sSub>
                  </m:oMath>
                </a14:m>
                <a:r>
                  <a:rPr lang="en-US" altLang="zh-TW" sz="3200" dirty="0" smtClean="0">
                    <a:solidFill>
                      <a:srgbClr val="FFFFFF"/>
                    </a:solidFill>
                    <a:latin typeface="+mj-lt"/>
                    <a:ea typeface="微軟正黑體" panose="020B0604030504040204" pitchFamily="34" charset="-120"/>
                  </a:rPr>
                  <a:t>: the model stabilizes for &gt;= 0.2</a:t>
                </a:r>
                <a:endParaRPr lang="en-US" altLang="zh-TW" sz="3200" dirty="0">
                  <a:solidFill>
                    <a:srgbClr val="FFFFFF"/>
                  </a:solidFill>
                  <a:latin typeface="+mj-lt"/>
                  <a:ea typeface="微軟正黑體" panose="020B0604030504040204" pitchFamily="34" charset="-120"/>
                </a:endParaRPr>
              </a:p>
            </p:txBody>
          </p:sp>
        </mc:Choice>
        <mc:Fallback xmlns="">
          <p:sp>
            <p:nvSpPr>
              <p:cNvPr id="17411" name="Text Box 2"/>
              <p:cNvSpPr txBox="1">
                <a:spLocks noRot="1" noChangeAspect="1" noMove="1" noResize="1" noEditPoints="1" noAdjustHandles="1" noChangeArrowheads="1" noChangeShapeType="1" noTextEdit="1"/>
              </p:cNvSpPr>
              <p:nvPr/>
            </p:nvSpPr>
            <p:spPr bwMode="auto">
              <a:xfrm>
                <a:off x="693738" y="1690688"/>
                <a:ext cx="10515600" cy="4486274"/>
              </a:xfrm>
              <a:prstGeom prst="rect">
                <a:avLst/>
              </a:prstGeom>
              <a:blipFill rotWithShape="0">
                <a:blip r:embed="rId3"/>
                <a:stretch>
                  <a:fillRect t="-271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TW" altLang="en-US">
                    <a:noFill/>
                  </a:rPr>
                  <a:t> </a:t>
                </a:r>
              </a:p>
            </p:txBody>
          </p:sp>
        </mc:Fallback>
      </mc:AlternateContent>
    </p:spTree>
    <p:extLst>
      <p:ext uri="{BB962C8B-B14F-4D97-AF65-F5344CB8AC3E}">
        <p14:creationId xmlns:p14="http://schemas.microsoft.com/office/powerpoint/2010/main" val="39549443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Discussion</a:t>
            </a:r>
            <a:endParaRPr lang="zh-TW" altLang="zh-TW" sz="4400" dirty="0" smtClean="0"/>
          </a:p>
        </p:txBody>
      </p:sp>
      <p:sp>
        <p:nvSpPr>
          <p:cNvPr id="17411" name="Text Box 2"/>
          <p:cNvSpPr txBox="1">
            <a:spLocks noChangeArrowheads="1"/>
          </p:cNvSpPr>
          <p:nvPr/>
        </p:nvSpPr>
        <p:spPr bwMode="auto">
          <a:xfrm>
            <a:off x="6384032" y="1412776"/>
            <a:ext cx="5328592" cy="5328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Long-term: for a very long time. Scott McNulty.</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Average-term: for 4-5months. Sean Bonner, Gregory Han, Barb </a:t>
            </a:r>
            <a:r>
              <a:rPr lang="en-US" altLang="zh-TW" sz="2800" dirty="0" err="1" smtClean="0">
                <a:solidFill>
                  <a:srgbClr val="FFFFFF"/>
                </a:solidFill>
                <a:latin typeface="+mj-lt"/>
                <a:ea typeface="微軟正黑體" panose="020B0604030504040204" pitchFamily="34" charset="-120"/>
              </a:rPr>
              <a:t>Dybward</a:t>
            </a:r>
            <a:r>
              <a:rPr lang="en-US" altLang="zh-TW" sz="2800" dirty="0" smtClean="0">
                <a:solidFill>
                  <a:srgbClr val="FFFFFF"/>
                </a:solidFill>
                <a:latin typeface="+mj-lt"/>
                <a:ea typeface="微軟正黑體" panose="020B0604030504040204" pitchFamily="34" charset="-120"/>
              </a:rPr>
              <a:t>.</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Transient: for 1-2 months. Michael </a:t>
            </a:r>
            <a:r>
              <a:rPr lang="en-US" altLang="zh-TW" sz="2800" dirty="0" err="1" smtClean="0">
                <a:solidFill>
                  <a:srgbClr val="FFFFFF"/>
                </a:solidFill>
                <a:latin typeface="+mj-lt"/>
                <a:ea typeface="微軟正黑體" panose="020B0604030504040204" pitchFamily="34" charset="-120"/>
              </a:rPr>
              <a:t>Sciannamea</a:t>
            </a:r>
            <a:r>
              <a:rPr lang="en-US" altLang="zh-TW" sz="2800" dirty="0" smtClean="0">
                <a:solidFill>
                  <a:srgbClr val="FFFFFF"/>
                </a:solidFill>
                <a:latin typeface="+mj-lt"/>
                <a:ea typeface="微軟正黑體" panose="020B0604030504040204" pitchFamily="34" charset="-120"/>
              </a:rPr>
              <a:t>, </a:t>
            </a:r>
            <a:r>
              <a:rPr lang="en-US" altLang="zh-TW" sz="2800" dirty="0" err="1" smtClean="0">
                <a:solidFill>
                  <a:srgbClr val="FFFFFF"/>
                </a:solidFill>
                <a:latin typeface="+mj-lt"/>
                <a:ea typeface="微軟正黑體" panose="020B0604030504040204" pitchFamily="34" charset="-120"/>
              </a:rPr>
              <a:t>Fabienne</a:t>
            </a:r>
            <a:r>
              <a:rPr lang="en-US" altLang="zh-TW" sz="2800" dirty="0" smtClean="0">
                <a:solidFill>
                  <a:srgbClr val="FFFFFF"/>
                </a:solidFill>
                <a:latin typeface="+mj-lt"/>
                <a:ea typeface="微軟正黑體" panose="020B0604030504040204" pitchFamily="34" charset="-120"/>
              </a:rPr>
              <a:t> </a:t>
            </a:r>
            <a:r>
              <a:rPr lang="en-US" altLang="zh-TW" sz="2800" dirty="0" err="1" smtClean="0">
                <a:solidFill>
                  <a:srgbClr val="FFFFFF"/>
                </a:solidFill>
                <a:latin typeface="+mj-lt"/>
                <a:ea typeface="微軟正黑體" panose="020B0604030504040204" pitchFamily="34" charset="-120"/>
              </a:rPr>
              <a:t>Serriere</a:t>
            </a:r>
            <a:r>
              <a:rPr lang="en-US" altLang="zh-TW" sz="2800" dirty="0" smtClean="0">
                <a:solidFill>
                  <a:srgbClr val="FFFFFF"/>
                </a:solidFill>
                <a:latin typeface="+mj-lt"/>
                <a:ea typeface="微軟正黑體" panose="020B0604030504040204" pitchFamily="34" charset="-120"/>
              </a:rPr>
              <a:t> and Dan </a:t>
            </a:r>
            <a:r>
              <a:rPr lang="en-US" altLang="zh-TW" sz="2800" dirty="0" err="1" smtClean="0">
                <a:solidFill>
                  <a:srgbClr val="FFFFFF"/>
                </a:solidFill>
                <a:latin typeface="+mj-lt"/>
                <a:ea typeface="微軟正黑體" panose="020B0604030504040204" pitchFamily="34" charset="-120"/>
              </a:rPr>
              <a:t>Pourhadi</a:t>
            </a:r>
            <a:r>
              <a:rPr lang="en-US" altLang="zh-TW" sz="2800" dirty="0" smtClean="0">
                <a:solidFill>
                  <a:srgbClr val="FFFFFF"/>
                </a:solidFill>
                <a:latin typeface="+mj-lt"/>
                <a:ea typeface="微軟正黑體" panose="020B0604030504040204" pitchFamily="34" charset="-120"/>
              </a:rPr>
              <a:t>.</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Burgeoning: emerging as influential bloggers recently. Dan Lurie and Erica </a:t>
            </a:r>
            <a:r>
              <a:rPr lang="en-US" altLang="zh-TW" sz="2800" dirty="0" err="1" smtClean="0">
                <a:solidFill>
                  <a:srgbClr val="FFFFFF"/>
                </a:solidFill>
                <a:latin typeface="+mj-lt"/>
                <a:ea typeface="微軟正黑體" panose="020B0604030504040204" pitchFamily="34" charset="-120"/>
              </a:rPr>
              <a:t>Sadun</a:t>
            </a:r>
            <a:r>
              <a:rPr lang="en-US" altLang="zh-TW" sz="2800" dirty="0" smtClean="0">
                <a:solidFill>
                  <a:srgbClr val="FFFFFF"/>
                </a:solidFill>
                <a:latin typeface="+mj-lt"/>
                <a:ea typeface="微軟正黑體" panose="020B0604030504040204" pitchFamily="34" charset="-120"/>
              </a:rPr>
              <a:t>. </a:t>
            </a:r>
            <a:endParaRPr lang="en-US" altLang="zh-TW" sz="2800" dirty="0">
              <a:solidFill>
                <a:srgbClr val="FFFFFF"/>
              </a:solidFill>
              <a:latin typeface="+mj-lt"/>
              <a:ea typeface="微軟正黑體" panose="020B0604030504040204" pitchFamily="34" charset="-120"/>
            </a:endParaRPr>
          </a:p>
        </p:txBody>
      </p:sp>
      <p:pic>
        <p:nvPicPr>
          <p:cNvPr id="2" name="圖片 1"/>
          <p:cNvPicPr>
            <a:picLocks noChangeAspect="1"/>
          </p:cNvPicPr>
          <p:nvPr/>
        </p:nvPicPr>
        <p:blipFill rotWithShape="1">
          <a:blip r:embed="rId3"/>
          <a:srcRect l="5005"/>
          <a:stretch/>
        </p:blipFill>
        <p:spPr>
          <a:xfrm>
            <a:off x="838200" y="1478642"/>
            <a:ext cx="5395971" cy="5020495"/>
          </a:xfrm>
          <a:prstGeom prst="rect">
            <a:avLst/>
          </a:prstGeom>
        </p:spPr>
      </p:pic>
    </p:spTree>
    <p:extLst>
      <p:ext uri="{BB962C8B-B14F-4D97-AF65-F5344CB8AC3E}">
        <p14:creationId xmlns:p14="http://schemas.microsoft.com/office/powerpoint/2010/main" val="3127440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4657946" y="2705725"/>
            <a:ext cx="2876108" cy="1446550"/>
          </a:xfrm>
          <a:prstGeom prst="rect">
            <a:avLst/>
          </a:prstGeom>
          <a:noFill/>
        </p:spPr>
        <p:txBody>
          <a:bodyPr wrap="none" rtlCol="0">
            <a:spAutoFit/>
          </a:bodyPr>
          <a:lstStyle/>
          <a:p>
            <a:r>
              <a:rPr lang="en-US" altLang="zh-TW" sz="8800" dirty="0" smtClean="0">
                <a:solidFill>
                  <a:schemeClr val="bg1"/>
                </a:solidFill>
                <a:latin typeface="+mj-lt"/>
              </a:rPr>
              <a:t>Q &amp; A</a:t>
            </a:r>
            <a:endParaRPr lang="zh-TW" altLang="en-US" sz="8800" dirty="0">
              <a:solidFill>
                <a:schemeClr val="bg1"/>
              </a:solidFill>
              <a:latin typeface="+mj-lt"/>
            </a:endParaRPr>
          </a:p>
        </p:txBody>
      </p:sp>
    </p:spTree>
    <p:extLst>
      <p:ext uri="{BB962C8B-B14F-4D97-AF65-F5344CB8AC3E}">
        <p14:creationId xmlns:p14="http://schemas.microsoft.com/office/powerpoint/2010/main" val="1351295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zh-TW" altLang="zh-TW" sz="4400" dirty="0" smtClean="0"/>
              <a:t>Outline</a:t>
            </a:r>
          </a:p>
        </p:txBody>
      </p:sp>
      <p:sp>
        <p:nvSpPr>
          <p:cNvPr id="7171" name="Text Box 2"/>
          <p:cNvSpPr txBox="1">
            <a:spLocks noChangeArrowheads="1"/>
          </p:cNvSpPr>
          <p:nvPr/>
        </p:nvSpPr>
        <p:spPr bwMode="auto">
          <a:xfrm>
            <a:off x="838200" y="1676338"/>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Introduction</a:t>
            </a:r>
          </a:p>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Challenges</a:t>
            </a:r>
          </a:p>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Definition</a:t>
            </a:r>
          </a:p>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Model</a:t>
            </a:r>
          </a:p>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Data</a:t>
            </a:r>
          </a:p>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Result</a:t>
            </a:r>
          </a:p>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smtClean="0">
                <a:solidFill>
                  <a:srgbClr val="FFFFFF"/>
                </a:solidFill>
                <a:latin typeface="+mj-lt"/>
                <a:ea typeface="微軟正黑體" panose="020B0604030504040204" pitchFamily="34" charset="-120"/>
              </a:rPr>
              <a:t>Evaluation</a:t>
            </a:r>
          </a:p>
          <a:p>
            <a:pPr marL="458787" indent="-457200" eaLnBrk="1" hangingPunct="1">
              <a:lnSpc>
                <a:spcPts val="2400"/>
              </a:lnSpc>
              <a:spcBef>
                <a:spcPts val="1000"/>
              </a:spcBef>
              <a:spcAft>
                <a:spcPts val="1425"/>
              </a:spcAft>
              <a:buClr>
                <a:srgbClr val="FFFFFF"/>
              </a:buClr>
              <a:buSzPct val="45000"/>
              <a:buFont typeface="Arial" panose="020B0604020202020204" pitchFamily="34" charset="0"/>
              <a:buChar char="•"/>
            </a:pPr>
            <a:r>
              <a:rPr lang="en-US" altLang="zh-TW" sz="2800" dirty="0" err="1" smtClean="0">
                <a:solidFill>
                  <a:srgbClr val="FFFFFF"/>
                </a:solidFill>
                <a:latin typeface="+mj-lt"/>
                <a:ea typeface="微軟正黑體" panose="020B0604030504040204" pitchFamily="34" charset="-120"/>
              </a:rPr>
              <a:t>Disscusion</a:t>
            </a:r>
            <a:endParaRPr lang="zh-TW" altLang="zh-TW" sz="2800" dirty="0">
              <a:solidFill>
                <a:srgbClr val="FFFFFF"/>
              </a:solidFill>
              <a:latin typeface="+mj-lt"/>
              <a:ea typeface="微軟正黑體" panose="020B0604030504040204" pitchFamily="34" charset="-12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zh-TW" altLang="zh-TW" sz="4400" dirty="0" smtClean="0"/>
              <a:t>Introduction</a:t>
            </a:r>
          </a:p>
        </p:txBody>
      </p:sp>
      <p:sp>
        <p:nvSpPr>
          <p:cNvPr id="9219"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n-lt"/>
                <a:ea typeface="微軟正黑體" panose="020B0604030504040204" pitchFamily="34" charset="-120"/>
              </a:rPr>
              <a:t>Discuss the challenges of identifying influential bloggers.</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n-lt"/>
                <a:ea typeface="微軟正黑體" panose="020B0604030504040204" pitchFamily="34" charset="-120"/>
              </a:rPr>
              <a:t>Investigate what constitutes influential bloggers.</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n-lt"/>
                <a:ea typeface="微軟正黑體" panose="020B0604030504040204" pitchFamily="34" charset="-120"/>
              </a:rPr>
              <a:t>Present a preliminary model.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zh-TW" altLang="zh-TW" sz="4400" dirty="0" smtClean="0"/>
              <a:t>Challenges</a:t>
            </a:r>
          </a:p>
        </p:txBody>
      </p:sp>
      <p:sp>
        <p:nvSpPr>
          <p:cNvPr id="11267"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n-lt"/>
                <a:ea typeface="微軟正黑體" panose="020B0604030504040204" pitchFamily="34" charset="-120"/>
              </a:rPr>
              <a:t>Sparsely linked. </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n-lt"/>
                <a:ea typeface="微軟正黑體" panose="020B0604030504040204" pitchFamily="34" charset="-120"/>
              </a:rPr>
              <a:t>Not suitable to rank blog sites using Web ranking algorithms like PageRank and HITS.</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n-lt"/>
                <a:ea typeface="微軟正黑體" panose="020B0604030504040204" pitchFamily="34" charset="-120"/>
              </a:rPr>
              <a:t>Influential blog sites are few. </a:t>
            </a:r>
            <a:endParaRPr lang="zh-TW" altLang="zh-TW" sz="3200" dirty="0">
              <a:solidFill>
                <a:srgbClr val="FFFFFF"/>
              </a:solidFill>
              <a:latin typeface="+mn-lt"/>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800" y="3682606"/>
            <a:ext cx="4551000" cy="248788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zh-TW" altLang="zh-TW" sz="4400" dirty="0" smtClean="0"/>
              <a:t>Definition</a:t>
            </a:r>
          </a:p>
        </p:txBody>
      </p:sp>
      <p:sp>
        <p:nvSpPr>
          <p:cNvPr id="13315"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marL="458787" indent="-457200"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Identifying influential bloggers at one blog site.</a:t>
            </a:r>
          </a:p>
          <a:p>
            <a:pPr marL="458787" indent="-457200"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A blog site is a special type of social network that contains information such as </a:t>
            </a:r>
            <a:r>
              <a:rPr lang="en-US" altLang="zh-TW" sz="3200" dirty="0" err="1" smtClean="0">
                <a:solidFill>
                  <a:srgbClr val="FFFFFF"/>
                </a:solidFill>
                <a:latin typeface="+mj-lt"/>
                <a:ea typeface="微軟正黑體" panose="020B0604030504040204" pitchFamily="34" charset="-120"/>
              </a:rPr>
              <a:t>outlinks</a:t>
            </a:r>
            <a:r>
              <a:rPr lang="en-US" altLang="zh-TW" sz="3200" dirty="0" smtClean="0">
                <a:solidFill>
                  <a:srgbClr val="FFFFFF"/>
                </a:solidFill>
                <a:latin typeface="+mj-lt"/>
                <a:ea typeface="微軟正黑體" panose="020B0604030504040204" pitchFamily="34" charset="-120"/>
              </a:rPr>
              <a:t>, </a:t>
            </a:r>
            <a:r>
              <a:rPr lang="en-US" altLang="zh-TW" sz="3200" dirty="0" err="1" smtClean="0">
                <a:solidFill>
                  <a:srgbClr val="FFFFFF"/>
                </a:solidFill>
                <a:latin typeface="+mj-lt"/>
                <a:ea typeface="微軟正黑體" panose="020B0604030504040204" pitchFamily="34" charset="-120"/>
              </a:rPr>
              <a:t>inlinks</a:t>
            </a:r>
            <a:r>
              <a:rPr lang="en-US" altLang="zh-TW" sz="3200" dirty="0" smtClean="0">
                <a:solidFill>
                  <a:srgbClr val="FFFFFF"/>
                </a:solidFill>
                <a:latin typeface="+mj-lt"/>
                <a:ea typeface="微軟正黑體" panose="020B0604030504040204" pitchFamily="34" charset="-120"/>
              </a:rPr>
              <a:t>, comments.</a:t>
            </a:r>
          </a:p>
          <a:p>
            <a:pPr marL="458787" indent="-457200"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Influential bloggers are not necessarily active bloggers at a blog site. </a:t>
            </a:r>
            <a:endParaRPr lang="zh-TW" altLang="zh-TW" sz="3200" dirty="0">
              <a:solidFill>
                <a:srgbClr val="FFFFFF"/>
              </a:solidFill>
              <a:latin typeface="+mj-lt"/>
              <a:ea typeface="微軟正黑體" panose="020B0604030504040204" pitchFamily="34" charset="-12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zh-TW" altLang="zh-TW" sz="4400" dirty="0" smtClean="0"/>
              <a:t>Definition</a:t>
            </a:r>
          </a:p>
        </p:txBody>
      </p:sp>
      <p:sp>
        <p:nvSpPr>
          <p:cNvPr id="13315"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marL="458787" indent="-457200"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Active and influential</a:t>
            </a:r>
          </a:p>
          <a:p>
            <a:pPr marL="458787" indent="-457200"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Active and non-influential</a:t>
            </a:r>
          </a:p>
          <a:p>
            <a:pPr marL="458787" indent="-457200"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Inactive and influential</a:t>
            </a:r>
          </a:p>
          <a:p>
            <a:pPr marL="458787" indent="-457200"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Inactive and non-influential</a:t>
            </a:r>
            <a:endParaRPr lang="zh-TW" altLang="zh-TW" sz="3200" dirty="0">
              <a:solidFill>
                <a:srgbClr val="FFFFFF"/>
              </a:solidFill>
              <a:latin typeface="+mj-lt"/>
              <a:ea typeface="微軟正黑體" panose="020B0604030504040204" pitchFamily="34" charset="-120"/>
            </a:endParaRPr>
          </a:p>
        </p:txBody>
      </p:sp>
    </p:spTree>
    <p:extLst>
      <p:ext uri="{BB962C8B-B14F-4D97-AF65-F5344CB8AC3E}">
        <p14:creationId xmlns:p14="http://schemas.microsoft.com/office/powerpoint/2010/main" val="20011992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Model</a:t>
            </a:r>
            <a:endParaRPr lang="zh-TW" altLang="zh-TW" sz="4400" dirty="0" smtClean="0"/>
          </a:p>
        </p:txBody>
      </p:sp>
      <p:sp>
        <p:nvSpPr>
          <p:cNvPr id="15363"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Quantify the properties of the influential bloggers by combining various statistics collectable from a blog site.</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Assigning influence scores to each blogger and their blog posts.</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Check if the blogger has any influential blog post.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Model</a:t>
            </a:r>
            <a:endParaRPr lang="zh-TW" altLang="zh-TW" sz="4400" dirty="0" smtClean="0"/>
          </a:p>
        </p:txBody>
      </p:sp>
      <mc:AlternateContent xmlns:mc="http://schemas.openxmlformats.org/markup-compatibility/2006" xmlns:a14="http://schemas.microsoft.com/office/drawing/2010/main">
        <mc:Choice Requires="a14">
          <p:sp>
            <p:nvSpPr>
              <p:cNvPr id="15363"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r>
                      <a:rPr lang="en-US" altLang="zh-TW" sz="3200" b="0" i="1" smtClean="0">
                        <a:solidFill>
                          <a:srgbClr val="FFFFFF"/>
                        </a:solidFill>
                        <a:latin typeface="Cambria Math" panose="02040503050406030204" pitchFamily="18" charset="0"/>
                        <a:ea typeface="微軟正黑體" panose="020B0604030504040204" pitchFamily="34" charset="-120"/>
                      </a:rPr>
                      <m:t>𝐼</m:t>
                    </m:r>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𝑝</m:t>
                            </m:r>
                          </m:e>
                          <m:sub>
                            <m:r>
                              <a:rPr lang="en-US" altLang="zh-TW" sz="3200" b="0" i="1" smtClean="0">
                                <a:solidFill>
                                  <a:srgbClr val="FFFFFF"/>
                                </a:solidFill>
                                <a:latin typeface="Cambria Math" panose="02040503050406030204" pitchFamily="18" charset="0"/>
                                <a:ea typeface="微軟正黑體" panose="020B0604030504040204" pitchFamily="34" charset="-120"/>
                              </a:rPr>
                              <m:t>𝑖</m:t>
                            </m:r>
                          </m:sub>
                        </m:sSub>
                      </m:e>
                    </m:d>
                  </m:oMath>
                </a14:m>
                <a:r>
                  <a:rPr lang="en-US" altLang="zh-TW" sz="3200" dirty="0" smtClean="0">
                    <a:solidFill>
                      <a:srgbClr val="FFFFFF"/>
                    </a:solidFill>
                    <a:latin typeface="+mj-lt"/>
                    <a:ea typeface="微軟正黑體" panose="020B0604030504040204" pitchFamily="34" charset="-120"/>
                  </a:rPr>
                  <a:t>: influence score for a post </a:t>
                </a:r>
                <a14:m>
                  <m:oMath xmlns:m="http://schemas.openxmlformats.org/officeDocument/2006/math">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𝑝</m:t>
                        </m:r>
                      </m:e>
                      <m:sub>
                        <m:r>
                          <a:rPr lang="en-US" altLang="zh-TW" sz="3200" b="0" i="1" smtClean="0">
                            <a:solidFill>
                              <a:srgbClr val="FFFFFF"/>
                            </a:solidFill>
                            <a:latin typeface="Cambria Math" panose="02040503050406030204" pitchFamily="18" charset="0"/>
                            <a:ea typeface="微軟正黑體" panose="020B0604030504040204" pitchFamily="34" charset="-120"/>
                          </a:rPr>
                          <m:t>𝑖</m:t>
                        </m:r>
                      </m:sub>
                    </m:sSub>
                  </m:oMath>
                </a14:m>
                <a:r>
                  <a:rPr lang="en-US" altLang="zh-TW" sz="3200" dirty="0" smtClean="0">
                    <a:solidFill>
                      <a:srgbClr val="FFFFFF"/>
                    </a:solidFill>
                    <a:latin typeface="+mj-lt"/>
                    <a:ea typeface="微軟正黑體" panose="020B0604030504040204" pitchFamily="34" charset="-120"/>
                  </a:rPr>
                  <a:t>.</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Recognition: number of </a:t>
                </a:r>
                <a:r>
                  <a:rPr lang="en-US" altLang="zh-TW" sz="3200" dirty="0" err="1" smtClean="0">
                    <a:solidFill>
                      <a:srgbClr val="FFFFFF"/>
                    </a:solidFill>
                    <a:latin typeface="+mj-lt"/>
                    <a:ea typeface="微軟正黑體" panose="020B0604030504040204" pitchFamily="34" charset="-120"/>
                  </a:rPr>
                  <a:t>inlinks</a:t>
                </a:r>
                <a14:m>
                  <m:oMath xmlns:m="http://schemas.openxmlformats.org/officeDocument/2006/math">
                    <m:r>
                      <a:rPr lang="en-US" altLang="zh-TW" sz="3200" b="0" i="0" smtClean="0">
                        <a:solidFill>
                          <a:srgbClr val="FFFFFF"/>
                        </a:solidFill>
                        <a:latin typeface="Cambria Math" panose="02040503050406030204" pitchFamily="18" charset="0"/>
                        <a:ea typeface="微軟正黑體" panose="020B0604030504040204" pitchFamily="34" charset="-120"/>
                      </a:rPr>
                      <m:t>(</m:t>
                    </m:r>
                    <m:r>
                      <a:rPr lang="zh-TW" altLang="en-US" sz="3200" i="1" smtClean="0">
                        <a:solidFill>
                          <a:srgbClr val="FFFFFF"/>
                        </a:solidFill>
                        <a:latin typeface="Cambria Math" panose="02040503050406030204" pitchFamily="18" charset="0"/>
                        <a:ea typeface="微軟正黑體" panose="020B0604030504040204" pitchFamily="34" charset="-120"/>
                      </a:rPr>
                      <m:t>𝜄</m:t>
                    </m:r>
                    <m:r>
                      <a:rPr lang="en-US" altLang="zh-TW" sz="3200" b="0" i="0" smtClean="0">
                        <a:solidFill>
                          <a:srgbClr val="FFFFFF"/>
                        </a:solidFill>
                        <a:latin typeface="Cambria Math" panose="02040503050406030204" pitchFamily="18" charset="0"/>
                        <a:ea typeface="微軟正黑體" panose="020B0604030504040204" pitchFamily="34" charset="-120"/>
                      </a:rPr>
                      <m:t>)</m:t>
                    </m:r>
                  </m:oMath>
                </a14:m>
                <a:r>
                  <a:rPr lang="en-US" altLang="zh-TW" sz="3200" dirty="0" smtClean="0">
                    <a:solidFill>
                      <a:srgbClr val="FFFFFF"/>
                    </a:solidFill>
                    <a:latin typeface="+mj-lt"/>
                    <a:ea typeface="微軟正黑體" panose="020B0604030504040204" pitchFamily="34" charset="-120"/>
                  </a:rPr>
                  <a:t>. </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Activity Generation: number of </a:t>
                </a:r>
                <a:r>
                  <a:rPr lang="en-US" altLang="zh-TW" sz="3200" dirty="0" err="1" smtClean="0">
                    <a:solidFill>
                      <a:srgbClr val="FFFFFF"/>
                    </a:solidFill>
                    <a:latin typeface="+mj-lt"/>
                    <a:ea typeface="微軟正黑體" panose="020B0604030504040204" pitchFamily="34" charset="-120"/>
                  </a:rPr>
                  <a:t>comments</a:t>
                </a:r>
                <a14:m>
                  <m:oMath xmlns:m="http://schemas.openxmlformats.org/officeDocument/2006/math">
                    <m:r>
                      <a:rPr lang="en-US" altLang="zh-TW" sz="3200" b="0" i="0" smtClean="0">
                        <a:solidFill>
                          <a:srgbClr val="FFFFFF"/>
                        </a:solidFill>
                        <a:latin typeface="Cambria Math" panose="02040503050406030204" pitchFamily="18" charset="0"/>
                        <a:ea typeface="微軟正黑體" panose="020B0604030504040204" pitchFamily="34" charset="-120"/>
                      </a:rPr>
                      <m:t>(</m:t>
                    </m:r>
                    <m:r>
                      <a:rPr lang="zh-TW" altLang="en-US" sz="3200" i="1" smtClean="0">
                        <a:solidFill>
                          <a:srgbClr val="FFFFFF"/>
                        </a:solidFill>
                        <a:latin typeface="Cambria Math" panose="02040503050406030204" pitchFamily="18" charset="0"/>
                        <a:ea typeface="微軟正黑體" panose="020B0604030504040204" pitchFamily="34" charset="-120"/>
                      </a:rPr>
                      <m:t>𝛾</m:t>
                    </m:r>
                    <m:r>
                      <a:rPr lang="en-US" altLang="zh-TW" sz="3200" b="0" i="1" smtClean="0">
                        <a:solidFill>
                          <a:srgbClr val="FFFFFF"/>
                        </a:solidFill>
                        <a:latin typeface="Cambria Math" panose="02040503050406030204" pitchFamily="18" charset="0"/>
                        <a:ea typeface="微軟正黑體" panose="020B0604030504040204" pitchFamily="34" charset="-120"/>
                      </a:rPr>
                      <m:t>)</m:t>
                    </m:r>
                  </m:oMath>
                </a14:m>
                <a:r>
                  <a:rPr lang="en-US" altLang="zh-TW" sz="3200" dirty="0" smtClean="0">
                    <a:solidFill>
                      <a:srgbClr val="FFFFFF"/>
                    </a:solidFill>
                    <a:latin typeface="+mj-lt"/>
                    <a:ea typeface="微軟正黑體" panose="020B0604030504040204" pitchFamily="34" charset="-120"/>
                  </a:rPr>
                  <a:t>. </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Novelty: number of </a:t>
                </a:r>
                <a:r>
                  <a:rPr lang="en-US" altLang="zh-TW" sz="3200" dirty="0" err="1" smtClean="0">
                    <a:solidFill>
                      <a:srgbClr val="FFFFFF"/>
                    </a:solidFill>
                    <a:latin typeface="+mj-lt"/>
                    <a:ea typeface="微軟正黑體" panose="020B0604030504040204" pitchFamily="34" charset="-120"/>
                  </a:rPr>
                  <a:t>outlinks</a:t>
                </a:r>
                <a14:m>
                  <m:oMath xmlns:m="http://schemas.openxmlformats.org/officeDocument/2006/math">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r>
                          <a:rPr lang="zh-TW" altLang="en-US" sz="3200" i="1" smtClean="0">
                            <a:solidFill>
                              <a:srgbClr val="FFFFFF"/>
                            </a:solidFill>
                            <a:latin typeface="Cambria Math" panose="02040503050406030204" pitchFamily="18" charset="0"/>
                            <a:ea typeface="微軟正黑體" panose="020B0604030504040204" pitchFamily="34" charset="-120"/>
                          </a:rPr>
                          <m:t>𝜃</m:t>
                        </m:r>
                      </m:e>
                    </m:d>
                    <m:r>
                      <a:rPr lang="en-US" altLang="zh-TW" sz="3200" b="0" i="0" smtClean="0">
                        <a:solidFill>
                          <a:srgbClr val="FFFFFF"/>
                        </a:solidFill>
                        <a:latin typeface="Cambria Math" panose="02040503050406030204" pitchFamily="18" charset="0"/>
                        <a:ea typeface="微軟正黑體" panose="020B0604030504040204" pitchFamily="34" charset="-120"/>
                      </a:rPr>
                      <m:t>.</m:t>
                    </m:r>
                  </m:oMath>
                </a14:m>
                <a:r>
                  <a:rPr lang="en-US" altLang="zh-TW" sz="3200" dirty="0" smtClean="0">
                    <a:solidFill>
                      <a:srgbClr val="FFFFFF"/>
                    </a:solidFill>
                    <a:latin typeface="+mj-lt"/>
                    <a:ea typeface="微軟正黑體" panose="020B0604030504040204" pitchFamily="34" charset="-120"/>
                  </a:rPr>
                  <a:t> </a:t>
                </a:r>
              </a:p>
              <a:p>
                <a:pPr eaLnBrk="1" hangingPunct="1">
                  <a:lnSpc>
                    <a:spcPct val="90000"/>
                  </a:lnSpc>
                  <a:spcBef>
                    <a:spcPts val="1000"/>
                  </a:spcBef>
                  <a:spcAft>
                    <a:spcPts val="1425"/>
                  </a:spcAft>
                  <a:buClr>
                    <a:srgbClr val="FFFFFF"/>
                  </a:buClr>
                  <a:buSzPct val="45000"/>
                  <a:buFont typeface="Arial" panose="020B0604020202020204" pitchFamily="34" charset="0"/>
                  <a:buChar char="•"/>
                </a:pPr>
                <a:r>
                  <a:rPr lang="en-US" altLang="zh-TW" sz="3200" dirty="0" smtClean="0">
                    <a:solidFill>
                      <a:srgbClr val="FFFFFF"/>
                    </a:solidFill>
                    <a:latin typeface="+mj-lt"/>
                    <a:ea typeface="微軟正黑體" panose="020B0604030504040204" pitchFamily="34" charset="-120"/>
                  </a:rPr>
                  <a:t>Eloquence: length of a post</a:t>
                </a:r>
                <a14:m>
                  <m:oMath xmlns:m="http://schemas.openxmlformats.org/officeDocument/2006/math">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r>
                          <a:rPr lang="zh-TW" altLang="en-US" sz="3200" b="0" i="1" smtClean="0">
                            <a:solidFill>
                              <a:srgbClr val="FFFFFF"/>
                            </a:solidFill>
                            <a:latin typeface="Cambria Math" panose="02040503050406030204" pitchFamily="18" charset="0"/>
                            <a:ea typeface="微軟正黑體" panose="020B0604030504040204" pitchFamily="34" charset="-120"/>
                          </a:rPr>
                          <m:t>𝜆</m:t>
                        </m:r>
                      </m:e>
                    </m:d>
                  </m:oMath>
                </a14:m>
                <a:r>
                  <a:rPr lang="en-US" altLang="zh-TW" sz="3200" dirty="0" smtClean="0">
                    <a:solidFill>
                      <a:srgbClr val="FFFFFF"/>
                    </a:solidFill>
                    <a:latin typeface="+mj-lt"/>
                    <a:ea typeface="微軟正黑體" panose="020B0604030504040204" pitchFamily="34" charset="-120"/>
                  </a:rPr>
                  <a:t>. </a:t>
                </a:r>
                <a:endParaRPr lang="zh-TW" altLang="zh-TW" sz="3200" dirty="0">
                  <a:solidFill>
                    <a:srgbClr val="FFFFFF"/>
                  </a:solidFill>
                  <a:latin typeface="+mj-lt"/>
                  <a:ea typeface="微軟正黑體" panose="020B0604030504040204" pitchFamily="34" charset="-120"/>
                </a:endParaRPr>
              </a:p>
            </p:txBody>
          </p:sp>
        </mc:Choice>
        <mc:Fallback xmlns="">
          <p:sp>
            <p:nvSpPr>
              <p:cNvPr id="15363" name="Text Box 2"/>
              <p:cNvSpPr txBox="1">
                <a:spLocks noRot="1" noChangeAspect="1" noMove="1" noResize="1" noEditPoints="1" noAdjustHandles="1" noChangeArrowheads="1" noChangeShapeType="1" noTextEdit="1"/>
              </p:cNvSpPr>
              <p:nvPr/>
            </p:nvSpPr>
            <p:spPr bwMode="auto">
              <a:xfrm>
                <a:off x="838200" y="1825625"/>
                <a:ext cx="10515600" cy="4351338"/>
              </a:xfrm>
              <a:prstGeom prst="rect">
                <a:avLst/>
              </a:prstGeom>
              <a:blipFill rotWithShape="0">
                <a:blip r:embed="rId3"/>
                <a:stretch>
                  <a:fillRect l="-174" t="-280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TW" altLang="en-US">
                    <a:noFill/>
                  </a:rPr>
                  <a:t> </a:t>
                </a:r>
              </a:p>
            </p:txBody>
          </p:sp>
        </mc:Fallback>
      </mc:AlternateContent>
    </p:spTree>
    <p:extLst>
      <p:ext uri="{BB962C8B-B14F-4D97-AF65-F5344CB8AC3E}">
        <p14:creationId xmlns:p14="http://schemas.microsoft.com/office/powerpoint/2010/main" val="2699672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838200" y="365125"/>
            <a:ext cx="10515600" cy="1325563"/>
          </a:xfrm>
        </p:spPr>
        <p:txBody>
          <a:bodyPr anchor="ctr"/>
          <a:lstStyle/>
          <a:p>
            <a:pPr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altLang="zh-TW" sz="4400" dirty="0" smtClean="0"/>
              <a:t>Model</a:t>
            </a:r>
            <a:endParaRPr lang="zh-TW" altLang="zh-TW" sz="4400" dirty="0" smtClean="0"/>
          </a:p>
        </p:txBody>
      </p:sp>
      <mc:AlternateContent xmlns:mc="http://schemas.openxmlformats.org/markup-compatibility/2006" xmlns:a14="http://schemas.microsoft.com/office/drawing/2010/main">
        <mc:Choice Requires="a14">
          <p:sp>
            <p:nvSpPr>
              <p:cNvPr id="15363" name="Text Box 2"/>
              <p:cNvSpPr txBox="1">
                <a:spLocks noChangeArrowheads="1"/>
              </p:cNvSpPr>
              <p:nvPr/>
            </p:nvSpPr>
            <p:spPr bwMode="auto">
              <a:xfrm>
                <a:off x="838200" y="1825625"/>
                <a:ext cx="10515600" cy="435133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r>
                      <a:rPr lang="en-US" altLang="zh-TW" sz="3200" b="0" i="1" smtClean="0">
                        <a:solidFill>
                          <a:srgbClr val="FFFFFF"/>
                        </a:solidFill>
                        <a:latin typeface="Cambria Math" panose="02040503050406030204" pitchFamily="18" charset="0"/>
                        <a:ea typeface="微軟正黑體" panose="020B0604030504040204" pitchFamily="34" charset="-120"/>
                      </a:rPr>
                      <m:t>𝐼𝑛𝑓𝑙𝑢𝑒𝑛𝑐𝑒𝐹𝑙𝑜𝑤</m:t>
                    </m:r>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r>
                          <a:rPr lang="en-US" altLang="zh-TW" sz="3200" b="0" i="1" smtClean="0">
                            <a:solidFill>
                              <a:srgbClr val="FFFFFF"/>
                            </a:solidFill>
                            <a:latin typeface="Cambria Math" panose="02040503050406030204" pitchFamily="18" charset="0"/>
                            <a:ea typeface="微軟正黑體" panose="020B0604030504040204" pitchFamily="34" charset="-120"/>
                          </a:rPr>
                          <m:t>𝑝</m:t>
                        </m:r>
                      </m:e>
                    </m:d>
                    <m:r>
                      <a:rPr lang="en-US" altLang="zh-TW" sz="3200" b="0" i="1" smtClean="0">
                        <a:solidFill>
                          <a:srgbClr val="FFFFFF"/>
                        </a:solidFill>
                        <a:latin typeface="Cambria Math" panose="02040503050406030204" pitchFamily="18" charset="0"/>
                        <a:ea typeface="微軟正黑體" panose="020B0604030504040204" pitchFamily="34" charset="-120"/>
                      </a:rPr>
                      <m:t>= </m:t>
                    </m:r>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𝑤</m:t>
                        </m:r>
                      </m:e>
                      <m:sub>
                        <m:r>
                          <a:rPr lang="en-US" altLang="zh-TW" sz="3200" b="0" i="1" smtClean="0">
                            <a:solidFill>
                              <a:srgbClr val="FFFFFF"/>
                            </a:solidFill>
                            <a:latin typeface="Cambria Math" panose="02040503050406030204" pitchFamily="18" charset="0"/>
                            <a:ea typeface="微軟正黑體" panose="020B0604030504040204" pitchFamily="34" charset="-120"/>
                          </a:rPr>
                          <m:t>𝑖𝑛</m:t>
                        </m:r>
                      </m:sub>
                    </m:sSub>
                    <m:nary>
                      <m:naryPr>
                        <m:chr m:val="∑"/>
                        <m:ctrlPr>
                          <a:rPr lang="en-US" altLang="zh-TW" sz="3200" b="0" i="1" smtClean="0">
                            <a:solidFill>
                              <a:srgbClr val="FFFFFF"/>
                            </a:solidFill>
                            <a:latin typeface="Cambria Math" panose="02040503050406030204" pitchFamily="18" charset="0"/>
                            <a:ea typeface="微軟正黑體" panose="020B0604030504040204" pitchFamily="34" charset="-120"/>
                          </a:rPr>
                        </m:ctrlPr>
                      </m:naryPr>
                      <m:sub>
                        <m:r>
                          <m:rPr>
                            <m:brk m:alnAt="23"/>
                          </m:rPr>
                          <a:rPr lang="en-US" altLang="zh-TW" sz="3200" b="0" i="1" smtClean="0">
                            <a:solidFill>
                              <a:srgbClr val="FFFFFF"/>
                            </a:solidFill>
                            <a:latin typeface="Cambria Math" panose="02040503050406030204" pitchFamily="18" charset="0"/>
                            <a:ea typeface="微軟正黑體" panose="020B0604030504040204" pitchFamily="34" charset="-120"/>
                          </a:rPr>
                          <m:t>𝑚</m:t>
                        </m:r>
                        <m:r>
                          <a:rPr lang="en-US" altLang="zh-TW" sz="3200" b="0" i="1" smtClean="0">
                            <a:solidFill>
                              <a:srgbClr val="FFFFFF"/>
                            </a:solidFill>
                            <a:latin typeface="Cambria Math" panose="02040503050406030204" pitchFamily="18" charset="0"/>
                            <a:ea typeface="微軟正黑體" panose="020B0604030504040204" pitchFamily="34" charset="-120"/>
                          </a:rPr>
                          <m:t>=1</m:t>
                        </m:r>
                      </m:sub>
                      <m:sup>
                        <m:r>
                          <m:rPr>
                            <m:lit/>
                          </m:rPr>
                          <a:rPr lang="en-US" altLang="zh-TW" sz="3200" b="0" i="1" smtClean="0">
                            <a:solidFill>
                              <a:srgbClr val="FFFFFF"/>
                            </a:solidFill>
                            <a:latin typeface="Cambria Math" panose="02040503050406030204" pitchFamily="18" charset="0"/>
                            <a:ea typeface="微軟正黑體" panose="020B0604030504040204" pitchFamily="34" charset="-120"/>
                          </a:rPr>
                          <m:t>|</m:t>
                        </m:r>
                        <m:r>
                          <m:rPr>
                            <m:lit/>
                          </m:rPr>
                          <a:rPr lang="zh-TW" altLang="en-US" sz="3200" b="0" i="1" smtClean="0">
                            <a:solidFill>
                              <a:srgbClr val="FFFFFF"/>
                            </a:solidFill>
                            <a:latin typeface="Cambria Math" panose="02040503050406030204" pitchFamily="18" charset="0"/>
                            <a:ea typeface="微軟正黑體" panose="020B0604030504040204" pitchFamily="34" charset="-120"/>
                          </a:rPr>
                          <m:t>𝜄</m:t>
                        </m:r>
                        <m:r>
                          <a:rPr lang="en-US" altLang="zh-TW" sz="3200" b="0" i="1" smtClean="0">
                            <a:solidFill>
                              <a:srgbClr val="FFFFFF"/>
                            </a:solidFill>
                            <a:latin typeface="Cambria Math" panose="02040503050406030204" pitchFamily="18" charset="0"/>
                            <a:ea typeface="微軟正黑體" panose="020B0604030504040204" pitchFamily="34" charset="-120"/>
                          </a:rPr>
                          <m:t>|</m:t>
                        </m:r>
                      </m:sup>
                      <m:e>
                        <m:r>
                          <a:rPr lang="en-US" altLang="zh-TW" sz="3200" b="0" i="1" smtClean="0">
                            <a:solidFill>
                              <a:srgbClr val="FFFFFF"/>
                            </a:solidFill>
                            <a:latin typeface="Cambria Math" panose="02040503050406030204" pitchFamily="18" charset="0"/>
                            <a:ea typeface="微軟正黑體" panose="020B0604030504040204" pitchFamily="34" charset="-120"/>
                          </a:rPr>
                          <m:t>𝐼</m:t>
                        </m:r>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𝑝</m:t>
                                </m:r>
                              </m:e>
                              <m:sub>
                                <m:r>
                                  <a:rPr lang="en-US" altLang="zh-TW" sz="3200" b="0" i="1" smtClean="0">
                                    <a:solidFill>
                                      <a:srgbClr val="FFFFFF"/>
                                    </a:solidFill>
                                    <a:latin typeface="Cambria Math" panose="02040503050406030204" pitchFamily="18" charset="0"/>
                                    <a:ea typeface="微軟正黑體" panose="020B0604030504040204" pitchFamily="34" charset="-120"/>
                                  </a:rPr>
                                  <m:t>𝑚</m:t>
                                </m:r>
                              </m:sub>
                            </m:sSub>
                          </m:e>
                        </m:d>
                        <m:r>
                          <a:rPr lang="en-US" altLang="zh-TW" sz="3200" b="0" i="1" smtClean="0">
                            <a:solidFill>
                              <a:srgbClr val="FFFFFF"/>
                            </a:solidFill>
                            <a:latin typeface="Cambria Math" panose="02040503050406030204" pitchFamily="18" charset="0"/>
                            <a:ea typeface="微軟正黑體" panose="020B0604030504040204" pitchFamily="34" charset="-120"/>
                          </a:rPr>
                          <m:t>−</m:t>
                        </m:r>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𝑤</m:t>
                            </m:r>
                          </m:e>
                          <m:sub>
                            <m:r>
                              <a:rPr lang="en-US" altLang="zh-TW" sz="3200" b="0" i="1" smtClean="0">
                                <a:solidFill>
                                  <a:srgbClr val="FFFFFF"/>
                                </a:solidFill>
                                <a:latin typeface="Cambria Math" panose="02040503050406030204" pitchFamily="18" charset="0"/>
                                <a:ea typeface="微軟正黑體" panose="020B0604030504040204" pitchFamily="34" charset="-120"/>
                              </a:rPr>
                              <m:t>𝑜𝑢𝑡</m:t>
                            </m:r>
                          </m:sub>
                        </m:sSub>
                        <m:nary>
                          <m:naryPr>
                            <m:chr m:val="∑"/>
                            <m:ctrlPr>
                              <a:rPr lang="en-US" altLang="zh-TW" sz="3200" b="0" i="1" smtClean="0">
                                <a:solidFill>
                                  <a:srgbClr val="FFFFFF"/>
                                </a:solidFill>
                                <a:latin typeface="Cambria Math" panose="02040503050406030204" pitchFamily="18" charset="0"/>
                                <a:ea typeface="微軟正黑體" panose="020B0604030504040204" pitchFamily="34" charset="-120"/>
                              </a:rPr>
                            </m:ctrlPr>
                          </m:naryPr>
                          <m:sub>
                            <m:r>
                              <m:rPr>
                                <m:brk m:alnAt="23"/>
                              </m:rPr>
                              <a:rPr lang="en-US" altLang="zh-TW" sz="3200" b="0" i="1" smtClean="0">
                                <a:solidFill>
                                  <a:srgbClr val="FFFFFF"/>
                                </a:solidFill>
                                <a:latin typeface="Cambria Math" panose="02040503050406030204" pitchFamily="18" charset="0"/>
                                <a:ea typeface="微軟正黑體" panose="020B0604030504040204" pitchFamily="34" charset="-120"/>
                              </a:rPr>
                              <m:t>𝑛</m:t>
                            </m:r>
                            <m:r>
                              <a:rPr lang="en-US" altLang="zh-TW" sz="3200" b="0" i="1" smtClean="0">
                                <a:solidFill>
                                  <a:srgbClr val="FFFFFF"/>
                                </a:solidFill>
                                <a:latin typeface="Cambria Math" panose="02040503050406030204" pitchFamily="18" charset="0"/>
                                <a:ea typeface="微軟正黑體" panose="020B0604030504040204" pitchFamily="34" charset="-120"/>
                              </a:rPr>
                              <m:t>=1</m:t>
                            </m:r>
                          </m:sub>
                          <m:sup>
                            <m:r>
                              <a:rPr lang="en-US" altLang="zh-TW" sz="3200" b="0" i="1" smtClean="0">
                                <a:solidFill>
                                  <a:srgbClr val="FFFFFF"/>
                                </a:solidFill>
                                <a:latin typeface="Cambria Math" panose="02040503050406030204" pitchFamily="18" charset="0"/>
                                <a:ea typeface="微軟正黑體" panose="020B0604030504040204" pitchFamily="34" charset="-120"/>
                              </a:rPr>
                              <m:t>|</m:t>
                            </m:r>
                            <m:r>
                              <a:rPr lang="zh-TW" altLang="en-US" sz="3200" b="0" i="1" smtClean="0">
                                <a:solidFill>
                                  <a:srgbClr val="FFFFFF"/>
                                </a:solidFill>
                                <a:latin typeface="Cambria Math" panose="02040503050406030204" pitchFamily="18" charset="0"/>
                                <a:ea typeface="微軟正黑體" panose="020B0604030504040204" pitchFamily="34" charset="-120"/>
                              </a:rPr>
                              <m:t>𝜃</m:t>
                            </m:r>
                            <m:r>
                              <a:rPr lang="en-US" altLang="zh-TW" sz="3200" b="0" i="1" smtClean="0">
                                <a:solidFill>
                                  <a:srgbClr val="FFFFFF"/>
                                </a:solidFill>
                                <a:latin typeface="Cambria Math" panose="02040503050406030204" pitchFamily="18" charset="0"/>
                                <a:ea typeface="微軟正黑體" panose="020B0604030504040204" pitchFamily="34" charset="-120"/>
                              </a:rPr>
                              <m:t>|</m:t>
                            </m:r>
                          </m:sup>
                          <m:e>
                            <m:r>
                              <a:rPr lang="en-US" altLang="zh-TW" sz="3200" b="0" i="1" smtClean="0">
                                <a:solidFill>
                                  <a:srgbClr val="FFFFFF"/>
                                </a:solidFill>
                                <a:latin typeface="Cambria Math" panose="02040503050406030204" pitchFamily="18" charset="0"/>
                                <a:ea typeface="微軟正黑體" panose="020B0604030504040204" pitchFamily="34" charset="-120"/>
                              </a:rPr>
                              <m:t>𝐼</m:t>
                            </m:r>
                            <m:r>
                              <a:rPr lang="en-US" altLang="zh-TW" sz="3200" b="0" i="1" smtClean="0">
                                <a:solidFill>
                                  <a:srgbClr val="FFFFFF"/>
                                </a:solidFill>
                                <a:latin typeface="Cambria Math" panose="02040503050406030204" pitchFamily="18" charset="0"/>
                                <a:ea typeface="微軟正黑體" panose="020B0604030504040204" pitchFamily="34" charset="-120"/>
                              </a:rPr>
                              <m:t>(</m:t>
                            </m:r>
                            <m:sSub>
                              <m:sSubPr>
                                <m:ctrlPr>
                                  <a:rPr lang="en-US" altLang="zh-TW" sz="3200" b="0" i="1" smtClean="0">
                                    <a:solidFill>
                                      <a:srgbClr val="FFFFFF"/>
                                    </a:solidFill>
                                    <a:latin typeface="Cambria Math" panose="02040503050406030204" pitchFamily="18" charset="0"/>
                                    <a:ea typeface="微軟正黑體" panose="020B0604030504040204" pitchFamily="34" charset="-120"/>
                                  </a:rPr>
                                </m:ctrlPr>
                              </m:sSubPr>
                              <m:e>
                                <m:r>
                                  <a:rPr lang="en-US" altLang="zh-TW" sz="3200" b="0" i="1" smtClean="0">
                                    <a:solidFill>
                                      <a:srgbClr val="FFFFFF"/>
                                    </a:solidFill>
                                    <a:latin typeface="Cambria Math" panose="02040503050406030204" pitchFamily="18" charset="0"/>
                                    <a:ea typeface="微軟正黑體" panose="020B0604030504040204" pitchFamily="34" charset="-120"/>
                                  </a:rPr>
                                  <m:t>𝑝</m:t>
                                </m:r>
                              </m:e>
                              <m:sub>
                                <m:r>
                                  <a:rPr lang="en-US" altLang="zh-TW" sz="3200" b="0" i="1" smtClean="0">
                                    <a:solidFill>
                                      <a:srgbClr val="FFFFFF"/>
                                    </a:solidFill>
                                    <a:latin typeface="Cambria Math" panose="02040503050406030204" pitchFamily="18" charset="0"/>
                                    <a:ea typeface="微軟正黑體" panose="020B0604030504040204" pitchFamily="34" charset="-120"/>
                                  </a:rPr>
                                  <m:t>𝑛</m:t>
                                </m:r>
                              </m:sub>
                            </m:sSub>
                            <m:r>
                              <a:rPr lang="en-US" altLang="zh-TW" sz="3200" b="0" i="1" smtClean="0">
                                <a:solidFill>
                                  <a:srgbClr val="FFFFFF"/>
                                </a:solidFill>
                                <a:latin typeface="Cambria Math" panose="02040503050406030204" pitchFamily="18" charset="0"/>
                                <a:ea typeface="微軟正黑體" panose="020B0604030504040204" pitchFamily="34" charset="-120"/>
                              </a:rPr>
                              <m:t>)</m:t>
                            </m:r>
                          </m:e>
                        </m:nary>
                      </m:e>
                    </m:nary>
                  </m:oMath>
                </a14:m>
                <a:endParaRPr lang="en-US" altLang="zh-TW" sz="3200" b="0" dirty="0" smtClean="0">
                  <a:solidFill>
                    <a:srgbClr val="FFFFFF"/>
                  </a:solidFill>
                  <a:latin typeface="Times New Roman" panose="02020603050405020304" pitchFamily="18" charset="0"/>
                  <a:ea typeface="微軟正黑體" panose="020B0604030504040204" pitchFamily="34" charset="-120"/>
                </a:endParaRPr>
              </a:p>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r>
                      <a:rPr lang="en-US" altLang="zh-TW" sz="3200" b="0" i="1" smtClean="0">
                        <a:solidFill>
                          <a:srgbClr val="FFFFFF"/>
                        </a:solidFill>
                        <a:latin typeface="Cambria Math" panose="02040503050406030204" pitchFamily="18" charset="0"/>
                        <a:ea typeface="微軟正黑體" panose="020B0604030504040204" pitchFamily="34" charset="-120"/>
                      </a:rPr>
                      <m:t>𝐼</m:t>
                    </m:r>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r>
                          <a:rPr lang="en-US" altLang="zh-TW" sz="3200" b="0" i="1" smtClean="0">
                            <a:solidFill>
                              <a:srgbClr val="FFFFFF"/>
                            </a:solidFill>
                            <a:latin typeface="Cambria Math" panose="02040503050406030204" pitchFamily="18" charset="0"/>
                            <a:ea typeface="微軟正黑體" panose="020B0604030504040204" pitchFamily="34" charset="-120"/>
                          </a:rPr>
                          <m:t>𝑝</m:t>
                        </m:r>
                      </m:e>
                    </m:d>
                    <m:r>
                      <a:rPr lang="en-US" altLang="zh-TW" sz="3200" b="0" i="1" smtClean="0">
                        <a:solidFill>
                          <a:srgbClr val="FFFFFF"/>
                        </a:solidFill>
                        <a:latin typeface="Cambria Math" panose="02040503050406030204" pitchFamily="18" charset="0"/>
                        <a:ea typeface="Cambria Math" panose="02040503050406030204" pitchFamily="18" charset="0"/>
                      </a:rPr>
                      <m:t>∝</m:t>
                    </m:r>
                    <m:sSub>
                      <m:sSubPr>
                        <m:ctrlPr>
                          <a:rPr lang="en-US" altLang="zh-TW" sz="3200" b="0" i="1" smtClean="0">
                            <a:solidFill>
                              <a:srgbClr val="FFFFFF"/>
                            </a:solidFill>
                            <a:latin typeface="Cambria Math" panose="02040503050406030204" pitchFamily="18" charset="0"/>
                            <a:ea typeface="Cambria Math" panose="02040503050406030204" pitchFamily="18" charset="0"/>
                          </a:rPr>
                        </m:ctrlPr>
                      </m:sSubPr>
                      <m:e>
                        <m:r>
                          <a:rPr lang="en-US" altLang="zh-TW" sz="3200" b="0" i="1" smtClean="0">
                            <a:solidFill>
                              <a:srgbClr val="FFFFFF"/>
                            </a:solidFill>
                            <a:latin typeface="Cambria Math" panose="02040503050406030204" pitchFamily="18" charset="0"/>
                            <a:ea typeface="Cambria Math" panose="02040503050406030204" pitchFamily="18" charset="0"/>
                          </a:rPr>
                          <m:t>𝑤</m:t>
                        </m:r>
                      </m:e>
                      <m:sub>
                        <m:r>
                          <a:rPr lang="en-US" altLang="zh-TW" sz="3200" b="0" i="1" smtClean="0">
                            <a:solidFill>
                              <a:srgbClr val="FFFFFF"/>
                            </a:solidFill>
                            <a:latin typeface="Cambria Math" panose="02040503050406030204" pitchFamily="18" charset="0"/>
                            <a:ea typeface="Cambria Math" panose="02040503050406030204" pitchFamily="18" charset="0"/>
                          </a:rPr>
                          <m:t>𝑐𝑜𝑚</m:t>
                        </m:r>
                      </m:sub>
                    </m:sSub>
                    <m:sSub>
                      <m:sSubPr>
                        <m:ctrlPr>
                          <a:rPr lang="en-US" altLang="zh-TW" sz="3200" b="0" i="1" smtClean="0">
                            <a:solidFill>
                              <a:srgbClr val="FFFFFF"/>
                            </a:solidFill>
                            <a:latin typeface="Cambria Math" panose="02040503050406030204" pitchFamily="18" charset="0"/>
                            <a:ea typeface="Cambria Math" panose="02040503050406030204" pitchFamily="18" charset="0"/>
                          </a:rPr>
                        </m:ctrlPr>
                      </m:sSubPr>
                      <m:e>
                        <m:r>
                          <a:rPr lang="zh-TW" altLang="en-US" sz="3200" b="0" i="1" smtClean="0">
                            <a:solidFill>
                              <a:srgbClr val="FFFFFF"/>
                            </a:solidFill>
                            <a:latin typeface="Cambria Math" panose="02040503050406030204" pitchFamily="18" charset="0"/>
                            <a:ea typeface="Cambria Math" panose="02040503050406030204" pitchFamily="18" charset="0"/>
                          </a:rPr>
                          <m:t>𝛾</m:t>
                        </m:r>
                      </m:e>
                      <m:sub>
                        <m:r>
                          <a:rPr lang="en-US" altLang="zh-TW" sz="3200" b="0" i="1" smtClean="0">
                            <a:solidFill>
                              <a:srgbClr val="FFFFFF"/>
                            </a:solidFill>
                            <a:latin typeface="Cambria Math" panose="02040503050406030204" pitchFamily="18" charset="0"/>
                            <a:ea typeface="Cambria Math" panose="02040503050406030204" pitchFamily="18" charset="0"/>
                          </a:rPr>
                          <m:t>𝑝</m:t>
                        </m:r>
                      </m:sub>
                    </m:sSub>
                    <m:r>
                      <a:rPr lang="en-US" altLang="zh-TW" sz="3200" b="0" i="1" smtClean="0">
                        <a:solidFill>
                          <a:srgbClr val="FFFFFF"/>
                        </a:solidFill>
                        <a:latin typeface="Cambria Math" panose="02040503050406030204" pitchFamily="18" charset="0"/>
                        <a:ea typeface="Cambria Math" panose="02040503050406030204" pitchFamily="18" charset="0"/>
                      </a:rPr>
                      <m:t>+</m:t>
                    </m:r>
                    <m:r>
                      <a:rPr lang="en-US" altLang="zh-TW" sz="3200" b="0" i="1" smtClean="0">
                        <a:solidFill>
                          <a:srgbClr val="FFFFFF"/>
                        </a:solidFill>
                        <a:latin typeface="Cambria Math" panose="02040503050406030204" pitchFamily="18" charset="0"/>
                        <a:ea typeface="Cambria Math" panose="02040503050406030204" pitchFamily="18" charset="0"/>
                      </a:rPr>
                      <m:t>𝐼𝑛𝑓𝑙𝑢𝑒𝑛𝑐𝑒𝐹𝑙𝑜𝑤</m:t>
                    </m:r>
                    <m:r>
                      <a:rPr lang="en-US" altLang="zh-TW" sz="3200" b="0" i="1" smtClean="0">
                        <a:solidFill>
                          <a:srgbClr val="FFFFFF"/>
                        </a:solidFill>
                        <a:latin typeface="Cambria Math" panose="02040503050406030204" pitchFamily="18" charset="0"/>
                        <a:ea typeface="Cambria Math" panose="02040503050406030204" pitchFamily="18" charset="0"/>
                      </a:rPr>
                      <m:t>(</m:t>
                    </m:r>
                    <m:r>
                      <a:rPr lang="en-US" altLang="zh-TW" sz="3200" b="0" i="1" smtClean="0">
                        <a:solidFill>
                          <a:srgbClr val="FFFFFF"/>
                        </a:solidFill>
                        <a:latin typeface="Cambria Math" panose="02040503050406030204" pitchFamily="18" charset="0"/>
                        <a:ea typeface="Cambria Math" panose="02040503050406030204" pitchFamily="18" charset="0"/>
                      </a:rPr>
                      <m:t>𝑝</m:t>
                    </m:r>
                    <m:r>
                      <a:rPr lang="en-US" altLang="zh-TW" sz="3200" b="0" i="1" smtClean="0">
                        <a:solidFill>
                          <a:srgbClr val="FFFFFF"/>
                        </a:solidFill>
                        <a:latin typeface="Cambria Math" panose="02040503050406030204" pitchFamily="18" charset="0"/>
                        <a:ea typeface="Cambria Math" panose="02040503050406030204" pitchFamily="18" charset="0"/>
                      </a:rPr>
                      <m:t>)</m:t>
                    </m:r>
                  </m:oMath>
                </a14:m>
                <a:endParaRPr lang="en-US" altLang="zh-TW" sz="3200" dirty="0" smtClean="0">
                  <a:solidFill>
                    <a:srgbClr val="FFFFFF"/>
                  </a:solidFill>
                  <a:latin typeface="Times New Roman" panose="02020603050405020304" pitchFamily="18" charset="0"/>
                  <a:ea typeface="微軟正黑體" panose="020B0604030504040204" pitchFamily="34" charset="-120"/>
                </a:endParaRPr>
              </a:p>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r>
                      <a:rPr lang="en-US" altLang="zh-TW" sz="3200" b="0" i="1" smtClean="0">
                        <a:solidFill>
                          <a:srgbClr val="FFFFFF"/>
                        </a:solidFill>
                        <a:latin typeface="Cambria Math" panose="02040503050406030204" pitchFamily="18" charset="0"/>
                        <a:ea typeface="微軟正黑體" panose="020B0604030504040204" pitchFamily="34" charset="-120"/>
                      </a:rPr>
                      <m:t>𝐼</m:t>
                    </m:r>
                    <m:d>
                      <m:dPr>
                        <m:ctrlPr>
                          <a:rPr lang="en-US" altLang="zh-TW" sz="3200" b="0" i="1" smtClean="0">
                            <a:solidFill>
                              <a:srgbClr val="FFFFFF"/>
                            </a:solidFill>
                            <a:latin typeface="Cambria Math" panose="02040503050406030204" pitchFamily="18" charset="0"/>
                            <a:ea typeface="微軟正黑體" panose="020B0604030504040204" pitchFamily="34" charset="-120"/>
                          </a:rPr>
                        </m:ctrlPr>
                      </m:dPr>
                      <m:e>
                        <m:r>
                          <a:rPr lang="en-US" altLang="zh-TW" sz="3200" b="0" i="1" smtClean="0">
                            <a:solidFill>
                              <a:srgbClr val="FFFFFF"/>
                            </a:solidFill>
                            <a:latin typeface="Cambria Math" panose="02040503050406030204" pitchFamily="18" charset="0"/>
                            <a:ea typeface="微軟正黑體" panose="020B0604030504040204" pitchFamily="34" charset="-120"/>
                          </a:rPr>
                          <m:t>𝑝</m:t>
                        </m:r>
                      </m:e>
                    </m:d>
                    <m:r>
                      <a:rPr lang="en-US" altLang="zh-TW" sz="3200" b="0" i="1" smtClean="0">
                        <a:solidFill>
                          <a:srgbClr val="FFFFFF"/>
                        </a:solidFill>
                        <a:latin typeface="Cambria Math" panose="02040503050406030204" pitchFamily="18" charset="0"/>
                        <a:ea typeface="Cambria Math" panose="02040503050406030204" pitchFamily="18" charset="0"/>
                      </a:rPr>
                      <m:t>=</m:t>
                    </m:r>
                    <m:r>
                      <a:rPr lang="en-US" altLang="zh-TW" sz="3200" b="0" i="1" smtClean="0">
                        <a:solidFill>
                          <a:srgbClr val="FFFFFF"/>
                        </a:solidFill>
                        <a:latin typeface="Cambria Math" panose="02040503050406030204" pitchFamily="18" charset="0"/>
                        <a:ea typeface="Cambria Math" panose="02040503050406030204" pitchFamily="18" charset="0"/>
                      </a:rPr>
                      <m:t>𝑤</m:t>
                    </m:r>
                    <m:d>
                      <m:dPr>
                        <m:ctrlPr>
                          <a:rPr lang="en-US" altLang="zh-TW" sz="3200" b="0" i="1" smtClean="0">
                            <a:solidFill>
                              <a:srgbClr val="FFFFFF"/>
                            </a:solidFill>
                            <a:latin typeface="Cambria Math" panose="02040503050406030204" pitchFamily="18" charset="0"/>
                            <a:ea typeface="Cambria Math" panose="02040503050406030204" pitchFamily="18" charset="0"/>
                          </a:rPr>
                        </m:ctrlPr>
                      </m:dPr>
                      <m:e>
                        <m:r>
                          <a:rPr lang="zh-TW" altLang="en-US" sz="3200" b="0" i="1" smtClean="0">
                            <a:solidFill>
                              <a:srgbClr val="FFFFFF"/>
                            </a:solidFill>
                            <a:latin typeface="Cambria Math" panose="02040503050406030204" pitchFamily="18" charset="0"/>
                            <a:ea typeface="Cambria Math" panose="02040503050406030204" pitchFamily="18" charset="0"/>
                          </a:rPr>
                          <m:t>𝜆</m:t>
                        </m:r>
                      </m:e>
                    </m:d>
                    <m:r>
                      <a:rPr lang="en-US" altLang="zh-TW" sz="3200" b="0" i="1" smtClean="0">
                        <a:solidFill>
                          <a:srgbClr val="FFFFFF"/>
                        </a:solidFill>
                        <a:latin typeface="Cambria Math" panose="02040503050406030204" pitchFamily="18" charset="0"/>
                        <a:ea typeface="Cambria Math" panose="02040503050406030204" pitchFamily="18" charset="0"/>
                      </a:rPr>
                      <m:t>×(</m:t>
                    </m:r>
                    <m:sSub>
                      <m:sSubPr>
                        <m:ctrlPr>
                          <a:rPr lang="en-US" altLang="zh-TW" sz="3200" b="0" i="1" smtClean="0">
                            <a:solidFill>
                              <a:srgbClr val="FFFFFF"/>
                            </a:solidFill>
                            <a:latin typeface="Cambria Math" panose="02040503050406030204" pitchFamily="18" charset="0"/>
                            <a:ea typeface="Cambria Math" panose="02040503050406030204" pitchFamily="18" charset="0"/>
                          </a:rPr>
                        </m:ctrlPr>
                      </m:sSubPr>
                      <m:e>
                        <m:r>
                          <a:rPr lang="en-US" altLang="zh-TW" sz="3200" b="0" i="1" smtClean="0">
                            <a:solidFill>
                              <a:srgbClr val="FFFFFF"/>
                            </a:solidFill>
                            <a:latin typeface="Cambria Math" panose="02040503050406030204" pitchFamily="18" charset="0"/>
                            <a:ea typeface="Cambria Math" panose="02040503050406030204" pitchFamily="18" charset="0"/>
                          </a:rPr>
                          <m:t>𝑤</m:t>
                        </m:r>
                      </m:e>
                      <m:sub>
                        <m:r>
                          <a:rPr lang="en-US" altLang="zh-TW" sz="3200" b="0" i="1" smtClean="0">
                            <a:solidFill>
                              <a:srgbClr val="FFFFFF"/>
                            </a:solidFill>
                            <a:latin typeface="Cambria Math" panose="02040503050406030204" pitchFamily="18" charset="0"/>
                            <a:ea typeface="Cambria Math" panose="02040503050406030204" pitchFamily="18" charset="0"/>
                          </a:rPr>
                          <m:t>𝑐𝑜𝑚</m:t>
                        </m:r>
                      </m:sub>
                    </m:sSub>
                    <m:sSub>
                      <m:sSubPr>
                        <m:ctrlPr>
                          <a:rPr lang="en-US" altLang="zh-TW" sz="3200" b="0" i="1" smtClean="0">
                            <a:solidFill>
                              <a:srgbClr val="FFFFFF"/>
                            </a:solidFill>
                            <a:latin typeface="Cambria Math" panose="02040503050406030204" pitchFamily="18" charset="0"/>
                            <a:ea typeface="Cambria Math" panose="02040503050406030204" pitchFamily="18" charset="0"/>
                          </a:rPr>
                        </m:ctrlPr>
                      </m:sSubPr>
                      <m:e>
                        <m:r>
                          <a:rPr lang="zh-TW" altLang="en-US" sz="3200" b="0" i="1" smtClean="0">
                            <a:solidFill>
                              <a:srgbClr val="FFFFFF"/>
                            </a:solidFill>
                            <a:latin typeface="Cambria Math" panose="02040503050406030204" pitchFamily="18" charset="0"/>
                            <a:ea typeface="Cambria Math" panose="02040503050406030204" pitchFamily="18" charset="0"/>
                          </a:rPr>
                          <m:t>𝛾</m:t>
                        </m:r>
                      </m:e>
                      <m:sub>
                        <m:r>
                          <a:rPr lang="en-US" altLang="zh-TW" sz="3200" b="0" i="1" smtClean="0">
                            <a:solidFill>
                              <a:srgbClr val="FFFFFF"/>
                            </a:solidFill>
                            <a:latin typeface="Cambria Math" panose="02040503050406030204" pitchFamily="18" charset="0"/>
                            <a:ea typeface="Cambria Math" panose="02040503050406030204" pitchFamily="18" charset="0"/>
                          </a:rPr>
                          <m:t>𝑝</m:t>
                        </m:r>
                      </m:sub>
                    </m:sSub>
                    <m:r>
                      <a:rPr lang="en-US" altLang="zh-TW" sz="3200" b="0" i="0" smtClean="0">
                        <a:solidFill>
                          <a:srgbClr val="FFFFFF"/>
                        </a:solidFill>
                        <a:latin typeface="Cambria Math" panose="02040503050406030204" pitchFamily="18" charset="0"/>
                        <a:ea typeface="Cambria Math" panose="02040503050406030204" pitchFamily="18" charset="0"/>
                      </a:rPr>
                      <m:t>+</m:t>
                    </m:r>
                    <m:r>
                      <m:rPr>
                        <m:sty m:val="p"/>
                      </m:rPr>
                      <a:rPr lang="en-US" altLang="zh-TW" sz="3200" b="0" i="0" smtClean="0">
                        <a:solidFill>
                          <a:srgbClr val="FFFFFF"/>
                        </a:solidFill>
                        <a:latin typeface="Cambria Math" panose="02040503050406030204" pitchFamily="18" charset="0"/>
                        <a:ea typeface="Cambria Math" panose="02040503050406030204" pitchFamily="18" charset="0"/>
                      </a:rPr>
                      <m:t>InfluenceFlow</m:t>
                    </m:r>
                    <m:d>
                      <m:dPr>
                        <m:ctrlPr>
                          <a:rPr lang="en-US" altLang="zh-TW" sz="3200" b="0" i="1" smtClean="0">
                            <a:solidFill>
                              <a:srgbClr val="FFFFFF"/>
                            </a:solidFill>
                            <a:latin typeface="Cambria Math" panose="02040503050406030204" pitchFamily="18" charset="0"/>
                            <a:ea typeface="Cambria Math" panose="02040503050406030204" pitchFamily="18" charset="0"/>
                          </a:rPr>
                        </m:ctrlPr>
                      </m:dPr>
                      <m:e>
                        <m:r>
                          <m:rPr>
                            <m:sty m:val="p"/>
                          </m:rPr>
                          <a:rPr lang="en-US" altLang="zh-TW" sz="3200" b="0" i="0" smtClean="0">
                            <a:solidFill>
                              <a:srgbClr val="FFFFFF"/>
                            </a:solidFill>
                            <a:latin typeface="Cambria Math" panose="02040503050406030204" pitchFamily="18" charset="0"/>
                            <a:ea typeface="Cambria Math" panose="02040503050406030204" pitchFamily="18" charset="0"/>
                          </a:rPr>
                          <m:t>p</m:t>
                        </m:r>
                      </m:e>
                    </m:d>
                    <m:r>
                      <a:rPr lang="en-US" altLang="zh-TW" sz="3200" b="0" i="0" smtClean="0">
                        <a:solidFill>
                          <a:srgbClr val="FFFFFF"/>
                        </a:solidFill>
                        <a:latin typeface="Cambria Math" panose="02040503050406030204" pitchFamily="18" charset="0"/>
                        <a:ea typeface="Cambria Math" panose="02040503050406030204" pitchFamily="18" charset="0"/>
                      </a:rPr>
                      <m:t>)</m:t>
                    </m:r>
                  </m:oMath>
                </a14:m>
                <a:endParaRPr lang="en-US" altLang="zh-TW" sz="3200" dirty="0" smtClean="0">
                  <a:solidFill>
                    <a:srgbClr val="FFFFFF"/>
                  </a:solidFill>
                  <a:latin typeface="Times New Roman" panose="02020603050405020304" pitchFamily="18" charset="0"/>
                  <a:ea typeface="微軟正黑體" panose="020B0604030504040204" pitchFamily="34" charset="-120"/>
                </a:endParaRPr>
              </a:p>
              <a:p>
                <a:pPr eaLnBrk="1" hangingPunct="1">
                  <a:lnSpc>
                    <a:spcPct val="90000"/>
                  </a:lnSpc>
                  <a:spcBef>
                    <a:spcPts val="1000"/>
                  </a:spcBef>
                  <a:spcAft>
                    <a:spcPts val="1425"/>
                  </a:spcAft>
                  <a:buClr>
                    <a:srgbClr val="FFFFFF"/>
                  </a:buClr>
                  <a:buSzPct val="45000"/>
                  <a:buFont typeface="Arial" panose="020B0604020202020204" pitchFamily="34" charset="0"/>
                  <a:buChar char="•"/>
                </a:pPr>
                <a14:m>
                  <m:oMath xmlns:m="http://schemas.openxmlformats.org/officeDocument/2006/math">
                    <m:sSub>
                      <m:sSubPr>
                        <m:ctrlPr>
                          <a:rPr lang="en-US" altLang="zh-TW" sz="3200" b="0" i="1" smtClean="0">
                            <a:solidFill>
                              <a:srgbClr val="FFFFFF"/>
                            </a:solidFill>
                            <a:latin typeface="Cambria Math" panose="02040503050406030204" pitchFamily="18" charset="0"/>
                            <a:ea typeface="Cambria Math" panose="02040503050406030204" pitchFamily="18" charset="0"/>
                          </a:rPr>
                        </m:ctrlPr>
                      </m:sSubPr>
                      <m:e>
                        <m:r>
                          <a:rPr lang="en-US" altLang="zh-TW" sz="3200" b="0" i="1" smtClean="0">
                            <a:solidFill>
                              <a:srgbClr val="FFFFFF"/>
                            </a:solidFill>
                            <a:latin typeface="Cambria Math" panose="02040503050406030204" pitchFamily="18" charset="0"/>
                            <a:ea typeface="Cambria Math" panose="02040503050406030204" pitchFamily="18" charset="0"/>
                          </a:rPr>
                          <m:t>𝑖𝐼𝑛𝑑𝑒𝑥</m:t>
                        </m:r>
                        <m:r>
                          <a:rPr lang="en-US" altLang="zh-TW" sz="3200" b="0" i="1" smtClean="0">
                            <a:solidFill>
                              <a:srgbClr val="FFFFFF"/>
                            </a:solidFill>
                            <a:latin typeface="Cambria Math" panose="02040503050406030204" pitchFamily="18" charset="0"/>
                            <a:ea typeface="Cambria Math" panose="02040503050406030204" pitchFamily="18" charset="0"/>
                          </a:rPr>
                          <m:t>=</m:t>
                        </m:r>
                        <m:r>
                          <m:rPr>
                            <m:sty m:val="p"/>
                          </m:rPr>
                          <a:rPr lang="en-US" altLang="zh-TW" sz="3200" b="0" i="0" smtClean="0">
                            <a:solidFill>
                              <a:srgbClr val="FFFFFF"/>
                            </a:solidFill>
                            <a:latin typeface="Cambria Math" panose="02040503050406030204" pitchFamily="18" charset="0"/>
                            <a:ea typeface="Cambria Math" panose="02040503050406030204" pitchFamily="18" charset="0"/>
                          </a:rPr>
                          <m:t>max</m:t>
                        </m:r>
                        <m:r>
                          <a:rPr lang="en-US" altLang="zh-TW" sz="3200" b="0" i="1" smtClean="0">
                            <a:solidFill>
                              <a:srgbClr val="FFFFFF"/>
                            </a:solidFill>
                            <a:latin typeface="Cambria Math" panose="02040503050406030204" pitchFamily="18" charset="0"/>
                            <a:ea typeface="Cambria Math" panose="02040503050406030204" pitchFamily="18" charset="0"/>
                          </a:rPr>
                          <m:t>⁡(</m:t>
                        </m:r>
                        <m:r>
                          <a:rPr lang="en-US" altLang="zh-TW" sz="3200" b="0" i="1" smtClean="0">
                            <a:solidFill>
                              <a:srgbClr val="FFFFFF"/>
                            </a:solidFill>
                            <a:latin typeface="Cambria Math" panose="02040503050406030204" pitchFamily="18" charset="0"/>
                            <a:ea typeface="Cambria Math" panose="02040503050406030204" pitchFamily="18" charset="0"/>
                          </a:rPr>
                          <m:t>𝐼</m:t>
                        </m:r>
                        <m:r>
                          <a:rPr lang="en-US" altLang="zh-TW" sz="3200" b="0" i="1" smtClean="0">
                            <a:solidFill>
                              <a:srgbClr val="FFFFFF"/>
                            </a:solidFill>
                            <a:latin typeface="Cambria Math" panose="02040503050406030204" pitchFamily="18" charset="0"/>
                            <a:ea typeface="Cambria Math" panose="02040503050406030204" pitchFamily="18" charset="0"/>
                          </a:rPr>
                          <m:t>(</m:t>
                        </m:r>
                        <m:r>
                          <a:rPr lang="en-US" altLang="zh-TW" sz="3200" b="0" i="1" smtClean="0">
                            <a:solidFill>
                              <a:srgbClr val="FFFFFF"/>
                            </a:solidFill>
                            <a:latin typeface="Cambria Math" panose="02040503050406030204" pitchFamily="18" charset="0"/>
                            <a:ea typeface="Cambria Math" panose="02040503050406030204" pitchFamily="18" charset="0"/>
                          </a:rPr>
                          <m:t>𝑝</m:t>
                        </m:r>
                      </m:e>
                      <m:sub>
                        <m:r>
                          <a:rPr lang="en-US" altLang="zh-TW" sz="3200" b="0" i="1" smtClean="0">
                            <a:solidFill>
                              <a:srgbClr val="FFFFFF"/>
                            </a:solidFill>
                            <a:latin typeface="Cambria Math" panose="02040503050406030204" pitchFamily="18" charset="0"/>
                            <a:ea typeface="Cambria Math" panose="02040503050406030204" pitchFamily="18" charset="0"/>
                          </a:rPr>
                          <m:t>𝑖</m:t>
                        </m:r>
                      </m:sub>
                    </m:sSub>
                    <m:r>
                      <a:rPr lang="en-US" altLang="zh-TW" sz="3200" b="0" i="1" smtClean="0">
                        <a:solidFill>
                          <a:srgbClr val="FFFFFF"/>
                        </a:solidFill>
                        <a:latin typeface="Cambria Math" panose="02040503050406030204" pitchFamily="18" charset="0"/>
                        <a:ea typeface="Cambria Math" panose="02040503050406030204" pitchFamily="18" charset="0"/>
                      </a:rPr>
                      <m:t>))</m:t>
                    </m:r>
                  </m:oMath>
                </a14:m>
                <a:endParaRPr lang="zh-TW" altLang="zh-TW" sz="3200" dirty="0">
                  <a:solidFill>
                    <a:srgbClr val="FFFFFF"/>
                  </a:solidFill>
                  <a:latin typeface="Times New Roman" panose="02020603050405020304" pitchFamily="18" charset="0"/>
                  <a:ea typeface="微軟正黑體" panose="020B0604030504040204" pitchFamily="34" charset="-120"/>
                </a:endParaRPr>
              </a:p>
            </p:txBody>
          </p:sp>
        </mc:Choice>
        <mc:Fallback xmlns="">
          <p:sp>
            <p:nvSpPr>
              <p:cNvPr id="15363" name="Text Box 2"/>
              <p:cNvSpPr txBox="1">
                <a:spLocks noRot="1" noChangeAspect="1" noMove="1" noResize="1" noEditPoints="1" noAdjustHandles="1" noChangeArrowheads="1" noChangeShapeType="1" noTextEdit="1"/>
              </p:cNvSpPr>
              <p:nvPr/>
            </p:nvSpPr>
            <p:spPr bwMode="auto">
              <a:xfrm>
                <a:off x="838200" y="1825625"/>
                <a:ext cx="10515600" cy="4351338"/>
              </a:xfrm>
              <a:prstGeom prst="rect">
                <a:avLst/>
              </a:prstGeom>
              <a:blipFill rotWithShape="0">
                <a:blip r:embed="rId3"/>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TW" altLang="en-US">
                    <a:noFill/>
                  </a:rPr>
                  <a:t> </a:t>
                </a:r>
              </a:p>
            </p:txBody>
          </p:sp>
        </mc:Fallback>
      </mc:AlternateContent>
    </p:spTree>
    <p:extLst>
      <p:ext uri="{BB962C8B-B14F-4D97-AF65-F5344CB8AC3E}">
        <p14:creationId xmlns:p14="http://schemas.microsoft.com/office/powerpoint/2010/main" val="10656053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訂 1">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訂 1">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921</Words>
  <Application>Microsoft Office PowerPoint</Application>
  <PresentationFormat>寬螢幕</PresentationFormat>
  <Paragraphs>128</Paragraphs>
  <Slides>16</Slides>
  <Notes>15</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16</vt:i4>
      </vt:variant>
    </vt:vector>
  </HeadingPairs>
  <TitlesOfParts>
    <vt:vector size="25" baseType="lpstr">
      <vt:lpstr>Microsoft YaHei</vt:lpstr>
      <vt:lpstr>新細明體</vt:lpstr>
      <vt:lpstr>微軟正黑體</vt:lpstr>
      <vt:lpstr>Arial</vt:lpstr>
      <vt:lpstr>Calibri</vt:lpstr>
      <vt:lpstr>Cambria Math</vt:lpstr>
      <vt:lpstr>Times New Roman</vt:lpstr>
      <vt:lpstr>Office 佈景主題</vt:lpstr>
      <vt:lpstr>Office 佈景主題</vt:lpstr>
      <vt:lpstr>Identifying the Influential Blogger in a Community</vt:lpstr>
      <vt:lpstr>Outline</vt:lpstr>
      <vt:lpstr>Introduction</vt:lpstr>
      <vt:lpstr>Challenges</vt:lpstr>
      <vt:lpstr>Definition</vt:lpstr>
      <vt:lpstr>Definition</vt:lpstr>
      <vt:lpstr>Model</vt:lpstr>
      <vt:lpstr>Model</vt:lpstr>
      <vt:lpstr>Model</vt:lpstr>
      <vt:lpstr>Data</vt:lpstr>
      <vt:lpstr>Result</vt:lpstr>
      <vt:lpstr>Evaluation</vt:lpstr>
      <vt:lpstr>Discussion</vt:lpstr>
      <vt:lpstr>Discussion</vt:lpstr>
      <vt:lpstr>Discussion</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Online Protest Participation of Social Media Users</dc:title>
  <dc:creator>韓斌</dc:creator>
  <cp:lastModifiedBy>韓斌</cp:lastModifiedBy>
  <cp:revision>67</cp:revision>
  <cp:lastPrinted>1601-01-01T00:00:00Z</cp:lastPrinted>
  <dcterms:created xsi:type="dcterms:W3CDTF">1601-01-01T00:00:00Z</dcterms:created>
  <dcterms:modified xsi:type="dcterms:W3CDTF">2016-05-09T05:33:45Z</dcterms:modified>
</cp:coreProperties>
</file>