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8"/>
  </p:notesMasterIdLst>
  <p:sldIdLst>
    <p:sldId id="259" r:id="rId2"/>
    <p:sldId id="260" r:id="rId3"/>
    <p:sldId id="261" r:id="rId4"/>
    <p:sldId id="263" r:id="rId5"/>
    <p:sldId id="262" r:id="rId6"/>
    <p:sldId id="274" r:id="rId7"/>
    <p:sldId id="275" r:id="rId8"/>
    <p:sldId id="278" r:id="rId9"/>
    <p:sldId id="279" r:id="rId10"/>
    <p:sldId id="264" r:id="rId11"/>
    <p:sldId id="273" r:id="rId12"/>
    <p:sldId id="265" r:id="rId13"/>
    <p:sldId id="268" r:id="rId14"/>
    <p:sldId id="267" r:id="rId15"/>
    <p:sldId id="281" r:id="rId16"/>
    <p:sldId id="280" r:id="rId17"/>
  </p:sldIdLst>
  <p:sldSz cx="1343977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 showGuides="1">
      <p:cViewPr varScale="1">
        <p:scale>
          <a:sx n="64" d="100"/>
          <a:sy n="64" d="100"/>
        </p:scale>
        <p:origin x="798" y="66"/>
      </p:cViewPr>
      <p:guideLst>
        <p:guide orient="horz" pos="2381"/>
        <p:guide pos="423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92125" y="1027113"/>
            <a:ext cx="6573838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Klicken Sie, um das Format der Notizen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61098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檔，目前有多少</a:t>
            </a:r>
            <a:r>
              <a:rPr lang="en-US" altLang="zh-TW" dirty="0" smtClean="0"/>
              <a:t>20G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36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zh-TW" dirty="0" smtClean="0"/>
              <a:t>24: </a:t>
            </a:r>
            <a:r>
              <a:rPr lang="zh-TW" altLang="en-US" dirty="0" smtClean="0"/>
              <a:t>數位生活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4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10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1. an influential post p is referenced in many other posts</a:t>
            </a:r>
            <a:r>
              <a:rPr lang="en-US" altLang="zh-TW" sz="2000" kern="1200" baseline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is large. The more influential the referring posts are, the more influential the referred post becomes.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2. A large number of comments indicates that the post affects many such that they care to write comments, and therefore, the post can be influential. 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Fighting spam is outside the scope of this work.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3.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baseline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may suggest that a post refers to many other blog posts or articles, indicating that it is less likely to be novel. The number of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is negatively correlated with the number of comments which means more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reduces people's attention.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4.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as a heuristic measure for checking if a post is influential or not. The blog post length is positively correlated with number of comments.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2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11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1. an influential post p is referenced in many other posts</a:t>
            </a:r>
            <a:r>
              <a:rPr lang="en-US" altLang="zh-TW" sz="2000" kern="1200" baseline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is large. The more influential the referring posts are, the more influential the referred post becomes.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2. A large number of comments indicates that the post affects many such that they care to write comments, and therefore, the post can be influential. 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Fighting spam is outside the scope of this work.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3.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baseline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may suggest that a post refers to many other blog posts or articles, indicating that it is less likely to be novel. The number of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is negatively correlated with the number of comments which means more </a:t>
            </a:r>
            <a:r>
              <a:rPr lang="en-US" altLang="zh-TW" sz="2000" kern="12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outlinks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reduces people's attention.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4.</a:t>
            </a:r>
            <a:r>
              <a:rPr lang="en-US" altLang="zh-TW" sz="20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as a heuristic measure for checking if a post is influential or not. The blog post length is positively correlated with number of comments.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0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12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13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 Box 2"/>
              <p:cNvSpPr txBox="1"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noFill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/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zh-TW" sz="2000" dirty="0" smtClean="0"/>
                        <m:t>目前我們遇到比較麻煩的地方是沒有對照組來看我們改進後的成效，所以我們決定用問卷的方式來做一個小型的排名表做對照。</m:t>
                      </m:r>
                    </m:oMath>
                  </m:oMathPara>
                </a14:m>
                <a:endParaRPr lang="zh-TW" altLang="zh-TW" sz="2000" dirty="0"/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/>
                        <m:t>	</m:t>
                      </m:r>
                      <m:r>
                        <m:rPr>
                          <m:nor/>
                        </m:rPr>
                        <a:rPr lang="zh-TW" altLang="zh-TW" sz="2000" dirty="0"/>
                        <m:t>在之後如果有機會我們有個想法，從標題或內文擷取一些單詞，找出一些熱門單詞來做為為文章評分的元素之一。</m:t>
                      </m:r>
                    </m:oMath>
                  </m:oMathPara>
                </a14:m>
                <a:endParaRPr lang="zh-TW" altLang="zh-TW" sz="2000" dirty="0"/>
              </a:p>
            </p:txBody>
          </p:sp>
        </mc:Choice>
        <mc:Fallback xmlns="">
          <p:sp>
            <p:nvSpPr>
              <p:cNvPr id="16388" name="Text Box 2"/>
              <p:cNvSpPr txBox="1"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noFill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/>
              <a:p>
                <a:pPr eaLnBrk="1"/>
                <a:r>
                  <a:rPr lang="zh-TW" altLang="zh-TW" sz="2000" i="0" dirty="0" smtClean="0">
                    <a:latin typeface="Cambria Math" panose="02040503050406030204" pitchFamily="18" charset="0"/>
                  </a:rPr>
                  <a:t>"目前我們遇到比較麻煩的地方是沒有對照組來看我們改進後的成效，所以我們決定用問卷的方式來做一個小型的排名表做對照。</a:t>
                </a:r>
                <a:r>
                  <a:rPr lang="zh-TW" altLang="en-US" sz="2000" i="0" dirty="0" smtClean="0"/>
                  <a:t>"</a:t>
                </a:r>
                <a:endParaRPr lang="zh-TW" altLang="zh-TW" sz="2000" dirty="0"/>
              </a:p>
              <a:p>
                <a:pPr eaLnBrk="1"/>
                <a:r>
                  <a:rPr lang="en-US" altLang="zh-TW" sz="2000" i="0" dirty="0">
                    <a:latin typeface="Cambria Math" panose="02040503050406030204" pitchFamily="18" charset="0"/>
                  </a:rPr>
                  <a:t>"	</a:t>
                </a:r>
                <a:r>
                  <a:rPr lang="zh-TW" altLang="zh-TW" sz="2000" i="0" dirty="0">
                    <a:latin typeface="Cambria Math" panose="02040503050406030204" pitchFamily="18" charset="0"/>
                  </a:rPr>
                  <a:t>在之後如果有機會我們有個想法，從標題或內文擷取一些單詞，找出一些熱門單詞來做為為文章評分的元素之一。</a:t>
                </a:r>
                <a:r>
                  <a:rPr lang="zh-TW" altLang="en-US" sz="2000" i="0" dirty="0"/>
                  <a:t>"</a:t>
                </a:r>
                <a:endParaRPr lang="zh-TW" altLang="zh-TW" sz="2000" dirty="0"/>
              </a:p>
            </p:txBody>
          </p:sp>
        </mc:Fallback>
      </mc:AlternateContent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13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5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14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14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15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4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CE15E-13D9-4EE4-B615-2660585E68A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998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1F0F5-6AB9-4490-A929-1682B2F8316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529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02E11-750C-48EC-9DAF-04B48047402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1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E1A7C-1DCF-4351-889B-0E1E08B0F2B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48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FA577-71E5-45A0-8057-C85E5E50AEA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39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CD4AD-B460-467E-A93F-A0277575C85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1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94752-04DF-4F7E-A8E0-2C9D82082D7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2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A664A-9E17-4497-B494-5D7DDE25700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84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F8DE3-7DC8-463A-8766-C492058313E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22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F7F35-4DFA-4D74-B1A6-D0E6757E90E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3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788EE-3951-4980-8E84-78E452765FA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0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71A436-64B9-4FC4-984E-21818382F4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5902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+mn-lt"/>
              </a:rPr>
              <a:t>Social Media Mining</a:t>
            </a:r>
            <a:br>
              <a:rPr lang="en-US" altLang="zh-TW" sz="6600" dirty="0" smtClean="0">
                <a:latin typeface="+mn-lt"/>
              </a:rPr>
            </a:br>
            <a:r>
              <a:rPr lang="en-US" altLang="zh-TW" sz="6600" dirty="0" smtClean="0">
                <a:latin typeface="+mn-lt"/>
              </a:rPr>
              <a:t>Proposal</a:t>
            </a:r>
            <a:endParaRPr lang="zh-TW" altLang="en-US" sz="6600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3121625"/>
          </a:xfrm>
        </p:spPr>
        <p:txBody>
          <a:bodyPr>
            <a:normAutofit lnSpcReduction="10000"/>
          </a:bodyPr>
          <a:lstStyle/>
          <a:p>
            <a:r>
              <a:rPr lang="en-US" altLang="zh-TW" sz="3500" smtClean="0"/>
              <a:t>Identifying </a:t>
            </a:r>
            <a:r>
              <a:rPr lang="en-US" altLang="zh-TW" sz="3500" smtClean="0"/>
              <a:t>Influential </a:t>
            </a:r>
            <a:r>
              <a:rPr lang="en-US" altLang="zh-TW" sz="3500" dirty="0" smtClean="0"/>
              <a:t>Bloggers in a Community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CSIE3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韓文彬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CSIE3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林佳育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0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>
                <a:latin typeface="+mn-lt"/>
              </a:rPr>
              <a:t>Model</a:t>
            </a:r>
            <a:endParaRPr lang="zh-TW" altLang="zh-TW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2"/>
              <p:cNvSpPr txBox="1">
                <a:spLocks noChangeArrowheads="1"/>
              </p:cNvSpPr>
              <p:nvPr/>
            </p:nvSpPr>
            <p:spPr bwMode="auto">
              <a:xfrm>
                <a:off x="923985" y="2012367"/>
                <a:ext cx="11591806" cy="4796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11" tIns="49605" rIns="99211" bIns="49605"/>
              <a:lstStyle>
                <a:lvl1pPr marL="228600" indent="-22701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: influence score for a post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Recognition: number of </a:t>
                </a:r>
                <a:r>
                  <a:rPr lang="en-US" altLang="zh-TW" sz="3600" dirty="0" err="1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inlinks</a:t>
                </a:r>
                <a14:m>
                  <m:oMath xmlns:m="http://schemas.openxmlformats.org/officeDocument/2006/math"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zh-TW" altLang="en-US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𝜄</m:t>
                    </m:r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Activity Generation: number of </a:t>
                </a:r>
                <a:r>
                  <a:rPr lang="en-US" altLang="zh-TW" sz="3600" dirty="0" err="1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comments</a:t>
                </a:r>
                <a14:m>
                  <m:oMath xmlns:m="http://schemas.openxmlformats.org/officeDocument/2006/math"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zh-TW" altLang="en-US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𝛾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Novelty: number of </a:t>
                </a:r>
                <a:r>
                  <a:rPr lang="en-US" altLang="zh-TW" sz="3600" dirty="0" err="1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outlinks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Eloquence: length of a post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TW" sz="3600" dirty="0">
                    <a:solidFill>
                      <a:srgbClr val="FFFFFF"/>
                    </a:solidFill>
                    <a:latin typeface="+mn-lt"/>
                    <a:ea typeface="微軟正黑體" panose="020B0604030504040204" pitchFamily="34" charset="-120"/>
                  </a:rPr>
                  <a:t>. </a:t>
                </a:r>
                <a:endParaRPr lang="zh-TW" altLang="zh-TW" sz="3600" dirty="0">
                  <a:solidFill>
                    <a:srgbClr val="FFFFFF"/>
                  </a:solidFill>
                  <a:latin typeface="+mn-lt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536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985" y="2012367"/>
                <a:ext cx="11591806" cy="4796670"/>
              </a:xfrm>
              <a:prstGeom prst="rect">
                <a:avLst/>
              </a:prstGeom>
              <a:blipFill rotWithShape="0">
                <a:blip r:embed="rId3"/>
                <a:stretch>
                  <a:fillRect l="-210" t="-1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917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>
                <a:latin typeface="+mn-lt"/>
              </a:rPr>
              <a:t>Model</a:t>
            </a:r>
            <a:endParaRPr lang="zh-TW" altLang="zh-TW" sz="5400" dirty="0">
              <a:latin typeface="+mn-lt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23985" y="2012367"/>
            <a:ext cx="11591806" cy="47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11" tIns="49605" rIns="99211" bIns="49605"/>
          <a:lstStyle>
            <a:lvl1pPr marL="228600" indent="-2270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100"/>
              </a:spcBef>
              <a:spcAft>
                <a:spcPts val="157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Outlinks</a:t>
            </a:r>
            <a:r>
              <a:rPr lang="en-US" altLang="zh-TW" sz="36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: html nodes.</a:t>
            </a:r>
          </a:p>
          <a:p>
            <a:pPr hangingPunct="1">
              <a:lnSpc>
                <a:spcPct val="90000"/>
              </a:lnSpc>
              <a:spcBef>
                <a:spcPts val="1100"/>
              </a:spcBef>
              <a:spcAft>
                <a:spcPts val="157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Comments: html nodes.</a:t>
            </a:r>
          </a:p>
          <a:p>
            <a:pPr hangingPunct="1">
              <a:lnSpc>
                <a:spcPct val="90000"/>
              </a:lnSpc>
              <a:spcBef>
                <a:spcPts val="1100"/>
              </a:spcBef>
              <a:spcAft>
                <a:spcPts val="157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Length of article: number of words.</a:t>
            </a:r>
          </a:p>
          <a:p>
            <a:pPr hangingPunct="1">
              <a:lnSpc>
                <a:spcPct val="90000"/>
              </a:lnSpc>
              <a:spcBef>
                <a:spcPts val="1100"/>
              </a:spcBef>
              <a:spcAft>
                <a:spcPts val="157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Inlinks</a:t>
            </a:r>
            <a:r>
              <a:rPr lang="en-US" altLang="zh-TW" sz="36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: google </a:t>
            </a:r>
            <a:r>
              <a:rPr lang="en-US" altLang="zh-TW" sz="3600" dirty="0" err="1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url</a:t>
            </a:r>
            <a:r>
              <a:rPr lang="en-US" altLang="zh-TW" sz="36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3655" r="43359" b="39615"/>
          <a:stretch/>
        </p:blipFill>
        <p:spPr>
          <a:xfrm>
            <a:off x="5927799" y="4319315"/>
            <a:ext cx="7369671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884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 smtClean="0">
                <a:latin typeface="+mn-lt"/>
              </a:rPr>
              <a:t>Formula</a:t>
            </a:r>
            <a:endParaRPr lang="zh-TW" altLang="zh-TW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2"/>
              <p:cNvSpPr txBox="1">
                <a:spLocks noChangeArrowheads="1"/>
              </p:cNvSpPr>
              <p:nvPr/>
            </p:nvSpPr>
            <p:spPr bwMode="auto">
              <a:xfrm>
                <a:off x="923985" y="2012367"/>
                <a:ext cx="11591806" cy="4796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11" tIns="49605" rIns="99211" bIns="49605"/>
              <a:lstStyle>
                <a:lvl1pPr marL="228600" indent="-22701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𝐼𝑛𝑓𝑙𝑢𝑒𝑛𝑐𝑒𝐹𝑙𝑜𝑤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𝑖𝑛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m:rPr>
                            <m:lit/>
                          </m:r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m:rPr>
                            <m:lit/>
                          </m:rP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𝜄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</m:sup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  <m:d>
                          <m:dPr>
                            <m:ctrlP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𝑜𝑢𝑡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|</m:t>
                            </m:r>
                            <m:r>
                              <a:rPr lang="zh-TW" altLang="en-US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𝜃</m:t>
                            </m:r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𝐼</m:t>
                            </m:r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36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𝐼𝑛𝑓𝑙𝑢𝑒𝑛𝑐𝑒𝐹𝑙𝑜𝑤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6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InfluenceFlow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6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103"/>
                  </a:spcBef>
                  <a:spcAft>
                    <a:spcPts val="1571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𝑖𝐼𝑛𝑑𝑒𝑥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TW" altLang="zh-TW" sz="36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536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985" y="2012367"/>
                <a:ext cx="11591806" cy="4796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730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 smtClean="0">
                <a:latin typeface="+mn-lt"/>
              </a:rPr>
              <a:t>Evaluation</a:t>
            </a:r>
            <a:endParaRPr lang="zh-TW" altLang="zh-TW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23985" y="1859222"/>
                <a:ext cx="11591806" cy="4796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11" tIns="49605" rIns="99211" bIns="49605"/>
              <a:lstStyle>
                <a:lvl1pPr marL="228600" indent="-22701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marL="886869" indent="-742950">
                  <a:buClr>
                    <a:schemeClr val="tx1"/>
                  </a:buClr>
                  <a:buFont typeface="+mj-lt"/>
                  <a:buAutoNum type="arabicPeriod"/>
                  <a:tabLst>
                    <a:tab pos="965103" algn="l"/>
                    <a:tab pos="1930207" algn="l"/>
                    <a:tab pos="2895310" algn="l"/>
                    <a:tab pos="3860414" algn="l"/>
                    <a:tab pos="4825517" algn="l"/>
                    <a:tab pos="5790621" algn="l"/>
                    <a:tab pos="6755724" algn="l"/>
                    <a:tab pos="7720828" algn="l"/>
                    <a:tab pos="8685931" algn="l"/>
                    <a:tab pos="9651035" algn="l"/>
                    <a:tab pos="10616138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dirty="0"/>
                      <m:t>Without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ground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truth</m:t>
                    </m:r>
                    <m:r>
                      <m:rPr>
                        <m:nor/>
                      </m:rPr>
                      <a:rPr lang="en-US" altLang="zh-TW" sz="3600" dirty="0"/>
                      <m:t>, </m:t>
                    </m:r>
                    <m:r>
                      <m:rPr>
                        <m:nor/>
                      </m:rPr>
                      <a:rPr lang="en-US" altLang="zh-TW" sz="3600" dirty="0"/>
                      <m:t>we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have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to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rank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bloggers</m:t>
                    </m:r>
                    <m:r>
                      <m:rPr>
                        <m:nor/>
                      </m:rPr>
                      <a:rPr lang="en-US" altLang="zh-TW" sz="3600" dirty="0"/>
                      <m:t> </m:t>
                    </m:r>
                    <m:r>
                      <m:rPr>
                        <m:nor/>
                      </m:rPr>
                      <a:rPr lang="en-US" altLang="zh-TW" sz="3600" dirty="0"/>
                      <m:t>manually</m:t>
                    </m:r>
                    <m:r>
                      <m:rPr>
                        <m:nor/>
                      </m:rPr>
                      <a:rPr lang="en-US" altLang="zh-TW" sz="3600" dirty="0"/>
                      <m:t>.</m:t>
                    </m:r>
                  </m:oMath>
                </a14:m>
                <a:endParaRPr lang="en-US" altLang="zh-TW" sz="3600" dirty="0" smtClean="0"/>
              </a:p>
              <a:p>
                <a:pPr marL="886869" indent="-742950">
                  <a:buClr>
                    <a:schemeClr val="tx1"/>
                  </a:buClr>
                  <a:buFont typeface="+mj-lt"/>
                  <a:buAutoNum type="arabicPeriod"/>
                  <a:tabLst>
                    <a:tab pos="965103" algn="l"/>
                    <a:tab pos="1930207" algn="l"/>
                    <a:tab pos="2895310" algn="l"/>
                    <a:tab pos="3860414" algn="l"/>
                    <a:tab pos="4825517" algn="l"/>
                    <a:tab pos="5790621" algn="l"/>
                    <a:tab pos="6755724" algn="l"/>
                    <a:tab pos="7720828" algn="l"/>
                    <a:tab pos="8685931" algn="l"/>
                    <a:tab pos="9651035" algn="l"/>
                    <a:tab pos="10616138" algn="l"/>
                  </a:tabLst>
                </a:pPr>
                <a:r>
                  <a:rPr lang="en-US" altLang="zh-TW" sz="3600" dirty="0" smtClean="0">
                    <a:ea typeface="新細明體" panose="02020500000000000000" pitchFamily="18" charset="-120"/>
                  </a:rPr>
                  <a:t>Pick </a:t>
                </a:r>
                <a:r>
                  <a:rPr lang="en-US" altLang="zh-TW" sz="3600" dirty="0">
                    <a:ea typeface="新細明體" panose="02020500000000000000" pitchFamily="18" charset="-120"/>
                  </a:rPr>
                  <a:t>top 10 influential articles from our rank and 10 articles from </a:t>
                </a:r>
                <a:r>
                  <a:rPr lang="en-US" altLang="zh-TW" sz="3600" dirty="0" smtClean="0">
                    <a:ea typeface="新細明體" panose="02020500000000000000" pitchFamily="18" charset="-120"/>
                  </a:rPr>
                  <a:t>other.</a:t>
                </a:r>
              </a:p>
              <a:p>
                <a:pPr marL="886869" indent="-742950">
                  <a:buClr>
                    <a:schemeClr val="tx1"/>
                  </a:buClr>
                  <a:buFont typeface="+mj-lt"/>
                  <a:buAutoNum type="arabicPeriod"/>
                  <a:tabLst>
                    <a:tab pos="965103" algn="l"/>
                    <a:tab pos="1930207" algn="l"/>
                    <a:tab pos="2895310" algn="l"/>
                    <a:tab pos="3860414" algn="l"/>
                    <a:tab pos="4825517" algn="l"/>
                    <a:tab pos="5790621" algn="l"/>
                    <a:tab pos="6755724" algn="l"/>
                    <a:tab pos="7720828" algn="l"/>
                    <a:tab pos="8685931" algn="l"/>
                    <a:tab pos="9651035" algn="l"/>
                    <a:tab pos="10616138" algn="l"/>
                  </a:tabLst>
                </a:pPr>
                <a:r>
                  <a:rPr lang="en-US" altLang="zh-TW" sz="3600" dirty="0" smtClean="0">
                    <a:ea typeface="新細明體" panose="02020500000000000000" pitchFamily="18" charset="-120"/>
                  </a:rPr>
                  <a:t>Let </a:t>
                </a:r>
                <a:r>
                  <a:rPr lang="en-US" altLang="zh-TW" sz="3600" dirty="0">
                    <a:ea typeface="新細明體" panose="02020500000000000000" pitchFamily="18" charset="-120"/>
                  </a:rPr>
                  <a:t>readers vote.</a:t>
                </a:r>
                <a:endParaRPr lang="zh-TW" altLang="zh-TW" sz="360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985" y="1859222"/>
                <a:ext cx="11591806" cy="4796670"/>
              </a:xfrm>
              <a:prstGeom prst="rect">
                <a:avLst/>
              </a:prstGeom>
              <a:blipFill rotWithShape="0">
                <a:blip r:embed="rId3"/>
                <a:stretch>
                  <a:fillRect l="-158" r="-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006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 smtClean="0">
                <a:latin typeface="+mn-lt"/>
              </a:rPr>
              <a:t>Improvement</a:t>
            </a:r>
            <a:endParaRPr lang="zh-TW" altLang="zh-TW" sz="5400" dirty="0">
              <a:latin typeface="+mn-lt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8580" y="1863620"/>
            <a:ext cx="11591806" cy="47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11" tIns="49605" rIns="99211" bIns="49605"/>
          <a:lstStyle>
            <a:lvl1pPr marL="228600" indent="-2270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58269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/>
              <a:t>Consider popularity.</a:t>
            </a:r>
          </a:p>
          <a:p>
            <a:pPr marL="658269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</a:rPr>
              <a:t>Remove the </a:t>
            </a:r>
            <a:r>
              <a:rPr lang="en-US" altLang="zh-TW" sz="3600" dirty="0" err="1" smtClean="0">
                <a:solidFill>
                  <a:schemeClr val="tx1"/>
                </a:solidFill>
              </a:rPr>
              <a:t>outlink</a:t>
            </a:r>
            <a:r>
              <a:rPr lang="en-US" altLang="zh-TW" sz="3600" dirty="0" smtClean="0"/>
              <a:t> from the formula.</a:t>
            </a:r>
          </a:p>
          <a:p>
            <a:pPr marL="658269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</a:rPr>
              <a:t>Find out influential word in title or content.</a:t>
            </a:r>
          </a:p>
          <a:p>
            <a:pPr marL="658269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/>
              <a:t>Get </a:t>
            </a:r>
            <a:r>
              <a:rPr lang="en-US" altLang="zh-TW" sz="3600" smtClean="0"/>
              <a:t>average scores.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marL="658269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</a:rPr>
              <a:t>Buzzword.</a:t>
            </a:r>
            <a:endParaRPr lang="zh-TW" altLang="zh-TW" sz="36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45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23985" y="402394"/>
            <a:ext cx="11591806" cy="1461226"/>
          </a:xfrm>
        </p:spPr>
        <p:txBody>
          <a:bodyPr anchor="ctr">
            <a:normAutofit/>
          </a:bodyPr>
          <a:lstStyle/>
          <a:p>
            <a:pPr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5400" dirty="0" smtClean="0">
                <a:latin typeface="+mn-lt"/>
              </a:rPr>
              <a:t>Timeline</a:t>
            </a:r>
            <a:endParaRPr lang="zh-TW" altLang="zh-TW" sz="5400" dirty="0">
              <a:latin typeface="+mn-lt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8580" y="1647463"/>
            <a:ext cx="11591806" cy="50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11" tIns="49605" rIns="99211" bIns="49605"/>
          <a:lstStyle>
            <a:lvl1pPr marL="228600" indent="-2270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05/09 - 05/16(7) Collecting data</a:t>
            </a:r>
          </a:p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ea typeface="新細明體" panose="02020500000000000000" pitchFamily="18" charset="-120"/>
              </a:rPr>
              <a:t>05/16 - 05/20(5) Learning </a:t>
            </a:r>
            <a:r>
              <a:rPr lang="en-US" altLang="zh-TW" sz="3600" dirty="0" err="1" smtClean="0">
                <a:ea typeface="新細明體" panose="02020500000000000000" pitchFamily="18" charset="-120"/>
              </a:rPr>
              <a:t>jsoup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library</a:t>
            </a:r>
          </a:p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05/20 - 05/23(4) Programming</a:t>
            </a:r>
          </a:p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ea typeface="新細明體" panose="02020500000000000000" pitchFamily="18" charset="-120"/>
              </a:rPr>
              <a:t>05/23 - 05/26(4) Running program</a:t>
            </a:r>
          </a:p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05/26 - 05/31(6) Voting and Analyzing</a:t>
            </a:r>
          </a:p>
          <a:p>
            <a:pPr marL="715419" indent="-5715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  <a:tab pos="7720828" algn="l"/>
                <a:tab pos="8685931" algn="l"/>
                <a:tab pos="9651035" algn="l"/>
                <a:tab pos="10616138" algn="l"/>
              </a:tabLst>
            </a:pPr>
            <a:r>
              <a:rPr lang="en-US" altLang="zh-TW" sz="3600" dirty="0" smtClean="0">
                <a:ea typeface="新細明體" panose="02020500000000000000" pitchFamily="18" charset="-120"/>
              </a:rPr>
              <a:t>06/01 - Improving model</a:t>
            </a:r>
            <a:endParaRPr lang="zh-TW" altLang="zh-TW" sz="36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962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tabLst>
                <a:tab pos="797948" algn="l"/>
                <a:tab pos="1595895" algn="l"/>
                <a:tab pos="2393843" algn="l"/>
                <a:tab pos="3191790" algn="l"/>
                <a:tab pos="3989738" algn="l"/>
                <a:tab pos="4787685" algn="l"/>
                <a:tab pos="5585633" algn="l"/>
                <a:tab pos="6383580" algn="l"/>
                <a:tab pos="7181528" algn="l"/>
                <a:tab pos="7979475" algn="l"/>
                <a:tab pos="8777424" algn="l"/>
                <a:tab pos="9575370" algn="l"/>
                <a:tab pos="10373319" algn="l"/>
                <a:tab pos="11171265" algn="l"/>
              </a:tabLst>
            </a:pPr>
            <a:r>
              <a:rPr lang="en-US" altLang="zh-TW" sz="7200" dirty="0" smtClean="0">
                <a:latin typeface="+mn-lt"/>
              </a:rPr>
              <a:t>Q&amp;A</a:t>
            </a:r>
            <a:endParaRPr lang="zh-TW" altLang="zh-TW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35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+mn-lt"/>
              </a:rPr>
              <a:t>Outline</a:t>
            </a:r>
            <a:endParaRPr lang="zh-TW" altLang="en-US" sz="5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3985" y="1691605"/>
            <a:ext cx="11591806" cy="576064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Data</a:t>
            </a:r>
            <a:endParaRPr lang="en-US" altLang="zh-TW" sz="3200" dirty="0"/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Pixnet</a:t>
            </a:r>
            <a:r>
              <a:rPr lang="en-US" altLang="zh-TW" sz="2800" dirty="0" smtClean="0"/>
              <a:t> API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JSON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Dataset</a:t>
            </a:r>
            <a:endParaRPr lang="en-US" altLang="zh-TW" sz="2800" dirty="0"/>
          </a:p>
          <a:p>
            <a:r>
              <a:rPr lang="en-US" altLang="zh-TW" sz="3200" dirty="0" smtClean="0"/>
              <a:t>Model</a:t>
            </a:r>
          </a:p>
          <a:p>
            <a:r>
              <a:rPr lang="en-US" altLang="zh-TW" sz="3200" dirty="0" smtClean="0"/>
              <a:t>Formula</a:t>
            </a:r>
          </a:p>
          <a:p>
            <a:r>
              <a:rPr lang="en-US" altLang="zh-TW" sz="3200" dirty="0" smtClean="0"/>
              <a:t>Evaluation</a:t>
            </a:r>
          </a:p>
          <a:p>
            <a:r>
              <a:rPr lang="en-US" altLang="zh-TW" sz="3200" dirty="0" smtClean="0"/>
              <a:t>Improvement</a:t>
            </a:r>
          </a:p>
          <a:p>
            <a:r>
              <a:rPr lang="en-US" altLang="zh-TW" sz="3200" dirty="0" smtClean="0"/>
              <a:t>Timeline</a:t>
            </a:r>
          </a:p>
          <a:p>
            <a:r>
              <a:rPr lang="en-US" altLang="zh-TW" sz="3200" dirty="0" smtClean="0"/>
              <a:t>Q&amp;A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85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+mn-lt"/>
              </a:rPr>
              <a:t>Data</a:t>
            </a:r>
            <a:endParaRPr lang="zh-TW" altLang="en-US" sz="5400" dirty="0">
              <a:latin typeface="+mn-lt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387740" y="531523"/>
            <a:ext cx="2664296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Pixnet</a:t>
            </a:r>
            <a:r>
              <a:rPr lang="en-US" altLang="zh-TW" sz="3200" dirty="0" smtClean="0"/>
              <a:t> API</a:t>
            </a:r>
            <a:endParaRPr lang="zh-TW" altLang="en-US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1787740" y="3965183"/>
            <a:ext cx="3600000" cy="1613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ea typeface="微軟正黑體" panose="020B0604030504040204" pitchFamily="34" charset="-120"/>
              </a:rPr>
              <a:t>Latest articles</a:t>
            </a:r>
          </a:p>
          <a:p>
            <a:pPr algn="ctr"/>
            <a:r>
              <a:rPr lang="en-US" altLang="zh-TW" sz="2800" dirty="0" err="1" smtClean="0">
                <a:ea typeface="微軟正黑體" panose="020B0604030504040204" pitchFamily="34" charset="-120"/>
              </a:rPr>
              <a:t>Weekly_hot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 articles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052036" y="3965183"/>
            <a:ext cx="3600000" cy="1613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ea typeface="微軟正黑體" panose="020B0604030504040204" pitchFamily="34" charset="-120"/>
              </a:rPr>
              <a:t>Bloggers' all articles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  <p:cxnSp>
        <p:nvCxnSpPr>
          <p:cNvPr id="14" name="弧形接點 13"/>
          <p:cNvCxnSpPr/>
          <p:nvPr/>
        </p:nvCxnSpPr>
        <p:spPr>
          <a:xfrm rot="5400000">
            <a:off x="3346875" y="1924318"/>
            <a:ext cx="2101511" cy="1980220"/>
          </a:xfrm>
          <a:prstGeom prst="curvedConnector3">
            <a:avLst>
              <a:gd name="adj1" fmla="val 51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11" idx="2"/>
            <a:endCxn id="12" idx="2"/>
          </p:cNvCxnSpPr>
          <p:nvPr/>
        </p:nvCxnSpPr>
        <p:spPr>
          <a:xfrm rot="16200000" flipH="1">
            <a:off x="6719888" y="2446645"/>
            <a:ext cx="12700" cy="6264296"/>
          </a:xfrm>
          <a:prstGeom prst="curvedConnector3">
            <a:avLst>
              <a:gd name="adj1" fmla="val 9944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14340" y="4155630"/>
            <a:ext cx="1207654" cy="12327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ea typeface="微軟正黑體" panose="020B0604030504040204" pitchFamily="34" charset="-120"/>
              </a:rPr>
              <a:t>Data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cxnSp>
        <p:nvCxnSpPr>
          <p:cNvPr id="21" name="弧形接點 20"/>
          <p:cNvCxnSpPr>
            <a:stCxn id="12" idx="0"/>
            <a:endCxn id="19" idx="0"/>
          </p:cNvCxnSpPr>
          <p:nvPr/>
        </p:nvCxnSpPr>
        <p:spPr>
          <a:xfrm rot="16200000" flipH="1" flipV="1">
            <a:off x="8189878" y="2493471"/>
            <a:ext cx="190447" cy="3133869"/>
          </a:xfrm>
          <a:prstGeom prst="curvedConnector3">
            <a:avLst>
              <a:gd name="adj1" fmla="val -293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 smtClean="0"/>
              <a:t>Pixnet</a:t>
            </a:r>
            <a:r>
              <a:rPr lang="en-US" altLang="zh-TW" sz="5400" dirty="0" smtClean="0"/>
              <a:t> API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 smtClean="0"/>
              <a:t>Hot_weekly</a:t>
            </a:r>
            <a:r>
              <a:rPr lang="en-US" altLang="zh-TW" sz="3200" dirty="0" smtClean="0"/>
              <a:t>:</a:t>
            </a:r>
          </a:p>
          <a:p>
            <a:pPr marL="503971" lvl="1" indent="0">
              <a:buNone/>
            </a:pPr>
            <a:r>
              <a:rPr lang="en-US" altLang="zh-TW" sz="2800" dirty="0" smtClean="0"/>
              <a:t>https://emma.pixnet.cc/mainpage/blog/categories/hot_weekly/24?page=1&amp;per_page=3&amp;api_version=2&amp;format=json</a:t>
            </a:r>
          </a:p>
          <a:p>
            <a:pPr marL="503971" lvl="1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3200" dirty="0" smtClean="0"/>
              <a:t>Latest:</a:t>
            </a:r>
          </a:p>
          <a:p>
            <a:pPr marL="503971" lvl="1" indent="0">
              <a:buNone/>
            </a:pPr>
            <a:r>
              <a:rPr lang="en-US" altLang="zh-TW" sz="2760" dirty="0" smtClean="0"/>
              <a:t>https</a:t>
            </a:r>
            <a:r>
              <a:rPr lang="en-US" altLang="zh-TW" sz="2760" dirty="0"/>
              <a:t>://</a:t>
            </a:r>
            <a:r>
              <a:rPr lang="en-US" altLang="zh-TW" sz="2760" dirty="0" smtClean="0"/>
              <a:t>emma.pixnet.cc/mainpage/blog/categories/latest/24?page=1&amp;per_page=3&amp;api_version=2&amp;format=json</a:t>
            </a:r>
          </a:p>
          <a:p>
            <a:pPr marL="503971" lvl="1" indent="0">
              <a:buNone/>
            </a:pPr>
            <a:endParaRPr lang="en-US" altLang="zh-TW" sz="2760" dirty="0" smtClean="0"/>
          </a:p>
          <a:p>
            <a:pPr marL="0" indent="0">
              <a:buNone/>
            </a:pPr>
            <a:r>
              <a:rPr lang="en-US" altLang="zh-TW" sz="3200" dirty="0" smtClean="0"/>
              <a:t>Bloggers' all articles:</a:t>
            </a:r>
            <a:endParaRPr lang="en-US" altLang="zh-TW" sz="3200" dirty="0"/>
          </a:p>
          <a:p>
            <a:pPr marL="503971" lvl="1" indent="0">
              <a:buNone/>
            </a:pPr>
            <a:r>
              <a:rPr lang="en-US" altLang="zh-TW" sz="2760" dirty="0" smtClean="0"/>
              <a:t>https</a:t>
            </a:r>
            <a:r>
              <a:rPr lang="en-US" altLang="zh-TW" sz="2760" dirty="0"/>
              <a:t>://emma.pixnet.cc/blog/articles?user=emmademo</a:t>
            </a:r>
            <a:endParaRPr lang="zh-TW" altLang="en-US" sz="2760" dirty="0"/>
          </a:p>
        </p:txBody>
      </p:sp>
    </p:spTree>
    <p:extLst>
      <p:ext uri="{BB962C8B-B14F-4D97-AF65-F5344CB8AC3E}">
        <p14:creationId xmlns:p14="http://schemas.microsoft.com/office/powerpoint/2010/main" val="38648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7599" y="80705"/>
            <a:ext cx="763284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{</a:t>
            </a:r>
            <a:endParaRPr lang="zh-TW" altLang="en-US" sz="2400" dirty="0" smtClean="0"/>
          </a:p>
          <a:p>
            <a:r>
              <a:rPr lang="zh-TW" altLang="en-US" sz="2400" dirty="0" smtClean="0"/>
              <a:t>      "id": "447889127",</a:t>
            </a:r>
          </a:p>
          <a:p>
            <a:r>
              <a:rPr lang="zh-TW" altLang="en-US" sz="2400" dirty="0" smtClean="0"/>
              <a:t>      "public_at": "1463139607",</a:t>
            </a:r>
          </a:p>
          <a:p>
            <a:r>
              <a:rPr lang="zh-TW" altLang="en-US" sz="2400" dirty="0" smtClean="0"/>
              <a:t>      "site_category": "數位生活",</a:t>
            </a:r>
          </a:p>
          <a:p>
            <a:r>
              <a:rPr lang="zh-TW" altLang="en-US" sz="2400" dirty="0" smtClean="0"/>
              <a:t>      "site_category_id": "24",</a:t>
            </a:r>
          </a:p>
          <a:p>
            <a:r>
              <a:rPr lang="zh-TW" altLang="en-US" sz="2400" dirty="0" smtClean="0"/>
              <a:t>      "sub_site_category": "未選擇",</a:t>
            </a:r>
          </a:p>
          <a:p>
            <a:r>
              <a:rPr lang="zh-TW" altLang="en-US" sz="2400" dirty="0" smtClean="0"/>
              <a:t>      "sub_site_category_id": "-1",</a:t>
            </a:r>
          </a:p>
          <a:p>
            <a:r>
              <a:rPr lang="zh-TW" altLang="en-US" sz="2400" dirty="0" smtClean="0"/>
              <a:t>      "category": "未分類",</a:t>
            </a:r>
          </a:p>
          <a:p>
            <a:r>
              <a:rPr lang="zh-TW" altLang="en-US" sz="2400" dirty="0" smtClean="0"/>
              <a:t>      "category_id": "0",</a:t>
            </a:r>
          </a:p>
          <a:p>
            <a:r>
              <a:rPr lang="zh-TW" altLang="en-US" sz="2400" dirty="0" smtClean="0"/>
              <a:t>      "link": "http://pxtjp7virmb5c.pixnet.net/blog/post/447889127-%e6%af%8d%e8%a6%aa%e7%af%80%e7%a6%ae%e7%89%a9%e6%8e%92%e8%a1%8c-%e3%80%90charriol%e3%80%91%e5%a4%8f%e5%88%a9%e8%b1%aa-st-tropez-%e7%8f%8d",</a:t>
            </a:r>
          </a:p>
          <a:p>
            <a:r>
              <a:rPr lang="zh-TW" altLang="en-US" sz="2400" dirty="0" smtClean="0"/>
              <a:t>      "status": "2",</a:t>
            </a:r>
          </a:p>
          <a:p>
            <a:r>
              <a:rPr lang="zh-TW" altLang="en-US" sz="2400" dirty="0" smtClean="0"/>
              <a:t>      "is_top": "0",</a:t>
            </a:r>
          </a:p>
          <a:p>
            <a:r>
              <a:rPr lang="zh-TW" altLang="en-US" sz="2400" dirty="0" smtClean="0"/>
              <a:t>      "is_nl2br": "0",</a:t>
            </a:r>
          </a:p>
          <a:p>
            <a:r>
              <a:rPr lang="zh-TW" altLang="en-US" sz="2400" dirty="0" smtClean="0"/>
              <a:t>      "comment_perm": "1"</a:t>
            </a:r>
            <a:endParaRPr lang="en-US" altLang="zh-TW" sz="2400" dirty="0" smtClean="0"/>
          </a:p>
          <a:p>
            <a:r>
              <a:rPr lang="en-US" altLang="zh-TW" sz="2400" dirty="0"/>
              <a:t>}</a:t>
            </a:r>
            <a:endParaRPr lang="zh-TW" altLang="en-US" sz="2400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anchor="ctr"/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5400" dirty="0" smtClean="0"/>
              <a:t>JSON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397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Dataset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5" y="971525"/>
            <a:ext cx="8841918" cy="591574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sz="3200" dirty="0" smtClean="0"/>
              <a:t>Articles</a:t>
            </a:r>
          </a:p>
          <a:p>
            <a:pPr fontAlgn="auto">
              <a:spcAft>
                <a:spcPts val="0"/>
              </a:spcAft>
            </a:pPr>
            <a:r>
              <a:rPr lang="en-US" altLang="zh-TW" sz="3200" dirty="0" err="1" smtClean="0"/>
              <a:t>Hot_weekly</a:t>
            </a:r>
            <a:endParaRPr lang="en-US" altLang="zh-TW" sz="3200" dirty="0" smtClean="0"/>
          </a:p>
          <a:p>
            <a:pPr fontAlgn="auto">
              <a:spcAft>
                <a:spcPts val="0"/>
              </a:spcAft>
            </a:pPr>
            <a:r>
              <a:rPr lang="en-US" altLang="zh-TW" sz="3200" dirty="0" smtClean="0"/>
              <a:t>Latest</a:t>
            </a:r>
          </a:p>
          <a:p>
            <a:pPr fontAlgn="auto">
              <a:spcAft>
                <a:spcPts val="0"/>
              </a:spcAft>
            </a:pPr>
            <a:r>
              <a:rPr lang="en-US" altLang="zh-TW" sz="3200" dirty="0" smtClean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1628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Dataset - Users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29" y="1475581"/>
            <a:ext cx="8841918" cy="59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14" y="1475581"/>
            <a:ext cx="8841919" cy="59157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Dataset - Articles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350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03" y="1475580"/>
            <a:ext cx="8838730" cy="59136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Dataset - Articles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642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814</Words>
  <Application>Microsoft Office PowerPoint</Application>
  <PresentationFormat>自訂</PresentationFormat>
  <Paragraphs>119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YaHei</vt:lpstr>
      <vt:lpstr>新細明體</vt:lpstr>
      <vt:lpstr>微軟正黑體</vt:lpstr>
      <vt:lpstr>Arial</vt:lpstr>
      <vt:lpstr>Calibri</vt:lpstr>
      <vt:lpstr>Cambria Math</vt:lpstr>
      <vt:lpstr>Times New Roman</vt:lpstr>
      <vt:lpstr>Wingdings</vt:lpstr>
      <vt:lpstr>Office Theme</vt:lpstr>
      <vt:lpstr>Social Media Mining Proposal</vt:lpstr>
      <vt:lpstr>Outline</vt:lpstr>
      <vt:lpstr>Data</vt:lpstr>
      <vt:lpstr>Pixnet API</vt:lpstr>
      <vt:lpstr>PowerPoint 簡報</vt:lpstr>
      <vt:lpstr>Dataset</vt:lpstr>
      <vt:lpstr>Dataset - Users</vt:lpstr>
      <vt:lpstr>Dataset - Articles</vt:lpstr>
      <vt:lpstr>Dataset - Articles</vt:lpstr>
      <vt:lpstr>Model</vt:lpstr>
      <vt:lpstr>Model</vt:lpstr>
      <vt:lpstr>Formula</vt:lpstr>
      <vt:lpstr>Evaluation</vt:lpstr>
      <vt:lpstr>Improvement</vt:lpstr>
      <vt:lpstr>Timeline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佳育 林</dc:creator>
  <cp:lastModifiedBy>韓斌</cp:lastModifiedBy>
  <cp:revision>80</cp:revision>
  <cp:lastPrinted>1601-01-01T00:00:00Z</cp:lastPrinted>
  <dcterms:created xsi:type="dcterms:W3CDTF">2016-05-12T15:18:13Z</dcterms:created>
  <dcterms:modified xsi:type="dcterms:W3CDTF">2016-05-16T08:13:44Z</dcterms:modified>
</cp:coreProperties>
</file>