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08" r:id="rId3"/>
    <p:sldId id="318" r:id="rId4"/>
    <p:sldId id="319" r:id="rId5"/>
    <p:sldId id="320" r:id="rId6"/>
    <p:sldId id="321" r:id="rId7"/>
    <p:sldId id="323" r:id="rId8"/>
    <p:sldId id="328" r:id="rId9"/>
    <p:sldId id="324" r:id="rId10"/>
    <p:sldId id="336" r:id="rId11"/>
    <p:sldId id="335" r:id="rId12"/>
    <p:sldId id="338" r:id="rId13"/>
    <p:sldId id="337" r:id="rId14"/>
    <p:sldId id="339" r:id="rId15"/>
    <p:sldId id="325" r:id="rId16"/>
    <p:sldId id="326" r:id="rId17"/>
    <p:sldId id="327" r:id="rId18"/>
    <p:sldId id="329" r:id="rId19"/>
    <p:sldId id="330" r:id="rId20"/>
    <p:sldId id="331" r:id="rId21"/>
    <p:sldId id="333" r:id="rId22"/>
    <p:sldId id="334" r:id="rId23"/>
    <p:sldId id="317" r:id="rId24"/>
    <p:sldId id="25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04040"/>
    <a:srgbClr val="FFFFFF"/>
    <a:srgbClr val="0070C0"/>
    <a:srgbClr val="267CCA"/>
    <a:srgbClr val="D9D9D9"/>
    <a:srgbClr val="F5F843"/>
    <a:srgbClr val="7D7B7B"/>
    <a:srgbClr val="007D05"/>
    <a:srgbClr val="272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2251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C589-6A2F-4CAE-96A6-E80FA733134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D6575-5A3A-45A1-A066-9569DBBAA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3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D6575-5A3A-45A1-A066-9569DBBAAF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EE3B6-24E3-4CB3-82C9-E15785145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3102B-8EE2-4E6E-A514-F37CE4258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28124-8D92-42A5-9172-7804115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6C5-9457-4CCD-AB4F-75BDA63F5C25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01717-F255-4A75-A0C8-AD07B211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75096-B2EA-4EEF-944A-52F152D8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4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CF678-86DF-4F57-974B-BFE35DBC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DDC6C-B287-452C-92D0-AD2D04B4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357EB-02EA-42D5-8955-2044C11D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2BEC-3959-4E00-82A4-9615279ACDD6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3C448-80A5-49D0-AE70-A73EEDC7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CF530-E393-4272-B75F-EB0925BC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9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DA294E-7819-4143-9940-BDFB7A4F3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67A49E-7344-45B7-9ABA-3CCE40D1B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50ECD-E09F-42EF-9D02-26F0168C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34F-A4C4-4961-BF55-D6C8924B9DD3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B6B57-985C-4802-ACC9-B4968730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9733D-2B6D-4298-A297-284FE9F3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4DF3-A269-4E8A-B395-212A94A5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0D36D-B813-42D2-93E1-F89A99B8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CCE8-01D3-4E8E-8FD1-F217F908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6FB8-6B2D-4EE3-A69E-917CEAF54ED3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FBD7A-41B1-4F0E-8127-FD4B8B12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6707-74E1-4BE6-B525-7626C571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45886-BFB6-4EB1-9186-41AC3AC2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7E226-A736-4D71-9324-B2EDEDC0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00C5F-D730-46D7-A3D5-FC6DFE03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8F9-AC88-4041-B31E-7A0141A9C5B7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987F5-33FD-44AD-84A2-8FC85EF0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39FA1-5072-4BE3-A304-CE3E84FD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0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8C31B-6EC9-4812-A637-D630F2FC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B1A5E-F733-4AFE-B155-89EF8A973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A21FB6-9AE9-4EAE-862B-DBBA0E37D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C2D3A-74E3-4517-809A-5AC89557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84DA-E9C7-40C7-B3AF-F63B79C6B9D6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38C2C-FF73-46CE-A81D-1B48F765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94171-901C-40AC-AAE0-CD116C9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9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4478D-97B4-4C02-8647-74609BC6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0B12A-467E-44BC-AD36-D6CFBE6C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AC6D7-D562-4D3E-99A1-C9CD671CB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38EB2-EC31-4B7A-8AD5-0E0DAC56B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A5F4E-2351-4207-A8B6-7C6DB1553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71D7CC-047C-4D94-B400-C9A29C25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F12C-C45A-4C10-871F-C7A60F74D470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401D11-3046-42E0-81AA-46597116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9B3C01-86FB-410B-B153-504E73A2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015B3-E661-4D52-904A-8AEBAA72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47DBA-6E62-47F3-B546-B0881373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CF19-3F08-4808-A42C-11F33D24837E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BD0A4C-A381-4413-9789-2474AEC7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62823-F6AC-45B6-9618-D8F9F80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6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4608CB-6584-4B0A-A2B2-BC6E1C74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62E0-5152-4B5F-BEA8-F81728A511AF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053893-F947-4663-AB87-242446B8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BAAB7-3576-438C-A4DE-0414C5C0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C3D78-3C24-4781-BD64-FE4A9D08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ED5BF-147D-45AD-AB47-644A7810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218E3-E2B6-4483-9AF1-21DF41D8E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C8DCF-40D0-4331-9E58-A545059D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098-C382-4077-85C2-0214D5765DEA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99E9A-9787-4FEF-BAD5-65368AD6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02179-A44D-4569-87A3-3F458E5B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5F5CA-6A87-4D86-923D-F44CB377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ADCB80-AADF-4E12-ABBC-33270DBDC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AA346-F9D9-4621-8C01-97138557B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F3FC3-BA0A-49B8-9BA0-D8D73A90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C70-8B9D-4116-9ED1-616C6FF313F0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DEA5E-B6EA-4501-A19C-798F280D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E7DDA-F14A-400F-9DF3-5FA65422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22A4A5-3841-4A9A-B7C4-D4D90A43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8E782-2897-4485-8F4D-C1D39DC0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1C382-47D4-440F-B462-B6DAD009C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B915-E80B-4584-9469-EA334314D079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F987A-8986-45D4-839D-7FFB0BB08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FCA40-BF3A-4892-AEE9-A7C41771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8CFA-3D97-4B84-88E9-E6C79DB1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0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C8960-8D50-4E9F-90F0-85B27BFC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295" y="3429000"/>
            <a:ext cx="9083410" cy="966331"/>
          </a:xfrm>
        </p:spPr>
        <p:txBody>
          <a:bodyPr anchor="ctr">
            <a:normAutofit/>
          </a:bodyPr>
          <a:lstStyle/>
          <a:p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的单纯形法算法开发</a:t>
            </a:r>
          </a:p>
        </p:txBody>
      </p:sp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C2A5FDDC-B2EF-48F3-8145-4C5B690E2487}"/>
              </a:ext>
            </a:extLst>
          </p:cNvPr>
          <p:cNvSpPr/>
          <p:nvPr/>
        </p:nvSpPr>
        <p:spPr>
          <a:xfrm rot="5400000">
            <a:off x="4636476" y="-5177203"/>
            <a:ext cx="2919045" cy="13273452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99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CD182A-9C21-45AC-8723-340AC76BA0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71" y="534999"/>
            <a:ext cx="5125658" cy="172726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493FD8A-6D71-0672-B02C-AB8C305C717D}"/>
              </a:ext>
            </a:extLst>
          </p:cNvPr>
          <p:cNvSpPr txBox="1">
            <a:spLocks/>
          </p:cNvSpPr>
          <p:nvPr/>
        </p:nvSpPr>
        <p:spPr>
          <a:xfrm>
            <a:off x="6757736" y="4487779"/>
            <a:ext cx="4541705" cy="621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运筹与优化课程报告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4EFC5E8-7560-BC40-ED4E-51CFBE5DC736}"/>
              </a:ext>
            </a:extLst>
          </p:cNvPr>
          <p:cNvSpPr txBox="1">
            <a:spLocks/>
          </p:cNvSpPr>
          <p:nvPr/>
        </p:nvSpPr>
        <p:spPr>
          <a:xfrm>
            <a:off x="4194229" y="5340359"/>
            <a:ext cx="3803542" cy="11458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韩兴耀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pitchFamily="2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2023 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年 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12 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04431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单纯形法求解示例：初始化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4F094C-9A91-8C63-E97D-2BB605B9ADC9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201382-7BC6-C5E0-C0A4-75C667312E34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F753FC2-59A1-B04F-3E3B-AE4EAD261599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225DE3B-5E71-E620-A0CC-0D11C585E9B1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DD6E072-D2F1-FD0E-598F-3BB0BA5EF888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2D1CCA81-C89A-B31B-4C88-5E70B1E1BACC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0F290189-D7BC-0766-84AF-B670DF7C26C1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94B1A64-1F1E-D181-85AA-F2EAA5F57041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1C2EDC2-0A42-1900-1E3B-D7E39209DCA6}"/>
                </a:ext>
              </a:extLst>
            </p:cNvPr>
            <p:cNvCxnSpPr>
              <a:stCxn id="28" idx="2"/>
              <a:endCxn id="26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3A24491-A957-D750-082A-A804D003A656}"/>
                </a:ext>
              </a:extLst>
            </p:cNvPr>
            <p:cNvCxnSpPr>
              <a:stCxn id="26" idx="2"/>
              <a:endCxn id="24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B0A44C-DB0F-64BF-A40F-A99155A1631F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DA4AE8F3-BE9F-DEEE-0B54-23FFBBD4DF4D}"/>
                </a:ext>
              </a:extLst>
            </p:cNvPr>
            <p:cNvCxnSpPr>
              <a:stCxn id="25" idx="1"/>
              <a:endCxn id="28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909DF46-8D0A-6C7E-96BF-15C57841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80" y="2443718"/>
            <a:ext cx="7375826" cy="235854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BFF6FC-3ACC-D212-84BF-6B643CCFAF15}"/>
              </a:ext>
            </a:extLst>
          </p:cNvPr>
          <p:cNvSpPr/>
          <p:nvPr/>
        </p:nvSpPr>
        <p:spPr>
          <a:xfrm flipH="1" flipV="1">
            <a:off x="4965497" y="2753818"/>
            <a:ext cx="4941546" cy="2277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A5F06-B348-6FA0-70A2-19F4E05AC940}"/>
              </a:ext>
            </a:extLst>
          </p:cNvPr>
          <p:cNvSpPr txBox="1"/>
          <p:nvPr/>
        </p:nvSpPr>
        <p:spPr>
          <a:xfrm>
            <a:off x="6435902" y="5020114"/>
            <a:ext cx="25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目标函数系数</a:t>
            </a:r>
          </a:p>
        </p:txBody>
      </p:sp>
    </p:spTree>
    <p:extLst>
      <p:ext uri="{BB962C8B-B14F-4D97-AF65-F5344CB8AC3E}">
        <p14:creationId xmlns:p14="http://schemas.microsoft.com/office/powerpoint/2010/main" val="57224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单纯形法求解示例：初始化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4F094C-9A91-8C63-E97D-2BB605B9ADC9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201382-7BC6-C5E0-C0A4-75C667312E34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F753FC2-59A1-B04F-3E3B-AE4EAD261599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225DE3B-5E71-E620-A0CC-0D11C585E9B1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DD6E072-D2F1-FD0E-598F-3BB0BA5EF888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2D1CCA81-C89A-B31B-4C88-5E70B1E1BACC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0F290189-D7BC-0766-84AF-B670DF7C26C1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94B1A64-1F1E-D181-85AA-F2EAA5F57041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1C2EDC2-0A42-1900-1E3B-D7E39209DCA6}"/>
                </a:ext>
              </a:extLst>
            </p:cNvPr>
            <p:cNvCxnSpPr>
              <a:stCxn id="28" idx="2"/>
              <a:endCxn id="26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3A24491-A957-D750-082A-A804D003A656}"/>
                </a:ext>
              </a:extLst>
            </p:cNvPr>
            <p:cNvCxnSpPr>
              <a:stCxn id="26" idx="2"/>
              <a:endCxn id="24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B0A44C-DB0F-64BF-A40F-A99155A1631F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DA4AE8F3-BE9F-DEEE-0B54-23FFBBD4DF4D}"/>
                </a:ext>
              </a:extLst>
            </p:cNvPr>
            <p:cNvCxnSpPr>
              <a:stCxn id="25" idx="1"/>
              <a:endCxn id="28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909DF46-8D0A-6C7E-96BF-15C57841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80" y="2443718"/>
            <a:ext cx="7375826" cy="235854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BFF6FC-3ACC-D212-84BF-6B643CCFAF15}"/>
              </a:ext>
            </a:extLst>
          </p:cNvPr>
          <p:cNvSpPr/>
          <p:nvPr/>
        </p:nvSpPr>
        <p:spPr>
          <a:xfrm flipH="1" flipV="1">
            <a:off x="4965497" y="3067290"/>
            <a:ext cx="4941546" cy="14121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F85ECE-F8C8-F875-1D17-F611B5104589}"/>
              </a:ext>
            </a:extLst>
          </p:cNvPr>
          <p:cNvSpPr txBox="1"/>
          <p:nvPr/>
        </p:nvSpPr>
        <p:spPr>
          <a:xfrm>
            <a:off x="6435902" y="5020114"/>
            <a:ext cx="25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约束矩阵</a:t>
            </a:r>
          </a:p>
        </p:txBody>
      </p:sp>
    </p:spTree>
    <p:extLst>
      <p:ext uri="{BB962C8B-B14F-4D97-AF65-F5344CB8AC3E}">
        <p14:creationId xmlns:p14="http://schemas.microsoft.com/office/powerpoint/2010/main" val="371230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单纯形法求解示例：初始化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4F094C-9A91-8C63-E97D-2BB605B9ADC9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201382-7BC6-C5E0-C0A4-75C667312E34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F753FC2-59A1-B04F-3E3B-AE4EAD261599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225DE3B-5E71-E620-A0CC-0D11C585E9B1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DD6E072-D2F1-FD0E-598F-3BB0BA5EF888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2D1CCA81-C89A-B31B-4C88-5E70B1E1BACC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0F290189-D7BC-0766-84AF-B670DF7C26C1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94B1A64-1F1E-D181-85AA-F2EAA5F57041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1C2EDC2-0A42-1900-1E3B-D7E39209DCA6}"/>
                </a:ext>
              </a:extLst>
            </p:cNvPr>
            <p:cNvCxnSpPr>
              <a:stCxn id="28" idx="2"/>
              <a:endCxn id="26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3A24491-A957-D750-082A-A804D003A656}"/>
                </a:ext>
              </a:extLst>
            </p:cNvPr>
            <p:cNvCxnSpPr>
              <a:stCxn id="26" idx="2"/>
              <a:endCxn id="24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B0A44C-DB0F-64BF-A40F-A99155A1631F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DA4AE8F3-BE9F-DEEE-0B54-23FFBBD4DF4D}"/>
                </a:ext>
              </a:extLst>
            </p:cNvPr>
            <p:cNvCxnSpPr>
              <a:stCxn id="25" idx="1"/>
              <a:endCxn id="28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909DF46-8D0A-6C7E-96BF-15C57841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80" y="2443718"/>
            <a:ext cx="7375826" cy="235854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BFF6FC-3ACC-D212-84BF-6B643CCFAF15}"/>
              </a:ext>
            </a:extLst>
          </p:cNvPr>
          <p:cNvSpPr/>
          <p:nvPr/>
        </p:nvSpPr>
        <p:spPr>
          <a:xfrm flipH="1" flipV="1">
            <a:off x="9907041" y="2754774"/>
            <a:ext cx="695367" cy="174777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7871F6-4647-23A0-35ED-7BBDBEC837E2}"/>
              </a:ext>
            </a:extLst>
          </p:cNvPr>
          <p:cNvSpPr txBox="1"/>
          <p:nvPr/>
        </p:nvSpPr>
        <p:spPr>
          <a:xfrm>
            <a:off x="6435902" y="5020114"/>
            <a:ext cx="25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右端向量</a:t>
            </a:r>
          </a:p>
        </p:txBody>
      </p:sp>
    </p:spTree>
    <p:extLst>
      <p:ext uri="{BB962C8B-B14F-4D97-AF65-F5344CB8AC3E}">
        <p14:creationId xmlns:p14="http://schemas.microsoft.com/office/powerpoint/2010/main" val="352271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单纯形法求解示例：初始化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4F094C-9A91-8C63-E97D-2BB605B9ADC9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201382-7BC6-C5E0-C0A4-75C667312E34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F753FC2-59A1-B04F-3E3B-AE4EAD261599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225DE3B-5E71-E620-A0CC-0D11C585E9B1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DD6E072-D2F1-FD0E-598F-3BB0BA5EF888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2D1CCA81-C89A-B31B-4C88-5E70B1E1BACC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0F290189-D7BC-0766-84AF-B670DF7C26C1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94B1A64-1F1E-D181-85AA-F2EAA5F57041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1C2EDC2-0A42-1900-1E3B-D7E39209DCA6}"/>
                </a:ext>
              </a:extLst>
            </p:cNvPr>
            <p:cNvCxnSpPr>
              <a:stCxn id="28" idx="2"/>
              <a:endCxn id="26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3A24491-A957-D750-082A-A804D003A656}"/>
                </a:ext>
              </a:extLst>
            </p:cNvPr>
            <p:cNvCxnSpPr>
              <a:stCxn id="26" idx="2"/>
              <a:endCxn id="24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B0A44C-DB0F-64BF-A40F-A99155A1631F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DA4AE8F3-BE9F-DEEE-0B54-23FFBBD4DF4D}"/>
                </a:ext>
              </a:extLst>
            </p:cNvPr>
            <p:cNvCxnSpPr>
              <a:stCxn id="25" idx="1"/>
              <a:endCxn id="28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909DF46-8D0A-6C7E-96BF-15C57841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80" y="2443718"/>
            <a:ext cx="7375826" cy="235854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BFF6FC-3ACC-D212-84BF-6B643CCFAF15}"/>
              </a:ext>
            </a:extLst>
          </p:cNvPr>
          <p:cNvSpPr/>
          <p:nvPr/>
        </p:nvSpPr>
        <p:spPr>
          <a:xfrm flipH="1" flipV="1">
            <a:off x="4965497" y="4525700"/>
            <a:ext cx="4941546" cy="2765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C80019-B24B-331E-E5E8-893C2E6524D6}"/>
              </a:ext>
            </a:extLst>
          </p:cNvPr>
          <p:cNvSpPr txBox="1"/>
          <p:nvPr/>
        </p:nvSpPr>
        <p:spPr>
          <a:xfrm>
            <a:off x="6435902" y="5020114"/>
            <a:ext cx="256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检验数预留位置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选入基变量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6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单纯形法求解示例：初始化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4F094C-9A91-8C63-E97D-2BB605B9ADC9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201382-7BC6-C5E0-C0A4-75C667312E34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F753FC2-59A1-B04F-3E3B-AE4EAD261599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225DE3B-5E71-E620-A0CC-0D11C585E9B1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DD6E072-D2F1-FD0E-598F-3BB0BA5EF888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2D1CCA81-C89A-B31B-4C88-5E70B1E1BACC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0F290189-D7BC-0766-84AF-B670DF7C26C1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94B1A64-1F1E-D181-85AA-F2EAA5F57041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1C2EDC2-0A42-1900-1E3B-D7E39209DCA6}"/>
                </a:ext>
              </a:extLst>
            </p:cNvPr>
            <p:cNvCxnSpPr>
              <a:stCxn id="28" idx="2"/>
              <a:endCxn id="26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3A24491-A957-D750-082A-A804D003A656}"/>
                </a:ext>
              </a:extLst>
            </p:cNvPr>
            <p:cNvCxnSpPr>
              <a:stCxn id="26" idx="2"/>
              <a:endCxn id="24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B0A44C-DB0F-64BF-A40F-A99155A1631F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DA4AE8F3-BE9F-DEEE-0B54-23FFBBD4DF4D}"/>
                </a:ext>
              </a:extLst>
            </p:cNvPr>
            <p:cNvCxnSpPr>
              <a:stCxn id="25" idx="1"/>
              <a:endCxn id="28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909DF46-8D0A-6C7E-96BF-15C57841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80" y="2443718"/>
            <a:ext cx="7375826" cy="235854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BFF6FC-3ACC-D212-84BF-6B643CCFAF15}"/>
              </a:ext>
            </a:extLst>
          </p:cNvPr>
          <p:cNvSpPr/>
          <p:nvPr/>
        </p:nvSpPr>
        <p:spPr>
          <a:xfrm flipV="1">
            <a:off x="10744200" y="2981576"/>
            <a:ext cx="670559" cy="145326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C80019-B24B-331E-E5E8-893C2E6524D6}"/>
              </a:ext>
            </a:extLst>
          </p:cNvPr>
          <p:cNvSpPr txBox="1"/>
          <p:nvPr/>
        </p:nvSpPr>
        <p:spPr>
          <a:xfrm>
            <a:off x="6435902" y="5020114"/>
            <a:ext cx="256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比值预留位置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选出基变量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3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单纯形法求解示例：检验最优性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69A02C-30CA-AAB7-AF63-99DB502D0DEC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ECDA95-0C19-4030-A878-B757DBC43C82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6B866FA-5F23-F0B3-6CCD-39C5134477E8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2BD35F89-8420-3F98-6F8A-ECDBD1280874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EED980C-8780-653A-3A02-1042B55CE08E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3C5A6A5-11DD-6CE5-C23E-072BDEF9CEDF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239BC833-F3E5-0AE0-0889-4EC8021144FB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45EE08F-9869-4372-7D8F-B54717B4C9FF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F8555BE-B1D8-99B5-0F04-18620A0DE2D7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FEDA02B-3A99-ECDA-D0F0-693A0EABC612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C3BED14-79F5-ED3C-7772-B4D8F34F1A91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007600A-E590-C845-DA93-8CD5CD5AF08C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7A12FCC-1E4B-170B-C88C-E4025BA8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80" y="2443718"/>
            <a:ext cx="7375826" cy="2358549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523C249-CBC3-B076-C792-B461E5FBFFDB}"/>
              </a:ext>
            </a:extLst>
          </p:cNvPr>
          <p:cNvSpPr/>
          <p:nvPr/>
        </p:nvSpPr>
        <p:spPr>
          <a:xfrm>
            <a:off x="4973071" y="4511040"/>
            <a:ext cx="4933971" cy="2912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D9AD2A-98A2-8282-1917-301D24DB27D2}"/>
              </a:ext>
            </a:extLst>
          </p:cNvPr>
          <p:cNvSpPr txBox="1"/>
          <p:nvPr/>
        </p:nvSpPr>
        <p:spPr>
          <a:xfrm>
            <a:off x="6435902" y="5020114"/>
            <a:ext cx="25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检验数有大于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21928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单纯形法求解示例：确定入</a:t>
            </a:r>
            <a:r>
              <a:rPr lang="en-US" altLang="zh-CN" sz="2400" b="1" dirty="0">
                <a:solidFill>
                  <a:srgbClr val="404040"/>
                </a:solidFill>
              </a:rPr>
              <a:t>/</a:t>
            </a:r>
            <a:r>
              <a:rPr lang="zh-CN" altLang="en-US" sz="2400" b="1" dirty="0">
                <a:solidFill>
                  <a:srgbClr val="404040"/>
                </a:solidFill>
              </a:rPr>
              <a:t>出基变量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FDE198-F1D2-3ECA-6DFB-79BA1F0E0CC1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A1C6780-C5AD-E50F-8A21-32B37D30F0B2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396F418-4DA4-EDA9-190B-C824F124290C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BBDE5028-88B7-1289-7557-D918AD1CA20B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65FD597E-2303-C4D8-A7F8-F3541544153D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F9A877D-728C-8997-52B5-C60D488B5F42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FCF1915C-2362-84D9-510F-19FD81E7EA5A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660D187-A8CE-16F0-F549-E42556E6FA4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A791D87-0827-0D9B-C10C-90E7E7A983D2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2A7000D-476D-6EA6-D346-7FC4DB003EA7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447B4EB-916D-299D-A3F0-DF1933CE068A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A0AA371-B3A1-2433-6B8C-DA5A76025B16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D869AEAB-055D-2538-4543-F833A236C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876" y="2226699"/>
            <a:ext cx="8149542" cy="3039428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13C9F8D-8807-0EEF-201C-514E4E1F71B9}"/>
              </a:ext>
            </a:extLst>
          </p:cNvPr>
          <p:cNvSpPr/>
          <p:nvPr/>
        </p:nvSpPr>
        <p:spPr>
          <a:xfrm>
            <a:off x="4669517" y="2226699"/>
            <a:ext cx="522243" cy="26704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1F4EBF1-A3C8-8029-2F83-29060AF476BF}"/>
              </a:ext>
            </a:extLst>
          </p:cNvPr>
          <p:cNvSpPr/>
          <p:nvPr/>
        </p:nvSpPr>
        <p:spPr>
          <a:xfrm>
            <a:off x="3680876" y="3586480"/>
            <a:ext cx="8013284" cy="294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6F2176-B348-8642-91EF-E3CB496A84A2}"/>
              </a:ext>
            </a:extLst>
          </p:cNvPr>
          <p:cNvSpPr txBox="1"/>
          <p:nvPr/>
        </p:nvSpPr>
        <p:spPr>
          <a:xfrm>
            <a:off x="6435902" y="5372343"/>
            <a:ext cx="25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x7</a:t>
            </a:r>
            <a:r>
              <a:rPr lang="zh-CN" altLang="en-US" sz="2400" b="1" dirty="0">
                <a:solidFill>
                  <a:srgbClr val="FF0000"/>
                </a:solidFill>
              </a:rPr>
              <a:t>出基，</a:t>
            </a:r>
            <a:r>
              <a:rPr lang="en-US" altLang="zh-CN" sz="2400" b="1" dirty="0">
                <a:solidFill>
                  <a:srgbClr val="FF0000"/>
                </a:solidFill>
              </a:rPr>
              <a:t>x1</a:t>
            </a:r>
            <a:r>
              <a:rPr lang="zh-CN" altLang="en-US" sz="2400" b="1" dirty="0">
                <a:solidFill>
                  <a:srgbClr val="FF0000"/>
                </a:solidFill>
              </a:rPr>
              <a:t>入基</a:t>
            </a:r>
          </a:p>
        </p:txBody>
      </p:sp>
    </p:spTree>
    <p:extLst>
      <p:ext uri="{BB962C8B-B14F-4D97-AF65-F5344CB8AC3E}">
        <p14:creationId xmlns:p14="http://schemas.microsoft.com/office/powerpoint/2010/main" val="60620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单纯形法内部流程：更新基本可行解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803386-B607-2CBD-73A2-86784D2F3E14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BF6C088-6E23-475D-876D-DBD838086DB5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EBC374E5-D7B1-79DE-E461-584A5FC26032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15FCA998-FCA2-AF21-3D81-01D3A400BE98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BC9375E8-C082-EA8B-A299-1E1E664D1C36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A86ABB2-C984-0A14-8413-65025B13F606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8461DD43-7F17-F4CF-5D94-6A93F7209140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CBE7627-4F8C-848D-F694-088EC31A13D6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47B0173-61E6-0F9D-E7AD-750E714F8C85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B813A05-8C48-A01A-16AA-74478D520A68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E1FE9D6-0C3A-7ABC-9E12-42D367B7233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87B8732D-1CF7-1166-DE65-599B54E92A32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1E18CDB-D555-A37D-1904-CFA3E8D9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45" y="2318575"/>
            <a:ext cx="7878911" cy="2855675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350FAC-66AE-2A7A-E432-31F2B69436AD}"/>
              </a:ext>
            </a:extLst>
          </p:cNvPr>
          <p:cNvSpPr/>
          <p:nvPr/>
        </p:nvSpPr>
        <p:spPr>
          <a:xfrm>
            <a:off x="3947445" y="3852226"/>
            <a:ext cx="6740876" cy="38449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0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单纯形法求解示例：检验最优性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69A02C-30CA-AAB7-AF63-99DB502D0DEC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ECDA95-0C19-4030-A878-B757DBC43C82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6B866FA-5F23-F0B3-6CCD-39C5134477E8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2BD35F89-8420-3F98-6F8A-ECDBD1280874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EED980C-8780-653A-3A02-1042B55CE08E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3C5A6A5-11DD-6CE5-C23E-072BDEF9CEDF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239BC833-F3E5-0AE0-0889-4EC8021144FB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45EE08F-9869-4372-7D8F-B54717B4C9FF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F8555BE-B1D8-99B5-0F04-18620A0DE2D7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FEDA02B-3A99-ECDA-D0F0-693A0EABC612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C3BED14-79F5-ED3C-7772-B4D8F34F1A91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007600A-E590-C845-DA93-8CD5CD5AF08C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3B0E708A-5F8E-5B61-5C4C-E8BBFCA2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45" y="2085110"/>
            <a:ext cx="7878911" cy="2855675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095ED1C-C131-3912-A355-6701C99CFB75}"/>
              </a:ext>
            </a:extLst>
          </p:cNvPr>
          <p:cNvSpPr/>
          <p:nvPr/>
        </p:nvSpPr>
        <p:spPr>
          <a:xfrm>
            <a:off x="4973071" y="4568802"/>
            <a:ext cx="5085329" cy="37198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42BF86-F7DE-5807-DAB0-D8455A5D9780}"/>
              </a:ext>
            </a:extLst>
          </p:cNvPr>
          <p:cNvSpPr txBox="1"/>
          <p:nvPr/>
        </p:nvSpPr>
        <p:spPr>
          <a:xfrm>
            <a:off x="6435902" y="5020114"/>
            <a:ext cx="25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检验数有大于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56749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7768856-C616-3563-F897-836E02A9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76" y="2226055"/>
            <a:ext cx="8145480" cy="3039538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单纯形法求解示例：确定入</a:t>
            </a:r>
            <a:r>
              <a:rPr lang="en-US" altLang="zh-CN" sz="2400" b="1" dirty="0">
                <a:solidFill>
                  <a:srgbClr val="404040"/>
                </a:solidFill>
              </a:rPr>
              <a:t>/</a:t>
            </a:r>
            <a:r>
              <a:rPr lang="zh-CN" altLang="en-US" sz="2400" b="1" dirty="0">
                <a:solidFill>
                  <a:srgbClr val="404040"/>
                </a:solidFill>
              </a:rPr>
              <a:t>出基变量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FDE198-F1D2-3ECA-6DFB-79BA1F0E0CC1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A1C6780-C5AD-E50F-8A21-32B37D30F0B2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396F418-4DA4-EDA9-190B-C824F124290C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BBDE5028-88B7-1289-7557-D918AD1CA20B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65FD597E-2303-C4D8-A7F8-F3541544153D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F9A877D-728C-8997-52B5-C60D488B5F42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FCF1915C-2362-84D9-510F-19FD81E7EA5A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660D187-A8CE-16F0-F549-E42556E6FA4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A791D87-0827-0D9B-C10C-90E7E7A983D2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2A7000D-476D-6EA6-D346-7FC4DB003EA7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447B4EB-916D-299D-A3F0-DF1933CE068A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A0AA371-B3A1-2433-6B8C-DA5A76025B16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C8FC523-A770-9F51-76C6-26F2FE97BF9A}"/>
              </a:ext>
            </a:extLst>
          </p:cNvPr>
          <p:cNvSpPr/>
          <p:nvPr/>
        </p:nvSpPr>
        <p:spPr>
          <a:xfrm>
            <a:off x="5904729" y="2226699"/>
            <a:ext cx="522243" cy="26704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8BF80EF-4AE7-C80A-3B8F-1DB16DEEEB27}"/>
              </a:ext>
            </a:extLst>
          </p:cNvPr>
          <p:cNvSpPr/>
          <p:nvPr/>
        </p:nvSpPr>
        <p:spPr>
          <a:xfrm>
            <a:off x="3680876" y="2981577"/>
            <a:ext cx="8013284" cy="294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77258C-5D21-749C-BF96-98DFE4444EAE}"/>
              </a:ext>
            </a:extLst>
          </p:cNvPr>
          <p:cNvSpPr txBox="1"/>
          <p:nvPr/>
        </p:nvSpPr>
        <p:spPr>
          <a:xfrm>
            <a:off x="6435902" y="5372343"/>
            <a:ext cx="25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x5</a:t>
            </a:r>
            <a:r>
              <a:rPr lang="zh-CN" altLang="en-US" sz="2400" b="1" dirty="0">
                <a:solidFill>
                  <a:srgbClr val="FF0000"/>
                </a:solidFill>
              </a:rPr>
              <a:t>出基，</a:t>
            </a:r>
            <a:r>
              <a:rPr lang="en-US" altLang="zh-CN" sz="2400" b="1" dirty="0">
                <a:solidFill>
                  <a:srgbClr val="FF0000"/>
                </a:solidFill>
              </a:rPr>
              <a:t>x3</a:t>
            </a:r>
            <a:r>
              <a:rPr lang="zh-CN" altLang="en-US" sz="2400" b="1" dirty="0">
                <a:solidFill>
                  <a:srgbClr val="FF0000"/>
                </a:solidFill>
              </a:rPr>
              <a:t>入基</a:t>
            </a:r>
          </a:p>
        </p:txBody>
      </p:sp>
    </p:spTree>
    <p:extLst>
      <p:ext uri="{BB962C8B-B14F-4D97-AF65-F5344CB8AC3E}">
        <p14:creationId xmlns:p14="http://schemas.microsoft.com/office/powerpoint/2010/main" val="15155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单纯形法主体流程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810DE9-9111-874C-DC73-DD496675E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19" y="1740928"/>
            <a:ext cx="10364962" cy="397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Söhne"/>
              </a:rPr>
              <a:t>单纯形法是一种用于线性规划问题的数值求解方法。单纯形法的基本执行流程：</a:t>
            </a:r>
          </a:p>
          <a:p>
            <a:pPr marL="1200150" lvl="2" indent="-2857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初始化：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将线性规划问题转化为标准形式，并找到一个基本可行解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1200150" lvl="2" indent="-2857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检验最优性：</a:t>
            </a:r>
            <a:r>
              <a:rPr lang="zh-CN" altLang="en-US" dirty="0">
                <a:latin typeface="Arial" panose="020B0604020202020204" pitchFamily="34" charset="0"/>
                <a:ea typeface="Söhne"/>
              </a:rPr>
              <a:t>检验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当前基本可行解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是否是最优解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1200150" lvl="2" indent="-2857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确定入基变量：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选择一个非基本变量作为入基变量。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1200150" lvl="2" indent="-2857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确定出基变量：</a:t>
            </a:r>
            <a:r>
              <a:rPr lang="zh-CN" altLang="en-US" dirty="0">
                <a:latin typeface="Arial" panose="020B0604020202020204" pitchFamily="34" charset="0"/>
              </a:rPr>
              <a:t>选择一个</a:t>
            </a:r>
            <a:r>
              <a:rPr lang="zh-CN" altLang="zh-CN" dirty="0">
                <a:latin typeface="Arial" panose="020B0604020202020204" pitchFamily="34" charset="0"/>
              </a:rPr>
              <a:t>基本变量将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在下一步中退出基本变量集。</a:t>
            </a:r>
          </a:p>
          <a:p>
            <a:pPr marL="1200150" lvl="2" indent="-2857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更新基本可行解：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根据入基和出基变量的选择，计算新的</a:t>
            </a:r>
            <a:r>
              <a:rPr lang="zh-CN" altLang="zh-CN" dirty="0">
                <a:latin typeface="Arial" panose="020B0604020202020204" pitchFamily="34" charset="0"/>
              </a:rPr>
              <a:t>基本可行解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。</a:t>
            </a:r>
          </a:p>
          <a:p>
            <a:pPr marL="1200150" lvl="2" indent="-2857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重复检验最优性：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检验新的基本可行解是否是最优解。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		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如果是，算法结束。否则，继续执行步骤3到步骤6。</a:t>
            </a:r>
          </a:p>
          <a:p>
            <a:pPr marR="0" lvl="0" indent="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单纯形法的关键是在每一步中选择合适的入基和出基变量，以使目标函数逐渐接近最优值。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öhn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91D9D14-11B0-8433-C00D-FAF2E3DE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60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单纯形法内部流程：更新基本可行解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803386-B607-2CBD-73A2-86784D2F3E14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BF6C088-6E23-475D-876D-DBD838086DB5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EBC374E5-D7B1-79DE-E461-584A5FC26032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15FCA998-FCA2-AF21-3D81-01D3A400BE98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BC9375E8-C082-EA8B-A299-1E1E664D1C36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A86ABB2-C984-0A14-8413-65025B13F606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8461DD43-7F17-F4CF-5D94-6A93F7209140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CBE7627-4F8C-848D-F694-088EC31A13D6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47B0173-61E6-0F9D-E7AD-750E714F8C85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B813A05-8C48-A01A-16AA-74478D520A68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E1FE9D6-0C3A-7ABC-9E12-42D367B7233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87B8732D-1CF7-1166-DE65-599B54E92A32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49E66400-446D-299B-7A2F-AA792795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436" y="2293184"/>
            <a:ext cx="7911684" cy="2718260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B19337-0DFF-9243-83F3-4428D3F3EE1E}"/>
              </a:ext>
            </a:extLst>
          </p:cNvPr>
          <p:cNvSpPr/>
          <p:nvPr/>
        </p:nvSpPr>
        <p:spPr>
          <a:xfrm>
            <a:off x="3843437" y="3200400"/>
            <a:ext cx="6844884" cy="2910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8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单纯形法求解示例：检验最优性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69A02C-30CA-AAB7-AF63-99DB502D0DEC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ECDA95-0C19-4030-A878-B757DBC43C82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6B866FA-5F23-F0B3-6CCD-39C5134477E8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2BD35F89-8420-3F98-6F8A-ECDBD1280874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EED980C-8780-653A-3A02-1042B55CE08E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3C5A6A5-11DD-6CE5-C23E-072BDEF9CEDF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239BC833-F3E5-0AE0-0889-4EC8021144FB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45EE08F-9869-4372-7D8F-B54717B4C9FF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F8555BE-B1D8-99B5-0F04-18620A0DE2D7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FEDA02B-3A99-ECDA-D0F0-693A0EABC612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C3BED14-79F5-ED3C-7772-B4D8F34F1A91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007600A-E590-C845-DA93-8CD5CD5AF08C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8B9549B-F0C9-F68A-A646-2A6D1A426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436" y="2293184"/>
            <a:ext cx="7911684" cy="2718260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9D065AC-E38D-E1BF-3715-528C0CA0F7C6}"/>
              </a:ext>
            </a:extLst>
          </p:cNvPr>
          <p:cNvSpPr/>
          <p:nvPr/>
        </p:nvSpPr>
        <p:spPr>
          <a:xfrm>
            <a:off x="4724401" y="4639461"/>
            <a:ext cx="5313680" cy="37198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7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单纯形法求解示例：检验最优性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69A02C-30CA-AAB7-AF63-99DB502D0DEC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ECDA95-0C19-4030-A878-B757DBC43C82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6B866FA-5F23-F0B3-6CCD-39C5134477E8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2BD35F89-8420-3F98-6F8A-ECDBD1280874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EED980C-8780-653A-3A02-1042B55CE08E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3C5A6A5-11DD-6CE5-C23E-072BDEF9CEDF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239BC833-F3E5-0AE0-0889-4EC8021144FB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45EE08F-9869-4372-7D8F-B54717B4C9FF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F8555BE-B1D8-99B5-0F04-18620A0DE2D7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FEDA02B-3A99-ECDA-D0F0-693A0EABC612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C3BED14-79F5-ED3C-7772-B4D8F34F1A91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007600A-E590-C845-DA93-8CD5CD5AF08C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E2B3265-22AD-0E12-C766-6D8D7CB1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917" y="2082146"/>
            <a:ext cx="5314404" cy="33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9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问题与讨论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11498CF-DEAB-85D7-19CF-A5B21C4D5C4C}"/>
              </a:ext>
            </a:extLst>
          </p:cNvPr>
          <p:cNvSpPr txBox="1">
            <a:spLocks/>
          </p:cNvSpPr>
          <p:nvPr/>
        </p:nvSpPr>
        <p:spPr>
          <a:xfrm>
            <a:off x="3492721" y="2410365"/>
            <a:ext cx="5206558" cy="2711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0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10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63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6C0E7BBE-B84F-42A3-B5E0-44788E3F3224}"/>
              </a:ext>
            </a:extLst>
          </p:cNvPr>
          <p:cNvSpPr/>
          <p:nvPr/>
        </p:nvSpPr>
        <p:spPr>
          <a:xfrm rot="5400000">
            <a:off x="3686555" y="-5186789"/>
            <a:ext cx="4818888" cy="15192465"/>
          </a:xfrm>
          <a:prstGeom prst="flowChartDela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74FF67-23B1-4329-9F3A-B4E66DBBE07D}"/>
              </a:ext>
            </a:extLst>
          </p:cNvPr>
          <p:cNvSpPr txBox="1"/>
          <p:nvPr/>
        </p:nvSpPr>
        <p:spPr>
          <a:xfrm>
            <a:off x="2516882" y="2722538"/>
            <a:ext cx="715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THANK YOU</a:t>
            </a:r>
            <a:endParaRPr lang="zh-CN" altLang="en-US" sz="7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38B669E8-9746-B8ED-7786-DBD885A70DF4}"/>
              </a:ext>
            </a:extLst>
          </p:cNvPr>
          <p:cNvSpPr txBox="1">
            <a:spLocks/>
          </p:cNvSpPr>
          <p:nvPr/>
        </p:nvSpPr>
        <p:spPr>
          <a:xfrm>
            <a:off x="4194229" y="5340359"/>
            <a:ext cx="3803542" cy="11458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韩兴耀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pitchFamily="2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2023 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年 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12 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00C731-0F69-BA2A-FE7E-7D47E4986B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71" y="534999"/>
            <a:ext cx="5125658" cy="17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单纯形法外部接口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344B18-4113-D951-A7C3-EA3583D9FABD}"/>
              </a:ext>
            </a:extLst>
          </p:cNvPr>
          <p:cNvSpPr/>
          <p:nvPr/>
        </p:nvSpPr>
        <p:spPr>
          <a:xfrm>
            <a:off x="3064537" y="1041759"/>
            <a:ext cx="5087566" cy="548145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4AA30D3-91B5-0192-445E-AD4FB7E423FC}"/>
              </a:ext>
            </a:extLst>
          </p:cNvPr>
          <p:cNvGrpSpPr/>
          <p:nvPr/>
        </p:nvGrpSpPr>
        <p:grpSpPr>
          <a:xfrm>
            <a:off x="1149346" y="2597763"/>
            <a:ext cx="685939" cy="2369446"/>
            <a:chOff x="1149346" y="2145167"/>
            <a:chExt cx="685939" cy="236944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14C2419-7E19-9406-7130-8D3EA96CE9D8}"/>
                </a:ext>
              </a:extLst>
            </p:cNvPr>
            <p:cNvSpPr/>
            <p:nvPr/>
          </p:nvSpPr>
          <p:spPr>
            <a:xfrm>
              <a:off x="1149346" y="3070486"/>
              <a:ext cx="685939" cy="518808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a</a:t>
              </a:r>
              <a:endParaRPr lang="zh-CN" altLang="en-US" sz="2800" b="1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BC610D9-B1DB-422B-A89D-0D968EB653DC}"/>
                </a:ext>
              </a:extLst>
            </p:cNvPr>
            <p:cNvSpPr/>
            <p:nvPr/>
          </p:nvSpPr>
          <p:spPr>
            <a:xfrm>
              <a:off x="1149346" y="2145167"/>
              <a:ext cx="685939" cy="518808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2E445AA-8E2A-067C-DACB-2803CD877D57}"/>
                </a:ext>
              </a:extLst>
            </p:cNvPr>
            <p:cNvSpPr/>
            <p:nvPr/>
          </p:nvSpPr>
          <p:spPr>
            <a:xfrm>
              <a:off x="1149346" y="3995805"/>
              <a:ext cx="685939" cy="518808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b</a:t>
              </a:r>
              <a:endParaRPr lang="zh-CN" altLang="en-US" sz="2800" b="1" dirty="0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C85A8B0-BA80-0FE0-B0CA-DFDEF42F40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835285" y="3782486"/>
            <a:ext cx="1229252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957B034-19EF-185F-897D-936F603FAB50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1835285" y="2857167"/>
            <a:ext cx="1229252" cy="925320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9BC0A7E-2875-9832-2C1A-597AC063B2D1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 flipV="1">
            <a:off x="1835285" y="3782487"/>
            <a:ext cx="1229252" cy="925318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D7B9A09-81FF-86BB-0B7D-5BEEB5C508B6}"/>
              </a:ext>
            </a:extLst>
          </p:cNvPr>
          <p:cNvSpPr txBox="1"/>
          <p:nvPr/>
        </p:nvSpPr>
        <p:spPr>
          <a:xfrm>
            <a:off x="6683803" y="1330589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Simplex</a:t>
            </a:r>
          </a:p>
          <a:p>
            <a:pPr algn="ctr"/>
            <a:r>
              <a:rPr lang="en-US" altLang="zh-CN" b="1" dirty="0"/>
              <a:t>Solve</a:t>
            </a:r>
            <a:endParaRPr lang="zh-CN" altLang="en-US" b="1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F05452A-EE01-0204-B23B-F680FE727C87}"/>
              </a:ext>
            </a:extLst>
          </p:cNvPr>
          <p:cNvGrpSpPr/>
          <p:nvPr/>
        </p:nvGrpSpPr>
        <p:grpSpPr>
          <a:xfrm>
            <a:off x="4212401" y="1345713"/>
            <a:ext cx="2791838" cy="4873547"/>
            <a:chOff x="4212401" y="1345713"/>
            <a:chExt cx="2791838" cy="48735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D7931CC-1568-6931-7F82-1BCC69CAB0F6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8C7D3610-407D-6CDE-3858-369E1C752925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B83D4827-1CB7-9BC2-7FA2-1CF20F41E869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345D609-376D-A5B4-E06D-955F70BB107B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F1ECC380-11DA-EEFE-CC22-8ABD5515EE92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D6D3A5EF-6E46-6ECB-59C8-9FA93BC278E1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C87CA2D-B857-651C-D037-5D201E9FA65D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FB351A4-77E6-6E73-3706-9A3F0C34BC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9F47B10-3BA2-76B1-251A-E704A07B7B75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830216E-811E-6431-1412-BA977FB9FBA7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24E99323-389B-B0A9-64DF-CCE6DDD180A6}"/>
                </a:ext>
              </a:extLst>
            </p:cNvPr>
            <p:cNvCxnSpPr>
              <a:stCxn id="12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FC3DDE-EC7C-8CA3-AFFF-965556A96072}"/>
              </a:ext>
            </a:extLst>
          </p:cNvPr>
          <p:cNvCxnSpPr>
            <a:stCxn id="17" idx="1"/>
            <a:endCxn id="15" idx="1"/>
          </p:cNvCxnSpPr>
          <p:nvPr/>
        </p:nvCxnSpPr>
        <p:spPr>
          <a:xfrm rot="10800000" flipH="1">
            <a:off x="3064536" y="1653755"/>
            <a:ext cx="1555141" cy="2128732"/>
          </a:xfrm>
          <a:prstGeom prst="bentConnector3">
            <a:avLst>
              <a:gd name="adj1" fmla="val 3429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EE79F94-FC12-19C8-3426-D45048BC3CB5}"/>
              </a:ext>
            </a:extLst>
          </p:cNvPr>
          <p:cNvGrpSpPr/>
          <p:nvPr/>
        </p:nvGrpSpPr>
        <p:grpSpPr>
          <a:xfrm>
            <a:off x="8726451" y="3060423"/>
            <a:ext cx="2764509" cy="1444127"/>
            <a:chOff x="8726451" y="3523082"/>
            <a:chExt cx="2764509" cy="1444127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9573262-4619-63BE-5F8C-4AFBF1B62A2B}"/>
                </a:ext>
              </a:extLst>
            </p:cNvPr>
            <p:cNvSpPr/>
            <p:nvPr/>
          </p:nvSpPr>
          <p:spPr>
            <a:xfrm>
              <a:off x="8726451" y="3523082"/>
              <a:ext cx="2764509" cy="518808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Optimal Solution</a:t>
              </a:r>
              <a:endParaRPr lang="zh-CN" altLang="en-US" sz="2000" b="1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1B5FBDF-70D6-DFCF-424A-6B4B1A1DCD1F}"/>
                </a:ext>
              </a:extLst>
            </p:cNvPr>
            <p:cNvSpPr/>
            <p:nvPr/>
          </p:nvSpPr>
          <p:spPr>
            <a:xfrm>
              <a:off x="8726451" y="4448401"/>
              <a:ext cx="2764509" cy="518808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Optimal Value</a:t>
              </a:r>
              <a:endParaRPr lang="zh-CN" altLang="en-US" sz="2000" b="1" dirty="0"/>
            </a:p>
          </p:txBody>
        </p:sp>
      </p:grp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E0E13543-52CE-A3AA-6DF7-DB3F9999FC54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>
            <a:off x="7004239" y="2981578"/>
            <a:ext cx="1147864" cy="800909"/>
          </a:xfrm>
          <a:prstGeom prst="bentConnector3">
            <a:avLst>
              <a:gd name="adj1" fmla="val 50875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F48AB4F8-68DE-3B62-0DC0-0064044E033B}"/>
              </a:ext>
            </a:extLst>
          </p:cNvPr>
          <p:cNvCxnSpPr>
            <a:stCxn id="17" idx="3"/>
            <a:endCxn id="49" idx="1"/>
          </p:cNvCxnSpPr>
          <p:nvPr/>
        </p:nvCxnSpPr>
        <p:spPr>
          <a:xfrm flipV="1">
            <a:off x="8152103" y="3319827"/>
            <a:ext cx="574348" cy="462660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D342807E-2DBA-51DB-CA2C-232097C584AC}"/>
              </a:ext>
            </a:extLst>
          </p:cNvPr>
          <p:cNvCxnSpPr>
            <a:stCxn id="17" idx="3"/>
            <a:endCxn id="50" idx="1"/>
          </p:cNvCxnSpPr>
          <p:nvPr/>
        </p:nvCxnSpPr>
        <p:spPr>
          <a:xfrm>
            <a:off x="8152103" y="3782487"/>
            <a:ext cx="574348" cy="462659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A1D5FAB-955B-94A6-D2FC-2F69E45A0471}"/>
              </a:ext>
            </a:extLst>
          </p:cNvPr>
          <p:cNvSpPr txBox="1"/>
          <p:nvPr/>
        </p:nvSpPr>
        <p:spPr>
          <a:xfrm>
            <a:off x="7004237" y="2632797"/>
            <a:ext cx="8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True</a:t>
            </a:r>
            <a:endParaRPr lang="zh-CN" altLang="en-US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4696265-9110-3BED-CE07-29C1B4725FA8}"/>
              </a:ext>
            </a:extLst>
          </p:cNvPr>
          <p:cNvSpPr txBox="1"/>
          <p:nvPr/>
        </p:nvSpPr>
        <p:spPr>
          <a:xfrm>
            <a:off x="5608318" y="3523082"/>
            <a:ext cx="8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False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164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单纯形法内部流程：初始化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4F094C-9A91-8C63-E97D-2BB605B9ADC9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201382-7BC6-C5E0-C0A4-75C667312E34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F753FC2-59A1-B04F-3E3B-AE4EAD261599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225DE3B-5E71-E620-A0CC-0D11C585E9B1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DD6E072-D2F1-FD0E-598F-3BB0BA5EF888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2D1CCA81-C89A-B31B-4C88-5E70B1E1BACC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0F290189-D7BC-0766-84AF-B670DF7C26C1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94B1A64-1F1E-D181-85AA-F2EAA5F57041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1C2EDC2-0A42-1900-1E3B-D7E39209DCA6}"/>
                </a:ext>
              </a:extLst>
            </p:cNvPr>
            <p:cNvCxnSpPr>
              <a:stCxn id="28" idx="2"/>
              <a:endCxn id="26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3A24491-A957-D750-082A-A804D003A656}"/>
                </a:ext>
              </a:extLst>
            </p:cNvPr>
            <p:cNvCxnSpPr>
              <a:stCxn id="26" idx="2"/>
              <a:endCxn id="24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B0A44C-DB0F-64BF-A40F-A99155A1631F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DA4AE8F3-BE9F-DEEE-0B54-23FFBBD4DF4D}"/>
                </a:ext>
              </a:extLst>
            </p:cNvPr>
            <p:cNvCxnSpPr>
              <a:stCxn id="25" idx="1"/>
              <a:endCxn id="28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4BB243A9-D8B5-C7CC-F5A1-43AF5D3B3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24" y="1664989"/>
            <a:ext cx="7523536" cy="3652957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9D759EA-96E3-B232-B01A-08E68D1A6547}"/>
              </a:ext>
            </a:extLst>
          </p:cNvPr>
          <p:cNvSpPr/>
          <p:nvPr/>
        </p:nvSpPr>
        <p:spPr>
          <a:xfrm flipH="1" flipV="1">
            <a:off x="5275304" y="4617442"/>
            <a:ext cx="999036" cy="3033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19DAEF-F8B2-560F-8F1F-EB666D708540}"/>
              </a:ext>
            </a:extLst>
          </p:cNvPr>
          <p:cNvSpPr txBox="1"/>
          <p:nvPr/>
        </p:nvSpPr>
        <p:spPr>
          <a:xfrm>
            <a:off x="5522375" y="5437850"/>
            <a:ext cx="482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统一制表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0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单纯形法内部流程：检验最优性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69A02C-30CA-AAB7-AF63-99DB502D0DEC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ECDA95-0C19-4030-A878-B757DBC43C82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6B866FA-5F23-F0B3-6CCD-39C5134477E8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2BD35F89-8420-3F98-6F8A-ECDBD1280874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EED980C-8780-653A-3A02-1042B55CE08E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3C5A6A5-11DD-6CE5-C23E-072BDEF9CEDF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239BC833-F3E5-0AE0-0889-4EC8021144FB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45EE08F-9869-4372-7D8F-B54717B4C9FF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F8555BE-B1D8-99B5-0F04-18620A0DE2D7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FEDA02B-3A99-ECDA-D0F0-693A0EABC612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C3BED14-79F5-ED3C-7772-B4D8F34F1A91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007600A-E590-C845-DA93-8CD5CD5AF08C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F0E6B2D-B448-0E38-97DD-2D379B10E8AA}"/>
              </a:ext>
            </a:extLst>
          </p:cNvPr>
          <p:cNvGrpSpPr/>
          <p:nvPr/>
        </p:nvGrpSpPr>
        <p:grpSpPr>
          <a:xfrm>
            <a:off x="4062160" y="1653755"/>
            <a:ext cx="7362358" cy="1167181"/>
            <a:chOff x="4062160" y="1304215"/>
            <a:chExt cx="7362358" cy="116718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B441849-4055-E829-0B92-2EAAFE540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-68"/>
            <a:stretch/>
          </p:blipFill>
          <p:spPr>
            <a:xfrm>
              <a:off x="4062160" y="1304215"/>
              <a:ext cx="3580402" cy="116718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8F1BA8-B10F-230A-1CC7-A05F05F28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9237" y="1304314"/>
              <a:ext cx="3705281" cy="1167082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3C069711-5501-4A11-AAFB-6686CE3AF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912" y="3854923"/>
            <a:ext cx="5832856" cy="5914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0644E1-51FF-BF07-EBED-3743984D4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162" y="4646924"/>
            <a:ext cx="7362356" cy="127966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7D559CE-4AFF-856F-CA78-D5F298CDE6B5}"/>
              </a:ext>
            </a:extLst>
          </p:cNvPr>
          <p:cNvSpPr txBox="1"/>
          <p:nvPr/>
        </p:nvSpPr>
        <p:spPr>
          <a:xfrm>
            <a:off x="8291717" y="2935683"/>
            <a:ext cx="2560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最小问题：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最终表的检验数均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5C0993-F485-36DB-B5D7-0D2ED39AC0E9}"/>
              </a:ext>
            </a:extLst>
          </p:cNvPr>
          <p:cNvSpPr txBox="1"/>
          <p:nvPr/>
        </p:nvSpPr>
        <p:spPr>
          <a:xfrm>
            <a:off x="4572201" y="2935683"/>
            <a:ext cx="2560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最大问题</a:t>
            </a:r>
            <a:b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最终表的检验数均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&lt;=0</a:t>
            </a:r>
          </a:p>
        </p:txBody>
      </p:sp>
    </p:spTree>
    <p:extLst>
      <p:ext uri="{BB962C8B-B14F-4D97-AF65-F5344CB8AC3E}">
        <p14:creationId xmlns:p14="http://schemas.microsoft.com/office/powerpoint/2010/main" val="184051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单纯形法内部流程：确定入</a:t>
            </a:r>
            <a:r>
              <a:rPr lang="en-US" altLang="zh-CN" sz="2400" b="1" dirty="0">
                <a:solidFill>
                  <a:srgbClr val="404040"/>
                </a:solidFill>
              </a:rPr>
              <a:t>/</a:t>
            </a:r>
            <a:r>
              <a:rPr lang="zh-CN" altLang="en-US" sz="2400" b="1" dirty="0">
                <a:solidFill>
                  <a:srgbClr val="404040"/>
                </a:solidFill>
              </a:rPr>
              <a:t>出基变量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FDE198-F1D2-3ECA-6DFB-79BA1F0E0CC1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A1C6780-C5AD-E50F-8A21-32B37D30F0B2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396F418-4DA4-EDA9-190B-C824F124290C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BBDE5028-88B7-1289-7557-D918AD1CA20B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65FD597E-2303-C4D8-A7F8-F3541544153D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F9A877D-728C-8997-52B5-C60D488B5F42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FCF1915C-2362-84D9-510F-19FD81E7EA5A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660D187-A8CE-16F0-F549-E42556E6FA4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A791D87-0827-0D9B-C10C-90E7E7A983D2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2A7000D-476D-6EA6-D346-7FC4DB003EA7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447B4EB-916D-299D-A3F0-DF1933CE068A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A0AA371-B3A1-2433-6B8C-DA5A76025B16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CC1576F0-0E90-B0E8-8EB6-9036D789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40" y="1925723"/>
            <a:ext cx="7454117" cy="3641379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448BCA1-6C01-62FD-0838-30524FB3877A}"/>
              </a:ext>
            </a:extLst>
          </p:cNvPr>
          <p:cNvSpPr/>
          <p:nvPr/>
        </p:nvSpPr>
        <p:spPr>
          <a:xfrm flipH="1" flipV="1">
            <a:off x="5429176" y="4482602"/>
            <a:ext cx="4288755" cy="26967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57D319C-306B-F970-2992-F2DE3AEAA236}"/>
              </a:ext>
            </a:extLst>
          </p:cNvPr>
          <p:cNvSpPr/>
          <p:nvPr/>
        </p:nvSpPr>
        <p:spPr>
          <a:xfrm flipH="1" flipV="1">
            <a:off x="5166815" y="2156459"/>
            <a:ext cx="3432436" cy="21893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3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单纯形法内部流程：更新基本可行解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803386-B607-2CBD-73A2-86784D2F3E14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BF6C088-6E23-475D-876D-DBD838086DB5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EBC374E5-D7B1-79DE-E461-584A5FC26032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15FCA998-FCA2-AF21-3D81-01D3A400BE98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BC9375E8-C082-EA8B-A299-1E1E664D1C36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A86ABB2-C984-0A14-8413-65025B13F606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8461DD43-7F17-F4CF-5D94-6A93F7209140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CBE7627-4F8C-848D-F694-088EC31A13D6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47B0173-61E6-0F9D-E7AD-750E714F8C85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B813A05-8C48-A01A-16AA-74478D520A68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E1FE9D6-0C3A-7ABC-9E12-42D367B7233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87B8732D-1CF7-1166-DE65-599B54E92A32}"/>
                </a:ext>
              </a:extLst>
            </p:cNvPr>
            <p:cNvCxnSpPr>
              <a:stCxn id="13" idx="1"/>
              <a:endCxn id="16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1753A6FA-8D60-8902-86C6-C4B1BDD7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36" y="2103350"/>
            <a:ext cx="7705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0"/>
            <a:extLst>
              <a:ext uri="{FF2B5EF4-FFF2-40B4-BE49-F238E27FC236}">
                <a16:creationId xmlns:a16="http://schemas.microsoft.com/office/drawing/2014/main" id="{4E481C37-AEFA-11F9-67E7-F058D6667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4300" imgH="215900" progId="Equation.KSEE3">
                  <p:embed/>
                </p:oleObj>
              </mc:Choice>
              <mc:Fallback>
                <p:oleObj r:id="rId4" imgW="114300" imgH="2159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  <a:extLst>
              <a:ext uri="{FF2B5EF4-FFF2-40B4-BE49-F238E27FC236}">
                <a16:creationId xmlns:a16="http://schemas.microsoft.com/office/drawing/2014/main" id="{E9952396-76B6-C61E-00F8-FD3EAE20A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092450"/>
          <a:ext cx="114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4300" imgH="673100" progId="Equation.KSEE3">
                  <p:embed/>
                </p:oleObj>
              </mc:Choice>
              <mc:Fallback>
                <p:oleObj r:id="rId6" imgW="114300" imgH="673100" progId="Equation.KSEE3">
                  <p:embed/>
                  <p:pic>
                    <p:nvPicPr>
                      <p:cNvPr id="1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3092450"/>
                        <a:ext cx="1143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EAA8F3-454D-D97E-7CFE-50A6DDF0847C}"/>
              </a:ext>
            </a:extLst>
          </p:cNvPr>
          <p:cNvGrpSpPr>
            <a:grpSpLocks noChangeAspect="1"/>
          </p:cNvGrpSpPr>
          <p:nvPr/>
        </p:nvGrpSpPr>
        <p:grpSpPr>
          <a:xfrm>
            <a:off x="909536" y="2124710"/>
            <a:ext cx="10372928" cy="3281680"/>
            <a:chOff x="513238" y="2743200"/>
            <a:chExt cx="8438040" cy="2669540"/>
          </a:xfrm>
        </p:grpSpPr>
        <p:graphicFrame>
          <p:nvGraphicFramePr>
            <p:cNvPr id="8" name="对象 7">
              <a:hlinkClick r:id="" action="ppaction://ole?verb=0"/>
              <a:extLst>
                <a:ext uri="{FF2B5EF4-FFF2-40B4-BE49-F238E27FC236}">
                  <a16:creationId xmlns:a16="http://schemas.microsoft.com/office/drawing/2014/main" id="{E0D90E00-C80E-D1D3-49BE-E73968DFF4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563085"/>
                </p:ext>
              </p:extLst>
            </p:nvPr>
          </p:nvGraphicFramePr>
          <p:xfrm>
            <a:off x="513238" y="2743200"/>
            <a:ext cx="3217545" cy="2669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866900" imgH="1548765" progId="Equation.KSEE3">
                    <p:embed/>
                  </p:oleObj>
                </mc:Choice>
                <mc:Fallback>
                  <p:oleObj r:id="rId8" imgW="1866900" imgH="1548765" progId="Equation.KSEE3">
                    <p:embed/>
                    <p:pic>
                      <p:nvPicPr>
                        <p:cNvPr id="27" name="对象 2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13238" y="2743200"/>
                          <a:ext cx="3217545" cy="26695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右箭头 27">
              <a:extLst>
                <a:ext uri="{FF2B5EF4-FFF2-40B4-BE49-F238E27FC236}">
                  <a16:creationId xmlns:a16="http://schemas.microsoft.com/office/drawing/2014/main" id="{2AF6EB04-603F-CE93-8B31-7C20B076FC9D}"/>
                </a:ext>
              </a:extLst>
            </p:cNvPr>
            <p:cNvSpPr/>
            <p:nvPr/>
          </p:nvSpPr>
          <p:spPr>
            <a:xfrm>
              <a:off x="3905488" y="3470910"/>
              <a:ext cx="1172845" cy="1214121"/>
            </a:xfrm>
            <a:prstGeom prst="rightArrow">
              <a:avLst>
                <a:gd name="adj1" fmla="val 50007"/>
                <a:gd name="adj2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标准化</a:t>
              </a:r>
            </a:p>
          </p:txBody>
        </p:sp>
        <p:graphicFrame>
          <p:nvGraphicFramePr>
            <p:cNvPr id="14" name="对象 13">
              <a:hlinkClick r:id="" action="ppaction://ole?verb=0"/>
              <a:extLst>
                <a:ext uri="{FF2B5EF4-FFF2-40B4-BE49-F238E27FC236}">
                  <a16:creationId xmlns:a16="http://schemas.microsoft.com/office/drawing/2014/main" id="{F38E0242-28C1-B1A4-92E2-EB9F6F3B08B3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1"/>
              </p:custDataLst>
              <p:extLst>
                <p:ext uri="{D42A27DB-BD31-4B8C-83A1-F6EECF244321}">
                  <p14:modId xmlns:p14="http://schemas.microsoft.com/office/powerpoint/2010/main" val="2633047455"/>
                </p:ext>
              </p:extLst>
            </p:nvPr>
          </p:nvGraphicFramePr>
          <p:xfrm>
            <a:off x="5253038" y="2743200"/>
            <a:ext cx="3698240" cy="2669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145665" imgH="1548765" progId="Equation.KSEE3">
                    <p:embed/>
                  </p:oleObj>
                </mc:Choice>
                <mc:Fallback>
                  <p:oleObj r:id="rId10" imgW="2145665" imgH="1548765" progId="Equation.KSEE3">
                    <p:embed/>
                    <p:pic>
                      <p:nvPicPr>
                        <p:cNvPr id="30" name="对象 2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53038" y="2743200"/>
                          <a:ext cx="3698240" cy="26695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8693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3DB084-F097-4DF8-A69F-E546389F3590}"/>
              </a:ext>
            </a:extLst>
          </p:cNvPr>
          <p:cNvGrpSpPr/>
          <p:nvPr/>
        </p:nvGrpSpPr>
        <p:grpSpPr>
          <a:xfrm>
            <a:off x="0" y="-13070"/>
            <a:ext cx="12192000" cy="929013"/>
            <a:chOff x="0" y="101230"/>
            <a:chExt cx="12192000" cy="1056439"/>
          </a:xfrm>
          <a:solidFill>
            <a:srgbClr val="00B0F0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1D3020-3723-47D3-9B42-CD8888D401D9}"/>
                </a:ext>
              </a:extLst>
            </p:cNvPr>
            <p:cNvSpPr/>
            <p:nvPr/>
          </p:nvSpPr>
          <p:spPr>
            <a:xfrm>
              <a:off x="0" y="101230"/>
              <a:ext cx="12192000" cy="487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B1C63B9-5977-41DF-BCA8-11B89EAA6318}"/>
                </a:ext>
              </a:extLst>
            </p:cNvPr>
            <p:cNvSpPr/>
            <p:nvPr/>
          </p:nvSpPr>
          <p:spPr>
            <a:xfrm>
              <a:off x="7719237" y="263580"/>
              <a:ext cx="2420941" cy="894089"/>
            </a:xfrm>
            <a:custGeom>
              <a:avLst/>
              <a:gdLst>
                <a:gd name="connsiteX0" fmla="*/ 526737 w 2420941"/>
                <a:gd name="connsiteY0" fmla="*/ 291592 h 894088"/>
                <a:gd name="connsiteX1" fmla="*/ 874209 w 2420941"/>
                <a:gd name="connsiteY1" fmla="*/ 364744 h 894088"/>
                <a:gd name="connsiteX2" fmla="*/ 1066233 w 2420941"/>
                <a:gd name="connsiteY2" fmla="*/ 721360 h 894088"/>
                <a:gd name="connsiteX3" fmla="*/ 1358841 w 2420941"/>
                <a:gd name="connsiteY3" fmla="*/ 876808 h 894088"/>
                <a:gd name="connsiteX4" fmla="*/ 1907481 w 2420941"/>
                <a:gd name="connsiteY4" fmla="*/ 867664 h 894088"/>
                <a:gd name="connsiteX5" fmla="*/ 2209233 w 2420941"/>
                <a:gd name="connsiteY5" fmla="*/ 675640 h 894088"/>
                <a:gd name="connsiteX6" fmla="*/ 2264097 w 2420941"/>
                <a:gd name="connsiteY6" fmla="*/ 99568 h 894088"/>
                <a:gd name="connsiteX7" fmla="*/ 78681 w 2420941"/>
                <a:gd name="connsiteY7" fmla="*/ 17272 h 894088"/>
                <a:gd name="connsiteX8" fmla="*/ 526737 w 2420941"/>
                <a:gd name="connsiteY8" fmla="*/ 291592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941" h="894088">
                  <a:moveTo>
                    <a:pt x="526737" y="291592"/>
                  </a:moveTo>
                  <a:cubicBezTo>
                    <a:pt x="659325" y="349504"/>
                    <a:pt x="784293" y="293116"/>
                    <a:pt x="874209" y="364744"/>
                  </a:cubicBezTo>
                  <a:cubicBezTo>
                    <a:pt x="964125" y="436372"/>
                    <a:pt x="985461" y="636016"/>
                    <a:pt x="1066233" y="721360"/>
                  </a:cubicBezTo>
                  <a:cubicBezTo>
                    <a:pt x="1147005" y="806704"/>
                    <a:pt x="1218633" y="852424"/>
                    <a:pt x="1358841" y="876808"/>
                  </a:cubicBezTo>
                  <a:cubicBezTo>
                    <a:pt x="1499049" y="901192"/>
                    <a:pt x="1765749" y="901192"/>
                    <a:pt x="1907481" y="867664"/>
                  </a:cubicBezTo>
                  <a:cubicBezTo>
                    <a:pt x="2049213" y="834136"/>
                    <a:pt x="2149797" y="803656"/>
                    <a:pt x="2209233" y="675640"/>
                  </a:cubicBezTo>
                  <a:cubicBezTo>
                    <a:pt x="2268669" y="547624"/>
                    <a:pt x="2619189" y="209296"/>
                    <a:pt x="2264097" y="99568"/>
                  </a:cubicBezTo>
                  <a:cubicBezTo>
                    <a:pt x="1909005" y="-10160"/>
                    <a:pt x="371289" y="-14732"/>
                    <a:pt x="78681" y="17272"/>
                  </a:cubicBezTo>
                  <a:cubicBezTo>
                    <a:pt x="-213927" y="49276"/>
                    <a:pt x="394149" y="233680"/>
                    <a:pt x="526737" y="2915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908CD5-E180-469F-B13F-EAF3FC865417}"/>
                </a:ext>
              </a:extLst>
            </p:cNvPr>
            <p:cNvSpPr/>
            <p:nvPr/>
          </p:nvSpPr>
          <p:spPr>
            <a:xfrm>
              <a:off x="9226550" y="511698"/>
              <a:ext cx="2965450" cy="645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362B56-094C-D6CC-98E5-632C8D1490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46" y="-52124"/>
            <a:ext cx="2783110" cy="937863"/>
          </a:xfrm>
          <a:prstGeom prst="rect">
            <a:avLst/>
          </a:prstGeom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7740D16-1408-73A4-3F07-E6E63E962F62}"/>
              </a:ext>
            </a:extLst>
          </p:cNvPr>
          <p:cNvSpPr txBox="1">
            <a:spLocks/>
          </p:cNvSpPr>
          <p:nvPr/>
        </p:nvSpPr>
        <p:spPr>
          <a:xfrm>
            <a:off x="549473" y="415527"/>
            <a:ext cx="5616378" cy="4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04040"/>
                </a:solidFill>
              </a:rPr>
              <a:t>单纯形法求解示例：初始化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4B8FBB-9548-6909-1AED-5BD562FA910C}"/>
              </a:ext>
            </a:extLst>
          </p:cNvPr>
          <p:cNvSpPr/>
          <p:nvPr/>
        </p:nvSpPr>
        <p:spPr>
          <a:xfrm flipV="1">
            <a:off x="549473" y="844122"/>
            <a:ext cx="6262807" cy="45719"/>
          </a:xfrm>
          <a:prstGeom prst="roundRect">
            <a:avLst/>
          </a:prstGeom>
          <a:solidFill>
            <a:srgbClr val="00B0F0"/>
          </a:solidFill>
          <a:ln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4F094C-9A91-8C63-E97D-2BB605B9ADC9}"/>
              </a:ext>
            </a:extLst>
          </p:cNvPr>
          <p:cNvGrpSpPr/>
          <p:nvPr/>
        </p:nvGrpSpPr>
        <p:grpSpPr>
          <a:xfrm>
            <a:off x="889038" y="1345713"/>
            <a:ext cx="2791838" cy="4873547"/>
            <a:chOff x="4212401" y="1345713"/>
            <a:chExt cx="2791838" cy="48735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201382-7BC6-C5E0-C0A4-75C667312E34}"/>
                </a:ext>
              </a:extLst>
            </p:cNvPr>
            <p:cNvGrpSpPr/>
            <p:nvPr/>
          </p:nvGrpSpPr>
          <p:grpSpPr>
            <a:xfrm>
              <a:off x="4212401" y="1345713"/>
              <a:ext cx="2791838" cy="4873547"/>
              <a:chOff x="3464506" y="1318436"/>
              <a:chExt cx="2791838" cy="487354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F753FC2-59A1-B04F-3E3B-AE4EAD261599}"/>
                  </a:ext>
                </a:extLst>
              </p:cNvPr>
              <p:cNvSpPr/>
              <p:nvPr/>
            </p:nvSpPr>
            <p:spPr>
              <a:xfrm>
                <a:off x="3871783" y="4774990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确定出基变量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225DE3B-5E71-E620-A0CC-0D11C585E9B1}"/>
                  </a:ext>
                </a:extLst>
              </p:cNvPr>
              <p:cNvSpPr/>
              <p:nvPr/>
            </p:nvSpPr>
            <p:spPr>
              <a:xfrm>
                <a:off x="3871783" y="5575899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更新基本可行解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DD6E072-D2F1-FD0E-598F-3BB0BA5EF888}"/>
                  </a:ext>
                </a:extLst>
              </p:cNvPr>
              <p:cNvSpPr/>
              <p:nvPr/>
            </p:nvSpPr>
            <p:spPr>
              <a:xfrm>
                <a:off x="3871783" y="3974081"/>
                <a:ext cx="1977284" cy="616084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确定入基变量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2D1CCA81-C89A-B31B-4C88-5E70B1E1BACC}"/>
                  </a:ext>
                </a:extLst>
              </p:cNvPr>
              <p:cNvSpPr/>
              <p:nvPr/>
            </p:nvSpPr>
            <p:spPr>
              <a:xfrm>
                <a:off x="3871783" y="1318436"/>
                <a:ext cx="1977284" cy="616084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初始化</a:t>
                </a:r>
              </a:p>
            </p:txBody>
          </p:sp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0F290189-D7BC-0766-84AF-B670DF7C26C1}"/>
                  </a:ext>
                </a:extLst>
              </p:cNvPr>
              <p:cNvSpPr/>
              <p:nvPr/>
            </p:nvSpPr>
            <p:spPr>
              <a:xfrm>
                <a:off x="3464506" y="2444410"/>
                <a:ext cx="2791838" cy="1019781"/>
              </a:xfrm>
              <a:prstGeom prst="diamond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检验最优性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94B1A64-1F1E-D181-85AA-F2EAA5F57041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5608320" y="1961797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1C2EDC2-0A42-1900-1E3B-D7E39209DCA6}"/>
                </a:ext>
              </a:extLst>
            </p:cNvPr>
            <p:cNvCxnSpPr>
              <a:stCxn id="28" idx="2"/>
              <a:endCxn id="26" idx="0"/>
            </p:cNvCxnSpPr>
            <p:nvPr/>
          </p:nvCxnSpPr>
          <p:spPr>
            <a:xfrm>
              <a:off x="5608320" y="3491468"/>
              <a:ext cx="0" cy="5098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3A24491-A957-D750-082A-A804D003A656}"/>
                </a:ext>
              </a:extLst>
            </p:cNvPr>
            <p:cNvCxnSpPr>
              <a:stCxn id="26" idx="2"/>
              <a:endCxn id="24" idx="0"/>
            </p:cNvCxnSpPr>
            <p:nvPr/>
          </p:nvCxnSpPr>
          <p:spPr>
            <a:xfrm>
              <a:off x="5608320" y="4617442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B0A44C-DB0F-64BF-A40F-A99155A1631F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608320" y="5418351"/>
              <a:ext cx="0" cy="18482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DA4AE8F3-BE9F-DEEE-0B54-23FFBBD4DF4D}"/>
                </a:ext>
              </a:extLst>
            </p:cNvPr>
            <p:cNvCxnSpPr>
              <a:stCxn id="25" idx="1"/>
              <a:endCxn id="28" idx="1"/>
            </p:cNvCxnSpPr>
            <p:nvPr/>
          </p:nvCxnSpPr>
          <p:spPr>
            <a:xfrm rot="10800000">
              <a:off x="4212402" y="2981578"/>
              <a:ext cx="407277" cy="2929640"/>
            </a:xfrm>
            <a:prstGeom prst="bentConnector3">
              <a:avLst>
                <a:gd name="adj1" fmla="val 15612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909DF46-8D0A-6C7E-96BF-15C57841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80" y="2443718"/>
            <a:ext cx="7375826" cy="2358549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51168C-09DD-3917-C325-A27092F2CA47}"/>
              </a:ext>
            </a:extLst>
          </p:cNvPr>
          <p:cNvSpPr/>
          <p:nvPr/>
        </p:nvSpPr>
        <p:spPr>
          <a:xfrm flipH="1" flipV="1">
            <a:off x="4150478" y="2743200"/>
            <a:ext cx="822591" cy="20590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1B70BFD-5F58-B690-7DB0-876AFAE5A3A6}"/>
              </a:ext>
            </a:extLst>
          </p:cNvPr>
          <p:cNvSpPr/>
          <p:nvPr/>
        </p:nvSpPr>
        <p:spPr>
          <a:xfrm flipH="1" flipV="1">
            <a:off x="5139117" y="2469175"/>
            <a:ext cx="6163843" cy="23699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F9558D-0F27-6628-67D1-1B5263E61D02}"/>
              </a:ext>
            </a:extLst>
          </p:cNvPr>
          <p:cNvSpPr txBox="1"/>
          <p:nvPr/>
        </p:nvSpPr>
        <p:spPr>
          <a:xfrm>
            <a:off x="6052768" y="5020114"/>
            <a:ext cx="333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Pandas</a:t>
            </a:r>
            <a:r>
              <a:rPr lang="zh-CN" altLang="en-US" sz="2400" b="1" dirty="0">
                <a:solidFill>
                  <a:srgbClr val="FF0000"/>
                </a:solidFill>
              </a:rPr>
              <a:t>规范化表格</a:t>
            </a:r>
          </a:p>
        </p:txBody>
      </p:sp>
    </p:spTree>
    <p:extLst>
      <p:ext uri="{BB962C8B-B14F-4D97-AF65-F5344CB8AC3E}">
        <p14:creationId xmlns:p14="http://schemas.microsoft.com/office/powerpoint/2010/main" val="497325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set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10913</TotalTime>
  <Words>602</Words>
  <Application>Microsoft Office PowerPoint</Application>
  <PresentationFormat>宽屏</PresentationFormat>
  <Paragraphs>161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微软雅黑</vt:lpstr>
      <vt:lpstr>Arial</vt:lpstr>
      <vt:lpstr>Arial Black</vt:lpstr>
      <vt:lpstr>Wingdings</vt:lpstr>
      <vt:lpstr>Office 主题​​</vt:lpstr>
      <vt:lpstr>Equation.KSEE3</vt:lpstr>
      <vt:lpstr>基于Python的单纯形法算法开发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面向工业边缘计算的生成式低代码构造方法</dc:title>
  <dc:creator>hqy</dc:creator>
  <cp:lastModifiedBy>HanHan</cp:lastModifiedBy>
  <cp:revision>2155</cp:revision>
  <dcterms:created xsi:type="dcterms:W3CDTF">2023-03-29T11:19:03Z</dcterms:created>
  <dcterms:modified xsi:type="dcterms:W3CDTF">2023-12-13T07:12:28Z</dcterms:modified>
</cp:coreProperties>
</file>