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Graph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euclid_circular_a"/>
              </a:rPr>
              <a:t>A graph data structure is a collection of nodes that have data and are connected to other nodes.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37628-055C-4ED3-ADFC-1D3AB22DD8D0}"/>
              </a:ext>
            </a:extLst>
          </p:cNvPr>
          <p:cNvSpPr txBox="1"/>
          <p:nvPr/>
        </p:nvSpPr>
        <p:spPr>
          <a:xfrm>
            <a:off x="1073791" y="637563"/>
            <a:ext cx="100896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Example of a Spanning Tree</a:t>
            </a:r>
          </a:p>
          <a:p>
            <a:r>
              <a:rPr lang="en-US" dirty="0"/>
              <a:t>Let's understand the spanning tree with examples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F9BB4-21B6-4214-B859-A0BD04E90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77" y="2022558"/>
            <a:ext cx="4327909" cy="43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0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752B-59C6-4A90-95EC-00EDF6F6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Some of the possible spanning trees that can be created from the above graph are: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74B99-1EE4-4653-BAE9-54312BEE1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69" y="2108200"/>
            <a:ext cx="3760788" cy="3760788"/>
          </a:xfrm>
        </p:spPr>
      </p:pic>
    </p:spTree>
    <p:extLst>
      <p:ext uri="{BB962C8B-B14F-4D97-AF65-F5344CB8AC3E}">
        <p14:creationId xmlns:p14="http://schemas.microsoft.com/office/powerpoint/2010/main" val="130394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752B-59C6-4A90-95EC-00EDF6F6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Some of the possible spanning trees that can be created from the above graph are: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74B99-1EE4-4653-BAE9-54312BEE1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16589"/>
            <a:ext cx="4057708" cy="405770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1AC8D4-79FF-4184-9708-DE351556B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14" y="2309127"/>
            <a:ext cx="3865170" cy="38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7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6BC7A3-11ED-4AF2-885D-8A4F7E48C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25" y="237747"/>
            <a:ext cx="3669425" cy="3669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433CA-F73D-41FD-BBBE-5E1DB31D3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99" y="237747"/>
            <a:ext cx="3596721" cy="3596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F3922-A044-4C24-A1C1-70781B886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77" y="2927946"/>
            <a:ext cx="3783695" cy="3783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67E04-7E9C-4A37-847A-8825197AC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17" y="2927946"/>
            <a:ext cx="3596721" cy="35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5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C4AC-96E0-4767-B3FC-0270CAB3B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Minimum Spanning Tree(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cera"/>
              </a:rPr>
              <a:t>minimum weight spanning tree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4923-1780-4B59-B46A-1D9316450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A minimum spanning tree is a spanning tree in which the sum of the weight of the edges is as minimum as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8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EF4C-EFA8-4D03-8009-E45E6F202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The initial graph is: (Weighted Graph)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9653F-72E3-4765-A729-CBE3FC579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23" y="802605"/>
            <a:ext cx="3459701" cy="34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5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EF4C-EFA8-4D03-8009-E45E6F202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The possible spanning trees from the above graph are: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893E5-8FEB-4185-B5F8-8FADE7A14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70" y="605262"/>
            <a:ext cx="2841712" cy="3454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91F571-7A9A-4ABA-B2AC-6D82310F2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1" y="554364"/>
            <a:ext cx="2841712" cy="3454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27AEC2-DABE-427D-9DA9-ED15EAAED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81" y="509381"/>
            <a:ext cx="2980888" cy="36231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655C95-CA44-4264-8FA5-6D032671E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504" y="605262"/>
            <a:ext cx="2817769" cy="34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7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EF4C-EFA8-4D03-8009-E45E6F202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The minimum spanning tree from the above spanning trees is: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EE1D7-ECFA-45D5-A459-BE00B027C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88" y="340080"/>
            <a:ext cx="3417756" cy="41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2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C18A-A1C8-40B0-B270-B365F01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Spanning Tree Applications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8164-089A-4BB9-B1F5-83EC1728F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Computer Network Routing Protocol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Cluster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Civil Network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0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C18A-A1C8-40B0-B270-B365F01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Minimum Spanning tree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8164-089A-4BB9-B1F5-83EC1728F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To find paths in the map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To design networks like telecommunication networks, water supply networks, and electrical grids.</a:t>
            </a:r>
          </a:p>
        </p:txBody>
      </p:sp>
    </p:spTree>
    <p:extLst>
      <p:ext uri="{BB962C8B-B14F-4D97-AF65-F5344CB8AC3E}">
        <p14:creationId xmlns:p14="http://schemas.microsoft.com/office/powerpoint/2010/main" val="151581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E91D-1945-4054-BA80-BF4D3EE1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 Data Structure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9AB4-DC5E-403C-9452-7C94DE6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Let's try to understand this through an example. On </a:t>
            </a:r>
            <a:r>
              <a:rPr lang="en-US" b="0" i="0" dirty="0" err="1">
                <a:effectLst/>
                <a:latin typeface="euclid_circular_a"/>
              </a:rPr>
              <a:t>facebook</a:t>
            </a:r>
            <a:r>
              <a:rPr lang="en-US" b="0" i="0" dirty="0">
                <a:effectLst/>
                <a:latin typeface="euclid_circular_a"/>
              </a:rPr>
              <a:t>, everything is a node. That includes User, Photo, Album, Event, Group, Page, Comment, Story, Video, Link, Note...anything that has data is a node.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Every relationship is an edge from one node to another. Whether you post a photo, join a group, like a page, etc., a new edge is created for that relationship.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D2C04-FAC7-47DF-A5DC-1B4DA35D2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70" y="4094446"/>
            <a:ext cx="5136859" cy="24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8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7BC6-F76B-402A-8333-894397AD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AF2E-335C-4550-9AFF-5290FD5C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All of </a:t>
            </a:r>
            <a:r>
              <a:rPr lang="en-US" b="0" i="0" dirty="0" err="1">
                <a:effectLst/>
                <a:latin typeface="euclid_circular_a"/>
              </a:rPr>
              <a:t>facebook</a:t>
            </a:r>
            <a:r>
              <a:rPr lang="en-US" b="0" i="0" dirty="0">
                <a:effectLst/>
                <a:latin typeface="euclid_circular_a"/>
              </a:rPr>
              <a:t> is then a collection of these nodes and edges. This is because </a:t>
            </a:r>
            <a:r>
              <a:rPr lang="en-US" b="0" i="0" dirty="0" err="1">
                <a:effectLst/>
                <a:latin typeface="euclid_circular_a"/>
              </a:rPr>
              <a:t>facebook</a:t>
            </a:r>
            <a:r>
              <a:rPr lang="en-US" b="0" i="0" dirty="0">
                <a:effectLst/>
                <a:latin typeface="euclid_circular_a"/>
              </a:rPr>
              <a:t> uses a graph data structure to store its data.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More precisely, a graph is a data structure (V, E) that consists of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A collection of vertices 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A collection of edges 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F5F52-8C42-4DD5-9F37-B3D09B6A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725" y="-76717"/>
            <a:ext cx="12192000" cy="4041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FE56F1-00E6-41EF-BEF5-31A06E4286C6}"/>
              </a:ext>
            </a:extLst>
          </p:cNvPr>
          <p:cNvSpPr txBox="1"/>
          <p:nvPr/>
        </p:nvSpPr>
        <p:spPr>
          <a:xfrm>
            <a:off x="2759977" y="3965015"/>
            <a:ext cx="7088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 = {0, 1, 2, 3}</a:t>
            </a:r>
          </a:p>
          <a:p>
            <a:r>
              <a:rPr lang="en-US" sz="3600" dirty="0"/>
              <a:t>E = {(0,1), (0,2), (0,3), (1,2)}</a:t>
            </a:r>
          </a:p>
          <a:p>
            <a:r>
              <a:rPr lang="en-US" sz="3600" dirty="0"/>
              <a:t>G = {V, E}</a:t>
            </a:r>
          </a:p>
        </p:txBody>
      </p:sp>
    </p:spTree>
    <p:extLst>
      <p:ext uri="{BB962C8B-B14F-4D97-AF65-F5344CB8AC3E}">
        <p14:creationId xmlns:p14="http://schemas.microsoft.com/office/powerpoint/2010/main" val="80253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991F-80EA-4299-B70B-EE9EDFDEA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i="0" dirty="0">
                <a:solidFill>
                  <a:srgbClr val="25265E"/>
                </a:solidFill>
                <a:effectLst/>
                <a:latin typeface="euclid_circular_a"/>
              </a:rPr>
              <a:t>Spanning Tree and 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54CDB-0F06-4219-A98F-E1B717BCF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dirty="0">
                <a:effectLst/>
                <a:latin typeface="euclid_circular_a"/>
              </a:rPr>
              <a:t>In this tutorial, you will learn about spanning tree and minimum spanning tree with help of examples and figures.</a:t>
            </a:r>
          </a:p>
          <a:p>
            <a:r>
              <a:rPr lang="en-US" b="0" i="0" dirty="0">
                <a:effectLst/>
                <a:latin typeface="euclid_circular_a"/>
              </a:rPr>
              <a:t>Before we learn about spanning trees, we need to understand two graphs: undirected graphs and connected graphs.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94AA-1555-46E4-913D-D24C7DF9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>
                <a:effectLst/>
                <a:latin typeface="euclid_circular_a"/>
              </a:rPr>
              <a:t>An </a:t>
            </a:r>
            <a:r>
              <a:rPr lang="en-US" sz="3600" b="1" i="0" dirty="0">
                <a:effectLst/>
                <a:latin typeface="euclid_circular_a"/>
              </a:rPr>
              <a:t>undirected graph</a:t>
            </a:r>
            <a:r>
              <a:rPr lang="en-US" sz="3600" b="0" i="0" dirty="0">
                <a:effectLst/>
                <a:latin typeface="euclid_circular_a"/>
              </a:rPr>
              <a:t> is a graph in which the edges do not point in any direction (</a:t>
            </a:r>
            <a:r>
              <a:rPr lang="en-US" sz="3600" b="0" i="0" dirty="0" err="1">
                <a:effectLst/>
                <a:latin typeface="euclid_circular_a"/>
              </a:rPr>
              <a:t>ie</a:t>
            </a:r>
            <a:r>
              <a:rPr lang="en-US" sz="3600" b="0" i="0" dirty="0">
                <a:effectLst/>
                <a:latin typeface="euclid_circular_a"/>
              </a:rPr>
              <a:t>. the edges are bidirectional).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8768F-9C12-4338-9D48-553BCFE55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69" y="2108200"/>
            <a:ext cx="3760788" cy="3760788"/>
          </a:xfrm>
        </p:spPr>
      </p:pic>
    </p:spTree>
    <p:extLst>
      <p:ext uri="{BB962C8B-B14F-4D97-AF65-F5344CB8AC3E}">
        <p14:creationId xmlns:p14="http://schemas.microsoft.com/office/powerpoint/2010/main" val="154135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94AA-1555-46E4-913D-D24C7DF9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i="0" dirty="0">
                <a:effectLst/>
                <a:latin typeface="euclid_circular_a"/>
              </a:rPr>
              <a:t>A </a:t>
            </a:r>
            <a:r>
              <a:rPr lang="en-US" sz="4000" b="1" i="0" dirty="0">
                <a:effectLst/>
                <a:latin typeface="euclid_circular_a"/>
              </a:rPr>
              <a:t>connected graph</a:t>
            </a:r>
            <a:r>
              <a:rPr lang="en-US" sz="4000" b="0" i="0" dirty="0">
                <a:effectLst/>
                <a:latin typeface="euclid_circular_a"/>
              </a:rPr>
              <a:t> is a graph in which there is always a path from a vertex to any other vertex.</a:t>
            </a:r>
            <a:endParaRPr lang="en-US" sz="8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B61608-278E-4B15-81DF-0CB135401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69" y="2108200"/>
            <a:ext cx="3760788" cy="3760788"/>
          </a:xfrm>
        </p:spPr>
      </p:pic>
    </p:spTree>
    <p:extLst>
      <p:ext uri="{BB962C8B-B14F-4D97-AF65-F5344CB8AC3E}">
        <p14:creationId xmlns:p14="http://schemas.microsoft.com/office/powerpoint/2010/main" val="418311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022D-F0BB-4506-89C4-0839468CE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Spanning 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5F69-BFE9-4937-BCEB-18387B122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euclid_circular_a"/>
              </a:rPr>
              <a:t>A spanning tree is a sub-graph of an undirected connected graph, which includes all the vertices of the graph with a minimum possible number of edges. If a vertex is missed, then it is not a spanning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C8FAFA-A427-43B4-A9D2-9728D3B68725}"/>
              </a:ext>
            </a:extLst>
          </p:cNvPr>
          <p:cNvSpPr txBox="1"/>
          <p:nvPr/>
        </p:nvSpPr>
        <p:spPr>
          <a:xfrm>
            <a:off x="1015068" y="478172"/>
            <a:ext cx="97929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total number of spanning trees with </a:t>
            </a:r>
          </a:p>
          <a:p>
            <a:r>
              <a:rPr lang="en-US" sz="4400" dirty="0"/>
              <a:t>n vertices that can be created from </a:t>
            </a:r>
          </a:p>
          <a:p>
            <a:r>
              <a:rPr lang="en-US" sz="4400" dirty="0"/>
              <a:t>a complete graph is equal to n</a:t>
            </a:r>
            <a:r>
              <a:rPr lang="en-US" sz="4400" baseline="30000" dirty="0"/>
              <a:t>(n-2).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C9AC9-E201-403F-93AC-7EEDAE614ABC}"/>
              </a:ext>
            </a:extLst>
          </p:cNvPr>
          <p:cNvSpPr txBox="1"/>
          <p:nvPr/>
        </p:nvSpPr>
        <p:spPr>
          <a:xfrm>
            <a:off x="1124297" y="3783434"/>
            <a:ext cx="8833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have n = 4, the maximum number of possible spanning trees </a:t>
            </a:r>
          </a:p>
          <a:p>
            <a:r>
              <a:rPr lang="en-US" sz="2400" dirty="0"/>
              <a:t>is equal to 4</a:t>
            </a:r>
            <a:r>
              <a:rPr lang="en-US" sz="2400" baseline="30000" dirty="0"/>
              <a:t>4-2</a:t>
            </a:r>
            <a:r>
              <a:rPr lang="en-US" sz="2400" dirty="0"/>
              <a:t> = 16.Thus, 16 spanning trees can be formed from </a:t>
            </a:r>
          </a:p>
          <a:p>
            <a:r>
              <a:rPr lang="en-US" sz="2400" dirty="0"/>
              <a:t>a complete graph with 4 vertices.</a:t>
            </a:r>
          </a:p>
        </p:txBody>
      </p:sp>
    </p:spTree>
    <p:extLst>
      <p:ext uri="{BB962C8B-B14F-4D97-AF65-F5344CB8AC3E}">
        <p14:creationId xmlns:p14="http://schemas.microsoft.com/office/powerpoint/2010/main" val="26377636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{4422E716-BAB9-4B53-8A0F-C5340606C7EE}tf56160789_win32</Template>
  <TotalTime>55</TotalTime>
  <Words>543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cera</vt:lpstr>
      <vt:lpstr>euclid_circular_a</vt:lpstr>
      <vt:lpstr>Franklin Gothic Book</vt:lpstr>
      <vt:lpstr>1_RetrospectVTI</vt:lpstr>
      <vt:lpstr>Graph Data Structure</vt:lpstr>
      <vt:lpstr>What is Graph Data Structure ?</vt:lpstr>
      <vt:lpstr>Apply</vt:lpstr>
      <vt:lpstr>PowerPoint Presentation</vt:lpstr>
      <vt:lpstr>Spanning Tree and Minimum Spanning Tree</vt:lpstr>
      <vt:lpstr>An undirected graph is a graph in which the edges do not point in any direction (ie. the edges are bidirectional).</vt:lpstr>
      <vt:lpstr>A connected graph is a graph in which there is always a path from a vertex to any other vertex.</vt:lpstr>
      <vt:lpstr>Spanning tree</vt:lpstr>
      <vt:lpstr>PowerPoint Presentation</vt:lpstr>
      <vt:lpstr>PowerPoint Presentation</vt:lpstr>
      <vt:lpstr>Some of the possible spanning trees that can be created from the above graph are:</vt:lpstr>
      <vt:lpstr>Some of the possible spanning trees that can be created from the above graph are:</vt:lpstr>
      <vt:lpstr>PowerPoint Presentation</vt:lpstr>
      <vt:lpstr>Minimum Spanning Tree(minimum weight spanning tree)</vt:lpstr>
      <vt:lpstr>PowerPoint Presentation</vt:lpstr>
      <vt:lpstr>PowerPoint Presentation</vt:lpstr>
      <vt:lpstr>PowerPoint Presentation</vt:lpstr>
      <vt:lpstr>Spanning Tree Applications</vt:lpstr>
      <vt:lpstr>Minimum Spanning tree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 Structure</dc:title>
  <dc:creator>Han Nyine</dc:creator>
  <cp:lastModifiedBy>Han Nyine</cp:lastModifiedBy>
  <cp:revision>8</cp:revision>
  <dcterms:created xsi:type="dcterms:W3CDTF">2021-12-30T11:27:24Z</dcterms:created>
  <dcterms:modified xsi:type="dcterms:W3CDTF">2022-01-03T13:33:58Z</dcterms:modified>
</cp:coreProperties>
</file>