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5" r:id="rId3"/>
    <p:sldId id="266" r:id="rId4"/>
    <p:sldId id="267" r:id="rId5"/>
    <p:sldId id="268" r:id="rId6"/>
    <p:sldId id="269" r:id="rId7"/>
    <p:sldId id="270" r:id="rId8"/>
    <p:sldId id="271" r:id="rId9"/>
    <p:sldId id="272" r:id="rId10"/>
    <p:sldId id="273" r:id="rId11"/>
    <p:sldId id="260" r:id="rId12"/>
    <p:sldId id="261" r:id="rId13"/>
    <p:sldId id="262" r:id="rId14"/>
    <p:sldId id="26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SQLite" TargetMode="External"/><Relationship Id="rId13" Type="http://schemas.openxmlformats.org/officeDocument/2006/relationships/hyperlink" Target="https://en.wikipedia.org/wiki/MoinMoin" TargetMode="External"/><Relationship Id="rId18" Type="http://schemas.openxmlformats.org/officeDocument/2006/relationships/hyperlink" Target="https://en.wikipedia.org/wiki/Zope" TargetMode="External"/><Relationship Id="rId3" Type="http://schemas.openxmlformats.org/officeDocument/2006/relationships/hyperlink" Target="https://en.wikipedia.org/wiki/Python_(programming_language)" TargetMode="External"/><Relationship Id="rId21" Type="http://schemas.openxmlformats.org/officeDocument/2006/relationships/hyperlink" Target="https://en.wikipedia.org/wiki/List_of_content_management_systems#cite_note-wikidata-2c5b297ae29287a8daab64de64c28db55e710f38-v3-134" TargetMode="External"/><Relationship Id="rId7" Type="http://schemas.openxmlformats.org/officeDocument/2006/relationships/hyperlink" Target="https://en.wikipedia.org/wiki/PostgreSQL" TargetMode="External"/><Relationship Id="rId12" Type="http://schemas.openxmlformats.org/officeDocument/2006/relationships/hyperlink" Target="https://en.wikipedia.org/wiki/List_of_content_management_systems#cite_note-Mezzanine_release-132" TargetMode="External"/><Relationship Id="rId17" Type="http://schemas.openxmlformats.org/officeDocument/2006/relationships/hyperlink" Target="https://en.wikipedia.org/wiki/Plone_(software)" TargetMode="External"/><Relationship Id="rId2" Type="http://schemas.openxmlformats.org/officeDocument/2006/relationships/hyperlink" Target="https://en.wikipedia.org/wiki/Django_CMS" TargetMode="External"/><Relationship Id="rId16" Type="http://schemas.openxmlformats.org/officeDocument/2006/relationships/hyperlink" Target="https://en.wikipedia.org/wiki/GNU_GPL" TargetMode="External"/><Relationship Id="rId20" Type="http://schemas.openxmlformats.org/officeDocument/2006/relationships/hyperlink" Target="https://en.wikipedia.org/wiki/Zope_Object_Database" TargetMode="External"/><Relationship Id="rId1" Type="http://schemas.openxmlformats.org/officeDocument/2006/relationships/slideLayout" Target="../slideLayouts/slideLayout2.xml"/><Relationship Id="rId6" Type="http://schemas.openxmlformats.org/officeDocument/2006/relationships/hyperlink" Target="https://en.wikipedia.org/wiki/Oracle_Database" TargetMode="External"/><Relationship Id="rId11" Type="http://schemas.openxmlformats.org/officeDocument/2006/relationships/hyperlink" Target="https://en.wikipedia.org/wiki/Mezzanine_(CMS)" TargetMode="External"/><Relationship Id="rId24" Type="http://schemas.openxmlformats.org/officeDocument/2006/relationships/hyperlink" Target="https://en.wikipedia.org/wiki/BSD_licenses" TargetMode="External"/><Relationship Id="rId5" Type="http://schemas.openxmlformats.org/officeDocument/2006/relationships/hyperlink" Target="https://en.wikipedia.org/wiki/MySQL" TargetMode="External"/><Relationship Id="rId15" Type="http://schemas.openxmlformats.org/officeDocument/2006/relationships/hyperlink" Target="https://en.wikipedia.org/wiki/List_of_content_management_systems#cite_note-wikidata-b63615e052542b4abc7eb76130b37e76b4871527-v3-133" TargetMode="External"/><Relationship Id="rId23" Type="http://schemas.openxmlformats.org/officeDocument/2006/relationships/hyperlink" Target="https://en.wikipedia.org/wiki/List_of_content_management_systems#cite_note-wikidata-9f0dacc9b93a5dd7f3c1e8f4b8a315598612630a-v3-135" TargetMode="External"/><Relationship Id="rId10" Type="http://schemas.openxmlformats.org/officeDocument/2006/relationships/hyperlink" Target="https://en.wikipedia.org/wiki/BSD" TargetMode="External"/><Relationship Id="rId19" Type="http://schemas.openxmlformats.org/officeDocument/2006/relationships/hyperlink" Target="https://en.wikipedia.org/wiki/Oracle_database" TargetMode="External"/><Relationship Id="rId4" Type="http://schemas.openxmlformats.org/officeDocument/2006/relationships/hyperlink" Target="https://en.wikipedia.org/wiki/Django_(Web_framework)" TargetMode="External"/><Relationship Id="rId9" Type="http://schemas.openxmlformats.org/officeDocument/2006/relationships/hyperlink" Target="https://en.wikipedia.org/wiki/List_of_content_management_systems#cite_note-wikidata-5eb7a96a1b90894c67c140139acf123aa50c1efb-v3-131" TargetMode="External"/><Relationship Id="rId14" Type="http://schemas.openxmlformats.org/officeDocument/2006/relationships/hyperlink" Target="https://en.wikipedia.org/wiki/Flat-file_database" TargetMode="External"/><Relationship Id="rId22" Type="http://schemas.openxmlformats.org/officeDocument/2006/relationships/hyperlink" Target="https://en.wikipedia.org/wiki/Wagtail_(CM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2835478"/>
            <a:ext cx="6253317" cy="1489633"/>
          </a:xfrm>
        </p:spPr>
        <p:txBody>
          <a:bodyPr>
            <a:normAutofit fontScale="90000"/>
          </a:bodyPr>
          <a:lstStyle/>
          <a:p>
            <a:r>
              <a:rPr lang="en-US" sz="8000" dirty="0"/>
              <a:t>Content management system </a:t>
            </a:r>
            <a:br>
              <a:rPr lang="en-US" sz="8000" dirty="0"/>
            </a:br>
            <a:r>
              <a:rPr lang="en-US" sz="8000" dirty="0"/>
              <a:t>(CMS)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What is </a:t>
            </a:r>
            <a:r>
              <a:rPr lang="en-US" dirty="0" err="1">
                <a:solidFill>
                  <a:schemeClr val="tx1">
                    <a:lumMod val="85000"/>
                    <a:lumOff val="15000"/>
                  </a:schemeClr>
                </a:solidFill>
              </a:rPr>
              <a:t>cms</a:t>
            </a:r>
            <a:r>
              <a:rPr lang="en-US" dirty="0">
                <a:solidFill>
                  <a:schemeClr val="tx1">
                    <a:lumMod val="85000"/>
                    <a:lumOff val="15000"/>
                  </a:schemeClr>
                </a:solidFill>
              </a:rPr>
              <a:t> ?</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75D64D-1E01-4E3A-9421-CA6DA72E79BA}"/>
              </a:ext>
            </a:extLst>
          </p:cNvPr>
          <p:cNvSpPr txBox="1"/>
          <p:nvPr/>
        </p:nvSpPr>
        <p:spPr>
          <a:xfrm>
            <a:off x="838899" y="570451"/>
            <a:ext cx="6128857" cy="4154984"/>
          </a:xfrm>
          <a:prstGeom prst="rect">
            <a:avLst/>
          </a:prstGeom>
          <a:noFill/>
        </p:spPr>
        <p:txBody>
          <a:bodyPr wrap="none" rtlCol="0">
            <a:spAutoFit/>
          </a:bodyPr>
          <a:lstStyle/>
          <a:p>
            <a:pPr algn="l" fontAlgn="base">
              <a:buFont typeface="+mj-lt"/>
              <a:buAutoNum type="arabicPeriod"/>
            </a:pPr>
            <a:r>
              <a:rPr lang="en-US" sz="2400" b="0" i="0" dirty="0">
                <a:solidFill>
                  <a:srgbClr val="33475B"/>
                </a:solidFill>
                <a:effectLst/>
                <a:latin typeface="inherit"/>
              </a:rPr>
              <a:t>Intuitive Dashboard</a:t>
            </a:r>
          </a:p>
          <a:p>
            <a:pPr algn="l" fontAlgn="base">
              <a:buFont typeface="+mj-lt"/>
              <a:buAutoNum type="arabicPeriod"/>
            </a:pPr>
            <a:r>
              <a:rPr lang="en-US" sz="2400" b="0" i="0" dirty="0">
                <a:solidFill>
                  <a:srgbClr val="33475B"/>
                </a:solidFill>
                <a:effectLst/>
                <a:latin typeface="inherit"/>
              </a:rPr>
              <a:t>Responsive Themes</a:t>
            </a:r>
          </a:p>
          <a:p>
            <a:pPr algn="l" fontAlgn="base">
              <a:buFont typeface="+mj-lt"/>
              <a:buAutoNum type="arabicPeriod"/>
            </a:pPr>
            <a:r>
              <a:rPr lang="en-US" sz="2400" b="0" i="0" dirty="0">
                <a:solidFill>
                  <a:srgbClr val="33475B"/>
                </a:solidFill>
                <a:effectLst/>
                <a:latin typeface="inherit"/>
              </a:rPr>
              <a:t>Powerful Content Editing and Publishing Tools</a:t>
            </a:r>
          </a:p>
          <a:p>
            <a:pPr algn="l" fontAlgn="base">
              <a:buFont typeface="+mj-lt"/>
              <a:buAutoNum type="arabicPeriod"/>
            </a:pPr>
            <a:r>
              <a:rPr lang="en-US" sz="2400" b="0" i="0" dirty="0">
                <a:solidFill>
                  <a:srgbClr val="33475B"/>
                </a:solidFill>
                <a:effectLst/>
                <a:latin typeface="inherit"/>
              </a:rPr>
              <a:t>Version Control and Backups</a:t>
            </a:r>
          </a:p>
          <a:p>
            <a:pPr algn="l" fontAlgn="base">
              <a:buFont typeface="+mj-lt"/>
              <a:buAutoNum type="arabicPeriod"/>
            </a:pPr>
            <a:r>
              <a:rPr lang="en-US" sz="2400" b="0" i="0" dirty="0">
                <a:solidFill>
                  <a:srgbClr val="33475B"/>
                </a:solidFill>
                <a:effectLst/>
                <a:latin typeface="inherit"/>
              </a:rPr>
              <a:t>Multi-language Content Creation</a:t>
            </a:r>
          </a:p>
          <a:p>
            <a:pPr algn="l" fontAlgn="base">
              <a:buFont typeface="+mj-lt"/>
              <a:buAutoNum type="arabicPeriod"/>
            </a:pPr>
            <a:r>
              <a:rPr lang="en-US" sz="2400" b="0" i="0" dirty="0">
                <a:solidFill>
                  <a:srgbClr val="33475B"/>
                </a:solidFill>
                <a:effectLst/>
                <a:latin typeface="inherit"/>
              </a:rPr>
              <a:t>Publishing Controls</a:t>
            </a:r>
          </a:p>
          <a:p>
            <a:pPr algn="l" fontAlgn="base">
              <a:buFont typeface="+mj-lt"/>
              <a:buAutoNum type="arabicPeriod"/>
            </a:pPr>
            <a:r>
              <a:rPr lang="en-US" sz="2400" b="0" i="0" dirty="0">
                <a:solidFill>
                  <a:srgbClr val="33475B"/>
                </a:solidFill>
                <a:effectLst/>
                <a:latin typeface="inherit"/>
              </a:rPr>
              <a:t>Built-in SEO Tools</a:t>
            </a:r>
          </a:p>
          <a:p>
            <a:pPr algn="l" fontAlgn="base">
              <a:buFont typeface="+mj-lt"/>
              <a:buAutoNum type="arabicPeriod"/>
            </a:pPr>
            <a:r>
              <a:rPr lang="en-US" sz="2400" b="0" i="0" dirty="0">
                <a:solidFill>
                  <a:srgbClr val="33475B"/>
                </a:solidFill>
                <a:effectLst/>
                <a:latin typeface="inherit"/>
              </a:rPr>
              <a:t>Detailed Analytics</a:t>
            </a:r>
          </a:p>
          <a:p>
            <a:pPr algn="l" fontAlgn="base">
              <a:buFont typeface="+mj-lt"/>
              <a:buAutoNum type="arabicPeriod"/>
            </a:pPr>
            <a:r>
              <a:rPr lang="en-US" sz="2400" b="0" i="0" dirty="0">
                <a:solidFill>
                  <a:srgbClr val="33475B"/>
                </a:solidFill>
                <a:effectLst/>
                <a:latin typeface="inherit"/>
              </a:rPr>
              <a:t>Pre-made Templates</a:t>
            </a:r>
          </a:p>
          <a:p>
            <a:pPr algn="l" fontAlgn="base">
              <a:buFont typeface="+mj-lt"/>
              <a:buAutoNum type="arabicPeriod"/>
            </a:pPr>
            <a:r>
              <a:rPr lang="en-US" sz="2400" b="0" i="0" dirty="0">
                <a:solidFill>
                  <a:srgbClr val="33475B"/>
                </a:solidFill>
                <a:effectLst/>
                <a:latin typeface="inherit"/>
              </a:rPr>
              <a:t>Security</a:t>
            </a:r>
          </a:p>
          <a:p>
            <a:pPr algn="l" fontAlgn="base">
              <a:buFont typeface="+mj-lt"/>
              <a:buAutoNum type="arabicPeriod"/>
            </a:pPr>
            <a:r>
              <a:rPr lang="en-US" sz="2400" b="0" i="0" dirty="0">
                <a:solidFill>
                  <a:srgbClr val="33475B"/>
                </a:solidFill>
                <a:effectLst/>
                <a:latin typeface="inherit"/>
              </a:rPr>
              <a:t>Migration</a:t>
            </a:r>
          </a:p>
        </p:txBody>
      </p:sp>
    </p:spTree>
    <p:extLst>
      <p:ext uri="{BB962C8B-B14F-4D97-AF65-F5344CB8AC3E}">
        <p14:creationId xmlns:p14="http://schemas.microsoft.com/office/powerpoint/2010/main" val="1660480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4739-DF13-4D70-A2F0-994697D26699}"/>
              </a:ext>
            </a:extLst>
          </p:cNvPr>
          <p:cNvSpPr>
            <a:spLocks noGrp="1"/>
          </p:cNvSpPr>
          <p:nvPr>
            <p:ph type="ctrTitle"/>
          </p:nvPr>
        </p:nvSpPr>
        <p:spPr/>
        <p:txBody>
          <a:bodyPr>
            <a:normAutofit/>
          </a:bodyPr>
          <a:lstStyle/>
          <a:p>
            <a:r>
              <a:rPr lang="en-US" b="0" i="0" dirty="0">
                <a:solidFill>
                  <a:srgbClr val="00B0F0"/>
                </a:solidFill>
                <a:effectLst/>
                <a:latin typeface="Linux Libertine"/>
              </a:rPr>
              <a:t>Other types of content management systems</a:t>
            </a:r>
            <a:endParaRPr lang="en-US" dirty="0">
              <a:solidFill>
                <a:srgbClr val="00B0F0"/>
              </a:solidFill>
            </a:endParaRPr>
          </a:p>
        </p:txBody>
      </p:sp>
      <p:sp>
        <p:nvSpPr>
          <p:cNvPr id="3" name="Subtitle 2">
            <a:extLst>
              <a:ext uri="{FF2B5EF4-FFF2-40B4-BE49-F238E27FC236}">
                <a16:creationId xmlns:a16="http://schemas.microsoft.com/office/drawing/2014/main" id="{501DF7DE-7CE8-416D-90C0-D1422678BF21}"/>
              </a:ext>
            </a:extLst>
          </p:cNvPr>
          <p:cNvSpPr>
            <a:spLocks noGrp="1"/>
          </p:cNvSpPr>
          <p:nvPr>
            <p:ph type="subTitle" idx="1"/>
          </p:nvPr>
        </p:nvSpPr>
        <p:spPr/>
        <p:txBody>
          <a:bodyPr>
            <a:normAutofit fontScale="77500" lnSpcReduction="20000"/>
          </a:bodyPr>
          <a:lstStyle/>
          <a:p>
            <a:r>
              <a:rPr lang="en-US" b="0" i="0" dirty="0">
                <a:solidFill>
                  <a:srgbClr val="FF0000"/>
                </a:solidFill>
                <a:effectLst/>
                <a:latin typeface="Arial" panose="020B0604020202020204" pitchFamily="34" charset="0"/>
              </a:rPr>
              <a:t>Digital asset management systems </a:t>
            </a:r>
            <a:r>
              <a:rPr lang="en-US" b="0" i="0" dirty="0">
                <a:solidFill>
                  <a:srgbClr val="202122"/>
                </a:solidFill>
                <a:effectLst/>
                <a:latin typeface="Arial" panose="020B0604020202020204" pitchFamily="34" charset="0"/>
              </a:rPr>
              <a:t>are another type of CMS. They manage content with clearly defined author or ownership, such as documents, movies, pictures, phone numbers, and scientific data.</a:t>
            </a:r>
            <a:endParaRPr lang="en-US" dirty="0"/>
          </a:p>
        </p:txBody>
      </p:sp>
    </p:spTree>
    <p:extLst>
      <p:ext uri="{BB962C8B-B14F-4D97-AF65-F5344CB8AC3E}">
        <p14:creationId xmlns:p14="http://schemas.microsoft.com/office/powerpoint/2010/main" val="3219310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BD66D-E7FF-432D-B5BA-145EB05D8AA6}"/>
              </a:ext>
            </a:extLst>
          </p:cNvPr>
          <p:cNvSpPr>
            <a:spLocks noGrp="1"/>
          </p:cNvSpPr>
          <p:nvPr>
            <p:ph type="title"/>
          </p:nvPr>
        </p:nvSpPr>
        <p:spPr/>
        <p:txBody>
          <a:bodyPr/>
          <a:lstStyle/>
          <a:p>
            <a:r>
              <a:rPr lang="en-US" dirty="0">
                <a:solidFill>
                  <a:srgbClr val="00B0F0"/>
                </a:solidFill>
              </a:rPr>
              <a:t>Best known CMSs</a:t>
            </a:r>
          </a:p>
        </p:txBody>
      </p:sp>
      <p:sp>
        <p:nvSpPr>
          <p:cNvPr id="3" name="Content Placeholder 2">
            <a:extLst>
              <a:ext uri="{FF2B5EF4-FFF2-40B4-BE49-F238E27FC236}">
                <a16:creationId xmlns:a16="http://schemas.microsoft.com/office/drawing/2014/main" id="{16256025-9BFE-4855-BF4D-5BBB02D1B5E6}"/>
              </a:ext>
            </a:extLst>
          </p:cNvPr>
          <p:cNvSpPr>
            <a:spLocks noGrp="1"/>
          </p:cNvSpPr>
          <p:nvPr>
            <p:ph idx="1"/>
          </p:nvPr>
        </p:nvSpPr>
        <p:spPr/>
        <p:txBody>
          <a:bodyPr/>
          <a:lstStyle/>
          <a:p>
            <a:r>
              <a:rPr lang="en-US" dirty="0"/>
              <a:t>Based on market share statistics, the most popular content management system is WordPress, used by 40.4% of all websites on the internet (although per definition it is a blog system/website generator, not a full-fledged content management system), followed by Shopify and Joomla.</a:t>
            </a:r>
          </a:p>
        </p:txBody>
      </p:sp>
    </p:spTree>
    <p:extLst>
      <p:ext uri="{BB962C8B-B14F-4D97-AF65-F5344CB8AC3E}">
        <p14:creationId xmlns:p14="http://schemas.microsoft.com/office/powerpoint/2010/main" val="3881168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4F91F-3444-460A-8E0E-B94084392ACC}"/>
              </a:ext>
            </a:extLst>
          </p:cNvPr>
          <p:cNvSpPr>
            <a:spLocks noGrp="1"/>
          </p:cNvSpPr>
          <p:nvPr>
            <p:ph type="title"/>
          </p:nvPr>
        </p:nvSpPr>
        <p:spPr/>
        <p:txBody>
          <a:bodyPr>
            <a:normAutofit/>
          </a:bodyPr>
          <a:lstStyle/>
          <a:p>
            <a:r>
              <a:rPr lang="en-US" b="0" i="0" dirty="0">
                <a:solidFill>
                  <a:srgbClr val="00B0F0"/>
                </a:solidFill>
                <a:effectLst/>
                <a:latin typeface="Linux Libertine"/>
              </a:rPr>
              <a:t>List of content management systems</a:t>
            </a:r>
            <a:br>
              <a:rPr lang="en-US" b="0" i="0" dirty="0">
                <a:solidFill>
                  <a:srgbClr val="00B0F0"/>
                </a:solidFill>
                <a:effectLst/>
                <a:latin typeface="Linux Libertine"/>
              </a:rPr>
            </a:br>
            <a:r>
              <a:rPr lang="en-US" b="0" i="0" dirty="0">
                <a:solidFill>
                  <a:srgbClr val="00B0F0"/>
                </a:solidFill>
                <a:effectLst/>
                <a:latin typeface="Linux Libertine"/>
              </a:rPr>
              <a:t>(Open source software)</a:t>
            </a:r>
            <a:endParaRPr lang="en-US" dirty="0">
              <a:solidFill>
                <a:srgbClr val="00B0F0"/>
              </a:solidFill>
            </a:endParaRPr>
          </a:p>
        </p:txBody>
      </p:sp>
      <p:sp>
        <p:nvSpPr>
          <p:cNvPr id="3" name="Content Placeholder 2">
            <a:extLst>
              <a:ext uri="{FF2B5EF4-FFF2-40B4-BE49-F238E27FC236}">
                <a16:creationId xmlns:a16="http://schemas.microsoft.com/office/drawing/2014/main" id="{7B03AB95-52D4-44DD-8729-C0A562A1AE46}"/>
              </a:ext>
            </a:extLst>
          </p:cNvPr>
          <p:cNvSpPr>
            <a:spLocks noGrp="1"/>
          </p:cNvSpPr>
          <p:nvPr>
            <p:ph idx="1"/>
          </p:nvPr>
        </p:nvSpPr>
        <p:spPr/>
        <p:txBody>
          <a:bodyPr>
            <a:normAutofit fontScale="85000" lnSpcReduction="10000"/>
          </a:bodyPr>
          <a:lstStyle/>
          <a:p>
            <a:r>
              <a:rPr lang="en-US" b="1" i="0" dirty="0">
                <a:solidFill>
                  <a:srgbClr val="000000"/>
                </a:solidFill>
                <a:effectLst/>
                <a:latin typeface="Arial" panose="020B0604020202020204" pitchFamily="34" charset="0"/>
              </a:rPr>
              <a:t>Java</a:t>
            </a:r>
          </a:p>
          <a:p>
            <a:pPr algn="l"/>
            <a:r>
              <a:rPr lang="en-US" b="1" i="0" dirty="0">
                <a:solidFill>
                  <a:srgbClr val="000000"/>
                </a:solidFill>
                <a:effectLst/>
                <a:latin typeface="Arial" panose="020B0604020202020204" pitchFamily="34" charset="0"/>
              </a:rPr>
              <a:t>Microsoft ASP.NET</a:t>
            </a:r>
            <a:endParaRPr lang="en-US" dirty="0">
              <a:solidFill>
                <a:srgbClr val="54595D"/>
              </a:solidFill>
              <a:latin typeface="Arial" panose="020B0604020202020204" pitchFamily="34" charset="0"/>
            </a:endParaRPr>
          </a:p>
          <a:p>
            <a:r>
              <a:rPr lang="en-US" b="1" i="0" dirty="0">
                <a:solidFill>
                  <a:srgbClr val="000000"/>
                </a:solidFill>
                <a:effectLst/>
                <a:latin typeface="Arial" panose="020B0604020202020204" pitchFamily="34" charset="0"/>
              </a:rPr>
              <a:t>Python</a:t>
            </a:r>
          </a:p>
          <a:p>
            <a:r>
              <a:rPr lang="en-US" b="1" i="0" dirty="0">
                <a:solidFill>
                  <a:srgbClr val="000000"/>
                </a:solidFill>
                <a:effectLst/>
                <a:latin typeface="Arial" panose="020B0604020202020204" pitchFamily="34" charset="0"/>
              </a:rPr>
              <a:t>Ruby on Rails</a:t>
            </a:r>
          </a:p>
          <a:p>
            <a:r>
              <a:rPr lang="en-US" b="1" i="0" dirty="0">
                <a:solidFill>
                  <a:srgbClr val="000000"/>
                </a:solidFill>
                <a:effectLst/>
                <a:latin typeface="Arial" panose="020B0604020202020204" pitchFamily="34" charset="0"/>
              </a:rPr>
              <a:t>JavaScript</a:t>
            </a:r>
          </a:p>
          <a:p>
            <a:r>
              <a:rPr lang="en-US" b="1" i="0" dirty="0" err="1">
                <a:solidFill>
                  <a:srgbClr val="000000"/>
                </a:solidFill>
                <a:effectLst/>
                <a:latin typeface="Arial" panose="020B0604020202020204" pitchFamily="34" charset="0"/>
              </a:rPr>
              <a:t>Etc</a:t>
            </a:r>
            <a:r>
              <a:rPr lang="en-US" b="1" i="0" dirty="0">
                <a:solidFill>
                  <a:srgbClr val="000000"/>
                </a:solidFill>
                <a:effectLst/>
                <a:latin typeface="Arial" panose="020B0604020202020204" pitchFamily="34" charset="0"/>
              </a:rPr>
              <a:t>…</a:t>
            </a:r>
          </a:p>
          <a:p>
            <a:r>
              <a:rPr lang="en-US" b="1" dirty="0">
                <a:solidFill>
                  <a:srgbClr val="000000"/>
                </a:solidFill>
                <a:latin typeface="Arial" panose="020B0604020202020204" pitchFamily="34" charset="0"/>
              </a:rPr>
              <a:t>-----------------------------------------------------------------------------------------------------------------------------</a:t>
            </a:r>
          </a:p>
          <a:p>
            <a:r>
              <a:rPr lang="en-US" b="0" i="0" dirty="0">
                <a:solidFill>
                  <a:srgbClr val="000000"/>
                </a:solidFill>
                <a:effectLst/>
                <a:latin typeface="Linux Libertine"/>
              </a:rPr>
              <a:t>Software as a service (SaaS)</a:t>
            </a:r>
          </a:p>
          <a:p>
            <a:r>
              <a:rPr lang="en-US" dirty="0"/>
              <a:t>Proprietary software</a:t>
            </a:r>
          </a:p>
          <a:p>
            <a:endParaRPr lang="en-US" b="1" dirty="0">
              <a:solidFill>
                <a:srgbClr val="000000"/>
              </a:solidFill>
              <a:latin typeface="Arial" panose="020B0604020202020204" pitchFamily="34" charset="0"/>
            </a:endParaRPr>
          </a:p>
          <a:p>
            <a:endParaRPr lang="en-US" b="1" i="0" dirty="0">
              <a:solidFill>
                <a:srgbClr val="000000"/>
              </a:solidFill>
              <a:effectLst/>
              <a:latin typeface="Arial" panose="020B0604020202020204" pitchFamily="34" charset="0"/>
            </a:endParaRPr>
          </a:p>
          <a:p>
            <a:pPr algn="l"/>
            <a:endParaRPr lang="en-US" b="1"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007090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361F5B2-48C7-41B6-BD61-2D1E1CD5A8DF}"/>
              </a:ext>
            </a:extLst>
          </p:cNvPr>
          <p:cNvGraphicFramePr>
            <a:graphicFrameLocks noGrp="1"/>
          </p:cNvGraphicFramePr>
          <p:nvPr>
            <p:ph idx="1"/>
            <p:extLst>
              <p:ext uri="{D42A27DB-BD31-4B8C-83A1-F6EECF244321}">
                <p14:modId xmlns:p14="http://schemas.microsoft.com/office/powerpoint/2010/main" val="1714970445"/>
              </p:ext>
            </p:extLst>
          </p:nvPr>
        </p:nvGraphicFramePr>
        <p:xfrm>
          <a:off x="1096963" y="2108200"/>
          <a:ext cx="10058400" cy="332232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1734633444"/>
                    </a:ext>
                  </a:extLst>
                </a:gridCol>
                <a:gridCol w="1395965">
                  <a:extLst>
                    <a:ext uri="{9D8B030D-6E8A-4147-A177-3AD203B41FA5}">
                      <a16:colId xmlns:a16="http://schemas.microsoft.com/office/drawing/2014/main" val="3257109715"/>
                    </a:ext>
                  </a:extLst>
                </a:gridCol>
                <a:gridCol w="1956835">
                  <a:extLst>
                    <a:ext uri="{9D8B030D-6E8A-4147-A177-3AD203B41FA5}">
                      <a16:colId xmlns:a16="http://schemas.microsoft.com/office/drawing/2014/main" val="373038605"/>
                    </a:ext>
                  </a:extLst>
                </a:gridCol>
                <a:gridCol w="1676400">
                  <a:extLst>
                    <a:ext uri="{9D8B030D-6E8A-4147-A177-3AD203B41FA5}">
                      <a16:colId xmlns:a16="http://schemas.microsoft.com/office/drawing/2014/main" val="2654799829"/>
                    </a:ext>
                  </a:extLst>
                </a:gridCol>
                <a:gridCol w="1676400">
                  <a:extLst>
                    <a:ext uri="{9D8B030D-6E8A-4147-A177-3AD203B41FA5}">
                      <a16:colId xmlns:a16="http://schemas.microsoft.com/office/drawing/2014/main" val="1449392148"/>
                    </a:ext>
                  </a:extLst>
                </a:gridCol>
                <a:gridCol w="1676400">
                  <a:extLst>
                    <a:ext uri="{9D8B030D-6E8A-4147-A177-3AD203B41FA5}">
                      <a16:colId xmlns:a16="http://schemas.microsoft.com/office/drawing/2014/main" val="284709894"/>
                    </a:ext>
                  </a:extLst>
                </a:gridCol>
              </a:tblGrid>
              <a:tr h="370840">
                <a:tc>
                  <a:txBody>
                    <a:bodyPr/>
                    <a:lstStyle/>
                    <a:p>
                      <a:pPr algn="ctr"/>
                      <a:r>
                        <a:rPr lang="en-US" sz="1400" dirty="0">
                          <a:effectLst/>
                        </a:rPr>
                        <a:t>Name</a:t>
                      </a:r>
                    </a:p>
                  </a:txBody>
                  <a:tcPr marR="200025" anchor="ctr"/>
                </a:tc>
                <a:tc>
                  <a:txBody>
                    <a:bodyPr/>
                    <a:lstStyle/>
                    <a:p>
                      <a:pPr algn="ctr"/>
                      <a:r>
                        <a:rPr lang="en-US" sz="1400">
                          <a:effectLst/>
                        </a:rPr>
                        <a:t>Platform</a:t>
                      </a:r>
                    </a:p>
                  </a:txBody>
                  <a:tcPr marR="200025" anchor="ctr"/>
                </a:tc>
                <a:tc>
                  <a:txBody>
                    <a:bodyPr/>
                    <a:lstStyle/>
                    <a:p>
                      <a:pPr algn="ctr"/>
                      <a:r>
                        <a:rPr lang="en-US" sz="1400">
                          <a:effectLst/>
                        </a:rPr>
                        <a:t>Supported databases</a:t>
                      </a:r>
                    </a:p>
                  </a:txBody>
                  <a:tcPr marR="200025" anchor="ctr"/>
                </a:tc>
                <a:tc>
                  <a:txBody>
                    <a:bodyPr/>
                    <a:lstStyle/>
                    <a:p>
                      <a:pPr algn="ctr"/>
                      <a:r>
                        <a:rPr lang="en-US" sz="1400">
                          <a:effectLst/>
                        </a:rPr>
                        <a:t>Latest stable release</a:t>
                      </a:r>
                    </a:p>
                  </a:txBody>
                  <a:tcPr marR="200025" anchor="ctr"/>
                </a:tc>
                <a:tc>
                  <a:txBody>
                    <a:bodyPr/>
                    <a:lstStyle/>
                    <a:p>
                      <a:pPr algn="ctr"/>
                      <a:r>
                        <a:rPr lang="en-US" sz="1400">
                          <a:effectLst/>
                        </a:rPr>
                        <a:t>Licenses</a:t>
                      </a:r>
                    </a:p>
                  </a:txBody>
                  <a:tcPr marR="200025" anchor="ctr"/>
                </a:tc>
                <a:tc>
                  <a:txBody>
                    <a:bodyPr/>
                    <a:lstStyle/>
                    <a:p>
                      <a:pPr algn="ctr"/>
                      <a:r>
                        <a:rPr lang="en-US" sz="1400">
                          <a:effectLst/>
                        </a:rPr>
                        <a:t>Latest release date</a:t>
                      </a:r>
                    </a:p>
                  </a:txBody>
                  <a:tcPr marR="200025" anchor="ctr"/>
                </a:tc>
                <a:extLst>
                  <a:ext uri="{0D108BD9-81ED-4DB2-BD59-A6C34878D82A}">
                    <a16:rowId xmlns:a16="http://schemas.microsoft.com/office/drawing/2014/main" val="396887462"/>
                  </a:ext>
                </a:extLst>
              </a:tr>
              <a:tr h="370840">
                <a:tc>
                  <a:txBody>
                    <a:bodyPr/>
                    <a:lstStyle/>
                    <a:p>
                      <a:pPr algn="l" fontAlgn="ctr"/>
                      <a:r>
                        <a:rPr lang="en-US" sz="1400" b="1" u="none" strike="noStrike" dirty="0" err="1">
                          <a:solidFill>
                            <a:srgbClr val="0645AD"/>
                          </a:solidFill>
                          <a:effectLst/>
                          <a:hlinkClick r:id="rId2" tooltip="Django CMS"/>
                        </a:rPr>
                        <a:t>django</a:t>
                      </a:r>
                      <a:r>
                        <a:rPr lang="en-US" sz="1400" b="1" u="none" strike="noStrike" dirty="0">
                          <a:solidFill>
                            <a:srgbClr val="0645AD"/>
                          </a:solidFill>
                          <a:effectLst/>
                          <a:hlinkClick r:id="rId2" tooltip="Django CMS"/>
                        </a:rPr>
                        <a:t> CMS</a:t>
                      </a:r>
                      <a:endParaRPr lang="en-US" sz="1400" b="1" dirty="0">
                        <a:solidFill>
                          <a:srgbClr val="000000"/>
                        </a:solidFill>
                        <a:effectLst/>
                      </a:endParaRPr>
                    </a:p>
                  </a:txBody>
                  <a:tcPr anchor="ctr"/>
                </a:tc>
                <a:tc>
                  <a:txBody>
                    <a:bodyPr/>
                    <a:lstStyle/>
                    <a:p>
                      <a:r>
                        <a:rPr lang="en-US" sz="1400" u="none" strike="noStrike">
                          <a:solidFill>
                            <a:srgbClr val="0645AD"/>
                          </a:solidFill>
                          <a:effectLst/>
                          <a:hlinkClick r:id="rId3" tooltip="Python (programming language)"/>
                        </a:rPr>
                        <a:t>Python</a:t>
                      </a:r>
                      <a:r>
                        <a:rPr lang="en-US" sz="1400">
                          <a:effectLst/>
                        </a:rPr>
                        <a:t>/</a:t>
                      </a:r>
                      <a:r>
                        <a:rPr lang="en-US" sz="1400" u="none" strike="noStrike">
                          <a:solidFill>
                            <a:srgbClr val="0645AD"/>
                          </a:solidFill>
                          <a:effectLst/>
                          <a:hlinkClick r:id="rId4" tooltip="Django (Web framework)"/>
                        </a:rPr>
                        <a:t>Django</a:t>
                      </a:r>
                      <a:endParaRPr lang="en-US" sz="1400">
                        <a:effectLst/>
                      </a:endParaRPr>
                    </a:p>
                  </a:txBody>
                  <a:tcPr anchor="ctr"/>
                </a:tc>
                <a:tc>
                  <a:txBody>
                    <a:bodyPr/>
                    <a:lstStyle/>
                    <a:p>
                      <a:r>
                        <a:rPr lang="en-US" sz="1400" u="none" strike="noStrike" dirty="0">
                          <a:solidFill>
                            <a:srgbClr val="0645AD"/>
                          </a:solidFill>
                          <a:effectLst/>
                          <a:hlinkClick r:id="rId5" tooltip="MySQL"/>
                        </a:rPr>
                        <a:t>MySQL</a:t>
                      </a:r>
                      <a:r>
                        <a:rPr lang="en-US" sz="1400" dirty="0">
                          <a:effectLst/>
                        </a:rPr>
                        <a:t>, </a:t>
                      </a:r>
                      <a:r>
                        <a:rPr lang="en-US" sz="1400" u="none" strike="noStrike" dirty="0">
                          <a:solidFill>
                            <a:srgbClr val="0645AD"/>
                          </a:solidFill>
                          <a:effectLst/>
                          <a:hlinkClick r:id="rId6" tooltip="Oracle Database"/>
                        </a:rPr>
                        <a:t>Oracle</a:t>
                      </a:r>
                      <a:r>
                        <a:rPr lang="en-US" sz="1400" dirty="0">
                          <a:effectLst/>
                        </a:rPr>
                        <a:t>, </a:t>
                      </a:r>
                      <a:r>
                        <a:rPr lang="en-US" sz="1400" u="none" strike="noStrike" dirty="0">
                          <a:solidFill>
                            <a:srgbClr val="0645AD"/>
                          </a:solidFill>
                          <a:effectLst/>
                          <a:hlinkClick r:id="rId7" tooltip="PostgreSQL"/>
                        </a:rPr>
                        <a:t>PostgreSQL</a:t>
                      </a:r>
                      <a:r>
                        <a:rPr lang="en-US" sz="1400" dirty="0">
                          <a:effectLst/>
                        </a:rPr>
                        <a:t>, </a:t>
                      </a:r>
                      <a:r>
                        <a:rPr lang="en-US" sz="1400" u="none" strike="noStrike" dirty="0">
                          <a:solidFill>
                            <a:srgbClr val="0645AD"/>
                          </a:solidFill>
                          <a:effectLst/>
                          <a:hlinkClick r:id="rId8" tooltip="SQLite"/>
                        </a:rPr>
                        <a:t>SQLite</a:t>
                      </a:r>
                      <a:endParaRPr lang="en-US" sz="1400" dirty="0">
                        <a:effectLst/>
                      </a:endParaRPr>
                    </a:p>
                  </a:txBody>
                  <a:tcPr anchor="ctr"/>
                </a:tc>
                <a:tc>
                  <a:txBody>
                    <a:bodyPr/>
                    <a:lstStyle/>
                    <a:p>
                      <a:r>
                        <a:rPr lang="en-US" sz="1400">
                          <a:effectLst/>
                        </a:rPr>
                        <a:t>3.9.0</a:t>
                      </a:r>
                      <a:r>
                        <a:rPr lang="en-US" sz="1400" b="0" i="0" u="none" strike="noStrike" baseline="30000">
                          <a:solidFill>
                            <a:srgbClr val="0645AD"/>
                          </a:solidFill>
                          <a:effectLst/>
                          <a:hlinkClick r:id="rId9"/>
                        </a:rPr>
                        <a:t>[131]</a:t>
                      </a:r>
                      <a:r>
                        <a:rPr lang="en-US" sz="1400">
                          <a:effectLst/>
                        </a:rPr>
                        <a:t> </a:t>
                      </a:r>
                    </a:p>
                  </a:txBody>
                  <a:tcPr anchor="ctr"/>
                </a:tc>
                <a:tc>
                  <a:txBody>
                    <a:bodyPr/>
                    <a:lstStyle/>
                    <a:p>
                      <a:r>
                        <a:rPr lang="en-US" sz="1400" u="none" strike="noStrike">
                          <a:solidFill>
                            <a:srgbClr val="0645AD"/>
                          </a:solidFill>
                          <a:effectLst/>
                          <a:hlinkClick r:id="rId10" tooltip="BSD"/>
                        </a:rPr>
                        <a:t>BSD</a:t>
                      </a:r>
                      <a:endParaRPr lang="en-US" sz="1400">
                        <a:effectLst/>
                      </a:endParaRPr>
                    </a:p>
                  </a:txBody>
                  <a:tcPr anchor="ctr"/>
                </a:tc>
                <a:tc>
                  <a:txBody>
                    <a:bodyPr/>
                    <a:lstStyle/>
                    <a:p>
                      <a:r>
                        <a:rPr lang="en-US" sz="1400">
                          <a:effectLst/>
                        </a:rPr>
                        <a:t>2021-06-30; 5 months ago</a:t>
                      </a:r>
                    </a:p>
                  </a:txBody>
                  <a:tcPr anchor="ctr"/>
                </a:tc>
                <a:extLst>
                  <a:ext uri="{0D108BD9-81ED-4DB2-BD59-A6C34878D82A}">
                    <a16:rowId xmlns:a16="http://schemas.microsoft.com/office/drawing/2014/main" val="835745191"/>
                  </a:ext>
                </a:extLst>
              </a:tr>
              <a:tr h="370840">
                <a:tc>
                  <a:txBody>
                    <a:bodyPr/>
                    <a:lstStyle/>
                    <a:p>
                      <a:pPr algn="l" fontAlgn="ctr"/>
                      <a:r>
                        <a:rPr lang="en-US" sz="1400" b="1" u="none" strike="noStrike" dirty="0">
                          <a:solidFill>
                            <a:srgbClr val="0645AD"/>
                          </a:solidFill>
                          <a:effectLst/>
                          <a:hlinkClick r:id="rId11" tooltip="Mezzanine (CMS)"/>
                        </a:rPr>
                        <a:t>Mezzanine</a:t>
                      </a:r>
                      <a:endParaRPr lang="en-US" sz="1400" b="1" dirty="0">
                        <a:solidFill>
                          <a:srgbClr val="000000"/>
                        </a:solidFill>
                        <a:effectLst/>
                      </a:endParaRPr>
                    </a:p>
                  </a:txBody>
                  <a:tcPr anchor="ctr"/>
                </a:tc>
                <a:tc>
                  <a:txBody>
                    <a:bodyPr/>
                    <a:lstStyle/>
                    <a:p>
                      <a:r>
                        <a:rPr lang="en-US" sz="1400" u="none" strike="noStrike">
                          <a:solidFill>
                            <a:srgbClr val="0645AD"/>
                          </a:solidFill>
                          <a:effectLst/>
                          <a:hlinkClick r:id="rId3" tooltip="Python (programming language)"/>
                        </a:rPr>
                        <a:t>Python</a:t>
                      </a:r>
                      <a:r>
                        <a:rPr lang="en-US" sz="1400">
                          <a:effectLst/>
                        </a:rPr>
                        <a:t>/</a:t>
                      </a:r>
                      <a:r>
                        <a:rPr lang="en-US" sz="1400" u="none" strike="noStrike">
                          <a:solidFill>
                            <a:srgbClr val="0645AD"/>
                          </a:solidFill>
                          <a:effectLst/>
                          <a:hlinkClick r:id="rId4" tooltip="Django (Web framework)"/>
                        </a:rPr>
                        <a:t>Django</a:t>
                      </a:r>
                      <a:endParaRPr lang="en-US" sz="1400">
                        <a:effectLst/>
                      </a:endParaRPr>
                    </a:p>
                  </a:txBody>
                  <a:tcPr anchor="ctr"/>
                </a:tc>
                <a:tc>
                  <a:txBody>
                    <a:bodyPr/>
                    <a:lstStyle/>
                    <a:p>
                      <a:r>
                        <a:rPr lang="en-US" sz="1400" u="none" strike="noStrike">
                          <a:solidFill>
                            <a:srgbClr val="0645AD"/>
                          </a:solidFill>
                          <a:effectLst/>
                          <a:hlinkClick r:id="rId7" tooltip="PostgreSQL"/>
                        </a:rPr>
                        <a:t>PostgreSQL</a:t>
                      </a:r>
                      <a:r>
                        <a:rPr lang="en-US" sz="1400">
                          <a:effectLst/>
                        </a:rPr>
                        <a:t>, </a:t>
                      </a:r>
                      <a:r>
                        <a:rPr lang="en-US" sz="1400" u="none" strike="noStrike">
                          <a:solidFill>
                            <a:srgbClr val="0645AD"/>
                          </a:solidFill>
                          <a:effectLst/>
                          <a:hlinkClick r:id="rId5" tooltip="MySQL"/>
                        </a:rPr>
                        <a:t>MySQL</a:t>
                      </a:r>
                      <a:r>
                        <a:rPr lang="en-US" sz="1400">
                          <a:effectLst/>
                        </a:rPr>
                        <a:t>, </a:t>
                      </a:r>
                      <a:r>
                        <a:rPr lang="en-US" sz="1400" u="none" strike="noStrike">
                          <a:solidFill>
                            <a:srgbClr val="0645AD"/>
                          </a:solidFill>
                          <a:effectLst/>
                          <a:hlinkClick r:id="rId8" tooltip="SQLite"/>
                        </a:rPr>
                        <a:t>SQLite</a:t>
                      </a:r>
                      <a:r>
                        <a:rPr lang="en-US" sz="1400">
                          <a:effectLst/>
                        </a:rPr>
                        <a:t> 3 and </a:t>
                      </a:r>
                      <a:r>
                        <a:rPr lang="en-US" sz="1400" u="none" strike="noStrike">
                          <a:solidFill>
                            <a:srgbClr val="0645AD"/>
                          </a:solidFill>
                          <a:effectLst/>
                          <a:hlinkClick r:id="rId6" tooltip="Oracle Database"/>
                        </a:rPr>
                        <a:t>Oracle</a:t>
                      </a:r>
                      <a:endParaRPr lang="en-US" sz="1400">
                        <a:effectLst/>
                      </a:endParaRPr>
                    </a:p>
                  </a:txBody>
                  <a:tcPr anchor="ctr"/>
                </a:tc>
                <a:tc>
                  <a:txBody>
                    <a:bodyPr/>
                    <a:lstStyle/>
                    <a:p>
                      <a:r>
                        <a:rPr lang="en-US" sz="1400">
                          <a:effectLst/>
                        </a:rPr>
                        <a:t>5.0.0</a:t>
                      </a:r>
                      <a:r>
                        <a:rPr lang="en-US" sz="1400" b="0" i="0" u="none" strike="noStrike" baseline="30000">
                          <a:solidFill>
                            <a:srgbClr val="0645AD"/>
                          </a:solidFill>
                          <a:effectLst/>
                          <a:hlinkClick r:id="rId12"/>
                        </a:rPr>
                        <a:t>[132]</a:t>
                      </a:r>
                      <a:endParaRPr lang="en-US" sz="1400">
                        <a:effectLst/>
                      </a:endParaRPr>
                    </a:p>
                  </a:txBody>
                  <a:tcPr anchor="ctr"/>
                </a:tc>
                <a:tc>
                  <a:txBody>
                    <a:bodyPr/>
                    <a:lstStyle/>
                    <a:p>
                      <a:r>
                        <a:rPr lang="en-US" sz="1400" u="none" strike="noStrike">
                          <a:solidFill>
                            <a:srgbClr val="0645AD"/>
                          </a:solidFill>
                          <a:effectLst/>
                          <a:hlinkClick r:id="rId10" tooltip="BSD"/>
                        </a:rPr>
                        <a:t>BSD</a:t>
                      </a:r>
                      <a:endParaRPr lang="en-US" sz="1400">
                        <a:effectLst/>
                      </a:endParaRPr>
                    </a:p>
                  </a:txBody>
                  <a:tcPr anchor="ctr"/>
                </a:tc>
                <a:tc>
                  <a:txBody>
                    <a:bodyPr/>
                    <a:lstStyle/>
                    <a:p>
                      <a:r>
                        <a:rPr lang="en-US" sz="1400" dirty="0">
                          <a:effectLst/>
                        </a:rPr>
                        <a:t>2021-11-22</a:t>
                      </a:r>
                    </a:p>
                  </a:txBody>
                  <a:tcPr anchor="ctr"/>
                </a:tc>
                <a:extLst>
                  <a:ext uri="{0D108BD9-81ED-4DB2-BD59-A6C34878D82A}">
                    <a16:rowId xmlns:a16="http://schemas.microsoft.com/office/drawing/2014/main" val="3179582509"/>
                  </a:ext>
                </a:extLst>
              </a:tr>
              <a:tr h="370840">
                <a:tc>
                  <a:txBody>
                    <a:bodyPr/>
                    <a:lstStyle/>
                    <a:p>
                      <a:pPr algn="l" fontAlgn="ctr"/>
                      <a:r>
                        <a:rPr lang="en-US" sz="1400" b="1" u="none" strike="noStrike" dirty="0" err="1">
                          <a:solidFill>
                            <a:srgbClr val="0645AD"/>
                          </a:solidFill>
                          <a:effectLst/>
                          <a:hlinkClick r:id="rId13" tooltip="MoinMoin"/>
                        </a:rPr>
                        <a:t>MoinMoin</a:t>
                      </a:r>
                      <a:endParaRPr lang="en-US" sz="1400" b="1" dirty="0">
                        <a:solidFill>
                          <a:srgbClr val="000000"/>
                        </a:solidFill>
                        <a:effectLst/>
                      </a:endParaRPr>
                    </a:p>
                  </a:txBody>
                  <a:tcPr anchor="ctr"/>
                </a:tc>
                <a:tc>
                  <a:txBody>
                    <a:bodyPr/>
                    <a:lstStyle/>
                    <a:p>
                      <a:r>
                        <a:rPr lang="en-US" sz="1400" u="none" strike="noStrike">
                          <a:solidFill>
                            <a:srgbClr val="0645AD"/>
                          </a:solidFill>
                          <a:effectLst/>
                          <a:hlinkClick r:id="rId3" tooltip="Python (programming language)"/>
                        </a:rPr>
                        <a:t>Python</a:t>
                      </a:r>
                      <a:endParaRPr lang="en-US" sz="1400">
                        <a:effectLst/>
                      </a:endParaRPr>
                    </a:p>
                  </a:txBody>
                  <a:tcPr anchor="ctr"/>
                </a:tc>
                <a:tc>
                  <a:txBody>
                    <a:bodyPr/>
                    <a:lstStyle/>
                    <a:p>
                      <a:r>
                        <a:rPr lang="en-US" sz="1400" u="none" strike="noStrike">
                          <a:solidFill>
                            <a:srgbClr val="0645AD"/>
                          </a:solidFill>
                          <a:effectLst/>
                          <a:hlinkClick r:id="rId14" tooltip="Flat-file database"/>
                        </a:rPr>
                        <a:t>Flat-file database</a:t>
                      </a:r>
                      <a:endParaRPr lang="en-US" sz="1400">
                        <a:effectLst/>
                      </a:endParaRPr>
                    </a:p>
                  </a:txBody>
                  <a:tcPr anchor="ctr"/>
                </a:tc>
                <a:tc>
                  <a:txBody>
                    <a:bodyPr/>
                    <a:lstStyle/>
                    <a:p>
                      <a:r>
                        <a:rPr lang="en-US" sz="1400">
                          <a:effectLst/>
                        </a:rPr>
                        <a:t>1.9.11</a:t>
                      </a:r>
                      <a:r>
                        <a:rPr lang="en-US" sz="1400" b="0" i="0" u="none" strike="noStrike" baseline="30000">
                          <a:solidFill>
                            <a:srgbClr val="0645AD"/>
                          </a:solidFill>
                          <a:effectLst/>
                          <a:hlinkClick r:id="rId15"/>
                        </a:rPr>
                        <a:t>[133]</a:t>
                      </a:r>
                      <a:r>
                        <a:rPr lang="en-US" sz="1400">
                          <a:effectLst/>
                        </a:rPr>
                        <a:t> </a:t>
                      </a:r>
                    </a:p>
                  </a:txBody>
                  <a:tcPr anchor="ctr"/>
                </a:tc>
                <a:tc>
                  <a:txBody>
                    <a:bodyPr/>
                    <a:lstStyle/>
                    <a:p>
                      <a:r>
                        <a:rPr lang="en-US" sz="1400" u="none" strike="noStrike">
                          <a:solidFill>
                            <a:srgbClr val="0645AD"/>
                          </a:solidFill>
                          <a:effectLst/>
                          <a:hlinkClick r:id="rId16" tooltip="GNU GPL"/>
                        </a:rPr>
                        <a:t>GNU GPL</a:t>
                      </a:r>
                      <a:endParaRPr lang="en-US" sz="1400">
                        <a:effectLst/>
                      </a:endParaRPr>
                    </a:p>
                  </a:txBody>
                  <a:tcPr anchor="ctr"/>
                </a:tc>
                <a:tc>
                  <a:txBody>
                    <a:bodyPr/>
                    <a:lstStyle/>
                    <a:p>
                      <a:r>
                        <a:rPr lang="en-US" sz="1400">
                          <a:effectLst/>
                        </a:rPr>
                        <a:t>2020-11-08; 13 months ago</a:t>
                      </a:r>
                    </a:p>
                  </a:txBody>
                  <a:tcPr anchor="ctr"/>
                </a:tc>
                <a:extLst>
                  <a:ext uri="{0D108BD9-81ED-4DB2-BD59-A6C34878D82A}">
                    <a16:rowId xmlns:a16="http://schemas.microsoft.com/office/drawing/2014/main" val="3113979583"/>
                  </a:ext>
                </a:extLst>
              </a:tr>
              <a:tr h="370840">
                <a:tc>
                  <a:txBody>
                    <a:bodyPr/>
                    <a:lstStyle/>
                    <a:p>
                      <a:pPr algn="l" fontAlgn="ctr"/>
                      <a:r>
                        <a:rPr lang="en-US" sz="1400" b="1" u="none" strike="noStrike" dirty="0" err="1">
                          <a:solidFill>
                            <a:srgbClr val="0645AD"/>
                          </a:solidFill>
                          <a:effectLst/>
                          <a:hlinkClick r:id="rId17" tooltip="Plone (software)"/>
                        </a:rPr>
                        <a:t>Plone</a:t>
                      </a:r>
                      <a:endParaRPr lang="en-US" sz="1400" b="1" dirty="0">
                        <a:solidFill>
                          <a:srgbClr val="000000"/>
                        </a:solidFill>
                        <a:effectLst/>
                      </a:endParaRPr>
                    </a:p>
                  </a:txBody>
                  <a:tcPr anchor="ctr"/>
                </a:tc>
                <a:tc>
                  <a:txBody>
                    <a:bodyPr/>
                    <a:lstStyle/>
                    <a:p>
                      <a:r>
                        <a:rPr lang="en-US" sz="1400" u="none" strike="noStrike">
                          <a:solidFill>
                            <a:srgbClr val="0645AD"/>
                          </a:solidFill>
                          <a:effectLst/>
                          <a:hlinkClick r:id="rId3" tooltip="Python (programming language)"/>
                        </a:rPr>
                        <a:t>Python</a:t>
                      </a:r>
                      <a:r>
                        <a:rPr lang="en-US" sz="1400">
                          <a:effectLst/>
                        </a:rPr>
                        <a:t>/</a:t>
                      </a:r>
                      <a:r>
                        <a:rPr lang="en-US" sz="1400" u="none" strike="noStrike">
                          <a:solidFill>
                            <a:srgbClr val="0645AD"/>
                          </a:solidFill>
                          <a:effectLst/>
                          <a:hlinkClick r:id="rId18" tooltip="Zope"/>
                        </a:rPr>
                        <a:t>Zope</a:t>
                      </a:r>
                      <a:endParaRPr lang="en-US" sz="1400">
                        <a:effectLst/>
                      </a:endParaRPr>
                    </a:p>
                  </a:txBody>
                  <a:tcPr anchor="ctr"/>
                </a:tc>
                <a:tc>
                  <a:txBody>
                    <a:bodyPr/>
                    <a:lstStyle/>
                    <a:p>
                      <a:r>
                        <a:rPr lang="en-US" sz="1400" u="none" strike="noStrike">
                          <a:solidFill>
                            <a:srgbClr val="0645AD"/>
                          </a:solidFill>
                          <a:effectLst/>
                          <a:hlinkClick r:id="rId5" tooltip="MySQL"/>
                        </a:rPr>
                        <a:t>MySQL</a:t>
                      </a:r>
                      <a:r>
                        <a:rPr lang="en-US" sz="1400">
                          <a:effectLst/>
                        </a:rPr>
                        <a:t>, </a:t>
                      </a:r>
                      <a:r>
                        <a:rPr lang="en-US" sz="1400" u="none" strike="noStrike">
                          <a:solidFill>
                            <a:srgbClr val="0645AD"/>
                          </a:solidFill>
                          <a:effectLst/>
                          <a:hlinkClick r:id="rId7" tooltip="PostgreSQL"/>
                        </a:rPr>
                        <a:t>PostgreSQL</a:t>
                      </a:r>
                      <a:r>
                        <a:rPr lang="en-US" sz="1400">
                          <a:effectLst/>
                        </a:rPr>
                        <a:t>, </a:t>
                      </a:r>
                      <a:r>
                        <a:rPr lang="en-US" sz="1400" u="none" strike="noStrike">
                          <a:solidFill>
                            <a:srgbClr val="0645AD"/>
                          </a:solidFill>
                          <a:effectLst/>
                          <a:hlinkClick r:id="rId8" tooltip="SQLite"/>
                        </a:rPr>
                        <a:t>SQLite</a:t>
                      </a:r>
                      <a:r>
                        <a:rPr lang="en-US" sz="1400">
                          <a:effectLst/>
                        </a:rPr>
                        <a:t>, </a:t>
                      </a:r>
                      <a:r>
                        <a:rPr lang="en-US" sz="1400" u="none" strike="noStrike">
                          <a:solidFill>
                            <a:srgbClr val="0645AD"/>
                          </a:solidFill>
                          <a:effectLst/>
                          <a:hlinkClick r:id="rId19" tooltip="Oracle database"/>
                        </a:rPr>
                        <a:t>Oracle</a:t>
                      </a:r>
                      <a:r>
                        <a:rPr lang="en-US" sz="1400">
                          <a:effectLst/>
                        </a:rPr>
                        <a:t>, </a:t>
                      </a:r>
                      <a:r>
                        <a:rPr lang="en-US" sz="1400" u="none" strike="noStrike">
                          <a:solidFill>
                            <a:srgbClr val="0645AD"/>
                          </a:solidFill>
                          <a:effectLst/>
                          <a:hlinkClick r:id="rId20" tooltip="Zope Object Database"/>
                        </a:rPr>
                        <a:t>ZODB</a:t>
                      </a:r>
                      <a:r>
                        <a:rPr lang="en-US" sz="1400">
                          <a:effectLst/>
                        </a:rPr>
                        <a:t>, via </a:t>
                      </a:r>
                      <a:r>
                        <a:rPr lang="en-US" sz="1400" u="none" strike="noStrike">
                          <a:solidFill>
                            <a:srgbClr val="0645AD"/>
                          </a:solidFill>
                          <a:effectLst/>
                          <a:hlinkClick r:id="rId18" tooltip="Zope"/>
                        </a:rPr>
                        <a:t>Zope</a:t>
                      </a:r>
                      <a:endParaRPr lang="en-US" sz="1400">
                        <a:effectLst/>
                      </a:endParaRPr>
                    </a:p>
                  </a:txBody>
                  <a:tcPr anchor="ctr"/>
                </a:tc>
                <a:tc>
                  <a:txBody>
                    <a:bodyPr/>
                    <a:lstStyle/>
                    <a:p>
                      <a:r>
                        <a:rPr lang="en-US" sz="1400">
                          <a:effectLst/>
                        </a:rPr>
                        <a:t>5.2.4</a:t>
                      </a:r>
                      <a:r>
                        <a:rPr lang="en-US" sz="1400" b="0" i="0" u="none" strike="noStrike" baseline="30000">
                          <a:solidFill>
                            <a:srgbClr val="0645AD"/>
                          </a:solidFill>
                          <a:effectLst/>
                          <a:hlinkClick r:id="rId21"/>
                        </a:rPr>
                        <a:t>[134]</a:t>
                      </a:r>
                      <a:r>
                        <a:rPr lang="en-US" sz="1400">
                          <a:effectLst/>
                        </a:rPr>
                        <a:t> </a:t>
                      </a:r>
                    </a:p>
                  </a:txBody>
                  <a:tcPr anchor="ctr"/>
                </a:tc>
                <a:tc>
                  <a:txBody>
                    <a:bodyPr/>
                    <a:lstStyle/>
                    <a:p>
                      <a:r>
                        <a:rPr lang="en-US" sz="1400" u="none" strike="noStrike">
                          <a:solidFill>
                            <a:srgbClr val="0645AD"/>
                          </a:solidFill>
                          <a:effectLst/>
                          <a:hlinkClick r:id="rId16" tooltip="GNU GPL"/>
                        </a:rPr>
                        <a:t>GNU GPL</a:t>
                      </a:r>
                      <a:endParaRPr lang="en-US" sz="1400">
                        <a:effectLst/>
                      </a:endParaRPr>
                    </a:p>
                  </a:txBody>
                  <a:tcPr anchor="ctr"/>
                </a:tc>
                <a:tc>
                  <a:txBody>
                    <a:bodyPr/>
                    <a:lstStyle/>
                    <a:p>
                      <a:r>
                        <a:rPr lang="en-US" sz="1400">
                          <a:effectLst/>
                        </a:rPr>
                        <a:t>2021-03-03; 9 months ago</a:t>
                      </a:r>
                    </a:p>
                  </a:txBody>
                  <a:tcPr anchor="ctr"/>
                </a:tc>
                <a:extLst>
                  <a:ext uri="{0D108BD9-81ED-4DB2-BD59-A6C34878D82A}">
                    <a16:rowId xmlns:a16="http://schemas.microsoft.com/office/drawing/2014/main" val="957053913"/>
                  </a:ext>
                </a:extLst>
              </a:tr>
              <a:tr h="370840">
                <a:tc>
                  <a:txBody>
                    <a:bodyPr/>
                    <a:lstStyle/>
                    <a:p>
                      <a:pPr algn="l" fontAlgn="ctr"/>
                      <a:r>
                        <a:rPr lang="en-US" sz="1400" b="1" u="none" strike="noStrike" dirty="0">
                          <a:solidFill>
                            <a:srgbClr val="0645AD"/>
                          </a:solidFill>
                          <a:effectLst/>
                          <a:hlinkClick r:id="rId22" tooltip="Wagtail (CMS)"/>
                        </a:rPr>
                        <a:t>Wagtail</a:t>
                      </a:r>
                      <a:endParaRPr lang="en-US" sz="1400" b="1" dirty="0">
                        <a:solidFill>
                          <a:srgbClr val="000000"/>
                        </a:solidFill>
                        <a:effectLst/>
                      </a:endParaRPr>
                    </a:p>
                  </a:txBody>
                  <a:tcPr anchor="ctr"/>
                </a:tc>
                <a:tc>
                  <a:txBody>
                    <a:bodyPr/>
                    <a:lstStyle/>
                    <a:p>
                      <a:r>
                        <a:rPr lang="en-US" sz="1400" u="none" strike="noStrike">
                          <a:solidFill>
                            <a:srgbClr val="0645AD"/>
                          </a:solidFill>
                          <a:effectLst/>
                          <a:hlinkClick r:id="rId3" tooltip="Python (programming language)"/>
                        </a:rPr>
                        <a:t>Python</a:t>
                      </a:r>
                      <a:r>
                        <a:rPr lang="en-US" sz="1400">
                          <a:effectLst/>
                        </a:rPr>
                        <a:t>/</a:t>
                      </a:r>
                      <a:r>
                        <a:rPr lang="en-US" sz="1400" u="none" strike="noStrike">
                          <a:solidFill>
                            <a:srgbClr val="0645AD"/>
                          </a:solidFill>
                          <a:effectLst/>
                          <a:hlinkClick r:id="rId4" tooltip="Django (Web framework)"/>
                        </a:rPr>
                        <a:t>Django</a:t>
                      </a:r>
                      <a:endParaRPr lang="en-US" sz="1400">
                        <a:effectLst/>
                      </a:endParaRPr>
                    </a:p>
                  </a:txBody>
                  <a:tcPr anchor="ctr"/>
                </a:tc>
                <a:tc>
                  <a:txBody>
                    <a:bodyPr/>
                    <a:lstStyle/>
                    <a:p>
                      <a:r>
                        <a:rPr lang="en-US" sz="1400" u="none" strike="noStrike">
                          <a:solidFill>
                            <a:srgbClr val="0645AD"/>
                          </a:solidFill>
                          <a:effectLst/>
                          <a:hlinkClick r:id="rId7" tooltip="PostgreSQL"/>
                        </a:rPr>
                        <a:t>PostgreSQL</a:t>
                      </a:r>
                      <a:r>
                        <a:rPr lang="en-US" sz="1400">
                          <a:effectLst/>
                        </a:rPr>
                        <a:t>, </a:t>
                      </a:r>
                      <a:r>
                        <a:rPr lang="en-US" sz="1400" u="none" strike="noStrike">
                          <a:solidFill>
                            <a:srgbClr val="0645AD"/>
                          </a:solidFill>
                          <a:effectLst/>
                          <a:hlinkClick r:id="rId5" tooltip="MySQL"/>
                        </a:rPr>
                        <a:t>MySQL</a:t>
                      </a:r>
                      <a:r>
                        <a:rPr lang="en-US" sz="1400">
                          <a:effectLst/>
                        </a:rPr>
                        <a:t>, </a:t>
                      </a:r>
                      <a:r>
                        <a:rPr lang="en-US" sz="1400" u="none" strike="noStrike">
                          <a:solidFill>
                            <a:srgbClr val="0645AD"/>
                          </a:solidFill>
                          <a:effectLst/>
                          <a:hlinkClick r:id="rId8" tooltip="SQLite"/>
                        </a:rPr>
                        <a:t>SQLite</a:t>
                      </a:r>
                      <a:r>
                        <a:rPr lang="en-US" sz="1400">
                          <a:effectLst/>
                        </a:rPr>
                        <a:t> 3 and </a:t>
                      </a:r>
                      <a:r>
                        <a:rPr lang="en-US" sz="1400" u="none" strike="noStrike">
                          <a:solidFill>
                            <a:srgbClr val="0645AD"/>
                          </a:solidFill>
                          <a:effectLst/>
                          <a:hlinkClick r:id="rId6" tooltip="Oracle Database"/>
                        </a:rPr>
                        <a:t>Oracle</a:t>
                      </a:r>
                      <a:endParaRPr lang="en-US" sz="1400">
                        <a:effectLst/>
                      </a:endParaRPr>
                    </a:p>
                  </a:txBody>
                  <a:tcPr anchor="ctr"/>
                </a:tc>
                <a:tc>
                  <a:txBody>
                    <a:bodyPr/>
                    <a:lstStyle/>
                    <a:p>
                      <a:r>
                        <a:rPr lang="en-US" sz="1400">
                          <a:effectLst/>
                        </a:rPr>
                        <a:t>2.15.1</a:t>
                      </a:r>
                      <a:r>
                        <a:rPr lang="en-US" sz="1400" b="0" i="0" u="none" strike="noStrike" baseline="30000">
                          <a:solidFill>
                            <a:srgbClr val="0645AD"/>
                          </a:solidFill>
                          <a:effectLst/>
                          <a:hlinkClick r:id="rId23"/>
                        </a:rPr>
                        <a:t>[135]</a:t>
                      </a:r>
                      <a:r>
                        <a:rPr lang="en-US" sz="1400">
                          <a:effectLst/>
                        </a:rPr>
                        <a:t> </a:t>
                      </a:r>
                    </a:p>
                  </a:txBody>
                  <a:tcPr anchor="ctr"/>
                </a:tc>
                <a:tc>
                  <a:txBody>
                    <a:bodyPr/>
                    <a:lstStyle/>
                    <a:p>
                      <a:r>
                        <a:rPr lang="en-US" sz="1400" u="none" strike="noStrike">
                          <a:solidFill>
                            <a:srgbClr val="0645AD"/>
                          </a:solidFill>
                          <a:effectLst/>
                          <a:hlinkClick r:id="rId24" tooltip="BSD licenses"/>
                        </a:rPr>
                        <a:t>BSD</a:t>
                      </a:r>
                      <a:endParaRPr lang="en-US" sz="1400">
                        <a:effectLst/>
                      </a:endParaRPr>
                    </a:p>
                  </a:txBody>
                  <a:tcPr anchor="ctr"/>
                </a:tc>
                <a:tc>
                  <a:txBody>
                    <a:bodyPr/>
                    <a:lstStyle/>
                    <a:p>
                      <a:r>
                        <a:rPr lang="en-US" sz="1400" dirty="0">
                          <a:effectLst/>
                        </a:rPr>
                        <a:t>2021-11-11; 46 days ago</a:t>
                      </a:r>
                    </a:p>
                  </a:txBody>
                  <a:tcPr anchor="ctr"/>
                </a:tc>
                <a:extLst>
                  <a:ext uri="{0D108BD9-81ED-4DB2-BD59-A6C34878D82A}">
                    <a16:rowId xmlns:a16="http://schemas.microsoft.com/office/drawing/2014/main" val="17352678"/>
                  </a:ext>
                </a:extLst>
              </a:tr>
            </a:tbl>
          </a:graphicData>
        </a:graphic>
      </p:graphicFrame>
      <p:sp>
        <p:nvSpPr>
          <p:cNvPr id="5" name="TextBox 4">
            <a:extLst>
              <a:ext uri="{FF2B5EF4-FFF2-40B4-BE49-F238E27FC236}">
                <a16:creationId xmlns:a16="http://schemas.microsoft.com/office/drawing/2014/main" id="{99767F20-0ACD-4B1C-AFB9-531D76946D07}"/>
              </a:ext>
            </a:extLst>
          </p:cNvPr>
          <p:cNvSpPr txBox="1"/>
          <p:nvPr/>
        </p:nvSpPr>
        <p:spPr>
          <a:xfrm>
            <a:off x="1157681" y="1392572"/>
            <a:ext cx="9997682" cy="523220"/>
          </a:xfrm>
          <a:prstGeom prst="rect">
            <a:avLst/>
          </a:prstGeom>
          <a:noFill/>
        </p:spPr>
        <p:txBody>
          <a:bodyPr wrap="square" rtlCol="0">
            <a:spAutoFit/>
          </a:bodyPr>
          <a:lstStyle/>
          <a:p>
            <a:r>
              <a:rPr lang="en-US" sz="2800" b="1" dirty="0">
                <a:solidFill>
                  <a:srgbClr val="00B0F0"/>
                </a:solidFill>
              </a:rPr>
              <a:t>Python (Open Source)</a:t>
            </a:r>
          </a:p>
        </p:txBody>
      </p:sp>
    </p:spTree>
    <p:extLst>
      <p:ext uri="{BB962C8B-B14F-4D97-AF65-F5344CB8AC3E}">
        <p14:creationId xmlns:p14="http://schemas.microsoft.com/office/powerpoint/2010/main" val="4092714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42B865-40DC-426C-8C79-3038220FB668}"/>
              </a:ext>
            </a:extLst>
          </p:cNvPr>
          <p:cNvSpPr txBox="1"/>
          <p:nvPr/>
        </p:nvSpPr>
        <p:spPr>
          <a:xfrm>
            <a:off x="5125671" y="2617365"/>
            <a:ext cx="2659311" cy="1200329"/>
          </a:xfrm>
          <a:prstGeom prst="rect">
            <a:avLst/>
          </a:prstGeom>
          <a:noFill/>
        </p:spPr>
        <p:txBody>
          <a:bodyPr wrap="square" rtlCol="0">
            <a:spAutoFit/>
          </a:bodyPr>
          <a:lstStyle/>
          <a:p>
            <a:r>
              <a:rPr lang="en-US" b="1" i="0" dirty="0" err="1">
                <a:solidFill>
                  <a:srgbClr val="191919"/>
                </a:solidFill>
                <a:effectLst/>
                <a:latin typeface="JOSEFIN SANS" panose="020B0604020202020204" pitchFamily="2" charset="0"/>
              </a:rPr>
              <a:t>Kotti</a:t>
            </a:r>
            <a:endParaRPr lang="en-US" b="1" i="0" dirty="0">
              <a:solidFill>
                <a:srgbClr val="191919"/>
              </a:solidFill>
              <a:effectLst/>
              <a:latin typeface="JOSEFIN SANS" panose="020B0604020202020204" pitchFamily="2" charset="0"/>
            </a:endParaRPr>
          </a:p>
          <a:p>
            <a:r>
              <a:rPr lang="en-US" b="1" i="0" dirty="0" err="1">
                <a:solidFill>
                  <a:srgbClr val="191919"/>
                </a:solidFill>
                <a:effectLst/>
                <a:latin typeface="JOSEFIN SANS" panose="020B0604020202020204" pitchFamily="2" charset="0"/>
              </a:rPr>
              <a:t>FeinCMS</a:t>
            </a:r>
            <a:r>
              <a:rPr lang="en-US" b="1" i="0" dirty="0">
                <a:solidFill>
                  <a:srgbClr val="191919"/>
                </a:solidFill>
                <a:effectLst/>
                <a:latin typeface="JOSEFIN SANS" panose="020B0604020202020204" pitchFamily="2" charset="0"/>
              </a:rPr>
              <a:t> </a:t>
            </a:r>
          </a:p>
          <a:p>
            <a:r>
              <a:rPr lang="en-US" b="1" i="0" dirty="0" err="1">
                <a:solidFill>
                  <a:srgbClr val="191919"/>
                </a:solidFill>
                <a:effectLst/>
                <a:latin typeface="JOSEFIN SANS" panose="020B0604020202020204" pitchFamily="2" charset="0"/>
              </a:rPr>
              <a:t>Djedi</a:t>
            </a:r>
            <a:r>
              <a:rPr lang="en-US" b="1" i="0" dirty="0">
                <a:solidFill>
                  <a:srgbClr val="191919"/>
                </a:solidFill>
                <a:effectLst/>
                <a:latin typeface="JOSEFIN SANS" panose="020B0604020202020204" pitchFamily="2" charset="0"/>
              </a:rPr>
              <a:t> CMS</a:t>
            </a:r>
          </a:p>
          <a:p>
            <a:endParaRPr lang="en-US" dirty="0"/>
          </a:p>
        </p:txBody>
      </p:sp>
    </p:spTree>
    <p:extLst>
      <p:ext uri="{BB962C8B-B14F-4D97-AF65-F5344CB8AC3E}">
        <p14:creationId xmlns:p14="http://schemas.microsoft.com/office/powerpoint/2010/main" val="3870427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093BDC-12FC-4711-AFF9-4B6ED6C91852}"/>
              </a:ext>
            </a:extLst>
          </p:cNvPr>
          <p:cNvSpPr txBox="1"/>
          <p:nvPr/>
        </p:nvSpPr>
        <p:spPr>
          <a:xfrm>
            <a:off x="2139192" y="1862355"/>
            <a:ext cx="7180977" cy="3416320"/>
          </a:xfrm>
          <a:prstGeom prst="rect">
            <a:avLst/>
          </a:prstGeom>
          <a:noFill/>
        </p:spPr>
        <p:txBody>
          <a:bodyPr wrap="square" rtlCol="0">
            <a:spAutoFit/>
          </a:bodyPr>
          <a:lstStyle/>
          <a:p>
            <a:r>
              <a:rPr lang="en-US" sz="7200" b="1" dirty="0">
                <a:solidFill>
                  <a:srgbClr val="00B0F0"/>
                </a:solidFill>
              </a:rPr>
              <a:t>CMS </a:t>
            </a:r>
          </a:p>
          <a:p>
            <a:r>
              <a:rPr lang="en-US" sz="7200" b="1" dirty="0">
                <a:solidFill>
                  <a:srgbClr val="00B0F0"/>
                </a:solidFill>
              </a:rPr>
              <a:t>COMMON FEATURES</a:t>
            </a:r>
          </a:p>
        </p:txBody>
      </p:sp>
    </p:spTree>
    <p:extLst>
      <p:ext uri="{BB962C8B-B14F-4D97-AF65-F5344CB8AC3E}">
        <p14:creationId xmlns:p14="http://schemas.microsoft.com/office/powerpoint/2010/main" val="1499675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C897-2FE9-49F2-B831-83251FAC2AE4}"/>
              </a:ext>
            </a:extLst>
          </p:cNvPr>
          <p:cNvSpPr>
            <a:spLocks noGrp="1"/>
          </p:cNvSpPr>
          <p:nvPr>
            <p:ph type="title"/>
          </p:nvPr>
        </p:nvSpPr>
        <p:spPr/>
        <p:txBody>
          <a:bodyPr/>
          <a:lstStyle/>
          <a:p>
            <a:r>
              <a:rPr lang="en-US" b="1" i="0" dirty="0">
                <a:solidFill>
                  <a:srgbClr val="00B0F0"/>
                </a:solidFill>
                <a:effectLst/>
                <a:latin typeface="AvenirNextR"/>
              </a:rPr>
              <a:t>1. Creating and editing content</a:t>
            </a:r>
            <a:endParaRPr lang="en-US" dirty="0">
              <a:solidFill>
                <a:srgbClr val="00B0F0"/>
              </a:solidFill>
            </a:endParaRPr>
          </a:p>
        </p:txBody>
      </p:sp>
      <p:sp>
        <p:nvSpPr>
          <p:cNvPr id="3" name="Content Placeholder 2">
            <a:extLst>
              <a:ext uri="{FF2B5EF4-FFF2-40B4-BE49-F238E27FC236}">
                <a16:creationId xmlns:a16="http://schemas.microsoft.com/office/drawing/2014/main" id="{E2E886E2-4DCE-4009-98C8-C735316B9500}"/>
              </a:ext>
            </a:extLst>
          </p:cNvPr>
          <p:cNvSpPr>
            <a:spLocks noGrp="1"/>
          </p:cNvSpPr>
          <p:nvPr>
            <p:ph idx="1"/>
          </p:nvPr>
        </p:nvSpPr>
        <p:spPr/>
        <p:txBody>
          <a:bodyPr/>
          <a:lstStyle/>
          <a:p>
            <a:r>
              <a:rPr lang="en-US" b="0" i="0" dirty="0">
                <a:solidFill>
                  <a:srgbClr val="707070"/>
                </a:solidFill>
                <a:effectLst/>
                <a:latin typeface="AvenirNextR"/>
              </a:rPr>
              <a:t>As a minimum requirement, your CMS should let you easily create, edit, and publish content. The easier it is to use, the more time you’ll have to concentrate on your strategy. </a:t>
            </a:r>
            <a:endParaRPr lang="en-US" dirty="0"/>
          </a:p>
        </p:txBody>
      </p:sp>
    </p:spTree>
    <p:extLst>
      <p:ext uri="{BB962C8B-B14F-4D97-AF65-F5344CB8AC3E}">
        <p14:creationId xmlns:p14="http://schemas.microsoft.com/office/powerpoint/2010/main" val="400448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C897-2FE9-49F2-B831-83251FAC2AE4}"/>
              </a:ext>
            </a:extLst>
          </p:cNvPr>
          <p:cNvSpPr>
            <a:spLocks noGrp="1"/>
          </p:cNvSpPr>
          <p:nvPr>
            <p:ph type="title"/>
          </p:nvPr>
        </p:nvSpPr>
        <p:spPr/>
        <p:txBody>
          <a:bodyPr/>
          <a:lstStyle/>
          <a:p>
            <a:pPr algn="l"/>
            <a:r>
              <a:rPr lang="en-US" b="1" i="0" dirty="0">
                <a:solidFill>
                  <a:srgbClr val="00B0F0"/>
                </a:solidFill>
                <a:effectLst/>
                <a:latin typeface="AvenirNextR"/>
              </a:rPr>
              <a:t>2. Workflows, reporting, and content organization</a:t>
            </a:r>
          </a:p>
        </p:txBody>
      </p:sp>
      <p:sp>
        <p:nvSpPr>
          <p:cNvPr id="3" name="Content Placeholder 2">
            <a:extLst>
              <a:ext uri="{FF2B5EF4-FFF2-40B4-BE49-F238E27FC236}">
                <a16:creationId xmlns:a16="http://schemas.microsoft.com/office/drawing/2014/main" id="{E2E886E2-4DCE-4009-98C8-C735316B9500}"/>
              </a:ext>
            </a:extLst>
          </p:cNvPr>
          <p:cNvSpPr>
            <a:spLocks noGrp="1"/>
          </p:cNvSpPr>
          <p:nvPr>
            <p:ph idx="1"/>
          </p:nvPr>
        </p:nvSpPr>
        <p:spPr/>
        <p:txBody>
          <a:bodyPr/>
          <a:lstStyle/>
          <a:p>
            <a:pPr>
              <a:buFont typeface="Wingdings" panose="05000000000000000000" pitchFamily="2" charset="2"/>
              <a:buChar char="Ø"/>
            </a:pPr>
            <a:r>
              <a:rPr lang="en-US" b="0" i="0" dirty="0">
                <a:solidFill>
                  <a:srgbClr val="707070"/>
                </a:solidFill>
                <a:effectLst/>
                <a:latin typeface="AvenirNextR"/>
              </a:rPr>
              <a:t> Make sure your CMS can track the details of your content from start to finish, from authoring, editing, and approval to publication, promotion, and reporting.</a:t>
            </a:r>
          </a:p>
          <a:p>
            <a:pPr>
              <a:buFont typeface="Wingdings" panose="05000000000000000000" pitchFamily="2" charset="2"/>
              <a:buChar char="Ø"/>
            </a:pPr>
            <a:r>
              <a:rPr lang="en-US" b="0" i="0" dirty="0">
                <a:solidFill>
                  <a:srgbClr val="707070"/>
                </a:solidFill>
                <a:effectLst/>
                <a:latin typeface="AvenirNextR"/>
              </a:rPr>
              <a:t>The ability to customize and control workflows within your CMS will help everyone work together smoothly and stay on track with deadlines. And with features like intelligent reporting tools and dashboards, you’ll be able to keep tabs on different categories of content, like content that’s awaiting approval and content per topic.</a:t>
            </a:r>
            <a:endParaRPr lang="en-US" dirty="0">
              <a:solidFill>
                <a:srgbClr val="707070"/>
              </a:solidFill>
              <a:latin typeface="AvenirNextR"/>
            </a:endParaRPr>
          </a:p>
        </p:txBody>
      </p:sp>
    </p:spTree>
    <p:extLst>
      <p:ext uri="{BB962C8B-B14F-4D97-AF65-F5344CB8AC3E}">
        <p14:creationId xmlns:p14="http://schemas.microsoft.com/office/powerpoint/2010/main" val="77418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C897-2FE9-49F2-B831-83251FAC2AE4}"/>
              </a:ext>
            </a:extLst>
          </p:cNvPr>
          <p:cNvSpPr>
            <a:spLocks noGrp="1"/>
          </p:cNvSpPr>
          <p:nvPr>
            <p:ph type="title"/>
          </p:nvPr>
        </p:nvSpPr>
        <p:spPr/>
        <p:txBody>
          <a:bodyPr/>
          <a:lstStyle/>
          <a:p>
            <a:pPr algn="l"/>
            <a:r>
              <a:rPr lang="en-US" b="1" i="0" dirty="0">
                <a:solidFill>
                  <a:srgbClr val="00B0F0"/>
                </a:solidFill>
                <a:effectLst/>
                <a:latin typeface="AvenirNextR"/>
              </a:rPr>
              <a:t>3. User and role-based administration</a:t>
            </a:r>
          </a:p>
        </p:txBody>
      </p:sp>
      <p:sp>
        <p:nvSpPr>
          <p:cNvPr id="3" name="Content Placeholder 2">
            <a:extLst>
              <a:ext uri="{FF2B5EF4-FFF2-40B4-BE49-F238E27FC236}">
                <a16:creationId xmlns:a16="http://schemas.microsoft.com/office/drawing/2014/main" id="{E2E886E2-4DCE-4009-98C8-C735316B9500}"/>
              </a:ext>
            </a:extLst>
          </p:cNvPr>
          <p:cNvSpPr>
            <a:spLocks noGrp="1"/>
          </p:cNvSpPr>
          <p:nvPr>
            <p:ph idx="1"/>
          </p:nvPr>
        </p:nvSpPr>
        <p:spPr/>
        <p:txBody>
          <a:bodyPr/>
          <a:lstStyle/>
          <a:p>
            <a:pPr>
              <a:buFont typeface="Wingdings" panose="05000000000000000000" pitchFamily="2" charset="2"/>
              <a:buChar char="Ø"/>
            </a:pPr>
            <a:r>
              <a:rPr lang="en-US" b="0" i="0" dirty="0">
                <a:solidFill>
                  <a:srgbClr val="707070"/>
                </a:solidFill>
                <a:effectLst/>
                <a:latin typeface="AvenirNextR"/>
              </a:rPr>
              <a:t>Having control over who can access content and features will help you prevent mistakes. Choose a CMS with customizable user administration, including room to expand as your needs change.</a:t>
            </a:r>
          </a:p>
          <a:p>
            <a:pPr>
              <a:buFont typeface="Wingdings" panose="05000000000000000000" pitchFamily="2" charset="2"/>
              <a:buChar char="Ø"/>
            </a:pPr>
            <a:r>
              <a:rPr lang="en-US" b="0" i="0" dirty="0">
                <a:solidFill>
                  <a:srgbClr val="707070"/>
                </a:solidFill>
                <a:effectLst/>
                <a:latin typeface="AvenirNextR"/>
              </a:rPr>
              <a:t>Ensuring your chosen solution allows for role-based rights will help you scale as you grow, as it enables you to manage access for groups of people instead of individuals.</a:t>
            </a:r>
            <a:endParaRPr lang="en-US" dirty="0">
              <a:solidFill>
                <a:srgbClr val="707070"/>
              </a:solidFill>
              <a:latin typeface="AvenirNextR"/>
            </a:endParaRPr>
          </a:p>
        </p:txBody>
      </p:sp>
    </p:spTree>
    <p:extLst>
      <p:ext uri="{BB962C8B-B14F-4D97-AF65-F5344CB8AC3E}">
        <p14:creationId xmlns:p14="http://schemas.microsoft.com/office/powerpoint/2010/main" val="1669932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C897-2FE9-49F2-B831-83251FAC2AE4}"/>
              </a:ext>
            </a:extLst>
          </p:cNvPr>
          <p:cNvSpPr>
            <a:spLocks noGrp="1"/>
          </p:cNvSpPr>
          <p:nvPr>
            <p:ph type="title"/>
          </p:nvPr>
        </p:nvSpPr>
        <p:spPr/>
        <p:txBody>
          <a:bodyPr/>
          <a:lstStyle/>
          <a:p>
            <a:pPr algn="l">
              <a:spcAft>
                <a:spcPts val="0"/>
              </a:spcAft>
            </a:pPr>
            <a:r>
              <a:rPr lang="en-US" b="1" i="0" dirty="0">
                <a:solidFill>
                  <a:srgbClr val="00B0F0"/>
                </a:solidFill>
                <a:effectLst/>
                <a:latin typeface="AvenirNextR"/>
              </a:rPr>
              <a:t>4. Security</a:t>
            </a:r>
          </a:p>
        </p:txBody>
      </p:sp>
      <p:sp>
        <p:nvSpPr>
          <p:cNvPr id="3" name="Content Placeholder 2">
            <a:extLst>
              <a:ext uri="{FF2B5EF4-FFF2-40B4-BE49-F238E27FC236}">
                <a16:creationId xmlns:a16="http://schemas.microsoft.com/office/drawing/2014/main" id="{E2E886E2-4DCE-4009-98C8-C735316B9500}"/>
              </a:ext>
            </a:extLst>
          </p:cNvPr>
          <p:cNvSpPr>
            <a:spLocks noGrp="1"/>
          </p:cNvSpPr>
          <p:nvPr>
            <p:ph idx="1"/>
          </p:nvPr>
        </p:nvSpPr>
        <p:spPr/>
        <p:txBody>
          <a:bodyPr/>
          <a:lstStyle/>
          <a:p>
            <a:pPr>
              <a:buFont typeface="Wingdings" panose="05000000000000000000" pitchFamily="2" charset="2"/>
              <a:buChar char="Ø"/>
            </a:pPr>
            <a:r>
              <a:rPr lang="en-US" b="0" i="0" dirty="0">
                <a:solidFill>
                  <a:srgbClr val="707070"/>
                </a:solidFill>
                <a:effectLst/>
                <a:latin typeface="AvenirNextR"/>
              </a:rPr>
              <a:t>Imagine this: you’ve worked hard to refine your digital strategy and build personalized relationships with your customers, only to wake up one day to discover there’s been a security breach. Protecting your data and your customers’ data will help you retain trust in the products and services you offer.</a:t>
            </a:r>
          </a:p>
          <a:p>
            <a:pPr>
              <a:buFont typeface="Wingdings" panose="05000000000000000000" pitchFamily="2" charset="2"/>
              <a:buChar char="Ø"/>
            </a:pPr>
            <a:r>
              <a:rPr lang="en-US" dirty="0">
                <a:solidFill>
                  <a:srgbClr val="707070"/>
                </a:solidFill>
                <a:latin typeface="AvenirNextR"/>
              </a:rPr>
              <a:t>Some CMSs integrate with strong authentication mechanisms to beef up security and prevent unauthorized access to sensitive information. Make sure your CMS integrates well with your chosen enterprise security provider or third-party authentication systems.</a:t>
            </a:r>
          </a:p>
        </p:txBody>
      </p:sp>
    </p:spTree>
    <p:extLst>
      <p:ext uri="{BB962C8B-B14F-4D97-AF65-F5344CB8AC3E}">
        <p14:creationId xmlns:p14="http://schemas.microsoft.com/office/powerpoint/2010/main" val="426631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C897-2FE9-49F2-B831-83251FAC2AE4}"/>
              </a:ext>
            </a:extLst>
          </p:cNvPr>
          <p:cNvSpPr>
            <a:spLocks noGrp="1"/>
          </p:cNvSpPr>
          <p:nvPr>
            <p:ph type="title"/>
          </p:nvPr>
        </p:nvSpPr>
        <p:spPr/>
        <p:txBody>
          <a:bodyPr/>
          <a:lstStyle/>
          <a:p>
            <a:pPr algn="l"/>
            <a:r>
              <a:rPr lang="en-US" b="1" i="0" dirty="0">
                <a:solidFill>
                  <a:srgbClr val="00B0F0"/>
                </a:solidFill>
                <a:effectLst/>
                <a:latin typeface="AvenirNextR"/>
              </a:rPr>
              <a:t>5. Multichannel scalability</a:t>
            </a:r>
          </a:p>
        </p:txBody>
      </p:sp>
      <p:sp>
        <p:nvSpPr>
          <p:cNvPr id="3" name="Content Placeholder 2">
            <a:extLst>
              <a:ext uri="{FF2B5EF4-FFF2-40B4-BE49-F238E27FC236}">
                <a16:creationId xmlns:a16="http://schemas.microsoft.com/office/drawing/2014/main" id="{E2E886E2-4DCE-4009-98C8-C735316B9500}"/>
              </a:ext>
            </a:extLst>
          </p:cNvPr>
          <p:cNvSpPr>
            <a:spLocks noGrp="1"/>
          </p:cNvSpPr>
          <p:nvPr>
            <p:ph idx="1"/>
          </p:nvPr>
        </p:nvSpPr>
        <p:spPr/>
        <p:txBody>
          <a:bodyPr/>
          <a:lstStyle/>
          <a:p>
            <a:pPr>
              <a:buFont typeface="Wingdings" panose="05000000000000000000" pitchFamily="2" charset="2"/>
              <a:buChar char="Ø"/>
            </a:pPr>
            <a:r>
              <a:rPr lang="en-US" b="0" i="1" dirty="0">
                <a:solidFill>
                  <a:srgbClr val="707070"/>
                </a:solidFill>
                <a:effectLst/>
                <a:latin typeface="AvenirNextR"/>
              </a:rPr>
              <a:t>A headless CMS separates content from its presentation. Content is created once, then rendered on any device or channel.</a:t>
            </a:r>
          </a:p>
        </p:txBody>
      </p:sp>
    </p:spTree>
    <p:extLst>
      <p:ext uri="{BB962C8B-B14F-4D97-AF65-F5344CB8AC3E}">
        <p14:creationId xmlns:p14="http://schemas.microsoft.com/office/powerpoint/2010/main" val="1961563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C897-2FE9-49F2-B831-83251FAC2AE4}"/>
              </a:ext>
            </a:extLst>
          </p:cNvPr>
          <p:cNvSpPr>
            <a:spLocks noGrp="1"/>
          </p:cNvSpPr>
          <p:nvPr>
            <p:ph type="title"/>
          </p:nvPr>
        </p:nvSpPr>
        <p:spPr/>
        <p:txBody>
          <a:bodyPr/>
          <a:lstStyle/>
          <a:p>
            <a:pPr marR="1413510" algn="l"/>
            <a:r>
              <a:rPr lang="en-US" b="1" i="0" dirty="0">
                <a:solidFill>
                  <a:srgbClr val="00B0F0"/>
                </a:solidFill>
                <a:effectLst/>
                <a:latin typeface="AvenirNextR"/>
              </a:rPr>
              <a:t>6. Multilingual content capabilities</a:t>
            </a:r>
          </a:p>
        </p:txBody>
      </p:sp>
      <p:sp>
        <p:nvSpPr>
          <p:cNvPr id="3" name="Content Placeholder 2">
            <a:extLst>
              <a:ext uri="{FF2B5EF4-FFF2-40B4-BE49-F238E27FC236}">
                <a16:creationId xmlns:a16="http://schemas.microsoft.com/office/drawing/2014/main" id="{E2E886E2-4DCE-4009-98C8-C735316B9500}"/>
              </a:ext>
            </a:extLst>
          </p:cNvPr>
          <p:cNvSpPr>
            <a:spLocks noGrp="1"/>
          </p:cNvSpPr>
          <p:nvPr>
            <p:ph idx="1"/>
          </p:nvPr>
        </p:nvSpPr>
        <p:spPr/>
        <p:txBody>
          <a:bodyPr/>
          <a:lstStyle/>
          <a:p>
            <a:pPr>
              <a:buFont typeface="Wingdings" panose="05000000000000000000" pitchFamily="2" charset="2"/>
              <a:buChar char="Ø"/>
            </a:pPr>
            <a:r>
              <a:rPr lang="en-US" b="0" i="0" dirty="0">
                <a:solidFill>
                  <a:srgbClr val="707070"/>
                </a:solidFill>
                <a:effectLst/>
                <a:latin typeface="AvenirNextR"/>
              </a:rPr>
              <a:t>Before the digital revolution, marketers struggled to deliver their message far and wide. Digital marketing allows you to skip across borders and expand your customer base with ease. But no matter how great your message is or how easily you can deliver it, you won’t reach your audience if you’re not speaking their language — literally.</a:t>
            </a:r>
          </a:p>
          <a:p>
            <a:pPr>
              <a:buFont typeface="Wingdings" panose="05000000000000000000" pitchFamily="2" charset="2"/>
              <a:buChar char="Ø"/>
            </a:pPr>
            <a:r>
              <a:rPr lang="en-US" b="0" i="0" dirty="0">
                <a:solidFill>
                  <a:srgbClr val="707070"/>
                </a:solidFill>
                <a:effectLst/>
                <a:latin typeface="AvenirNextR"/>
              </a:rPr>
              <a:t>If you currently serve an international audience or expect to in the near future, make sure you choose a CMS that supports multilingual editing tools and intuitive translation workflows. Laws surrounding digital information and privacy vary from country to country, so you’ll want to look for a CMS with information governance controls that comply with local regulations where your customers live.</a:t>
            </a:r>
            <a:endParaRPr lang="en-US" b="0" i="1" dirty="0">
              <a:solidFill>
                <a:srgbClr val="707070"/>
              </a:solidFill>
              <a:effectLst/>
              <a:latin typeface="AvenirNextR"/>
            </a:endParaRPr>
          </a:p>
        </p:txBody>
      </p:sp>
    </p:spTree>
    <p:extLst>
      <p:ext uri="{BB962C8B-B14F-4D97-AF65-F5344CB8AC3E}">
        <p14:creationId xmlns:p14="http://schemas.microsoft.com/office/powerpoint/2010/main" val="2515982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C897-2FE9-49F2-B831-83251FAC2AE4}"/>
              </a:ext>
            </a:extLst>
          </p:cNvPr>
          <p:cNvSpPr>
            <a:spLocks noGrp="1"/>
          </p:cNvSpPr>
          <p:nvPr>
            <p:ph type="title"/>
          </p:nvPr>
        </p:nvSpPr>
        <p:spPr/>
        <p:txBody>
          <a:bodyPr/>
          <a:lstStyle/>
          <a:p>
            <a:pPr algn="l"/>
            <a:r>
              <a:rPr lang="en-US" b="1" i="0" dirty="0">
                <a:solidFill>
                  <a:srgbClr val="00B0F0"/>
                </a:solidFill>
                <a:effectLst/>
                <a:latin typeface="AvenirNextR"/>
              </a:rPr>
              <a:t>7. Flexibility, scalability, and performance</a:t>
            </a:r>
          </a:p>
        </p:txBody>
      </p:sp>
      <p:sp>
        <p:nvSpPr>
          <p:cNvPr id="3" name="Content Placeholder 2">
            <a:extLst>
              <a:ext uri="{FF2B5EF4-FFF2-40B4-BE49-F238E27FC236}">
                <a16:creationId xmlns:a16="http://schemas.microsoft.com/office/drawing/2014/main" id="{E2E886E2-4DCE-4009-98C8-C735316B9500}"/>
              </a:ext>
            </a:extLst>
          </p:cNvPr>
          <p:cNvSpPr>
            <a:spLocks noGrp="1"/>
          </p:cNvSpPr>
          <p:nvPr>
            <p:ph idx="1"/>
          </p:nvPr>
        </p:nvSpPr>
        <p:spPr/>
        <p:txBody>
          <a:bodyPr/>
          <a:lstStyle/>
          <a:p>
            <a:pPr>
              <a:buFont typeface="Wingdings" panose="05000000000000000000" pitchFamily="2" charset="2"/>
              <a:buChar char="Ø"/>
            </a:pPr>
            <a:r>
              <a:rPr lang="en-US" b="0" i="0" dirty="0">
                <a:solidFill>
                  <a:srgbClr val="707070"/>
                </a:solidFill>
                <a:effectLst/>
                <a:latin typeface="AvenirNextR"/>
              </a:rPr>
              <a:t>Your CMS is a long-term investment. Make sure your CMS is scalable enough to grow with your business. Some CMSs offer more flexibility than others, supporting an extensible range of APIs so you can do more with your content across different channels and devices.</a:t>
            </a:r>
            <a:endParaRPr lang="en-US" b="0" i="1" dirty="0">
              <a:solidFill>
                <a:srgbClr val="707070"/>
              </a:solidFill>
              <a:effectLst/>
              <a:latin typeface="AvenirNextR"/>
            </a:endParaRPr>
          </a:p>
        </p:txBody>
      </p:sp>
    </p:spTree>
    <p:extLst>
      <p:ext uri="{BB962C8B-B14F-4D97-AF65-F5344CB8AC3E}">
        <p14:creationId xmlns:p14="http://schemas.microsoft.com/office/powerpoint/2010/main" val="20149875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{4422E716-BAB9-4B53-8A0F-C5340606C7EE}tf56160789_win32</Template>
  <TotalTime>127</TotalTime>
  <Words>798</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AvenirNextR</vt:lpstr>
      <vt:lpstr>Bookman Old Style</vt:lpstr>
      <vt:lpstr>Calibri</vt:lpstr>
      <vt:lpstr>Franklin Gothic Book</vt:lpstr>
      <vt:lpstr>inherit</vt:lpstr>
      <vt:lpstr>JOSEFIN SANS</vt:lpstr>
      <vt:lpstr>Linux Libertine</vt:lpstr>
      <vt:lpstr>Wingdings</vt:lpstr>
      <vt:lpstr>1_RetrospectVTI</vt:lpstr>
      <vt:lpstr>Content management system  (CMS)</vt:lpstr>
      <vt:lpstr>PowerPoint Presentation</vt:lpstr>
      <vt:lpstr>1. Creating and editing content</vt:lpstr>
      <vt:lpstr>2. Workflows, reporting, and content organization</vt:lpstr>
      <vt:lpstr>3. User and role-based administration</vt:lpstr>
      <vt:lpstr>4. Security</vt:lpstr>
      <vt:lpstr>5. Multichannel scalability</vt:lpstr>
      <vt:lpstr>6. Multilingual content capabilities</vt:lpstr>
      <vt:lpstr>7. Flexibility, scalability, and performance</vt:lpstr>
      <vt:lpstr>PowerPoint Presentation</vt:lpstr>
      <vt:lpstr>Other types of content management systems</vt:lpstr>
      <vt:lpstr>Best known CMSs</vt:lpstr>
      <vt:lpstr>List of content management systems (Open source software)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management system  (CMS)</dc:title>
  <dc:creator>Han Nyine</dc:creator>
  <cp:lastModifiedBy>Han Nyine</cp:lastModifiedBy>
  <cp:revision>6</cp:revision>
  <dcterms:created xsi:type="dcterms:W3CDTF">2021-12-29T15:00:11Z</dcterms:created>
  <dcterms:modified xsi:type="dcterms:W3CDTF">2021-12-29T17:07:42Z</dcterms:modified>
</cp:coreProperties>
</file>