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3"/>
  </p:notesMasterIdLst>
  <p:handoutMasterIdLst>
    <p:handoutMasterId r:id="rId24"/>
  </p:handoutMasterIdLst>
  <p:sldIdLst>
    <p:sldId id="256" r:id="rId5"/>
    <p:sldId id="270" r:id="rId6"/>
    <p:sldId id="271" r:id="rId7"/>
    <p:sldId id="272" r:id="rId8"/>
    <p:sldId id="273" r:id="rId9"/>
    <p:sldId id="274" r:id="rId10"/>
    <p:sldId id="275" r:id="rId11"/>
    <p:sldId id="276" r:id="rId12"/>
    <p:sldId id="277" r:id="rId13"/>
    <p:sldId id="283" r:id="rId14"/>
    <p:sldId id="284" r:id="rId15"/>
    <p:sldId id="285" r:id="rId16"/>
    <p:sldId id="279" r:id="rId17"/>
    <p:sldId id="280" r:id="rId18"/>
    <p:sldId id="281" r:id="rId19"/>
    <p:sldId id="282" r:id="rId20"/>
    <p:sldId id="278"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p:scale>
          <a:sx n="75" d="100"/>
          <a:sy n="75" d="100"/>
        </p:scale>
        <p:origin x="974" y="211"/>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10/19/2024</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18</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code/ajbhue/amazon-customer-review-eda-visualization-ml-dl" TargetMode="External"/><Relationship Id="rId2" Type="http://schemas.openxmlformats.org/officeDocument/2006/relationships/hyperlink" Target="https://github.com/Hana-Mohsen/DEPI-project.git"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a:normAutofit fontScale="90000"/>
          </a:bodyPr>
          <a:lstStyle/>
          <a:p>
            <a:r>
              <a:rPr lang="en-US" dirty="0" smtClean="0"/>
              <a:t>Customer Feedback Analysis and Improvement</a:t>
            </a:r>
            <a:endParaRPr lang="ru-RU" dirty="0"/>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6129765" cy="861420"/>
          </a:xfrm>
        </p:spPr>
        <p:txBody>
          <a:bodyPr>
            <a:normAutofit/>
          </a:bodyPr>
          <a:lstStyle/>
          <a:p>
            <a:r>
              <a:rPr lang="en-US" dirty="0" smtClean="0"/>
              <a:t>Done by: </a:t>
            </a:r>
            <a:r>
              <a:rPr lang="en-US" dirty="0" err="1" smtClean="0"/>
              <a:t>hana</a:t>
            </a:r>
            <a:r>
              <a:rPr lang="en-US" dirty="0" smtClean="0"/>
              <a:t> Mohsen     </a:t>
            </a:r>
            <a:r>
              <a:rPr lang="en-US" dirty="0" err="1" smtClean="0"/>
              <a:t>wesal</a:t>
            </a:r>
            <a:r>
              <a:rPr lang="en-US" dirty="0" smtClean="0"/>
              <a:t> </a:t>
            </a:r>
            <a:r>
              <a:rPr lang="en-US" dirty="0" err="1" smtClean="0"/>
              <a:t>ahmed</a:t>
            </a:r>
            <a:endParaRPr lang="en-US" dirty="0" smtClean="0"/>
          </a:p>
          <a:p>
            <a:r>
              <a:rPr lang="en-US" dirty="0"/>
              <a:t> </a:t>
            </a:r>
            <a:r>
              <a:rPr lang="en-US" dirty="0" smtClean="0"/>
              <a:t>                 </a:t>
            </a:r>
            <a:r>
              <a:rPr lang="en-US" dirty="0" err="1" smtClean="0"/>
              <a:t>malak</a:t>
            </a:r>
            <a:r>
              <a:rPr lang="en-US" dirty="0" smtClean="0"/>
              <a:t> </a:t>
            </a:r>
            <a:r>
              <a:rPr lang="en-US" dirty="0" err="1" smtClean="0"/>
              <a:t>ahmed</a:t>
            </a:r>
            <a:r>
              <a:rPr lang="en-US" dirty="0" smtClean="0"/>
              <a:t>     Mohamed Yasser</a:t>
            </a:r>
            <a:endParaRPr lang="en-US" dirty="0"/>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 y="345440"/>
            <a:ext cx="10058400" cy="5994400"/>
          </a:xfrm>
          <a:prstGeom prst="rect">
            <a:avLst/>
          </a:prstGeom>
        </p:spPr>
      </p:pic>
    </p:spTree>
    <p:extLst>
      <p:ext uri="{BB962C8B-B14F-4D97-AF65-F5344CB8AC3E}">
        <p14:creationId xmlns:p14="http://schemas.microsoft.com/office/powerpoint/2010/main" val="335959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386080"/>
            <a:ext cx="10058400" cy="6004560"/>
          </a:xfrm>
          <a:prstGeom prst="rect">
            <a:avLst/>
          </a:prstGeom>
        </p:spPr>
      </p:pic>
    </p:spTree>
    <p:extLst>
      <p:ext uri="{BB962C8B-B14F-4D97-AF65-F5344CB8AC3E}">
        <p14:creationId xmlns:p14="http://schemas.microsoft.com/office/powerpoint/2010/main" val="133389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 y="396240"/>
            <a:ext cx="10058400" cy="6126480"/>
          </a:xfrm>
          <a:prstGeom prst="rect">
            <a:avLst/>
          </a:prstGeom>
        </p:spPr>
      </p:pic>
    </p:spTree>
    <p:extLst>
      <p:ext uri="{BB962C8B-B14F-4D97-AF65-F5344CB8AC3E}">
        <p14:creationId xmlns:p14="http://schemas.microsoft.com/office/powerpoint/2010/main" val="177255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8480" y="1554480"/>
            <a:ext cx="9550400" cy="5170646"/>
          </a:xfrm>
          <a:prstGeom prst="rect">
            <a:avLst/>
          </a:prstGeom>
          <a:noFill/>
        </p:spPr>
        <p:txBody>
          <a:bodyPr wrap="square" rtlCol="0">
            <a:spAutoFit/>
          </a:bodyPr>
          <a:lstStyle/>
          <a:p>
            <a:r>
              <a:rPr lang="en-US" sz="3000" dirty="0"/>
              <a:t>B</a:t>
            </a:r>
            <a:r>
              <a:rPr lang="en-US" sz="3000" dirty="0" smtClean="0"/>
              <a:t>egan </a:t>
            </a:r>
            <a:r>
              <a:rPr lang="en-US" sz="3000" dirty="0"/>
              <a:t>by creating a Resource Group in Azure, which serves as a container for all the related resources in my </a:t>
            </a:r>
            <a:r>
              <a:rPr lang="en-US" sz="3000" dirty="0" err="1"/>
              <a:t>project.Inside</a:t>
            </a:r>
            <a:r>
              <a:rPr lang="en-US" sz="3000" dirty="0"/>
              <a:t> this resource group, I created an Azure Storage Account and organized it with </a:t>
            </a:r>
            <a:r>
              <a:rPr lang="en-US" sz="3000" u="sng" dirty="0"/>
              <a:t>two directories</a:t>
            </a:r>
            <a:r>
              <a:rPr lang="en-US" sz="3000" u="sng" dirty="0" smtClean="0"/>
              <a:t>:</a:t>
            </a:r>
          </a:p>
          <a:p>
            <a:r>
              <a:rPr lang="en-US" sz="3000" b="1" u="sng" dirty="0" smtClean="0"/>
              <a:t>Raw </a:t>
            </a:r>
            <a:r>
              <a:rPr lang="en-US" sz="3000" b="1" u="sng" dirty="0"/>
              <a:t>Data: </a:t>
            </a:r>
            <a:r>
              <a:rPr lang="en-US" sz="3000" dirty="0"/>
              <a:t>This directory stores the original, unprocessed data</a:t>
            </a:r>
            <a:r>
              <a:rPr lang="en-US" sz="3000" dirty="0" smtClean="0"/>
              <a:t>.</a:t>
            </a:r>
          </a:p>
          <a:p>
            <a:r>
              <a:rPr lang="en-US" sz="3000" b="1" u="sng" dirty="0" smtClean="0"/>
              <a:t>Transformed </a:t>
            </a:r>
            <a:r>
              <a:rPr lang="en-US" sz="3000" b="1" u="sng" dirty="0"/>
              <a:t>Data: </a:t>
            </a:r>
            <a:r>
              <a:rPr lang="en-US" sz="3000" dirty="0"/>
              <a:t>This directory is for the processed and cleaned </a:t>
            </a:r>
            <a:r>
              <a:rPr lang="en-US" sz="3000" dirty="0" err="1"/>
              <a:t>data.I</a:t>
            </a:r>
            <a:r>
              <a:rPr lang="en-US" sz="3000" dirty="0"/>
              <a:t> then uploaded the dataset to the Raw Data directory, preparing it for further processing.</a:t>
            </a:r>
          </a:p>
        </p:txBody>
      </p:sp>
      <p:sp>
        <p:nvSpPr>
          <p:cNvPr id="3" name="TextBox 2"/>
          <p:cNvSpPr txBox="1"/>
          <p:nvPr/>
        </p:nvSpPr>
        <p:spPr>
          <a:xfrm>
            <a:off x="579120" y="426720"/>
            <a:ext cx="9509760" cy="707886"/>
          </a:xfrm>
          <a:prstGeom prst="rect">
            <a:avLst/>
          </a:prstGeom>
          <a:noFill/>
        </p:spPr>
        <p:txBody>
          <a:bodyPr wrap="square" rtlCol="0">
            <a:spAutoFit/>
          </a:bodyPr>
          <a:lstStyle/>
          <a:p>
            <a:r>
              <a:rPr lang="en-US" sz="4000" b="1" u="sng" dirty="0" smtClean="0"/>
              <a:t>Setting </a:t>
            </a:r>
            <a:r>
              <a:rPr lang="en-US" sz="4000" b="1" u="sng" dirty="0"/>
              <a:t>up the environment on Azure</a:t>
            </a:r>
            <a:r>
              <a:rPr lang="en-US" sz="4000" b="1" u="sng" dirty="0" smtClean="0"/>
              <a:t>:</a:t>
            </a:r>
            <a:endParaRPr lang="en-US" sz="4000" b="1" u="sng" dirty="0"/>
          </a:p>
        </p:txBody>
      </p:sp>
    </p:spTree>
    <p:extLst>
      <p:ext uri="{BB962C8B-B14F-4D97-AF65-F5344CB8AC3E}">
        <p14:creationId xmlns:p14="http://schemas.microsoft.com/office/powerpoint/2010/main" val="1468842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 y="355600"/>
            <a:ext cx="8920480" cy="1323439"/>
          </a:xfrm>
          <a:prstGeom prst="rect">
            <a:avLst/>
          </a:prstGeom>
          <a:noFill/>
        </p:spPr>
        <p:txBody>
          <a:bodyPr wrap="square" rtlCol="0">
            <a:spAutoFit/>
          </a:bodyPr>
          <a:lstStyle/>
          <a:p>
            <a:r>
              <a:rPr lang="en-US" sz="4000" b="1" u="sng" dirty="0"/>
              <a:t>Data Integration using Azure Data Factory:</a:t>
            </a:r>
          </a:p>
        </p:txBody>
      </p:sp>
      <p:sp>
        <p:nvSpPr>
          <p:cNvPr id="3" name="TextBox 2"/>
          <p:cNvSpPr txBox="1"/>
          <p:nvPr/>
        </p:nvSpPr>
        <p:spPr>
          <a:xfrm>
            <a:off x="426720" y="2072640"/>
            <a:ext cx="9530080" cy="3323987"/>
          </a:xfrm>
          <a:prstGeom prst="rect">
            <a:avLst/>
          </a:prstGeom>
          <a:noFill/>
        </p:spPr>
        <p:txBody>
          <a:bodyPr wrap="square" rtlCol="0">
            <a:spAutoFit/>
          </a:bodyPr>
          <a:lstStyle/>
          <a:p>
            <a:r>
              <a:rPr lang="en-US" sz="3000" dirty="0"/>
              <a:t>Next, I moved on to Azure Data Factory where I created a pipeline to automate the data flow</a:t>
            </a:r>
            <a:r>
              <a:rPr lang="en-US" sz="3000" dirty="0" smtClean="0"/>
              <a:t>.</a:t>
            </a:r>
          </a:p>
          <a:p>
            <a:r>
              <a:rPr lang="en-US" sz="3000" dirty="0" smtClean="0"/>
              <a:t>The </a:t>
            </a:r>
            <a:r>
              <a:rPr lang="en-US" sz="3000" dirty="0"/>
              <a:t>pipeline was designed to move data from the Raw Data directory (source) to the Transformed Data directory (sink) after transformation. This step ensured a smooth transition from raw to cleaned data, making it ready for analysis.</a:t>
            </a:r>
          </a:p>
        </p:txBody>
      </p:sp>
    </p:spTree>
    <p:extLst>
      <p:ext uri="{BB962C8B-B14F-4D97-AF65-F5344CB8AC3E}">
        <p14:creationId xmlns:p14="http://schemas.microsoft.com/office/powerpoint/2010/main" val="988369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8480" y="568960"/>
            <a:ext cx="8757920" cy="1323439"/>
          </a:xfrm>
          <a:prstGeom prst="rect">
            <a:avLst/>
          </a:prstGeom>
          <a:noFill/>
        </p:spPr>
        <p:txBody>
          <a:bodyPr wrap="square" rtlCol="0">
            <a:spAutoFit/>
          </a:bodyPr>
          <a:lstStyle/>
          <a:p>
            <a:r>
              <a:rPr lang="en-US" sz="4000" b="1" u="sng" dirty="0"/>
              <a:t>Writing SQL Queries in Azure Synapse Analytics:</a:t>
            </a:r>
          </a:p>
        </p:txBody>
      </p:sp>
      <p:sp>
        <p:nvSpPr>
          <p:cNvPr id="3" name="TextBox 2"/>
          <p:cNvSpPr txBox="1"/>
          <p:nvPr/>
        </p:nvSpPr>
        <p:spPr>
          <a:xfrm>
            <a:off x="538480" y="2123440"/>
            <a:ext cx="9458960" cy="3323987"/>
          </a:xfrm>
          <a:prstGeom prst="rect">
            <a:avLst/>
          </a:prstGeom>
          <a:noFill/>
        </p:spPr>
        <p:txBody>
          <a:bodyPr wrap="square" rtlCol="0">
            <a:spAutoFit/>
          </a:bodyPr>
          <a:lstStyle/>
          <a:p>
            <a:r>
              <a:rPr lang="en-US" sz="3000" dirty="0"/>
              <a:t>After setting up the pipeline, I moved to Azure Synapse Analytics to perform some data processing and analysis using SQL</a:t>
            </a:r>
            <a:r>
              <a:rPr lang="en-US" sz="3000" dirty="0" smtClean="0"/>
              <a:t>.</a:t>
            </a:r>
          </a:p>
          <a:p>
            <a:r>
              <a:rPr lang="en-US" sz="3000" dirty="0" smtClean="0"/>
              <a:t>In </a:t>
            </a:r>
            <a:r>
              <a:rPr lang="en-US" sz="3000" dirty="0"/>
              <a:t>Synapse, I wrote SQL queries to explore and extract insights from the data, which involved operations like filtering, aggregating, and performing calculations on the dataset.</a:t>
            </a:r>
          </a:p>
        </p:txBody>
      </p:sp>
    </p:spTree>
    <p:extLst>
      <p:ext uri="{BB962C8B-B14F-4D97-AF65-F5344CB8AC3E}">
        <p14:creationId xmlns:p14="http://schemas.microsoft.com/office/powerpoint/2010/main" val="1175308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360" y="589280"/>
            <a:ext cx="8890000" cy="1323439"/>
          </a:xfrm>
          <a:prstGeom prst="rect">
            <a:avLst/>
          </a:prstGeom>
          <a:noFill/>
        </p:spPr>
        <p:txBody>
          <a:bodyPr wrap="square" rtlCol="0">
            <a:spAutoFit/>
          </a:bodyPr>
          <a:lstStyle/>
          <a:p>
            <a:r>
              <a:rPr lang="en-US" sz="4000" b="1" u="sng" dirty="0"/>
              <a:t>Sentiment Analysis and Visualization in </a:t>
            </a:r>
            <a:r>
              <a:rPr lang="en-US" sz="4000" b="1" u="sng" dirty="0" err="1"/>
              <a:t>Databricks</a:t>
            </a:r>
            <a:r>
              <a:rPr lang="en-US" sz="4000" b="1" u="sng" dirty="0"/>
              <a:t>:</a:t>
            </a:r>
          </a:p>
        </p:txBody>
      </p:sp>
      <p:sp>
        <p:nvSpPr>
          <p:cNvPr id="3" name="TextBox 2"/>
          <p:cNvSpPr txBox="1"/>
          <p:nvPr/>
        </p:nvSpPr>
        <p:spPr>
          <a:xfrm>
            <a:off x="721360" y="2255520"/>
            <a:ext cx="9458960" cy="2862322"/>
          </a:xfrm>
          <a:prstGeom prst="rect">
            <a:avLst/>
          </a:prstGeom>
          <a:noFill/>
        </p:spPr>
        <p:txBody>
          <a:bodyPr wrap="square" rtlCol="0">
            <a:spAutoFit/>
          </a:bodyPr>
          <a:lstStyle/>
          <a:p>
            <a:r>
              <a:rPr lang="en-US" sz="3000" dirty="0"/>
              <a:t>Finally, I switched to </a:t>
            </a:r>
            <a:r>
              <a:rPr lang="en-US" sz="3000" dirty="0" err="1"/>
              <a:t>Databricks</a:t>
            </a:r>
            <a:r>
              <a:rPr lang="en-US" sz="3000" dirty="0"/>
              <a:t>, where I performed Sentiment Analysis on the dataset to understand the customer feedback </a:t>
            </a:r>
            <a:r>
              <a:rPr lang="en-US" sz="3000" dirty="0" err="1"/>
              <a:t>better.I</a:t>
            </a:r>
            <a:r>
              <a:rPr lang="en-US" sz="3000" dirty="0"/>
              <a:t> also created visualizations to present the key insights from the sentiment analysis, making the data easier to interpret and communicate effectively</a:t>
            </a:r>
            <a:r>
              <a:rPr lang="en-US" sz="3000" dirty="0" smtClean="0"/>
              <a:t>.</a:t>
            </a:r>
            <a:endParaRPr lang="en-US" sz="3000" dirty="0"/>
          </a:p>
        </p:txBody>
      </p:sp>
    </p:spTree>
    <p:extLst>
      <p:ext uri="{BB962C8B-B14F-4D97-AF65-F5344CB8AC3E}">
        <p14:creationId xmlns:p14="http://schemas.microsoft.com/office/powerpoint/2010/main" val="4167702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840" y="609600"/>
            <a:ext cx="8382000" cy="1200329"/>
          </a:xfrm>
          <a:prstGeom prst="rect">
            <a:avLst/>
          </a:prstGeom>
          <a:noFill/>
        </p:spPr>
        <p:txBody>
          <a:bodyPr wrap="square" rtlCol="0">
            <a:spAutoFit/>
          </a:bodyPr>
          <a:lstStyle/>
          <a:p>
            <a:r>
              <a:rPr lang="en-US" dirty="0"/>
              <a:t>GitHub link: </a:t>
            </a:r>
            <a:r>
              <a:rPr lang="en-US" dirty="0">
                <a:hlinkClick r:id="rId2"/>
              </a:rPr>
              <a:t>https://</a:t>
            </a:r>
            <a:r>
              <a:rPr lang="en-US" dirty="0" smtClean="0">
                <a:hlinkClick r:id="rId2"/>
              </a:rPr>
              <a:t>github.com/Hana-Mohsen/DEPI-project.git</a:t>
            </a:r>
            <a:endParaRPr lang="en-US" dirty="0" smtClean="0"/>
          </a:p>
          <a:p>
            <a:r>
              <a:rPr lang="en-US" dirty="0" smtClean="0"/>
              <a:t>Data link: </a:t>
            </a:r>
            <a:r>
              <a:rPr lang="en-US" dirty="0" smtClean="0">
                <a:hlinkClick r:id="rId3"/>
              </a:rPr>
              <a:t>https</a:t>
            </a:r>
            <a:r>
              <a:rPr lang="en-US" dirty="0">
                <a:hlinkClick r:id="rId3"/>
              </a:rPr>
              <a:t>://www.kaggle.com/datasets/vivekprajapati2048/amazon-customer-reviews</a:t>
            </a:r>
            <a:endParaRPr lang="en-US" dirty="0"/>
          </a:p>
        </p:txBody>
      </p:sp>
    </p:spTree>
    <p:extLst>
      <p:ext uri="{BB962C8B-B14F-4D97-AF65-F5344CB8AC3E}">
        <p14:creationId xmlns:p14="http://schemas.microsoft.com/office/powerpoint/2010/main" val="3488601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10"/>
            <a:ext cx="12191980" cy="685799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a:xfrm>
            <a:off x="1154955" y="1447800"/>
            <a:ext cx="8825658" cy="3329581"/>
          </a:xfrm>
        </p:spPr>
        <p:txBody>
          <a:bodyPr>
            <a:normAutofit/>
          </a:bodyPr>
          <a:lstStyle/>
          <a:p>
            <a:r>
              <a:rPr lang="en-US" dirty="0"/>
              <a:t>Thank You!</a:t>
            </a:r>
            <a:endParaRPr lang="ru-RU" dirty="0"/>
          </a:p>
        </p:txBody>
      </p:sp>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751840"/>
            <a:ext cx="10058400" cy="5506720"/>
          </a:xfrm>
          <a:prstGeom prst="rect">
            <a:avLst/>
          </a:prstGeom>
        </p:spPr>
      </p:pic>
    </p:spTree>
    <p:extLst>
      <p:ext uri="{BB962C8B-B14F-4D97-AF65-F5344CB8AC3E}">
        <p14:creationId xmlns:p14="http://schemas.microsoft.com/office/powerpoint/2010/main" val="1270568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54" y="391160"/>
            <a:ext cx="8825659" cy="1640840"/>
          </a:xfrm>
        </p:spPr>
        <p:txBody>
          <a:bodyPr/>
          <a:lstStyle/>
          <a:p>
            <a:r>
              <a:rPr lang="en-US" sz="4000" b="1" u="sng" dirty="0"/>
              <a:t>Counting Customer Feedback Entries</a:t>
            </a:r>
          </a:p>
        </p:txBody>
      </p:sp>
      <p:sp>
        <p:nvSpPr>
          <p:cNvPr id="4" name="TextBox 3"/>
          <p:cNvSpPr txBox="1"/>
          <p:nvPr/>
        </p:nvSpPr>
        <p:spPr>
          <a:xfrm>
            <a:off x="494554" y="2032000"/>
            <a:ext cx="9286240" cy="3477875"/>
          </a:xfrm>
          <a:prstGeom prst="rect">
            <a:avLst/>
          </a:prstGeom>
          <a:noFill/>
        </p:spPr>
        <p:txBody>
          <a:bodyPr wrap="square" rtlCol="0">
            <a:spAutoFit/>
          </a:bodyPr>
          <a:lstStyle/>
          <a:p>
            <a:pPr marL="342900" indent="-342900">
              <a:buAutoNum type="arabicPeriod"/>
            </a:pPr>
            <a:r>
              <a:rPr lang="en-US" sz="2000" b="1" dirty="0" smtClean="0"/>
              <a:t>Customer </a:t>
            </a:r>
            <a:r>
              <a:rPr lang="en-US" sz="2000" b="1" dirty="0"/>
              <a:t>Feedback Count: </a:t>
            </a:r>
            <a:r>
              <a:rPr lang="en-US" dirty="0"/>
              <a:t>The first query counts how many feedback entries each customer has submitted. It joins customer data with feedback forms and orders the results by the highest feedback count</a:t>
            </a:r>
            <a:r>
              <a:rPr lang="en-US" dirty="0" smtClean="0"/>
              <a:t>.</a:t>
            </a:r>
          </a:p>
          <a:p>
            <a:pPr marL="342900" indent="-342900">
              <a:buAutoNum type="arabicPeriod" startAt="2"/>
            </a:pPr>
            <a:r>
              <a:rPr lang="en-US" sz="2000" b="1" dirty="0" smtClean="0"/>
              <a:t>Average </a:t>
            </a:r>
            <a:r>
              <a:rPr lang="en-US" sz="2000" b="1" dirty="0"/>
              <a:t>Feedback by Category: </a:t>
            </a:r>
            <a:r>
              <a:rPr lang="en-US" dirty="0"/>
              <a:t>The second query calculates the number of feedback entries and the average length of feedback text for each category. It groups by category name and orders by the highest feedback count.	</a:t>
            </a:r>
            <a:endParaRPr lang="en-US" dirty="0" smtClean="0"/>
          </a:p>
          <a:p>
            <a:pPr marL="342900" indent="-342900">
              <a:buAutoNum type="arabicPeriod" startAt="3"/>
            </a:pPr>
            <a:r>
              <a:rPr lang="en-US" sz="2000" b="1" dirty="0" smtClean="0"/>
              <a:t>Top </a:t>
            </a:r>
            <a:r>
              <a:rPr lang="en-US" sz="2000" b="1" dirty="0"/>
              <a:t>5 Customers by Feedback: </a:t>
            </a:r>
            <a:r>
              <a:rPr lang="en-US" dirty="0"/>
              <a:t>The third query retrieves the top 5 customers who submitted the most feedback, ordered by feedback count in descending order</a:t>
            </a:r>
            <a:r>
              <a:rPr lang="en-US" dirty="0" smtClean="0"/>
              <a:t>.</a:t>
            </a:r>
          </a:p>
          <a:p>
            <a:r>
              <a:rPr lang="en-US" dirty="0" smtClean="0"/>
              <a:t>Each </a:t>
            </a:r>
            <a:r>
              <a:rPr lang="en-US" dirty="0"/>
              <a:t>query uses joins, grouping, and ordering to analyze feedback data efficiently.</a:t>
            </a:r>
          </a:p>
        </p:txBody>
      </p:sp>
    </p:spTree>
    <p:extLst>
      <p:ext uri="{BB962C8B-B14F-4D97-AF65-F5344CB8AC3E}">
        <p14:creationId xmlns:p14="http://schemas.microsoft.com/office/powerpoint/2010/main" val="3316715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87" y="518160"/>
            <a:ext cx="10089713" cy="5892800"/>
          </a:xfrm>
          <a:prstGeom prst="rect">
            <a:avLst/>
          </a:prstGeom>
        </p:spPr>
      </p:pic>
    </p:spTree>
    <p:extLst>
      <p:ext uri="{BB962C8B-B14F-4D97-AF65-F5344CB8AC3E}">
        <p14:creationId xmlns:p14="http://schemas.microsoft.com/office/powerpoint/2010/main" val="364063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280" y="701040"/>
            <a:ext cx="9387840" cy="5016758"/>
          </a:xfrm>
          <a:prstGeom prst="rect">
            <a:avLst/>
          </a:prstGeom>
          <a:noFill/>
        </p:spPr>
        <p:txBody>
          <a:bodyPr wrap="square" rtlCol="0">
            <a:spAutoFit/>
          </a:bodyPr>
          <a:lstStyle/>
          <a:p>
            <a:r>
              <a:rPr lang="en-US" sz="3200" b="1" u="sng" dirty="0"/>
              <a:t>Query 1</a:t>
            </a:r>
            <a:r>
              <a:rPr lang="en-US" sz="3200" b="1" u="sng" dirty="0" smtClean="0"/>
              <a:t>:</a:t>
            </a:r>
            <a:endParaRPr lang="ar-EG" sz="3200" b="1" u="sng" dirty="0" smtClean="0"/>
          </a:p>
          <a:p>
            <a:r>
              <a:rPr lang="en-US" sz="3200" b="1" dirty="0" smtClean="0"/>
              <a:t> </a:t>
            </a:r>
            <a:r>
              <a:rPr lang="en-US" sz="2800" dirty="0"/>
              <a:t>Counts feedback entries per category by joining the </a:t>
            </a:r>
            <a:r>
              <a:rPr lang="en-US" sz="2800" dirty="0" err="1"/>
              <a:t>FeedbackForms</a:t>
            </a:r>
            <a:r>
              <a:rPr lang="en-US" sz="2800" dirty="0"/>
              <a:t> and </a:t>
            </a:r>
            <a:r>
              <a:rPr lang="en-US" sz="2800" dirty="0" err="1"/>
              <a:t>FeedbackCategories</a:t>
            </a:r>
            <a:r>
              <a:rPr lang="en-US" sz="2800" dirty="0"/>
              <a:t> tables, groups them by category name, and orders by feedback count in descending </a:t>
            </a:r>
            <a:r>
              <a:rPr lang="en-US" sz="2800" dirty="0" smtClean="0"/>
              <a:t>order.</a:t>
            </a:r>
          </a:p>
          <a:p>
            <a:endParaRPr lang="ar-EG" sz="2800" dirty="0" smtClean="0"/>
          </a:p>
          <a:p>
            <a:r>
              <a:rPr lang="en-US" sz="3200" b="1" u="sng" dirty="0" smtClean="0"/>
              <a:t>Query </a:t>
            </a:r>
            <a:r>
              <a:rPr lang="en-US" sz="3200" b="1" u="sng" dirty="0"/>
              <a:t>2</a:t>
            </a:r>
            <a:r>
              <a:rPr lang="en-US" sz="3200" b="1" u="sng" dirty="0" smtClean="0"/>
              <a:t>:</a:t>
            </a:r>
            <a:endParaRPr lang="ar-EG" sz="3200" b="1" u="sng" dirty="0" smtClean="0"/>
          </a:p>
          <a:p>
            <a:r>
              <a:rPr lang="en-US" sz="2800" dirty="0" smtClean="0"/>
              <a:t>Retrieves </a:t>
            </a:r>
            <a:r>
              <a:rPr lang="en-US" sz="2800" dirty="0"/>
              <a:t>detailed feedback entries from the Reviews$ table, including customer names, scores, summaries, and full feedback text, ordered by feedback ID in ascending order.</a:t>
            </a:r>
          </a:p>
        </p:txBody>
      </p:sp>
    </p:spTree>
    <p:extLst>
      <p:ext uri="{BB962C8B-B14F-4D97-AF65-F5344CB8AC3E}">
        <p14:creationId xmlns:p14="http://schemas.microsoft.com/office/powerpoint/2010/main" val="3596380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 y="372218"/>
            <a:ext cx="9906000" cy="6170822"/>
          </a:xfrm>
          <a:prstGeom prst="rect">
            <a:avLst/>
          </a:prstGeom>
        </p:spPr>
      </p:pic>
    </p:spTree>
    <p:extLst>
      <p:ext uri="{BB962C8B-B14F-4D97-AF65-F5344CB8AC3E}">
        <p14:creationId xmlns:p14="http://schemas.microsoft.com/office/powerpoint/2010/main" val="2812476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8480" y="690880"/>
            <a:ext cx="9357360" cy="4832092"/>
          </a:xfrm>
          <a:prstGeom prst="rect">
            <a:avLst/>
          </a:prstGeom>
          <a:noFill/>
        </p:spPr>
        <p:txBody>
          <a:bodyPr wrap="square" rtlCol="0">
            <a:spAutoFit/>
          </a:bodyPr>
          <a:lstStyle/>
          <a:p>
            <a:r>
              <a:rPr lang="en-US" sz="2800" dirty="0"/>
              <a:t>This Python script is designed to transfer data between two SQL Server databases using </a:t>
            </a:r>
            <a:r>
              <a:rPr lang="en-US" sz="2800" dirty="0" err="1"/>
              <a:t>SQLAlchemy</a:t>
            </a:r>
            <a:r>
              <a:rPr lang="en-US" sz="2800" dirty="0"/>
              <a:t> and </a:t>
            </a:r>
            <a:r>
              <a:rPr lang="en-US" sz="2800" dirty="0" err="1"/>
              <a:t>PyODBC</a:t>
            </a:r>
            <a:r>
              <a:rPr lang="en-US" sz="2800" dirty="0"/>
              <a:t>. It establishes connections to both databases, reads data from specific source tables, and writes it to corresponding target tables. The process is automated through a function that handles each table’s data transfer, with error handling in place to capture and report any issues during the loading process. The script loads data into tables like </a:t>
            </a:r>
            <a:r>
              <a:rPr lang="en-US" sz="2800" dirty="0" err="1"/>
              <a:t>DimCustomer</a:t>
            </a:r>
            <a:r>
              <a:rPr lang="en-US" sz="2800" dirty="0"/>
              <a:t>, </a:t>
            </a:r>
            <a:r>
              <a:rPr lang="en-US" sz="2800" dirty="0" err="1"/>
              <a:t>DimFeedbackCategory</a:t>
            </a:r>
            <a:r>
              <a:rPr lang="en-US" sz="2800" dirty="0"/>
              <a:t>, </a:t>
            </a:r>
            <a:r>
              <a:rPr lang="en-US" sz="2800" dirty="0" err="1"/>
              <a:t>FactFeedback</a:t>
            </a:r>
            <a:r>
              <a:rPr lang="en-US" sz="2800" dirty="0"/>
              <a:t>, and </a:t>
            </a:r>
            <a:r>
              <a:rPr lang="en-US" sz="2800" dirty="0" err="1"/>
              <a:t>DimProductReview</a:t>
            </a:r>
            <a:r>
              <a:rPr lang="en-US" sz="2800" dirty="0"/>
              <a:t>.</a:t>
            </a:r>
          </a:p>
        </p:txBody>
      </p:sp>
    </p:spTree>
    <p:extLst>
      <p:ext uri="{BB962C8B-B14F-4D97-AF65-F5344CB8AC3E}">
        <p14:creationId xmlns:p14="http://schemas.microsoft.com/office/powerpoint/2010/main" val="1642412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 y="210368"/>
            <a:ext cx="10068560" cy="6403792"/>
          </a:xfrm>
          <a:prstGeom prst="rect">
            <a:avLst/>
          </a:prstGeom>
        </p:spPr>
      </p:pic>
    </p:spTree>
    <p:extLst>
      <p:ext uri="{BB962C8B-B14F-4D97-AF65-F5344CB8AC3E}">
        <p14:creationId xmlns:p14="http://schemas.microsoft.com/office/powerpoint/2010/main" val="1637877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 y="568960"/>
            <a:ext cx="9387840" cy="5693866"/>
          </a:xfrm>
          <a:prstGeom prst="rect">
            <a:avLst/>
          </a:prstGeom>
          <a:noFill/>
        </p:spPr>
        <p:txBody>
          <a:bodyPr wrap="square" rtlCol="0">
            <a:spAutoFit/>
          </a:bodyPr>
          <a:lstStyle/>
          <a:p>
            <a:r>
              <a:rPr lang="en-US" sz="2800" dirty="0"/>
              <a:t>This code snippet is part of an ETL (Extract, Transform, Load) process designed to load data into a </a:t>
            </a:r>
            <a:r>
              <a:rPr lang="en-US" sz="2800" dirty="0" err="1"/>
              <a:t>DimDate</a:t>
            </a:r>
            <a:r>
              <a:rPr lang="en-US" sz="2800" dirty="0"/>
              <a:t> table. It starts by loading data from the </a:t>
            </a:r>
            <a:r>
              <a:rPr lang="en-US" sz="2800" dirty="0" err="1"/>
              <a:t>FeedbackForms</a:t>
            </a:r>
            <a:r>
              <a:rPr lang="en-US" sz="2800" dirty="0"/>
              <a:t> table, selecting and converting the feedback date into components like Year, Month, and Day. The processed date data is then assigned a unique </a:t>
            </a:r>
            <a:r>
              <a:rPr lang="en-US" sz="2800" dirty="0" err="1"/>
              <a:t>DateID</a:t>
            </a:r>
            <a:r>
              <a:rPr lang="en-US" sz="2800" dirty="0"/>
              <a:t>. Finally, the data is loaded into the </a:t>
            </a:r>
            <a:r>
              <a:rPr lang="en-US" sz="2800" dirty="0" err="1"/>
              <a:t>DimDate</a:t>
            </a:r>
            <a:r>
              <a:rPr lang="en-US" sz="2800" dirty="0"/>
              <a:t> table in a target database using </a:t>
            </a:r>
            <a:r>
              <a:rPr lang="en-US" sz="2800" dirty="0" err="1"/>
              <a:t>SQLAlchemy</a:t>
            </a:r>
            <a:r>
              <a:rPr lang="en-US" sz="2800" dirty="0"/>
              <a:t>. Error handling is built in to catch and report any issues that occur during the </a:t>
            </a:r>
            <a:r>
              <a:rPr lang="en-US" sz="2800" dirty="0" err="1"/>
              <a:t>process.This</a:t>
            </a:r>
            <a:r>
              <a:rPr lang="en-US" sz="2800" dirty="0"/>
              <a:t> script is essential for converting raw feedback date information into a structured format for easier analysis and reporting.</a:t>
            </a:r>
          </a:p>
        </p:txBody>
      </p:sp>
    </p:spTree>
    <p:extLst>
      <p:ext uri="{BB962C8B-B14F-4D97-AF65-F5344CB8AC3E}">
        <p14:creationId xmlns:p14="http://schemas.microsoft.com/office/powerpoint/2010/main" val="1849247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C54328-0E3E-40FC-9B9C-E60E585EE030}">
  <ds:schemaRefs>
    <ds:schemaRef ds:uri="http://schemas.microsoft.com/office/infopath/2007/PartnerControls"/>
    <ds:schemaRef ds:uri="http://purl.org/dc/terms/"/>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D333AA69-F09C-4769-984A-89F31444738D}">
  <ds:schemaRefs>
    <ds:schemaRef ds:uri="http://schemas.microsoft.com/sharepoint/v3/contenttype/forms"/>
  </ds:schemaRefs>
</ds:datastoreItem>
</file>

<file path=customXml/itemProps3.xml><?xml version="1.0" encoding="utf-8"?>
<ds:datastoreItem xmlns:ds="http://schemas.openxmlformats.org/officeDocument/2006/customXml" ds:itemID="{F4172B9F-030A-4864-9C8F-117B052D02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design</Template>
  <TotalTime>0</TotalTime>
  <Words>645</Words>
  <Application>Microsoft Office PowerPoint</Application>
  <PresentationFormat>Widescreen</PresentationFormat>
  <Paragraphs>32</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Customer Feedback Analysis and Improvement</vt:lpstr>
      <vt:lpstr>PowerPoint Presentation</vt:lpstr>
      <vt:lpstr>Counting Customer Feedback Entries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2024-10-19T11:28:36Z</dcterms:created>
  <dcterms:modified xsi:type="dcterms:W3CDTF">2024-10-19T13:38:47Z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