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4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Barlow Bold" charset="1" panose="00000800000000000000"/>
      <p:regular r:id="rId17"/>
    </p:embeddedFont>
    <p:embeddedFont>
      <p:font typeface="Barlow" charset="1" panose="00000500000000000000"/>
      <p:regular r:id="rId18"/>
    </p:embeddedFont>
    <p:embeddedFont>
      <p:font typeface="Montserrat Bold" charset="1" panose="00000800000000000000"/>
      <p:regular r:id="rId19"/>
    </p:embeddedFont>
    <p:embeddedFont>
      <p:font typeface="Montserrat" charset="1" panose="000005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notesMasters/notesMaster1.xml" Type="http://schemas.openxmlformats.org/officeDocument/2006/relationships/notesMaster"/><Relationship Id="rId15" Target="theme/theme2.xml" Type="http://schemas.openxmlformats.org/officeDocument/2006/relationships/theme"/><Relationship Id="rId16" Target="notesSlides/notesSlide1.xml" Type="http://schemas.openxmlformats.org/officeDocument/2006/relationships/notes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notesSlides/notesSlide2.xml" Type="http://schemas.openxmlformats.org/officeDocument/2006/relationships/notesSlide"/><Relationship Id="rId22" Target="notesSlides/notesSlide3.xml" Type="http://schemas.openxmlformats.org/officeDocument/2006/relationships/notesSlide"/><Relationship Id="rId23" Target="notesSlides/notesSlide4.xml" Type="http://schemas.openxmlformats.org/officeDocument/2006/relationships/notesSlide"/><Relationship Id="rId24" Target="notesSlides/notesSlide5.xml" Type="http://schemas.openxmlformats.org/officeDocument/2006/relationships/notesSlide"/><Relationship Id="rId25" Target="notesSlides/notesSlide6.xml" Type="http://schemas.openxmlformats.org/officeDocument/2006/relationships/notesSlide"/><Relationship Id="rId26" Target="notesSlides/notesSlide7.xml" Type="http://schemas.openxmlformats.org/officeDocument/2006/relationships/notesSlide"/><Relationship Id="rId27" Target="notesSlides/notesSlide8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5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7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8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10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1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1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1.pn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Relationship Id="rId6" Target="../media/image1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1.pn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1.png" Type="http://schemas.openxmlformats.org/officeDocument/2006/relationships/image"/><Relationship Id="rId4" Target="../media/image14.png" Type="http://schemas.openxmlformats.org/officeDocument/2006/relationships/image"/><Relationship Id="rId5" Target="../media/image15.png" Type="http://schemas.openxmlformats.org/officeDocument/2006/relationships/image"/><Relationship Id="rId6" Target="../media/image1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 descr="preencoded.png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4FBFF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1087100" y="0"/>
            <a:ext cx="7200900" cy="10287000"/>
            <a:chOff x="0" y="0"/>
            <a:chExt cx="9601200" cy="13716000"/>
          </a:xfrm>
        </p:grpSpPr>
        <p:sp>
          <p:nvSpPr>
            <p:cNvPr name="Freeform 7" id="7" descr="preencoded.png"/>
            <p:cNvSpPr/>
            <p:nvPr/>
          </p:nvSpPr>
          <p:spPr>
            <a:xfrm flipH="false" flipV="false" rot="0">
              <a:off x="0" y="0"/>
              <a:ext cx="96012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9601200">
                  <a:moveTo>
                    <a:pt x="0" y="0"/>
                  </a:moveTo>
                  <a:lnTo>
                    <a:pt x="9601200" y="0"/>
                  </a:lnTo>
                  <a:lnTo>
                    <a:pt x="96012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1019769" y="3382442"/>
            <a:ext cx="9390462" cy="1008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71"/>
              </a:lnSpc>
            </a:pPr>
            <a:r>
              <a:rPr lang="en-US" sz="6414" b="true">
                <a:solidFill>
                  <a:srgbClr val="2E3C4E"/>
                </a:solidFill>
                <a:latin typeface="Barlow Bold"/>
                <a:ea typeface="Barlow Bold"/>
                <a:cs typeface="Barlow Bold"/>
                <a:sym typeface="Barlow Bold"/>
              </a:rPr>
              <a:t>Page Recommendation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47886" y="4524653"/>
            <a:ext cx="9534228" cy="1333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1"/>
              </a:lnSpc>
            </a:pPr>
            <a:r>
              <a:rPr lang="en-US" sz="4237">
                <a:solidFill>
                  <a:srgbClr val="2E3C4E"/>
                </a:solidFill>
                <a:latin typeface="Barlow"/>
                <a:ea typeface="Barlow"/>
                <a:cs typeface="Barlow"/>
                <a:sym typeface="Barlow"/>
              </a:rPr>
              <a:t>Intelligent Webpage Analysis &amp; Recommendation System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47886" y="7206629"/>
            <a:ext cx="9534228" cy="12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124" b="true">
                <a:solidFill>
                  <a:srgbClr val="38465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Aivora Team:</a:t>
            </a:r>
          </a:p>
          <a:p>
            <a:pPr algn="l">
              <a:lnSpc>
                <a:spcPts val="3374"/>
              </a:lnSpc>
            </a:pPr>
            <a:r>
              <a:rPr lang="en-US" sz="2124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Hana Mohamed Kamel      21100863</a:t>
            </a:r>
          </a:p>
          <a:p>
            <a:pPr algn="l">
              <a:lnSpc>
                <a:spcPts val="3374"/>
              </a:lnSpc>
            </a:pPr>
            <a:r>
              <a:rPr lang="en-US" sz="2125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Maryam Gomaa Gomaa     22100578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 descr="preencoded.png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5F6FF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7362304" y="1698575"/>
            <a:ext cx="3563391" cy="473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750" b="true">
                <a:solidFill>
                  <a:srgbClr val="2E3C4E"/>
                </a:solidFill>
                <a:latin typeface="Barlow Bold"/>
                <a:ea typeface="Barlow Bold"/>
                <a:cs typeface="Barlow Bold"/>
                <a:sym typeface="Barlow Bold"/>
              </a:rPr>
              <a:t>Project Overview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489134" y="2357339"/>
            <a:ext cx="11685375" cy="12159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25"/>
              </a:lnSpc>
            </a:pPr>
            <a:r>
              <a:rPr lang="en-US" sz="7687" b="true">
                <a:solidFill>
                  <a:srgbClr val="2E3C4E"/>
                </a:solidFill>
                <a:latin typeface="Barlow Bold"/>
                <a:ea typeface="Barlow Bold"/>
                <a:cs typeface="Barlow Bold"/>
                <a:sym typeface="Barlow Bold"/>
              </a:rPr>
              <a:t>Purpose &amp; Core Features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928836" y="4191401"/>
            <a:ext cx="8098780" cy="3280916"/>
            <a:chOff x="0" y="0"/>
            <a:chExt cx="10798373" cy="437455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25400" y="25400"/>
              <a:ext cx="10747629" cy="4323715"/>
            </a:xfrm>
            <a:custGeom>
              <a:avLst/>
              <a:gdLst/>
              <a:ahLst/>
              <a:cxnLst/>
              <a:rect r="r" b="b" t="t" l="l"/>
              <a:pathLst>
                <a:path h="4323715" w="10747629">
                  <a:moveTo>
                    <a:pt x="0" y="541655"/>
                  </a:moveTo>
                  <a:cubicBezTo>
                    <a:pt x="0" y="242443"/>
                    <a:pt x="244221" y="0"/>
                    <a:pt x="545465" y="0"/>
                  </a:cubicBezTo>
                  <a:lnTo>
                    <a:pt x="10202164" y="0"/>
                  </a:lnTo>
                  <a:cubicBezTo>
                    <a:pt x="10503408" y="0"/>
                    <a:pt x="10747629" y="242443"/>
                    <a:pt x="10747629" y="541655"/>
                  </a:cubicBezTo>
                  <a:lnTo>
                    <a:pt x="10747629" y="3782060"/>
                  </a:lnTo>
                  <a:cubicBezTo>
                    <a:pt x="10747629" y="4081145"/>
                    <a:pt x="10503408" y="4323715"/>
                    <a:pt x="10202164" y="4323715"/>
                  </a:cubicBezTo>
                  <a:lnTo>
                    <a:pt x="545465" y="4323715"/>
                  </a:lnTo>
                  <a:cubicBezTo>
                    <a:pt x="244221" y="4323715"/>
                    <a:pt x="0" y="4081272"/>
                    <a:pt x="0" y="3782060"/>
                  </a:cubicBezTo>
                  <a:close/>
                </a:path>
              </a:pathLst>
            </a:custGeom>
            <a:solidFill>
              <a:srgbClr val="E5F6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798429" cy="4374515"/>
            </a:xfrm>
            <a:custGeom>
              <a:avLst/>
              <a:gdLst/>
              <a:ahLst/>
              <a:cxnLst/>
              <a:rect r="r" b="b" t="t" l="l"/>
              <a:pathLst>
                <a:path h="4374515" w="10798429">
                  <a:moveTo>
                    <a:pt x="0" y="567055"/>
                  </a:moveTo>
                  <a:cubicBezTo>
                    <a:pt x="0" y="253746"/>
                    <a:pt x="255778" y="0"/>
                    <a:pt x="570865" y="0"/>
                  </a:cubicBezTo>
                  <a:lnTo>
                    <a:pt x="10227564" y="0"/>
                  </a:lnTo>
                  <a:lnTo>
                    <a:pt x="10227564" y="25400"/>
                  </a:lnTo>
                  <a:lnTo>
                    <a:pt x="10227564" y="0"/>
                  </a:lnTo>
                  <a:cubicBezTo>
                    <a:pt x="10542651" y="0"/>
                    <a:pt x="10798429" y="253746"/>
                    <a:pt x="10798429" y="567055"/>
                  </a:cubicBezTo>
                  <a:lnTo>
                    <a:pt x="10773029" y="567055"/>
                  </a:lnTo>
                  <a:lnTo>
                    <a:pt x="10798429" y="567055"/>
                  </a:lnTo>
                  <a:lnTo>
                    <a:pt x="10798429" y="3807460"/>
                  </a:lnTo>
                  <a:lnTo>
                    <a:pt x="10773029" y="3807460"/>
                  </a:lnTo>
                  <a:lnTo>
                    <a:pt x="10798429" y="3807460"/>
                  </a:lnTo>
                  <a:cubicBezTo>
                    <a:pt x="10798429" y="4120769"/>
                    <a:pt x="10542651" y="4374515"/>
                    <a:pt x="10227564" y="4374515"/>
                  </a:cubicBezTo>
                  <a:lnTo>
                    <a:pt x="10227564" y="4349115"/>
                  </a:lnTo>
                  <a:lnTo>
                    <a:pt x="10227564" y="4374515"/>
                  </a:lnTo>
                  <a:lnTo>
                    <a:pt x="570865" y="4374515"/>
                  </a:lnTo>
                  <a:lnTo>
                    <a:pt x="570865" y="4349115"/>
                  </a:lnTo>
                  <a:lnTo>
                    <a:pt x="570865" y="4374515"/>
                  </a:lnTo>
                  <a:cubicBezTo>
                    <a:pt x="255778" y="4374515"/>
                    <a:pt x="0" y="4120896"/>
                    <a:pt x="0" y="3807460"/>
                  </a:cubicBezTo>
                  <a:lnTo>
                    <a:pt x="0" y="567055"/>
                  </a:lnTo>
                  <a:lnTo>
                    <a:pt x="25400" y="567055"/>
                  </a:lnTo>
                  <a:lnTo>
                    <a:pt x="0" y="567055"/>
                  </a:lnTo>
                  <a:moveTo>
                    <a:pt x="50800" y="567055"/>
                  </a:moveTo>
                  <a:lnTo>
                    <a:pt x="50800" y="3807460"/>
                  </a:lnTo>
                  <a:lnTo>
                    <a:pt x="25400" y="3807460"/>
                  </a:lnTo>
                  <a:lnTo>
                    <a:pt x="50800" y="3807460"/>
                  </a:lnTo>
                  <a:cubicBezTo>
                    <a:pt x="50800" y="4092448"/>
                    <a:pt x="283464" y="4323715"/>
                    <a:pt x="570865" y="4323715"/>
                  </a:cubicBezTo>
                  <a:lnTo>
                    <a:pt x="10227564" y="4323715"/>
                  </a:lnTo>
                  <a:cubicBezTo>
                    <a:pt x="10514965" y="4323715"/>
                    <a:pt x="10747629" y="4092448"/>
                    <a:pt x="10747629" y="3807460"/>
                  </a:cubicBezTo>
                  <a:lnTo>
                    <a:pt x="10747629" y="567055"/>
                  </a:lnTo>
                  <a:cubicBezTo>
                    <a:pt x="10747629" y="282067"/>
                    <a:pt x="10514965" y="50800"/>
                    <a:pt x="10227564" y="50800"/>
                  </a:cubicBezTo>
                  <a:lnTo>
                    <a:pt x="570865" y="50800"/>
                  </a:lnTo>
                  <a:lnTo>
                    <a:pt x="570865" y="25400"/>
                  </a:lnTo>
                  <a:lnTo>
                    <a:pt x="570865" y="50800"/>
                  </a:lnTo>
                  <a:cubicBezTo>
                    <a:pt x="283464" y="50800"/>
                    <a:pt x="50800" y="282067"/>
                    <a:pt x="50800" y="567055"/>
                  </a:cubicBezTo>
                  <a:close/>
                </a:path>
              </a:pathLst>
            </a:custGeom>
            <a:solidFill>
              <a:srgbClr val="BACFDD"/>
            </a:solidFill>
          </p:spPr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876300" y="4210451"/>
            <a:ext cx="152400" cy="3242816"/>
            <a:chOff x="0" y="0"/>
            <a:chExt cx="203200" cy="4323755"/>
          </a:xfrm>
        </p:grpSpPr>
        <p:sp>
          <p:nvSpPr>
            <p:cNvPr name="Freeform 12" id="12" descr="preencoded.png"/>
            <p:cNvSpPr/>
            <p:nvPr/>
          </p:nvSpPr>
          <p:spPr>
            <a:xfrm flipH="false" flipV="false" rot="0">
              <a:off x="0" y="0"/>
              <a:ext cx="203200" cy="4323715"/>
            </a:xfrm>
            <a:custGeom>
              <a:avLst/>
              <a:gdLst/>
              <a:ahLst/>
              <a:cxnLst/>
              <a:rect r="r" b="b" t="t" l="l"/>
              <a:pathLst>
                <a:path h="4323715" w="203200">
                  <a:moveTo>
                    <a:pt x="0" y="0"/>
                  </a:moveTo>
                  <a:lnTo>
                    <a:pt x="203200" y="0"/>
                  </a:lnTo>
                  <a:lnTo>
                    <a:pt x="203200" y="4323715"/>
                  </a:lnTo>
                  <a:lnTo>
                    <a:pt x="0" y="43237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6" t="0" r="-66" b="0"/>
              </a:stretch>
            </a:blip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409105" y="4490695"/>
            <a:ext cx="3563391" cy="473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750" b="true">
                <a:solidFill>
                  <a:srgbClr val="384653"/>
                </a:solidFill>
                <a:latin typeface="Barlow Bold"/>
                <a:ea typeface="Barlow Bold"/>
                <a:cs typeface="Barlow Bold"/>
                <a:sym typeface="Barlow Bold"/>
              </a:rPr>
              <a:t>Purpose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09105" y="5050735"/>
            <a:ext cx="7290644" cy="1228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125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Analyze and recommend similar webpages from WARC archives, with easy exploration via a Streamlit web interface.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9260235" y="4191401"/>
            <a:ext cx="8098929" cy="3280916"/>
            <a:chOff x="0" y="0"/>
            <a:chExt cx="10798572" cy="437455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25400" y="25400"/>
              <a:ext cx="10747756" cy="4323715"/>
            </a:xfrm>
            <a:custGeom>
              <a:avLst/>
              <a:gdLst/>
              <a:ahLst/>
              <a:cxnLst/>
              <a:rect r="r" b="b" t="t" l="l"/>
              <a:pathLst>
                <a:path h="4323715" w="10747756">
                  <a:moveTo>
                    <a:pt x="0" y="541655"/>
                  </a:moveTo>
                  <a:cubicBezTo>
                    <a:pt x="0" y="242443"/>
                    <a:pt x="244221" y="0"/>
                    <a:pt x="545465" y="0"/>
                  </a:cubicBezTo>
                  <a:lnTo>
                    <a:pt x="10202291" y="0"/>
                  </a:lnTo>
                  <a:cubicBezTo>
                    <a:pt x="10503535" y="0"/>
                    <a:pt x="10747756" y="242443"/>
                    <a:pt x="10747756" y="541655"/>
                  </a:cubicBezTo>
                  <a:lnTo>
                    <a:pt x="10747756" y="3782060"/>
                  </a:lnTo>
                  <a:cubicBezTo>
                    <a:pt x="10747756" y="4081145"/>
                    <a:pt x="10503536" y="4323715"/>
                    <a:pt x="10202291" y="4323715"/>
                  </a:cubicBezTo>
                  <a:lnTo>
                    <a:pt x="545465" y="4323715"/>
                  </a:lnTo>
                  <a:cubicBezTo>
                    <a:pt x="244221" y="4323715"/>
                    <a:pt x="0" y="4081272"/>
                    <a:pt x="0" y="3782060"/>
                  </a:cubicBezTo>
                  <a:close/>
                </a:path>
              </a:pathLst>
            </a:custGeom>
            <a:solidFill>
              <a:srgbClr val="E5F6FF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0798556" cy="4374515"/>
            </a:xfrm>
            <a:custGeom>
              <a:avLst/>
              <a:gdLst/>
              <a:ahLst/>
              <a:cxnLst/>
              <a:rect r="r" b="b" t="t" l="l"/>
              <a:pathLst>
                <a:path h="4374515" w="10798556">
                  <a:moveTo>
                    <a:pt x="0" y="567055"/>
                  </a:moveTo>
                  <a:cubicBezTo>
                    <a:pt x="0" y="253746"/>
                    <a:pt x="255778" y="0"/>
                    <a:pt x="570865" y="0"/>
                  </a:cubicBezTo>
                  <a:lnTo>
                    <a:pt x="10227691" y="0"/>
                  </a:lnTo>
                  <a:lnTo>
                    <a:pt x="10227691" y="25400"/>
                  </a:lnTo>
                  <a:lnTo>
                    <a:pt x="10227691" y="0"/>
                  </a:lnTo>
                  <a:cubicBezTo>
                    <a:pt x="10542778" y="0"/>
                    <a:pt x="10798556" y="253746"/>
                    <a:pt x="10798556" y="567055"/>
                  </a:cubicBezTo>
                  <a:lnTo>
                    <a:pt x="10773156" y="567055"/>
                  </a:lnTo>
                  <a:lnTo>
                    <a:pt x="10798556" y="567055"/>
                  </a:lnTo>
                  <a:lnTo>
                    <a:pt x="10798556" y="3807460"/>
                  </a:lnTo>
                  <a:lnTo>
                    <a:pt x="10773156" y="3807460"/>
                  </a:lnTo>
                  <a:lnTo>
                    <a:pt x="10798556" y="3807460"/>
                  </a:lnTo>
                  <a:cubicBezTo>
                    <a:pt x="10798556" y="4120769"/>
                    <a:pt x="10542778" y="4374515"/>
                    <a:pt x="10227691" y="4374515"/>
                  </a:cubicBezTo>
                  <a:lnTo>
                    <a:pt x="10227691" y="4349115"/>
                  </a:lnTo>
                  <a:lnTo>
                    <a:pt x="10227691" y="4374515"/>
                  </a:lnTo>
                  <a:lnTo>
                    <a:pt x="570865" y="4374515"/>
                  </a:lnTo>
                  <a:lnTo>
                    <a:pt x="570865" y="4349115"/>
                  </a:lnTo>
                  <a:lnTo>
                    <a:pt x="570865" y="4374515"/>
                  </a:lnTo>
                  <a:cubicBezTo>
                    <a:pt x="255778" y="4374515"/>
                    <a:pt x="0" y="4120896"/>
                    <a:pt x="0" y="3807460"/>
                  </a:cubicBezTo>
                  <a:lnTo>
                    <a:pt x="0" y="567055"/>
                  </a:lnTo>
                  <a:lnTo>
                    <a:pt x="25400" y="567055"/>
                  </a:lnTo>
                  <a:lnTo>
                    <a:pt x="0" y="567055"/>
                  </a:lnTo>
                  <a:moveTo>
                    <a:pt x="50800" y="567055"/>
                  </a:moveTo>
                  <a:lnTo>
                    <a:pt x="50800" y="3807460"/>
                  </a:lnTo>
                  <a:lnTo>
                    <a:pt x="25400" y="3807460"/>
                  </a:lnTo>
                  <a:lnTo>
                    <a:pt x="50800" y="3807460"/>
                  </a:lnTo>
                  <a:cubicBezTo>
                    <a:pt x="50800" y="4092448"/>
                    <a:pt x="283464" y="4323715"/>
                    <a:pt x="570865" y="4323715"/>
                  </a:cubicBezTo>
                  <a:lnTo>
                    <a:pt x="10227691" y="4323715"/>
                  </a:lnTo>
                  <a:cubicBezTo>
                    <a:pt x="10515092" y="4323715"/>
                    <a:pt x="10747756" y="4092448"/>
                    <a:pt x="10747756" y="3807460"/>
                  </a:cubicBezTo>
                  <a:lnTo>
                    <a:pt x="10747756" y="567055"/>
                  </a:lnTo>
                  <a:cubicBezTo>
                    <a:pt x="10747756" y="282067"/>
                    <a:pt x="10515092" y="50800"/>
                    <a:pt x="10227691" y="50800"/>
                  </a:cubicBezTo>
                  <a:lnTo>
                    <a:pt x="570865" y="50800"/>
                  </a:lnTo>
                  <a:lnTo>
                    <a:pt x="570865" y="25400"/>
                  </a:lnTo>
                  <a:lnTo>
                    <a:pt x="570865" y="50800"/>
                  </a:lnTo>
                  <a:cubicBezTo>
                    <a:pt x="283464" y="50800"/>
                    <a:pt x="50800" y="282067"/>
                    <a:pt x="50800" y="567055"/>
                  </a:cubicBezTo>
                  <a:close/>
                </a:path>
              </a:pathLst>
            </a:custGeom>
            <a:solidFill>
              <a:srgbClr val="BACFDD"/>
            </a:solidFill>
          </p:spPr>
        </p:sp>
      </p:grpSp>
      <p:grpSp>
        <p:nvGrpSpPr>
          <p:cNvPr name="Group 18" id="18"/>
          <p:cNvGrpSpPr>
            <a:grpSpLocks noChangeAspect="true"/>
          </p:cNvGrpSpPr>
          <p:nvPr/>
        </p:nvGrpSpPr>
        <p:grpSpPr>
          <a:xfrm rot="0">
            <a:off x="9184035" y="4210451"/>
            <a:ext cx="152400" cy="3242816"/>
            <a:chOff x="0" y="0"/>
            <a:chExt cx="203200" cy="4323755"/>
          </a:xfrm>
        </p:grpSpPr>
        <p:sp>
          <p:nvSpPr>
            <p:cNvPr name="Freeform 19" id="19" descr="preencoded.png"/>
            <p:cNvSpPr/>
            <p:nvPr/>
          </p:nvSpPr>
          <p:spPr>
            <a:xfrm flipH="false" flipV="false" rot="0">
              <a:off x="0" y="0"/>
              <a:ext cx="203200" cy="4323715"/>
            </a:xfrm>
            <a:custGeom>
              <a:avLst/>
              <a:gdLst/>
              <a:ahLst/>
              <a:cxnLst/>
              <a:rect r="r" b="b" t="t" l="l"/>
              <a:pathLst>
                <a:path h="4323715" w="203200">
                  <a:moveTo>
                    <a:pt x="0" y="0"/>
                  </a:moveTo>
                  <a:lnTo>
                    <a:pt x="203200" y="0"/>
                  </a:lnTo>
                  <a:lnTo>
                    <a:pt x="203200" y="4323715"/>
                  </a:lnTo>
                  <a:lnTo>
                    <a:pt x="0" y="43237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6" t="0" r="-66" b="0"/>
              </a:stretch>
            </a:blip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9740504" y="4490695"/>
            <a:ext cx="3563391" cy="473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750" b="true">
                <a:solidFill>
                  <a:srgbClr val="384653"/>
                </a:solidFill>
                <a:latin typeface="Barlow Bold"/>
                <a:ea typeface="Barlow Bold"/>
                <a:cs typeface="Barlow Bold"/>
                <a:sym typeface="Barlow Bold"/>
              </a:rPr>
              <a:t>Core Features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740504" y="5050735"/>
            <a:ext cx="7290792" cy="509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0477" indent="-160238" lvl="1">
              <a:lnSpc>
                <a:spcPts val="3374"/>
              </a:lnSpc>
              <a:buFont typeface="Arial"/>
              <a:buChar char="•"/>
            </a:pPr>
            <a:r>
              <a:rPr lang="en-US" sz="2125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Webpage content analysis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740504" y="5578777"/>
            <a:ext cx="7290792" cy="509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0477" indent="-160238" lvl="1">
              <a:lnSpc>
                <a:spcPts val="3374"/>
              </a:lnSpc>
              <a:buFont typeface="Arial"/>
              <a:buChar char="•"/>
            </a:pPr>
            <a:r>
              <a:rPr lang="en-US" sz="2125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Similarity-based recommendations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740504" y="6106819"/>
            <a:ext cx="7290792" cy="509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0477" indent="-160238" lvl="1">
              <a:lnSpc>
                <a:spcPts val="3374"/>
              </a:lnSpc>
              <a:buFont typeface="Arial"/>
              <a:buChar char="•"/>
            </a:pPr>
            <a:r>
              <a:rPr lang="en-US" sz="2125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Interactive web interface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740504" y="6634861"/>
            <a:ext cx="7290792" cy="509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0477" indent="-160238" lvl="1">
              <a:lnSpc>
                <a:spcPts val="3374"/>
              </a:lnSpc>
              <a:buFont typeface="Arial"/>
              <a:buChar char="•"/>
            </a:pPr>
            <a:r>
              <a:rPr lang="en-US" sz="2125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WARC archive processing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 descr="preencoded.png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7362230" y="2380059"/>
            <a:ext cx="3563391" cy="473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750" b="true">
                <a:solidFill>
                  <a:srgbClr val="2E3C4E"/>
                </a:solidFill>
                <a:latin typeface="Barlow Bold"/>
                <a:ea typeface="Barlow Bold"/>
                <a:cs typeface="Barlow Bold"/>
                <a:sym typeface="Barlow Bold"/>
              </a:rPr>
              <a:t>Technology Stack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226272" y="3077021"/>
            <a:ext cx="9835306" cy="1277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25"/>
              </a:lnSpc>
            </a:pPr>
            <a:r>
              <a:rPr lang="en-US" sz="7687" b="true">
                <a:solidFill>
                  <a:srgbClr val="2E3C4E"/>
                </a:solidFill>
                <a:latin typeface="Barlow Bold"/>
                <a:ea typeface="Barlow Bold"/>
                <a:cs typeface="Barlow Bold"/>
                <a:sym typeface="Barlow Bold"/>
              </a:rPr>
              <a:t>Built for Performance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943124" y="4755505"/>
            <a:ext cx="5293073" cy="3127622"/>
            <a:chOff x="0" y="0"/>
            <a:chExt cx="7057430" cy="417016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6350" y="6350"/>
              <a:ext cx="7044690" cy="4157472"/>
            </a:xfrm>
            <a:custGeom>
              <a:avLst/>
              <a:gdLst/>
              <a:ahLst/>
              <a:cxnLst/>
              <a:rect r="r" b="b" t="t" l="l"/>
              <a:pathLst>
                <a:path h="4157472" w="7044690">
                  <a:moveTo>
                    <a:pt x="0" y="541655"/>
                  </a:moveTo>
                  <a:cubicBezTo>
                    <a:pt x="0" y="242570"/>
                    <a:pt x="242824" y="0"/>
                    <a:pt x="542290" y="0"/>
                  </a:cubicBezTo>
                  <a:lnTo>
                    <a:pt x="6502400" y="0"/>
                  </a:lnTo>
                  <a:cubicBezTo>
                    <a:pt x="6801993" y="0"/>
                    <a:pt x="7044690" y="242570"/>
                    <a:pt x="7044690" y="541655"/>
                  </a:cubicBezTo>
                  <a:lnTo>
                    <a:pt x="7044690" y="3615817"/>
                  </a:lnTo>
                  <a:cubicBezTo>
                    <a:pt x="7044690" y="3915029"/>
                    <a:pt x="6801866" y="4157472"/>
                    <a:pt x="6502400" y="4157472"/>
                  </a:cubicBezTo>
                  <a:lnTo>
                    <a:pt x="542290" y="4157472"/>
                  </a:lnTo>
                  <a:cubicBezTo>
                    <a:pt x="242697" y="4157472"/>
                    <a:pt x="0" y="3914902"/>
                    <a:pt x="0" y="3615817"/>
                  </a:cubicBezTo>
                  <a:close/>
                </a:path>
              </a:pathLst>
            </a:custGeom>
            <a:solidFill>
              <a:srgbClr val="D4E9F7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057390" cy="4170172"/>
            </a:xfrm>
            <a:custGeom>
              <a:avLst/>
              <a:gdLst/>
              <a:ahLst/>
              <a:cxnLst/>
              <a:rect r="r" b="b" t="t" l="l"/>
              <a:pathLst>
                <a:path h="4170172" w="7057390">
                  <a:moveTo>
                    <a:pt x="0" y="548005"/>
                  </a:moveTo>
                  <a:cubicBezTo>
                    <a:pt x="0" y="245364"/>
                    <a:pt x="245618" y="0"/>
                    <a:pt x="548640" y="0"/>
                  </a:cubicBezTo>
                  <a:lnTo>
                    <a:pt x="6508750" y="0"/>
                  </a:lnTo>
                  <a:lnTo>
                    <a:pt x="6508750" y="6350"/>
                  </a:lnTo>
                  <a:lnTo>
                    <a:pt x="6508750" y="0"/>
                  </a:lnTo>
                  <a:cubicBezTo>
                    <a:pt x="6811772" y="0"/>
                    <a:pt x="7057390" y="245364"/>
                    <a:pt x="7057390" y="548005"/>
                  </a:cubicBezTo>
                  <a:lnTo>
                    <a:pt x="7051040" y="548005"/>
                  </a:lnTo>
                  <a:lnTo>
                    <a:pt x="7057390" y="548005"/>
                  </a:lnTo>
                  <a:lnTo>
                    <a:pt x="7057390" y="3622167"/>
                  </a:lnTo>
                  <a:lnTo>
                    <a:pt x="7051040" y="3622167"/>
                  </a:lnTo>
                  <a:lnTo>
                    <a:pt x="7057390" y="3622167"/>
                  </a:lnTo>
                  <a:cubicBezTo>
                    <a:pt x="7057390" y="3924808"/>
                    <a:pt x="6811772" y="4170172"/>
                    <a:pt x="6508750" y="4170172"/>
                  </a:cubicBezTo>
                  <a:lnTo>
                    <a:pt x="6508750" y="4163822"/>
                  </a:lnTo>
                  <a:lnTo>
                    <a:pt x="6508750" y="4170172"/>
                  </a:lnTo>
                  <a:lnTo>
                    <a:pt x="548640" y="4170172"/>
                  </a:lnTo>
                  <a:lnTo>
                    <a:pt x="548640" y="4163822"/>
                  </a:lnTo>
                  <a:lnTo>
                    <a:pt x="548640" y="4170172"/>
                  </a:lnTo>
                  <a:cubicBezTo>
                    <a:pt x="245618" y="4170172"/>
                    <a:pt x="0" y="3924808"/>
                    <a:pt x="0" y="3622167"/>
                  </a:cubicBezTo>
                  <a:lnTo>
                    <a:pt x="0" y="548005"/>
                  </a:lnTo>
                  <a:lnTo>
                    <a:pt x="6350" y="548005"/>
                  </a:lnTo>
                  <a:lnTo>
                    <a:pt x="0" y="548005"/>
                  </a:lnTo>
                  <a:moveTo>
                    <a:pt x="12700" y="548005"/>
                  </a:moveTo>
                  <a:lnTo>
                    <a:pt x="12700" y="3622167"/>
                  </a:lnTo>
                  <a:lnTo>
                    <a:pt x="6350" y="3622167"/>
                  </a:lnTo>
                  <a:lnTo>
                    <a:pt x="12700" y="3622167"/>
                  </a:lnTo>
                  <a:cubicBezTo>
                    <a:pt x="12700" y="3917823"/>
                    <a:pt x="252730" y="4157472"/>
                    <a:pt x="548640" y="4157472"/>
                  </a:cubicBezTo>
                  <a:lnTo>
                    <a:pt x="6508750" y="4157472"/>
                  </a:lnTo>
                  <a:cubicBezTo>
                    <a:pt x="6804787" y="4157472"/>
                    <a:pt x="7044690" y="3917823"/>
                    <a:pt x="7044690" y="3622167"/>
                  </a:cubicBezTo>
                  <a:lnTo>
                    <a:pt x="7044690" y="548005"/>
                  </a:lnTo>
                  <a:cubicBezTo>
                    <a:pt x="7044690" y="252349"/>
                    <a:pt x="6804787" y="12700"/>
                    <a:pt x="6508750" y="12700"/>
                  </a:cubicBezTo>
                  <a:lnTo>
                    <a:pt x="548640" y="12700"/>
                  </a:lnTo>
                  <a:lnTo>
                    <a:pt x="548640" y="6350"/>
                  </a:lnTo>
                  <a:lnTo>
                    <a:pt x="548640" y="12700"/>
                  </a:lnTo>
                  <a:cubicBezTo>
                    <a:pt x="252730" y="12700"/>
                    <a:pt x="12700" y="252349"/>
                    <a:pt x="12700" y="548005"/>
                  </a:cubicBezTo>
                  <a:close/>
                </a:path>
              </a:pathLst>
            </a:custGeom>
            <a:solidFill>
              <a:srgbClr val="BACFDD"/>
            </a:solidFill>
          </p:spPr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228130" y="5040511"/>
            <a:ext cx="812452" cy="812452"/>
            <a:chOff x="0" y="0"/>
            <a:chExt cx="1083270" cy="1083270"/>
          </a:xfrm>
        </p:grpSpPr>
        <p:sp>
          <p:nvSpPr>
            <p:cNvPr name="Freeform 12" id="12" descr="preencoded.png"/>
            <p:cNvSpPr/>
            <p:nvPr/>
          </p:nvSpPr>
          <p:spPr>
            <a:xfrm flipH="false" flipV="false" rot="0">
              <a:off x="0" y="0"/>
              <a:ext cx="1083310" cy="1083310"/>
            </a:xfrm>
            <a:custGeom>
              <a:avLst/>
              <a:gdLst/>
              <a:ahLst/>
              <a:cxnLst/>
              <a:rect r="r" b="b" t="t" l="l"/>
              <a:pathLst>
                <a:path h="1083310" w="1083310">
                  <a:moveTo>
                    <a:pt x="0" y="0"/>
                  </a:moveTo>
                  <a:lnTo>
                    <a:pt x="1083310" y="0"/>
                  </a:lnTo>
                  <a:lnTo>
                    <a:pt x="1083310" y="1083310"/>
                  </a:lnTo>
                  <a:lnTo>
                    <a:pt x="0" y="10833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3" b="3"/>
              </a:stretch>
            </a:blip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1451521" y="5218211"/>
            <a:ext cx="365523" cy="456902"/>
            <a:chOff x="0" y="0"/>
            <a:chExt cx="487363" cy="609203"/>
          </a:xfrm>
        </p:grpSpPr>
        <p:sp>
          <p:nvSpPr>
            <p:cNvPr name="Freeform 14" id="14" descr="preencoded.png"/>
            <p:cNvSpPr/>
            <p:nvPr/>
          </p:nvSpPr>
          <p:spPr>
            <a:xfrm flipH="false" flipV="false" rot="0">
              <a:off x="0" y="0"/>
              <a:ext cx="487426" cy="609219"/>
            </a:xfrm>
            <a:custGeom>
              <a:avLst/>
              <a:gdLst/>
              <a:ahLst/>
              <a:cxnLst/>
              <a:rect r="r" b="b" t="t" l="l"/>
              <a:pathLst>
                <a:path h="609219" w="487426">
                  <a:moveTo>
                    <a:pt x="0" y="0"/>
                  </a:moveTo>
                  <a:lnTo>
                    <a:pt x="487426" y="0"/>
                  </a:lnTo>
                  <a:lnTo>
                    <a:pt x="487426" y="609219"/>
                  </a:lnTo>
                  <a:lnTo>
                    <a:pt x="0" y="6092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526" r="12" b="-523"/>
              </a:stretch>
            </a:blip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228130" y="6095107"/>
            <a:ext cx="3563391" cy="473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750" b="true">
                <a:solidFill>
                  <a:srgbClr val="384653"/>
                </a:solidFill>
                <a:latin typeface="Barlow Bold"/>
                <a:ea typeface="Barlow Bold"/>
                <a:cs typeface="Barlow Bold"/>
                <a:sym typeface="Barlow Bold"/>
              </a:rPr>
              <a:t>Python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28130" y="6655147"/>
            <a:ext cx="4723060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125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Robust and versatile for data processing and NLP.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6497390" y="4755505"/>
            <a:ext cx="5293073" cy="3127622"/>
            <a:chOff x="0" y="0"/>
            <a:chExt cx="7057430" cy="417016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6350" y="6350"/>
              <a:ext cx="7044690" cy="4157472"/>
            </a:xfrm>
            <a:custGeom>
              <a:avLst/>
              <a:gdLst/>
              <a:ahLst/>
              <a:cxnLst/>
              <a:rect r="r" b="b" t="t" l="l"/>
              <a:pathLst>
                <a:path h="4157472" w="7044690">
                  <a:moveTo>
                    <a:pt x="0" y="541655"/>
                  </a:moveTo>
                  <a:cubicBezTo>
                    <a:pt x="0" y="242570"/>
                    <a:pt x="242824" y="0"/>
                    <a:pt x="542290" y="0"/>
                  </a:cubicBezTo>
                  <a:lnTo>
                    <a:pt x="6502400" y="0"/>
                  </a:lnTo>
                  <a:cubicBezTo>
                    <a:pt x="6801993" y="0"/>
                    <a:pt x="7044690" y="242570"/>
                    <a:pt x="7044690" y="541655"/>
                  </a:cubicBezTo>
                  <a:lnTo>
                    <a:pt x="7044690" y="3615817"/>
                  </a:lnTo>
                  <a:cubicBezTo>
                    <a:pt x="7044690" y="3915029"/>
                    <a:pt x="6801866" y="4157472"/>
                    <a:pt x="6502400" y="4157472"/>
                  </a:cubicBezTo>
                  <a:lnTo>
                    <a:pt x="542290" y="4157472"/>
                  </a:lnTo>
                  <a:cubicBezTo>
                    <a:pt x="242697" y="4157472"/>
                    <a:pt x="0" y="3914902"/>
                    <a:pt x="0" y="3615817"/>
                  </a:cubicBezTo>
                  <a:close/>
                </a:path>
              </a:pathLst>
            </a:custGeom>
            <a:solidFill>
              <a:srgbClr val="D4E9F7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7057390" cy="4170172"/>
            </a:xfrm>
            <a:custGeom>
              <a:avLst/>
              <a:gdLst/>
              <a:ahLst/>
              <a:cxnLst/>
              <a:rect r="r" b="b" t="t" l="l"/>
              <a:pathLst>
                <a:path h="4170172" w="7057390">
                  <a:moveTo>
                    <a:pt x="0" y="548005"/>
                  </a:moveTo>
                  <a:cubicBezTo>
                    <a:pt x="0" y="245364"/>
                    <a:pt x="245618" y="0"/>
                    <a:pt x="548640" y="0"/>
                  </a:cubicBezTo>
                  <a:lnTo>
                    <a:pt x="6508750" y="0"/>
                  </a:lnTo>
                  <a:lnTo>
                    <a:pt x="6508750" y="6350"/>
                  </a:lnTo>
                  <a:lnTo>
                    <a:pt x="6508750" y="0"/>
                  </a:lnTo>
                  <a:cubicBezTo>
                    <a:pt x="6811772" y="0"/>
                    <a:pt x="7057390" y="245364"/>
                    <a:pt x="7057390" y="548005"/>
                  </a:cubicBezTo>
                  <a:lnTo>
                    <a:pt x="7051040" y="548005"/>
                  </a:lnTo>
                  <a:lnTo>
                    <a:pt x="7057390" y="548005"/>
                  </a:lnTo>
                  <a:lnTo>
                    <a:pt x="7057390" y="3622167"/>
                  </a:lnTo>
                  <a:lnTo>
                    <a:pt x="7051040" y="3622167"/>
                  </a:lnTo>
                  <a:lnTo>
                    <a:pt x="7057390" y="3622167"/>
                  </a:lnTo>
                  <a:cubicBezTo>
                    <a:pt x="7057390" y="3924808"/>
                    <a:pt x="6811772" y="4170172"/>
                    <a:pt x="6508750" y="4170172"/>
                  </a:cubicBezTo>
                  <a:lnTo>
                    <a:pt x="6508750" y="4163822"/>
                  </a:lnTo>
                  <a:lnTo>
                    <a:pt x="6508750" y="4170172"/>
                  </a:lnTo>
                  <a:lnTo>
                    <a:pt x="548640" y="4170172"/>
                  </a:lnTo>
                  <a:lnTo>
                    <a:pt x="548640" y="4163822"/>
                  </a:lnTo>
                  <a:lnTo>
                    <a:pt x="548640" y="4170172"/>
                  </a:lnTo>
                  <a:cubicBezTo>
                    <a:pt x="245618" y="4170172"/>
                    <a:pt x="0" y="3924808"/>
                    <a:pt x="0" y="3622167"/>
                  </a:cubicBezTo>
                  <a:lnTo>
                    <a:pt x="0" y="548005"/>
                  </a:lnTo>
                  <a:lnTo>
                    <a:pt x="6350" y="548005"/>
                  </a:lnTo>
                  <a:lnTo>
                    <a:pt x="0" y="548005"/>
                  </a:lnTo>
                  <a:moveTo>
                    <a:pt x="12700" y="548005"/>
                  </a:moveTo>
                  <a:lnTo>
                    <a:pt x="12700" y="3622167"/>
                  </a:lnTo>
                  <a:lnTo>
                    <a:pt x="6350" y="3622167"/>
                  </a:lnTo>
                  <a:lnTo>
                    <a:pt x="12700" y="3622167"/>
                  </a:lnTo>
                  <a:cubicBezTo>
                    <a:pt x="12700" y="3917823"/>
                    <a:pt x="252730" y="4157472"/>
                    <a:pt x="548640" y="4157472"/>
                  </a:cubicBezTo>
                  <a:lnTo>
                    <a:pt x="6508750" y="4157472"/>
                  </a:lnTo>
                  <a:cubicBezTo>
                    <a:pt x="6804787" y="4157472"/>
                    <a:pt x="7044690" y="3917823"/>
                    <a:pt x="7044690" y="3622167"/>
                  </a:cubicBezTo>
                  <a:lnTo>
                    <a:pt x="7044690" y="548005"/>
                  </a:lnTo>
                  <a:cubicBezTo>
                    <a:pt x="7044690" y="252349"/>
                    <a:pt x="6804787" y="12700"/>
                    <a:pt x="6508750" y="12700"/>
                  </a:cubicBezTo>
                  <a:lnTo>
                    <a:pt x="548640" y="12700"/>
                  </a:lnTo>
                  <a:lnTo>
                    <a:pt x="548640" y="6350"/>
                  </a:lnTo>
                  <a:lnTo>
                    <a:pt x="548640" y="12700"/>
                  </a:lnTo>
                  <a:cubicBezTo>
                    <a:pt x="252730" y="12700"/>
                    <a:pt x="12700" y="252349"/>
                    <a:pt x="12700" y="548005"/>
                  </a:cubicBezTo>
                  <a:close/>
                </a:path>
              </a:pathLst>
            </a:custGeom>
            <a:solidFill>
              <a:srgbClr val="BACFDD"/>
            </a:solidFill>
          </p:spPr>
        </p:sp>
      </p:grpSp>
      <p:grpSp>
        <p:nvGrpSpPr>
          <p:cNvPr name="Group 20" id="20"/>
          <p:cNvGrpSpPr>
            <a:grpSpLocks noChangeAspect="true"/>
          </p:cNvGrpSpPr>
          <p:nvPr/>
        </p:nvGrpSpPr>
        <p:grpSpPr>
          <a:xfrm rot="0">
            <a:off x="6782395" y="5040511"/>
            <a:ext cx="812452" cy="812452"/>
            <a:chOff x="0" y="0"/>
            <a:chExt cx="1083270" cy="1083270"/>
          </a:xfrm>
        </p:grpSpPr>
        <p:sp>
          <p:nvSpPr>
            <p:cNvPr name="Freeform 21" id="21" descr="preencoded.png"/>
            <p:cNvSpPr/>
            <p:nvPr/>
          </p:nvSpPr>
          <p:spPr>
            <a:xfrm flipH="false" flipV="false" rot="0">
              <a:off x="0" y="0"/>
              <a:ext cx="1083310" cy="1083310"/>
            </a:xfrm>
            <a:custGeom>
              <a:avLst/>
              <a:gdLst/>
              <a:ahLst/>
              <a:cxnLst/>
              <a:rect r="r" b="b" t="t" l="l"/>
              <a:pathLst>
                <a:path h="1083310" w="1083310">
                  <a:moveTo>
                    <a:pt x="0" y="0"/>
                  </a:moveTo>
                  <a:lnTo>
                    <a:pt x="1083310" y="0"/>
                  </a:lnTo>
                  <a:lnTo>
                    <a:pt x="1083310" y="1083310"/>
                  </a:lnTo>
                  <a:lnTo>
                    <a:pt x="0" y="10833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3" b="3"/>
              </a:stretch>
            </a:blipFill>
          </p:spPr>
        </p:sp>
      </p:grp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7005786" y="5218211"/>
            <a:ext cx="365522" cy="456902"/>
            <a:chOff x="0" y="0"/>
            <a:chExt cx="487363" cy="609203"/>
          </a:xfrm>
        </p:grpSpPr>
        <p:sp>
          <p:nvSpPr>
            <p:cNvPr name="Freeform 23" id="23" descr="preencoded.png"/>
            <p:cNvSpPr/>
            <p:nvPr/>
          </p:nvSpPr>
          <p:spPr>
            <a:xfrm flipH="false" flipV="false" rot="0">
              <a:off x="0" y="0"/>
              <a:ext cx="487426" cy="609219"/>
            </a:xfrm>
            <a:custGeom>
              <a:avLst/>
              <a:gdLst/>
              <a:ahLst/>
              <a:cxnLst/>
              <a:rect r="r" b="b" t="t" l="l"/>
              <a:pathLst>
                <a:path h="609219" w="487426">
                  <a:moveTo>
                    <a:pt x="0" y="0"/>
                  </a:moveTo>
                  <a:lnTo>
                    <a:pt x="487426" y="0"/>
                  </a:lnTo>
                  <a:lnTo>
                    <a:pt x="487426" y="609219"/>
                  </a:lnTo>
                  <a:lnTo>
                    <a:pt x="0" y="6092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526" r="12" b="-523"/>
              </a:stretch>
            </a:blipFill>
          </p:spPr>
        </p:sp>
      </p:grpSp>
      <p:sp>
        <p:nvSpPr>
          <p:cNvPr name="TextBox 24" id="24"/>
          <p:cNvSpPr txBox="true"/>
          <p:nvPr/>
        </p:nvSpPr>
        <p:spPr>
          <a:xfrm rot="0">
            <a:off x="6782395" y="6095107"/>
            <a:ext cx="3563391" cy="473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750" b="true">
                <a:solidFill>
                  <a:srgbClr val="384653"/>
                </a:solidFill>
                <a:latin typeface="Barlow Bold"/>
                <a:ea typeface="Barlow Bold"/>
                <a:cs typeface="Barlow Bold"/>
                <a:sym typeface="Barlow Bold"/>
              </a:rPr>
              <a:t>SQLite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6782395" y="6655147"/>
            <a:ext cx="4723060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125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Efficient and lightweight for database management.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12051655" y="4755505"/>
            <a:ext cx="5293221" cy="3127622"/>
            <a:chOff x="0" y="0"/>
            <a:chExt cx="7057628" cy="4170163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6350" y="6350"/>
              <a:ext cx="7044817" cy="4157472"/>
            </a:xfrm>
            <a:custGeom>
              <a:avLst/>
              <a:gdLst/>
              <a:ahLst/>
              <a:cxnLst/>
              <a:rect r="r" b="b" t="t" l="l"/>
              <a:pathLst>
                <a:path h="4157472" w="7044817">
                  <a:moveTo>
                    <a:pt x="0" y="541655"/>
                  </a:moveTo>
                  <a:cubicBezTo>
                    <a:pt x="0" y="242570"/>
                    <a:pt x="242824" y="0"/>
                    <a:pt x="542290" y="0"/>
                  </a:cubicBezTo>
                  <a:lnTo>
                    <a:pt x="6502527" y="0"/>
                  </a:lnTo>
                  <a:cubicBezTo>
                    <a:pt x="6802120" y="0"/>
                    <a:pt x="7044817" y="242570"/>
                    <a:pt x="7044817" y="541655"/>
                  </a:cubicBezTo>
                  <a:lnTo>
                    <a:pt x="7044817" y="3615817"/>
                  </a:lnTo>
                  <a:cubicBezTo>
                    <a:pt x="7044817" y="3915029"/>
                    <a:pt x="6801993" y="4157472"/>
                    <a:pt x="6502527" y="4157472"/>
                  </a:cubicBezTo>
                  <a:lnTo>
                    <a:pt x="542290" y="4157472"/>
                  </a:lnTo>
                  <a:cubicBezTo>
                    <a:pt x="242697" y="4157472"/>
                    <a:pt x="0" y="3914902"/>
                    <a:pt x="0" y="3615817"/>
                  </a:cubicBezTo>
                  <a:close/>
                </a:path>
              </a:pathLst>
            </a:custGeom>
            <a:solidFill>
              <a:srgbClr val="D4E9F7"/>
            </a:solid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7057517" cy="4170172"/>
            </a:xfrm>
            <a:custGeom>
              <a:avLst/>
              <a:gdLst/>
              <a:ahLst/>
              <a:cxnLst/>
              <a:rect r="r" b="b" t="t" l="l"/>
              <a:pathLst>
                <a:path h="4170172" w="7057517">
                  <a:moveTo>
                    <a:pt x="0" y="548005"/>
                  </a:moveTo>
                  <a:cubicBezTo>
                    <a:pt x="0" y="245364"/>
                    <a:pt x="245618" y="0"/>
                    <a:pt x="548640" y="0"/>
                  </a:cubicBezTo>
                  <a:lnTo>
                    <a:pt x="6508877" y="0"/>
                  </a:lnTo>
                  <a:lnTo>
                    <a:pt x="6508877" y="6350"/>
                  </a:lnTo>
                  <a:lnTo>
                    <a:pt x="6508877" y="0"/>
                  </a:lnTo>
                  <a:cubicBezTo>
                    <a:pt x="6811899" y="0"/>
                    <a:pt x="7057517" y="245364"/>
                    <a:pt x="7057517" y="548005"/>
                  </a:cubicBezTo>
                  <a:lnTo>
                    <a:pt x="7051167" y="548005"/>
                  </a:lnTo>
                  <a:lnTo>
                    <a:pt x="7057517" y="548005"/>
                  </a:lnTo>
                  <a:lnTo>
                    <a:pt x="7057517" y="3622167"/>
                  </a:lnTo>
                  <a:lnTo>
                    <a:pt x="7051167" y="3622167"/>
                  </a:lnTo>
                  <a:lnTo>
                    <a:pt x="7057517" y="3622167"/>
                  </a:lnTo>
                  <a:cubicBezTo>
                    <a:pt x="7057517" y="3924808"/>
                    <a:pt x="6811899" y="4170172"/>
                    <a:pt x="6508877" y="4170172"/>
                  </a:cubicBezTo>
                  <a:lnTo>
                    <a:pt x="6508877" y="4163822"/>
                  </a:lnTo>
                  <a:lnTo>
                    <a:pt x="6508877" y="4170172"/>
                  </a:lnTo>
                  <a:lnTo>
                    <a:pt x="548640" y="4170172"/>
                  </a:lnTo>
                  <a:lnTo>
                    <a:pt x="548640" y="4163822"/>
                  </a:lnTo>
                  <a:lnTo>
                    <a:pt x="548640" y="4170172"/>
                  </a:lnTo>
                  <a:cubicBezTo>
                    <a:pt x="245618" y="4170172"/>
                    <a:pt x="0" y="3924808"/>
                    <a:pt x="0" y="3622167"/>
                  </a:cubicBezTo>
                  <a:lnTo>
                    <a:pt x="0" y="548005"/>
                  </a:lnTo>
                  <a:lnTo>
                    <a:pt x="6350" y="548005"/>
                  </a:lnTo>
                  <a:lnTo>
                    <a:pt x="0" y="548005"/>
                  </a:lnTo>
                  <a:moveTo>
                    <a:pt x="12700" y="548005"/>
                  </a:moveTo>
                  <a:lnTo>
                    <a:pt x="12700" y="3622167"/>
                  </a:lnTo>
                  <a:lnTo>
                    <a:pt x="6350" y="3622167"/>
                  </a:lnTo>
                  <a:lnTo>
                    <a:pt x="12700" y="3622167"/>
                  </a:lnTo>
                  <a:cubicBezTo>
                    <a:pt x="12700" y="3917823"/>
                    <a:pt x="252730" y="4157472"/>
                    <a:pt x="548640" y="4157472"/>
                  </a:cubicBezTo>
                  <a:lnTo>
                    <a:pt x="6508877" y="4157472"/>
                  </a:lnTo>
                  <a:cubicBezTo>
                    <a:pt x="6804914" y="4157472"/>
                    <a:pt x="7044817" y="3917823"/>
                    <a:pt x="7044817" y="3622167"/>
                  </a:cubicBezTo>
                  <a:lnTo>
                    <a:pt x="7044817" y="548005"/>
                  </a:lnTo>
                  <a:cubicBezTo>
                    <a:pt x="7044817" y="252349"/>
                    <a:pt x="6804787" y="12700"/>
                    <a:pt x="6508877" y="12700"/>
                  </a:cubicBezTo>
                  <a:lnTo>
                    <a:pt x="548640" y="12700"/>
                  </a:lnTo>
                  <a:lnTo>
                    <a:pt x="548640" y="6350"/>
                  </a:lnTo>
                  <a:lnTo>
                    <a:pt x="548640" y="12700"/>
                  </a:lnTo>
                  <a:cubicBezTo>
                    <a:pt x="252730" y="12700"/>
                    <a:pt x="12700" y="252349"/>
                    <a:pt x="12700" y="548005"/>
                  </a:cubicBezTo>
                  <a:close/>
                </a:path>
              </a:pathLst>
            </a:custGeom>
            <a:solidFill>
              <a:srgbClr val="BACFDD"/>
            </a:solidFill>
          </p:spPr>
        </p:sp>
      </p:grpSp>
      <p:grpSp>
        <p:nvGrpSpPr>
          <p:cNvPr name="Group 29" id="29"/>
          <p:cNvGrpSpPr>
            <a:grpSpLocks noChangeAspect="true"/>
          </p:cNvGrpSpPr>
          <p:nvPr/>
        </p:nvGrpSpPr>
        <p:grpSpPr>
          <a:xfrm rot="0">
            <a:off x="12336661" y="5040511"/>
            <a:ext cx="812453" cy="812452"/>
            <a:chOff x="0" y="0"/>
            <a:chExt cx="1083270" cy="1083270"/>
          </a:xfrm>
        </p:grpSpPr>
        <p:sp>
          <p:nvSpPr>
            <p:cNvPr name="Freeform 30" id="30" descr="preencoded.png"/>
            <p:cNvSpPr/>
            <p:nvPr/>
          </p:nvSpPr>
          <p:spPr>
            <a:xfrm flipH="false" flipV="false" rot="0">
              <a:off x="0" y="0"/>
              <a:ext cx="1083310" cy="1083310"/>
            </a:xfrm>
            <a:custGeom>
              <a:avLst/>
              <a:gdLst/>
              <a:ahLst/>
              <a:cxnLst/>
              <a:rect r="r" b="b" t="t" l="l"/>
              <a:pathLst>
                <a:path h="1083310" w="1083310">
                  <a:moveTo>
                    <a:pt x="0" y="0"/>
                  </a:moveTo>
                  <a:lnTo>
                    <a:pt x="1083310" y="0"/>
                  </a:lnTo>
                  <a:lnTo>
                    <a:pt x="1083310" y="1083310"/>
                  </a:lnTo>
                  <a:lnTo>
                    <a:pt x="0" y="10833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3" b="3"/>
              </a:stretch>
            </a:blipFill>
          </p:spPr>
        </p:sp>
      </p:grp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12560052" y="5218211"/>
            <a:ext cx="365522" cy="456902"/>
            <a:chOff x="0" y="0"/>
            <a:chExt cx="487363" cy="609203"/>
          </a:xfrm>
        </p:grpSpPr>
        <p:sp>
          <p:nvSpPr>
            <p:cNvPr name="Freeform 32" id="32" descr="preencoded.png"/>
            <p:cNvSpPr/>
            <p:nvPr/>
          </p:nvSpPr>
          <p:spPr>
            <a:xfrm flipH="false" flipV="false" rot="0">
              <a:off x="0" y="0"/>
              <a:ext cx="487426" cy="609219"/>
            </a:xfrm>
            <a:custGeom>
              <a:avLst/>
              <a:gdLst/>
              <a:ahLst/>
              <a:cxnLst/>
              <a:rect r="r" b="b" t="t" l="l"/>
              <a:pathLst>
                <a:path h="609219" w="487426">
                  <a:moveTo>
                    <a:pt x="0" y="0"/>
                  </a:moveTo>
                  <a:lnTo>
                    <a:pt x="487426" y="0"/>
                  </a:lnTo>
                  <a:lnTo>
                    <a:pt x="487426" y="609219"/>
                  </a:lnTo>
                  <a:lnTo>
                    <a:pt x="0" y="6092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0" t="-526" r="12" b="-523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2336661" y="6095107"/>
            <a:ext cx="3563391" cy="473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750" b="true">
                <a:solidFill>
                  <a:srgbClr val="384653"/>
                </a:solidFill>
                <a:latin typeface="Barlow Bold"/>
                <a:ea typeface="Barlow Bold"/>
                <a:cs typeface="Barlow Bold"/>
                <a:sym typeface="Barlow Bold"/>
              </a:rPr>
              <a:t>Streamlit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2336661" y="6655147"/>
            <a:ext cx="4723210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125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For creating interactive and user-friendly web interfaces.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 descr="preencoded.png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5F6FF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7443044" y="675079"/>
            <a:ext cx="3563391" cy="473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750" b="true">
                <a:solidFill>
                  <a:srgbClr val="2E3C4E"/>
                </a:solidFill>
                <a:latin typeface="Barlow Bold"/>
                <a:ea typeface="Barlow Bold"/>
                <a:cs typeface="Barlow Bold"/>
                <a:sym typeface="Barlow Bold"/>
              </a:rPr>
              <a:t>System Architecture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307086" y="1372040"/>
            <a:ext cx="9835306" cy="1277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25"/>
              </a:lnSpc>
            </a:pPr>
            <a:r>
              <a:rPr lang="en-US" sz="7687" b="true">
                <a:solidFill>
                  <a:srgbClr val="2E3C4E"/>
                </a:solidFill>
                <a:latin typeface="Barlow Bold"/>
                <a:ea typeface="Barlow Bold"/>
                <a:cs typeface="Barlow Bold"/>
                <a:sym typeface="Barlow Bold"/>
              </a:rPr>
              <a:t>Key Components</a:t>
            </a:r>
          </a:p>
        </p:txBody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028700" y="3055286"/>
            <a:ext cx="5464076" cy="1083171"/>
            <a:chOff x="0" y="0"/>
            <a:chExt cx="7285435" cy="1444228"/>
          </a:xfrm>
        </p:grpSpPr>
        <p:sp>
          <p:nvSpPr>
            <p:cNvPr name="Freeform 9" id="9" descr="preencoded.png"/>
            <p:cNvSpPr/>
            <p:nvPr/>
          </p:nvSpPr>
          <p:spPr>
            <a:xfrm flipH="false" flipV="false" rot="0">
              <a:off x="0" y="0"/>
              <a:ext cx="7285482" cy="1444244"/>
            </a:xfrm>
            <a:custGeom>
              <a:avLst/>
              <a:gdLst/>
              <a:ahLst/>
              <a:cxnLst/>
              <a:rect r="r" b="b" t="t" l="l"/>
              <a:pathLst>
                <a:path h="1444244" w="7285482">
                  <a:moveTo>
                    <a:pt x="0" y="0"/>
                  </a:moveTo>
                  <a:lnTo>
                    <a:pt x="7285482" y="0"/>
                  </a:lnTo>
                  <a:lnTo>
                    <a:pt x="7285482" y="1444244"/>
                  </a:lnTo>
                  <a:lnTo>
                    <a:pt x="0" y="14442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93" r="0" b="-92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299419" y="4380601"/>
            <a:ext cx="3563391" cy="441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750" b="true">
                <a:solidFill>
                  <a:srgbClr val="384653"/>
                </a:solidFill>
                <a:latin typeface="Barlow Bold"/>
                <a:ea typeface="Barlow Bold"/>
                <a:cs typeface="Barlow Bold"/>
                <a:sym typeface="Barlow Bold"/>
              </a:rPr>
              <a:t>Filteration module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99419" y="4940641"/>
            <a:ext cx="4922639" cy="809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125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Filter out empty/unclear webpages, save only E</a:t>
            </a:r>
            <a:r>
              <a:rPr lang="en-US" sz="2125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nglish content.</a:t>
            </a:r>
          </a:p>
        </p:txBody>
      </p: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1028700" y="6401985"/>
            <a:ext cx="5464076" cy="1083171"/>
            <a:chOff x="0" y="0"/>
            <a:chExt cx="7285435" cy="1444228"/>
          </a:xfrm>
        </p:grpSpPr>
        <p:sp>
          <p:nvSpPr>
            <p:cNvPr name="Freeform 13" id="13" descr="preencoded.png"/>
            <p:cNvSpPr/>
            <p:nvPr/>
          </p:nvSpPr>
          <p:spPr>
            <a:xfrm flipH="false" flipV="false" rot="0">
              <a:off x="0" y="0"/>
              <a:ext cx="7285482" cy="1444244"/>
            </a:xfrm>
            <a:custGeom>
              <a:avLst/>
              <a:gdLst/>
              <a:ahLst/>
              <a:cxnLst/>
              <a:rect r="r" b="b" t="t" l="l"/>
              <a:pathLst>
                <a:path h="1444244" w="7285482">
                  <a:moveTo>
                    <a:pt x="0" y="0"/>
                  </a:moveTo>
                  <a:lnTo>
                    <a:pt x="7285482" y="0"/>
                  </a:lnTo>
                  <a:lnTo>
                    <a:pt x="7285482" y="1444244"/>
                  </a:lnTo>
                  <a:lnTo>
                    <a:pt x="0" y="14442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93" r="0" b="-92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6763494" y="4380601"/>
            <a:ext cx="3563391" cy="441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750" b="true">
                <a:solidFill>
                  <a:srgbClr val="384653"/>
                </a:solidFill>
                <a:latin typeface="Barlow Bold"/>
                <a:ea typeface="Barlow Bold"/>
                <a:cs typeface="Barlow Bold"/>
                <a:sym typeface="Barlow Bold"/>
              </a:rPr>
              <a:t>NLP Processor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763494" y="4940641"/>
            <a:ext cx="4922639" cy="809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125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Ex</a:t>
            </a:r>
            <a:r>
              <a:rPr lang="en-US" sz="2125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tracts content, performs text analysis, calculates similarity.</a:t>
            </a:r>
          </a:p>
        </p:txBody>
      </p: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11956851" y="3055286"/>
            <a:ext cx="5464076" cy="1083171"/>
            <a:chOff x="0" y="0"/>
            <a:chExt cx="7285435" cy="1444228"/>
          </a:xfrm>
        </p:grpSpPr>
        <p:sp>
          <p:nvSpPr>
            <p:cNvPr name="Freeform 17" id="17" descr="preencoded.png"/>
            <p:cNvSpPr/>
            <p:nvPr/>
          </p:nvSpPr>
          <p:spPr>
            <a:xfrm flipH="false" flipV="false" rot="0">
              <a:off x="0" y="0"/>
              <a:ext cx="7285482" cy="1444244"/>
            </a:xfrm>
            <a:custGeom>
              <a:avLst/>
              <a:gdLst/>
              <a:ahLst/>
              <a:cxnLst/>
              <a:rect r="r" b="b" t="t" l="l"/>
              <a:pathLst>
                <a:path h="1444244" w="7285482">
                  <a:moveTo>
                    <a:pt x="0" y="0"/>
                  </a:moveTo>
                  <a:lnTo>
                    <a:pt x="7285482" y="0"/>
                  </a:lnTo>
                  <a:lnTo>
                    <a:pt x="7285482" y="1444244"/>
                  </a:lnTo>
                  <a:lnTo>
                    <a:pt x="0" y="14442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93" r="0" b="-92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2227570" y="4380601"/>
            <a:ext cx="3601194" cy="473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750" b="true">
                <a:solidFill>
                  <a:srgbClr val="384653"/>
                </a:solidFill>
                <a:latin typeface="Barlow Bold"/>
                <a:ea typeface="Barlow Bold"/>
                <a:cs typeface="Barlow Bold"/>
                <a:sym typeface="Barlow Bold"/>
              </a:rPr>
              <a:t>Database Management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227570" y="4940641"/>
            <a:ext cx="4922639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125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Efficient storage and fast retrieval of webpage data.</a:t>
            </a:r>
          </a:p>
        </p:txBody>
      </p:sp>
      <p:grpSp>
        <p:nvGrpSpPr>
          <p:cNvPr name="Group 20" id="20"/>
          <p:cNvGrpSpPr>
            <a:grpSpLocks noChangeAspect="true"/>
          </p:cNvGrpSpPr>
          <p:nvPr/>
        </p:nvGrpSpPr>
        <p:grpSpPr>
          <a:xfrm rot="0">
            <a:off x="6492701" y="3055286"/>
            <a:ext cx="5464076" cy="1083171"/>
            <a:chOff x="0" y="0"/>
            <a:chExt cx="7285435" cy="1444228"/>
          </a:xfrm>
        </p:grpSpPr>
        <p:sp>
          <p:nvSpPr>
            <p:cNvPr name="Freeform 21" id="21" descr="preencoded.png"/>
            <p:cNvSpPr/>
            <p:nvPr/>
          </p:nvSpPr>
          <p:spPr>
            <a:xfrm flipH="false" flipV="false" rot="0">
              <a:off x="0" y="0"/>
              <a:ext cx="7285482" cy="1444244"/>
            </a:xfrm>
            <a:custGeom>
              <a:avLst/>
              <a:gdLst/>
              <a:ahLst/>
              <a:cxnLst/>
              <a:rect r="r" b="b" t="t" l="l"/>
              <a:pathLst>
                <a:path h="1444244" w="7285482">
                  <a:moveTo>
                    <a:pt x="0" y="0"/>
                  </a:moveTo>
                  <a:lnTo>
                    <a:pt x="7285482" y="0"/>
                  </a:lnTo>
                  <a:lnTo>
                    <a:pt x="7285482" y="1444244"/>
                  </a:lnTo>
                  <a:lnTo>
                    <a:pt x="0" y="14442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93" r="0" b="-92"/>
              </a:stretch>
            </a:blip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7791" y="7618506"/>
            <a:ext cx="3563391" cy="441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750" b="true">
                <a:solidFill>
                  <a:srgbClr val="384653"/>
                </a:solidFill>
                <a:latin typeface="Barlow Bold"/>
                <a:ea typeface="Barlow Bold"/>
                <a:cs typeface="Barlow Bold"/>
                <a:sym typeface="Barlow Bold"/>
              </a:rPr>
              <a:t>Web</a:t>
            </a:r>
            <a:r>
              <a:rPr lang="en-US" sz="2750" b="true">
                <a:solidFill>
                  <a:srgbClr val="384653"/>
                </a:solidFill>
                <a:latin typeface="Barlow Bold"/>
                <a:ea typeface="Barlow Bold"/>
                <a:cs typeface="Barlow Bold"/>
                <a:sym typeface="Barlow Bold"/>
              </a:rPr>
              <a:t> Interface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137791" y="8178546"/>
            <a:ext cx="4922639" cy="809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125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Interactive search, real-time preview, recommendations.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 descr="preencoded.png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0314756" y="0"/>
            <a:ext cx="8396764" cy="10287000"/>
          </a:xfrm>
          <a:custGeom>
            <a:avLst/>
            <a:gdLst/>
            <a:ahLst/>
            <a:cxnLst/>
            <a:rect r="r" b="b" t="t" l="l"/>
            <a:pathLst>
              <a:path h="10287000" w="8396764">
                <a:moveTo>
                  <a:pt x="0" y="0"/>
                </a:moveTo>
                <a:lnTo>
                  <a:pt x="8396764" y="0"/>
                </a:lnTo>
                <a:lnTo>
                  <a:pt x="83967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-252133" y="971550"/>
            <a:ext cx="12958813" cy="12061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72"/>
              </a:lnSpc>
            </a:pPr>
            <a:r>
              <a:rPr lang="en-US" sz="7599" b="true">
                <a:solidFill>
                  <a:srgbClr val="2E3C4E"/>
                </a:solidFill>
                <a:latin typeface="Barlow Bold"/>
                <a:ea typeface="Barlow Bold"/>
                <a:cs typeface="Barlow Bold"/>
                <a:sym typeface="Barlow Bold"/>
              </a:rPr>
              <a:t>Features &amp; Functionality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5716552"/>
            <a:ext cx="4276130" cy="553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87"/>
              </a:lnSpc>
            </a:pPr>
            <a:r>
              <a:rPr lang="en-US" sz="3312" b="true">
                <a:solidFill>
                  <a:srgbClr val="2E3C4E"/>
                </a:solidFill>
                <a:latin typeface="Barlow Bold"/>
                <a:ea typeface="Barlow Bold"/>
                <a:cs typeface="Barlow Bold"/>
                <a:sym typeface="Barlow Bold"/>
              </a:rPr>
              <a:t>Search &amp; Browse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6464562"/>
            <a:ext cx="7865715" cy="509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0477" indent="-160238" lvl="1">
              <a:lnSpc>
                <a:spcPts val="3374"/>
              </a:lnSpc>
              <a:buFont typeface="Arial"/>
              <a:buChar char="•"/>
            </a:pPr>
            <a:r>
              <a:rPr lang="en-US" sz="2125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Full-text search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6992605"/>
            <a:ext cx="7865715" cy="509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0477" indent="-160238" lvl="1">
              <a:lnSpc>
                <a:spcPts val="3374"/>
              </a:lnSpc>
              <a:buFont typeface="Arial"/>
              <a:buChar char="•"/>
            </a:pPr>
            <a:r>
              <a:rPr lang="en-US" sz="2125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Content preview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7520647"/>
            <a:ext cx="7865715" cy="509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0477" indent="-160238" lvl="1">
              <a:lnSpc>
                <a:spcPts val="3374"/>
              </a:lnSpc>
              <a:buFont typeface="Arial"/>
              <a:buChar char="•"/>
            </a:pPr>
            <a:r>
              <a:rPr lang="en-US" sz="2125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Similar page recommendations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8048688"/>
            <a:ext cx="7865715" cy="509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0477" indent="-160238" lvl="1">
              <a:lnSpc>
                <a:spcPts val="3374"/>
              </a:lnSpc>
              <a:buFont typeface="Arial"/>
              <a:buChar char="•"/>
            </a:pPr>
            <a:r>
              <a:rPr lang="en-US" sz="2125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Content type filtering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2905606"/>
            <a:ext cx="4276130" cy="553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87"/>
              </a:lnSpc>
            </a:pPr>
            <a:r>
              <a:rPr lang="en-US" sz="3312" b="true">
                <a:solidFill>
                  <a:srgbClr val="2E3C4E"/>
                </a:solidFill>
                <a:latin typeface="Barlow Bold"/>
                <a:ea typeface="Barlow Bold"/>
                <a:cs typeface="Barlow Bold"/>
                <a:sym typeface="Barlow Bold"/>
              </a:rPr>
              <a:t>Analysis Tools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3653616"/>
            <a:ext cx="7865715" cy="509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0477" indent="-160238" lvl="1">
              <a:lnSpc>
                <a:spcPts val="3374"/>
              </a:lnSpc>
              <a:buFont typeface="Arial"/>
              <a:buChar char="•"/>
            </a:pPr>
            <a:r>
              <a:rPr lang="en-US" sz="2125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Content distribution visualization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4181659"/>
            <a:ext cx="7865715" cy="509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0477" indent="-160238" lvl="1">
              <a:lnSpc>
                <a:spcPts val="3374"/>
              </a:lnSpc>
              <a:buFont typeface="Arial"/>
              <a:buChar char="•"/>
            </a:pPr>
            <a:r>
              <a:rPr lang="en-US" sz="2125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Similarity score analysis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8700" y="4709701"/>
            <a:ext cx="7865715" cy="509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0477" indent="-160238" lvl="1">
              <a:lnSpc>
                <a:spcPts val="3374"/>
              </a:lnSpc>
              <a:buFont typeface="Arial"/>
              <a:buChar char="•"/>
            </a:pPr>
            <a:r>
              <a:rPr lang="en-US" sz="2125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Webpage relationship mapping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 descr="preencoded.png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6850568" y="241409"/>
            <a:ext cx="14565217" cy="5205235"/>
          </a:xfrm>
          <a:custGeom>
            <a:avLst/>
            <a:gdLst/>
            <a:ahLst/>
            <a:cxnLst/>
            <a:rect r="r" b="b" t="t" l="l"/>
            <a:pathLst>
              <a:path h="5205235" w="14565217">
                <a:moveTo>
                  <a:pt x="0" y="0"/>
                </a:moveTo>
                <a:lnTo>
                  <a:pt x="14565217" y="0"/>
                </a:lnTo>
                <a:lnTo>
                  <a:pt x="14565217" y="5205235"/>
                </a:lnTo>
                <a:lnTo>
                  <a:pt x="0" y="52052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3818" t="-19232" r="-4161" b="-41022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661628" y="5446644"/>
            <a:ext cx="8626372" cy="4444805"/>
          </a:xfrm>
          <a:custGeom>
            <a:avLst/>
            <a:gdLst/>
            <a:ahLst/>
            <a:cxnLst/>
            <a:rect r="r" b="b" t="t" l="l"/>
            <a:pathLst>
              <a:path h="4444805" w="8626372">
                <a:moveTo>
                  <a:pt x="0" y="0"/>
                </a:moveTo>
                <a:lnTo>
                  <a:pt x="8626372" y="0"/>
                </a:lnTo>
                <a:lnTo>
                  <a:pt x="8626372" y="4444805"/>
                </a:lnTo>
                <a:lnTo>
                  <a:pt x="0" y="444480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407" t="0" r="-7641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054354" y="6065769"/>
            <a:ext cx="4466490" cy="2974234"/>
          </a:xfrm>
          <a:custGeom>
            <a:avLst/>
            <a:gdLst/>
            <a:ahLst/>
            <a:cxnLst/>
            <a:rect r="r" b="b" t="t" l="l"/>
            <a:pathLst>
              <a:path h="2974234" w="4466490">
                <a:moveTo>
                  <a:pt x="0" y="0"/>
                </a:moveTo>
                <a:lnTo>
                  <a:pt x="4466490" y="0"/>
                </a:lnTo>
                <a:lnTo>
                  <a:pt x="4466490" y="2974234"/>
                </a:lnTo>
                <a:lnTo>
                  <a:pt x="0" y="297423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7000" t="-4542" r="-3500" b="-3942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94700" y="396894"/>
            <a:ext cx="6792898" cy="12159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25"/>
              </a:lnSpc>
            </a:pPr>
            <a:r>
              <a:rPr lang="en-US" sz="7687" b="true">
                <a:solidFill>
                  <a:srgbClr val="2E3C4E"/>
                </a:solidFill>
                <a:latin typeface="Barlow Bold"/>
                <a:ea typeface="Barlow Bold"/>
                <a:cs typeface="Barlow Bold"/>
                <a:sym typeface="Barlow Bold"/>
              </a:rPr>
              <a:t>User </a:t>
            </a:r>
            <a:r>
              <a:rPr lang="en-US" sz="7687" b="true">
                <a:solidFill>
                  <a:srgbClr val="2E3C4E"/>
                </a:solidFill>
                <a:latin typeface="Barlow Bold"/>
                <a:ea typeface="Barlow Bold"/>
                <a:cs typeface="Barlow Bold"/>
                <a:sym typeface="Barlow Bold"/>
              </a:rPr>
              <a:t>Interface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11709" y="2154287"/>
            <a:ext cx="4276130" cy="553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87"/>
              </a:lnSpc>
            </a:pPr>
            <a:r>
              <a:rPr lang="en-US" sz="3312" b="true">
                <a:solidFill>
                  <a:srgbClr val="2E3C4E"/>
                </a:solidFill>
                <a:latin typeface="Barlow Bold"/>
                <a:ea typeface="Barlow Bold"/>
                <a:cs typeface="Barlow Bold"/>
                <a:sym typeface="Barlow Bold"/>
              </a:rPr>
              <a:t>Main Components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11709" y="2902297"/>
            <a:ext cx="7865715" cy="509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0477" indent="-160238" lvl="1">
              <a:lnSpc>
                <a:spcPts val="3374"/>
              </a:lnSpc>
              <a:buFont typeface="Arial"/>
              <a:buChar char="•"/>
            </a:pPr>
            <a:r>
              <a:rPr lang="en-US" sz="2125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Search bar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11709" y="3430340"/>
            <a:ext cx="7865715" cy="509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0477" indent="-160238" lvl="1">
              <a:lnSpc>
                <a:spcPts val="3374"/>
              </a:lnSpc>
              <a:buFont typeface="Arial"/>
              <a:buChar char="•"/>
            </a:pPr>
            <a:r>
              <a:rPr lang="en-US" sz="2125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Content preview panel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11709" y="3958382"/>
            <a:ext cx="7865715" cy="509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0477" indent="-160238" lvl="1">
              <a:lnSpc>
                <a:spcPts val="3374"/>
              </a:lnSpc>
              <a:buFont typeface="Arial"/>
              <a:buChar char="•"/>
            </a:pPr>
            <a:r>
              <a:rPr lang="en-US" sz="2125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Similar pages feed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11709" y="4486424"/>
            <a:ext cx="7865715" cy="509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0477" indent="-160238" lvl="1">
              <a:lnSpc>
                <a:spcPts val="3374"/>
              </a:lnSpc>
              <a:buFont typeface="Arial"/>
              <a:buChar char="•"/>
            </a:pPr>
            <a:r>
              <a:rPr lang="en-US" sz="2125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Analysis visualizations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11709" y="5596086"/>
            <a:ext cx="4276130" cy="553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87"/>
              </a:lnSpc>
            </a:pPr>
            <a:r>
              <a:rPr lang="en-US" sz="3312" b="true">
                <a:solidFill>
                  <a:srgbClr val="2E3C4E"/>
                </a:solidFill>
                <a:latin typeface="Barlow Bold"/>
                <a:ea typeface="Barlow Bold"/>
                <a:cs typeface="Barlow Bold"/>
                <a:sym typeface="Barlow Bold"/>
              </a:rPr>
              <a:t>User Experience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11709" y="6344096"/>
            <a:ext cx="7865715" cy="509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0477" indent="-160238" lvl="1">
              <a:lnSpc>
                <a:spcPts val="3374"/>
              </a:lnSpc>
              <a:buFont typeface="Arial"/>
              <a:buChar char="•"/>
            </a:pPr>
            <a:r>
              <a:rPr lang="en-US" sz="2125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Clean, responsive design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11709" y="6872139"/>
            <a:ext cx="7865715" cy="509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0477" indent="-160238" lvl="1">
              <a:lnSpc>
                <a:spcPts val="3374"/>
              </a:lnSpc>
              <a:buFont typeface="Arial"/>
              <a:buChar char="•"/>
            </a:pPr>
            <a:r>
              <a:rPr lang="en-US" sz="2125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Real-time content loading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11709" y="7400181"/>
            <a:ext cx="7865715" cy="509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0477" indent="-160238" lvl="1">
              <a:lnSpc>
                <a:spcPts val="3374"/>
              </a:lnSpc>
              <a:buFont typeface="Arial"/>
              <a:buChar char="•"/>
            </a:pPr>
            <a:r>
              <a:rPr lang="en-US" sz="2125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Interactive visualizations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11709" y="7928222"/>
            <a:ext cx="7865715" cy="509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0477" indent="-160238" lvl="1">
              <a:lnSpc>
                <a:spcPts val="3374"/>
              </a:lnSpc>
              <a:buFont typeface="Arial"/>
              <a:buChar char="•"/>
            </a:pPr>
            <a:r>
              <a:rPr lang="en-US" sz="2125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Advanced search options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 descr="preencoded.png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5F6FF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7362304" y="2201761"/>
            <a:ext cx="3563391" cy="473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750" b="true">
                <a:solidFill>
                  <a:srgbClr val="2E3C4E"/>
                </a:solidFill>
                <a:latin typeface="Barlow Bold"/>
                <a:ea typeface="Barlow Bold"/>
                <a:cs typeface="Barlow Bold"/>
                <a:sym typeface="Barlow Bold"/>
              </a:rPr>
              <a:t>Future Enhancements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226347" y="2898722"/>
            <a:ext cx="9835306" cy="1277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25"/>
              </a:lnSpc>
            </a:pPr>
            <a:r>
              <a:rPr lang="en-US" sz="7687" b="true">
                <a:solidFill>
                  <a:srgbClr val="2E3C4E"/>
                </a:solidFill>
                <a:latin typeface="Barlow Bold"/>
                <a:ea typeface="Barlow Bold"/>
                <a:cs typeface="Barlow Bold"/>
                <a:sym typeface="Barlow Bold"/>
              </a:rPr>
              <a:t>Evolving Capabilities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2026294" y="5215943"/>
            <a:ext cx="618828" cy="618828"/>
            <a:chOff x="0" y="0"/>
            <a:chExt cx="825103" cy="82510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6350" y="6350"/>
              <a:ext cx="812419" cy="812419"/>
            </a:xfrm>
            <a:custGeom>
              <a:avLst/>
              <a:gdLst/>
              <a:ahLst/>
              <a:cxnLst/>
              <a:rect r="r" b="b" t="t" l="l"/>
              <a:pathLst>
                <a:path h="812419" w="812419">
                  <a:moveTo>
                    <a:pt x="0" y="406146"/>
                  </a:moveTo>
                  <a:cubicBezTo>
                    <a:pt x="0" y="181864"/>
                    <a:pt x="181864" y="0"/>
                    <a:pt x="406146" y="0"/>
                  </a:cubicBezTo>
                  <a:cubicBezTo>
                    <a:pt x="630428" y="0"/>
                    <a:pt x="812419" y="181864"/>
                    <a:pt x="812419" y="406146"/>
                  </a:cubicBezTo>
                  <a:cubicBezTo>
                    <a:pt x="812419" y="630428"/>
                    <a:pt x="630555" y="812419"/>
                    <a:pt x="406146" y="812419"/>
                  </a:cubicBezTo>
                  <a:cubicBezTo>
                    <a:pt x="181737" y="812419"/>
                    <a:pt x="0" y="630555"/>
                    <a:pt x="0" y="406146"/>
                  </a:cubicBezTo>
                  <a:close/>
                </a:path>
              </a:pathLst>
            </a:custGeom>
            <a:solidFill>
              <a:srgbClr val="D4E9F7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25119" cy="825119"/>
            </a:xfrm>
            <a:custGeom>
              <a:avLst/>
              <a:gdLst/>
              <a:ahLst/>
              <a:cxnLst/>
              <a:rect r="r" b="b" t="t" l="l"/>
              <a:pathLst>
                <a:path h="825119" w="825119">
                  <a:moveTo>
                    <a:pt x="0" y="412496"/>
                  </a:moveTo>
                  <a:cubicBezTo>
                    <a:pt x="0" y="184658"/>
                    <a:pt x="184658" y="0"/>
                    <a:pt x="412496" y="0"/>
                  </a:cubicBezTo>
                  <a:cubicBezTo>
                    <a:pt x="413639" y="0"/>
                    <a:pt x="414909" y="381"/>
                    <a:pt x="415925" y="1016"/>
                  </a:cubicBezTo>
                  <a:lnTo>
                    <a:pt x="412496" y="6350"/>
                  </a:lnTo>
                  <a:lnTo>
                    <a:pt x="412496" y="0"/>
                  </a:lnTo>
                  <a:lnTo>
                    <a:pt x="412496" y="6350"/>
                  </a:lnTo>
                  <a:lnTo>
                    <a:pt x="412496" y="0"/>
                  </a:lnTo>
                  <a:cubicBezTo>
                    <a:pt x="640334" y="0"/>
                    <a:pt x="825119" y="184658"/>
                    <a:pt x="825119" y="412496"/>
                  </a:cubicBezTo>
                  <a:cubicBezTo>
                    <a:pt x="825119" y="414909"/>
                    <a:pt x="823722" y="417068"/>
                    <a:pt x="821563" y="418211"/>
                  </a:cubicBezTo>
                  <a:lnTo>
                    <a:pt x="818769" y="412496"/>
                  </a:lnTo>
                  <a:lnTo>
                    <a:pt x="825119" y="412496"/>
                  </a:lnTo>
                  <a:cubicBezTo>
                    <a:pt x="825119" y="640334"/>
                    <a:pt x="640461" y="824992"/>
                    <a:pt x="412623" y="824992"/>
                  </a:cubicBezTo>
                  <a:lnTo>
                    <a:pt x="412623" y="818642"/>
                  </a:lnTo>
                  <a:lnTo>
                    <a:pt x="412623" y="812292"/>
                  </a:lnTo>
                  <a:lnTo>
                    <a:pt x="412623" y="818642"/>
                  </a:lnTo>
                  <a:lnTo>
                    <a:pt x="412623" y="824992"/>
                  </a:lnTo>
                  <a:cubicBezTo>
                    <a:pt x="184658" y="825119"/>
                    <a:pt x="0" y="640334"/>
                    <a:pt x="0" y="412496"/>
                  </a:cubicBezTo>
                  <a:lnTo>
                    <a:pt x="6350" y="412496"/>
                  </a:lnTo>
                  <a:lnTo>
                    <a:pt x="0" y="412496"/>
                  </a:lnTo>
                  <a:moveTo>
                    <a:pt x="12700" y="412496"/>
                  </a:moveTo>
                  <a:lnTo>
                    <a:pt x="6350" y="412496"/>
                  </a:lnTo>
                  <a:lnTo>
                    <a:pt x="12700" y="412496"/>
                  </a:lnTo>
                  <a:cubicBezTo>
                    <a:pt x="12700" y="633349"/>
                    <a:pt x="191770" y="812419"/>
                    <a:pt x="412496" y="812419"/>
                  </a:cubicBezTo>
                  <a:cubicBezTo>
                    <a:pt x="416052" y="812419"/>
                    <a:pt x="418846" y="815213"/>
                    <a:pt x="418846" y="818769"/>
                  </a:cubicBezTo>
                  <a:cubicBezTo>
                    <a:pt x="418846" y="822325"/>
                    <a:pt x="416052" y="825119"/>
                    <a:pt x="412496" y="825119"/>
                  </a:cubicBezTo>
                  <a:cubicBezTo>
                    <a:pt x="408940" y="825119"/>
                    <a:pt x="406146" y="822325"/>
                    <a:pt x="406146" y="818769"/>
                  </a:cubicBezTo>
                  <a:cubicBezTo>
                    <a:pt x="406146" y="815213"/>
                    <a:pt x="408940" y="812419"/>
                    <a:pt x="412496" y="812419"/>
                  </a:cubicBezTo>
                  <a:cubicBezTo>
                    <a:pt x="633349" y="812419"/>
                    <a:pt x="812292" y="633349"/>
                    <a:pt x="812292" y="412623"/>
                  </a:cubicBezTo>
                  <a:cubicBezTo>
                    <a:pt x="812292" y="410210"/>
                    <a:pt x="813689" y="408051"/>
                    <a:pt x="815848" y="406908"/>
                  </a:cubicBezTo>
                  <a:lnTo>
                    <a:pt x="818642" y="412623"/>
                  </a:lnTo>
                  <a:lnTo>
                    <a:pt x="812292" y="412623"/>
                  </a:lnTo>
                  <a:cubicBezTo>
                    <a:pt x="812419" y="191770"/>
                    <a:pt x="633349" y="12700"/>
                    <a:pt x="412496" y="12700"/>
                  </a:cubicBezTo>
                  <a:cubicBezTo>
                    <a:pt x="411353" y="12700"/>
                    <a:pt x="410083" y="12319"/>
                    <a:pt x="409067" y="11684"/>
                  </a:cubicBezTo>
                  <a:lnTo>
                    <a:pt x="412496" y="6350"/>
                  </a:lnTo>
                  <a:lnTo>
                    <a:pt x="412496" y="12700"/>
                  </a:lnTo>
                  <a:cubicBezTo>
                    <a:pt x="191770" y="12700"/>
                    <a:pt x="12700" y="191770"/>
                    <a:pt x="12700" y="412496"/>
                  </a:cubicBezTo>
                  <a:close/>
                </a:path>
              </a:pathLst>
            </a:custGeom>
            <a:solidFill>
              <a:srgbClr val="BACFDD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2911078" y="5285148"/>
            <a:ext cx="3704481" cy="473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750" b="true">
                <a:solidFill>
                  <a:srgbClr val="384653"/>
                </a:solidFill>
                <a:latin typeface="Barlow Bold"/>
                <a:ea typeface="Barlow Bold"/>
                <a:cs typeface="Barlow Bold"/>
                <a:sym typeface="Barlow Bold"/>
              </a:rPr>
              <a:t>Multi-language Support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0391626" y="5215943"/>
            <a:ext cx="618827" cy="618828"/>
            <a:chOff x="0" y="0"/>
            <a:chExt cx="825103" cy="82510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6350" y="6350"/>
              <a:ext cx="812419" cy="812419"/>
            </a:xfrm>
            <a:custGeom>
              <a:avLst/>
              <a:gdLst/>
              <a:ahLst/>
              <a:cxnLst/>
              <a:rect r="r" b="b" t="t" l="l"/>
              <a:pathLst>
                <a:path h="812419" w="812419">
                  <a:moveTo>
                    <a:pt x="0" y="406146"/>
                  </a:moveTo>
                  <a:cubicBezTo>
                    <a:pt x="0" y="181864"/>
                    <a:pt x="181864" y="0"/>
                    <a:pt x="406146" y="0"/>
                  </a:cubicBezTo>
                  <a:cubicBezTo>
                    <a:pt x="630428" y="0"/>
                    <a:pt x="812419" y="181864"/>
                    <a:pt x="812419" y="406146"/>
                  </a:cubicBezTo>
                  <a:cubicBezTo>
                    <a:pt x="812419" y="630428"/>
                    <a:pt x="630555" y="812419"/>
                    <a:pt x="406146" y="812419"/>
                  </a:cubicBezTo>
                  <a:cubicBezTo>
                    <a:pt x="181737" y="812419"/>
                    <a:pt x="0" y="630555"/>
                    <a:pt x="0" y="406146"/>
                  </a:cubicBezTo>
                  <a:close/>
                </a:path>
              </a:pathLst>
            </a:custGeom>
            <a:solidFill>
              <a:srgbClr val="D4E9F7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25119" cy="825119"/>
            </a:xfrm>
            <a:custGeom>
              <a:avLst/>
              <a:gdLst/>
              <a:ahLst/>
              <a:cxnLst/>
              <a:rect r="r" b="b" t="t" l="l"/>
              <a:pathLst>
                <a:path h="825119" w="825119">
                  <a:moveTo>
                    <a:pt x="0" y="412496"/>
                  </a:moveTo>
                  <a:cubicBezTo>
                    <a:pt x="0" y="184658"/>
                    <a:pt x="184658" y="0"/>
                    <a:pt x="412496" y="0"/>
                  </a:cubicBezTo>
                  <a:cubicBezTo>
                    <a:pt x="413639" y="0"/>
                    <a:pt x="414909" y="381"/>
                    <a:pt x="415925" y="1016"/>
                  </a:cubicBezTo>
                  <a:lnTo>
                    <a:pt x="412496" y="6350"/>
                  </a:lnTo>
                  <a:lnTo>
                    <a:pt x="412496" y="0"/>
                  </a:lnTo>
                  <a:lnTo>
                    <a:pt x="412496" y="6350"/>
                  </a:lnTo>
                  <a:lnTo>
                    <a:pt x="412496" y="0"/>
                  </a:lnTo>
                  <a:cubicBezTo>
                    <a:pt x="640334" y="0"/>
                    <a:pt x="825119" y="184658"/>
                    <a:pt x="825119" y="412496"/>
                  </a:cubicBezTo>
                  <a:cubicBezTo>
                    <a:pt x="825119" y="414909"/>
                    <a:pt x="823722" y="417068"/>
                    <a:pt x="821563" y="418211"/>
                  </a:cubicBezTo>
                  <a:lnTo>
                    <a:pt x="818769" y="412496"/>
                  </a:lnTo>
                  <a:lnTo>
                    <a:pt x="825119" y="412496"/>
                  </a:lnTo>
                  <a:cubicBezTo>
                    <a:pt x="825119" y="640334"/>
                    <a:pt x="640461" y="824992"/>
                    <a:pt x="412623" y="824992"/>
                  </a:cubicBezTo>
                  <a:lnTo>
                    <a:pt x="412623" y="818642"/>
                  </a:lnTo>
                  <a:lnTo>
                    <a:pt x="412623" y="812292"/>
                  </a:lnTo>
                  <a:lnTo>
                    <a:pt x="412623" y="818642"/>
                  </a:lnTo>
                  <a:lnTo>
                    <a:pt x="412623" y="824992"/>
                  </a:lnTo>
                  <a:cubicBezTo>
                    <a:pt x="184658" y="825119"/>
                    <a:pt x="0" y="640334"/>
                    <a:pt x="0" y="412496"/>
                  </a:cubicBezTo>
                  <a:lnTo>
                    <a:pt x="6350" y="412496"/>
                  </a:lnTo>
                  <a:lnTo>
                    <a:pt x="0" y="412496"/>
                  </a:lnTo>
                  <a:moveTo>
                    <a:pt x="12700" y="412496"/>
                  </a:moveTo>
                  <a:lnTo>
                    <a:pt x="6350" y="412496"/>
                  </a:lnTo>
                  <a:lnTo>
                    <a:pt x="12700" y="412496"/>
                  </a:lnTo>
                  <a:cubicBezTo>
                    <a:pt x="12700" y="633349"/>
                    <a:pt x="191770" y="812419"/>
                    <a:pt x="412496" y="812419"/>
                  </a:cubicBezTo>
                  <a:cubicBezTo>
                    <a:pt x="416052" y="812419"/>
                    <a:pt x="418846" y="815213"/>
                    <a:pt x="418846" y="818769"/>
                  </a:cubicBezTo>
                  <a:cubicBezTo>
                    <a:pt x="418846" y="822325"/>
                    <a:pt x="416052" y="825119"/>
                    <a:pt x="412496" y="825119"/>
                  </a:cubicBezTo>
                  <a:cubicBezTo>
                    <a:pt x="408940" y="825119"/>
                    <a:pt x="406146" y="822325"/>
                    <a:pt x="406146" y="818769"/>
                  </a:cubicBezTo>
                  <a:cubicBezTo>
                    <a:pt x="406146" y="815213"/>
                    <a:pt x="408940" y="812419"/>
                    <a:pt x="412496" y="812419"/>
                  </a:cubicBezTo>
                  <a:cubicBezTo>
                    <a:pt x="633349" y="812419"/>
                    <a:pt x="812292" y="633349"/>
                    <a:pt x="812292" y="412623"/>
                  </a:cubicBezTo>
                  <a:cubicBezTo>
                    <a:pt x="812292" y="410210"/>
                    <a:pt x="813689" y="408051"/>
                    <a:pt x="815848" y="406908"/>
                  </a:cubicBezTo>
                  <a:lnTo>
                    <a:pt x="818642" y="412623"/>
                  </a:lnTo>
                  <a:lnTo>
                    <a:pt x="812292" y="412623"/>
                  </a:lnTo>
                  <a:cubicBezTo>
                    <a:pt x="812419" y="191770"/>
                    <a:pt x="633349" y="12700"/>
                    <a:pt x="412496" y="12700"/>
                  </a:cubicBezTo>
                  <a:cubicBezTo>
                    <a:pt x="411353" y="12700"/>
                    <a:pt x="410083" y="12319"/>
                    <a:pt x="409067" y="11684"/>
                  </a:cubicBezTo>
                  <a:lnTo>
                    <a:pt x="412496" y="6350"/>
                  </a:lnTo>
                  <a:lnTo>
                    <a:pt x="412496" y="12700"/>
                  </a:lnTo>
                  <a:cubicBezTo>
                    <a:pt x="191770" y="12700"/>
                    <a:pt x="12700" y="191770"/>
                    <a:pt x="12700" y="412496"/>
                  </a:cubicBezTo>
                  <a:close/>
                </a:path>
              </a:pathLst>
            </a:custGeom>
            <a:solidFill>
              <a:srgbClr val="BACFDD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1276409" y="5285148"/>
            <a:ext cx="4985296" cy="879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750" b="true">
                <a:solidFill>
                  <a:srgbClr val="384653"/>
                </a:solidFill>
                <a:latin typeface="Barlow Bold"/>
                <a:ea typeface="Barlow Bold"/>
                <a:cs typeface="Barlow Bold"/>
                <a:sym typeface="Barlow Bold"/>
              </a:rPr>
              <a:t>Advanced Similarity Algorithms (BERT pretrained model)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2026294" y="6366832"/>
            <a:ext cx="618828" cy="618827"/>
            <a:chOff x="0" y="0"/>
            <a:chExt cx="825103" cy="82510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6350" y="6350"/>
              <a:ext cx="812419" cy="812419"/>
            </a:xfrm>
            <a:custGeom>
              <a:avLst/>
              <a:gdLst/>
              <a:ahLst/>
              <a:cxnLst/>
              <a:rect r="r" b="b" t="t" l="l"/>
              <a:pathLst>
                <a:path h="812419" w="812419">
                  <a:moveTo>
                    <a:pt x="0" y="406146"/>
                  </a:moveTo>
                  <a:cubicBezTo>
                    <a:pt x="0" y="181864"/>
                    <a:pt x="181864" y="0"/>
                    <a:pt x="406146" y="0"/>
                  </a:cubicBezTo>
                  <a:cubicBezTo>
                    <a:pt x="630428" y="0"/>
                    <a:pt x="812419" y="181864"/>
                    <a:pt x="812419" y="406146"/>
                  </a:cubicBezTo>
                  <a:cubicBezTo>
                    <a:pt x="812419" y="630428"/>
                    <a:pt x="630555" y="812419"/>
                    <a:pt x="406146" y="812419"/>
                  </a:cubicBezTo>
                  <a:cubicBezTo>
                    <a:pt x="181737" y="812419"/>
                    <a:pt x="0" y="630555"/>
                    <a:pt x="0" y="406146"/>
                  </a:cubicBezTo>
                  <a:close/>
                </a:path>
              </a:pathLst>
            </a:custGeom>
            <a:solidFill>
              <a:srgbClr val="D4E9F7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25119" cy="825119"/>
            </a:xfrm>
            <a:custGeom>
              <a:avLst/>
              <a:gdLst/>
              <a:ahLst/>
              <a:cxnLst/>
              <a:rect r="r" b="b" t="t" l="l"/>
              <a:pathLst>
                <a:path h="825119" w="825119">
                  <a:moveTo>
                    <a:pt x="0" y="412496"/>
                  </a:moveTo>
                  <a:cubicBezTo>
                    <a:pt x="0" y="184658"/>
                    <a:pt x="184658" y="0"/>
                    <a:pt x="412496" y="0"/>
                  </a:cubicBezTo>
                  <a:cubicBezTo>
                    <a:pt x="413639" y="0"/>
                    <a:pt x="414909" y="381"/>
                    <a:pt x="415925" y="1016"/>
                  </a:cubicBezTo>
                  <a:lnTo>
                    <a:pt x="412496" y="6350"/>
                  </a:lnTo>
                  <a:lnTo>
                    <a:pt x="412496" y="0"/>
                  </a:lnTo>
                  <a:lnTo>
                    <a:pt x="412496" y="6350"/>
                  </a:lnTo>
                  <a:lnTo>
                    <a:pt x="412496" y="0"/>
                  </a:lnTo>
                  <a:cubicBezTo>
                    <a:pt x="640334" y="0"/>
                    <a:pt x="825119" y="184658"/>
                    <a:pt x="825119" y="412496"/>
                  </a:cubicBezTo>
                  <a:cubicBezTo>
                    <a:pt x="825119" y="414909"/>
                    <a:pt x="823722" y="417068"/>
                    <a:pt x="821563" y="418211"/>
                  </a:cubicBezTo>
                  <a:lnTo>
                    <a:pt x="818769" y="412496"/>
                  </a:lnTo>
                  <a:lnTo>
                    <a:pt x="825119" y="412496"/>
                  </a:lnTo>
                  <a:cubicBezTo>
                    <a:pt x="825119" y="640334"/>
                    <a:pt x="640461" y="824992"/>
                    <a:pt x="412623" y="824992"/>
                  </a:cubicBezTo>
                  <a:lnTo>
                    <a:pt x="412623" y="818642"/>
                  </a:lnTo>
                  <a:lnTo>
                    <a:pt x="412623" y="812292"/>
                  </a:lnTo>
                  <a:lnTo>
                    <a:pt x="412623" y="818642"/>
                  </a:lnTo>
                  <a:lnTo>
                    <a:pt x="412623" y="824992"/>
                  </a:lnTo>
                  <a:cubicBezTo>
                    <a:pt x="184658" y="825119"/>
                    <a:pt x="0" y="640334"/>
                    <a:pt x="0" y="412496"/>
                  </a:cubicBezTo>
                  <a:lnTo>
                    <a:pt x="6350" y="412496"/>
                  </a:lnTo>
                  <a:lnTo>
                    <a:pt x="0" y="412496"/>
                  </a:lnTo>
                  <a:moveTo>
                    <a:pt x="12700" y="412496"/>
                  </a:moveTo>
                  <a:lnTo>
                    <a:pt x="6350" y="412496"/>
                  </a:lnTo>
                  <a:lnTo>
                    <a:pt x="12700" y="412496"/>
                  </a:lnTo>
                  <a:cubicBezTo>
                    <a:pt x="12700" y="633349"/>
                    <a:pt x="191770" y="812419"/>
                    <a:pt x="412496" y="812419"/>
                  </a:cubicBezTo>
                  <a:cubicBezTo>
                    <a:pt x="416052" y="812419"/>
                    <a:pt x="418846" y="815213"/>
                    <a:pt x="418846" y="818769"/>
                  </a:cubicBezTo>
                  <a:cubicBezTo>
                    <a:pt x="418846" y="822325"/>
                    <a:pt x="416052" y="825119"/>
                    <a:pt x="412496" y="825119"/>
                  </a:cubicBezTo>
                  <a:cubicBezTo>
                    <a:pt x="408940" y="825119"/>
                    <a:pt x="406146" y="822325"/>
                    <a:pt x="406146" y="818769"/>
                  </a:cubicBezTo>
                  <a:cubicBezTo>
                    <a:pt x="406146" y="815213"/>
                    <a:pt x="408940" y="812419"/>
                    <a:pt x="412496" y="812419"/>
                  </a:cubicBezTo>
                  <a:cubicBezTo>
                    <a:pt x="633349" y="812419"/>
                    <a:pt x="812292" y="633349"/>
                    <a:pt x="812292" y="412623"/>
                  </a:cubicBezTo>
                  <a:cubicBezTo>
                    <a:pt x="812292" y="410210"/>
                    <a:pt x="813689" y="408051"/>
                    <a:pt x="815848" y="406908"/>
                  </a:cubicBezTo>
                  <a:lnTo>
                    <a:pt x="818642" y="412623"/>
                  </a:lnTo>
                  <a:lnTo>
                    <a:pt x="812292" y="412623"/>
                  </a:lnTo>
                  <a:cubicBezTo>
                    <a:pt x="812419" y="191770"/>
                    <a:pt x="633349" y="12700"/>
                    <a:pt x="412496" y="12700"/>
                  </a:cubicBezTo>
                  <a:cubicBezTo>
                    <a:pt x="411353" y="12700"/>
                    <a:pt x="410083" y="12319"/>
                    <a:pt x="409067" y="11684"/>
                  </a:cubicBezTo>
                  <a:lnTo>
                    <a:pt x="412496" y="6350"/>
                  </a:lnTo>
                  <a:lnTo>
                    <a:pt x="412496" y="12700"/>
                  </a:lnTo>
                  <a:cubicBezTo>
                    <a:pt x="191770" y="12700"/>
                    <a:pt x="12700" y="191770"/>
                    <a:pt x="12700" y="412496"/>
                  </a:cubicBezTo>
                  <a:close/>
                </a:path>
              </a:pathLst>
            </a:custGeom>
            <a:solidFill>
              <a:srgbClr val="BACFDD"/>
            </a:solid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2911078" y="6436037"/>
            <a:ext cx="4917579" cy="441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750" b="true">
                <a:solidFill>
                  <a:srgbClr val="384653"/>
                </a:solidFill>
                <a:latin typeface="Barlow Bold"/>
                <a:ea typeface="Barlow Bold"/>
                <a:cs typeface="Barlow Bold"/>
                <a:sym typeface="Barlow Bold"/>
              </a:rPr>
              <a:t>Advanced Frontend using react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10391626" y="6366832"/>
            <a:ext cx="618827" cy="618827"/>
            <a:chOff x="0" y="0"/>
            <a:chExt cx="825103" cy="825103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6350" y="6350"/>
              <a:ext cx="812419" cy="812419"/>
            </a:xfrm>
            <a:custGeom>
              <a:avLst/>
              <a:gdLst/>
              <a:ahLst/>
              <a:cxnLst/>
              <a:rect r="r" b="b" t="t" l="l"/>
              <a:pathLst>
                <a:path h="812419" w="812419">
                  <a:moveTo>
                    <a:pt x="0" y="406146"/>
                  </a:moveTo>
                  <a:cubicBezTo>
                    <a:pt x="0" y="181864"/>
                    <a:pt x="181864" y="0"/>
                    <a:pt x="406146" y="0"/>
                  </a:cubicBezTo>
                  <a:cubicBezTo>
                    <a:pt x="630428" y="0"/>
                    <a:pt x="812419" y="181864"/>
                    <a:pt x="812419" y="406146"/>
                  </a:cubicBezTo>
                  <a:cubicBezTo>
                    <a:pt x="812419" y="630428"/>
                    <a:pt x="630555" y="812419"/>
                    <a:pt x="406146" y="812419"/>
                  </a:cubicBezTo>
                  <a:cubicBezTo>
                    <a:pt x="181737" y="812419"/>
                    <a:pt x="0" y="630555"/>
                    <a:pt x="0" y="406146"/>
                  </a:cubicBezTo>
                  <a:close/>
                </a:path>
              </a:pathLst>
            </a:custGeom>
            <a:solidFill>
              <a:srgbClr val="D4E9F7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25119" cy="825119"/>
            </a:xfrm>
            <a:custGeom>
              <a:avLst/>
              <a:gdLst/>
              <a:ahLst/>
              <a:cxnLst/>
              <a:rect r="r" b="b" t="t" l="l"/>
              <a:pathLst>
                <a:path h="825119" w="825119">
                  <a:moveTo>
                    <a:pt x="0" y="412496"/>
                  </a:moveTo>
                  <a:cubicBezTo>
                    <a:pt x="0" y="184658"/>
                    <a:pt x="184658" y="0"/>
                    <a:pt x="412496" y="0"/>
                  </a:cubicBezTo>
                  <a:cubicBezTo>
                    <a:pt x="413639" y="0"/>
                    <a:pt x="414909" y="381"/>
                    <a:pt x="415925" y="1016"/>
                  </a:cubicBezTo>
                  <a:lnTo>
                    <a:pt x="412496" y="6350"/>
                  </a:lnTo>
                  <a:lnTo>
                    <a:pt x="412496" y="0"/>
                  </a:lnTo>
                  <a:lnTo>
                    <a:pt x="412496" y="6350"/>
                  </a:lnTo>
                  <a:lnTo>
                    <a:pt x="412496" y="0"/>
                  </a:lnTo>
                  <a:cubicBezTo>
                    <a:pt x="640334" y="0"/>
                    <a:pt x="825119" y="184658"/>
                    <a:pt x="825119" y="412496"/>
                  </a:cubicBezTo>
                  <a:cubicBezTo>
                    <a:pt x="825119" y="414909"/>
                    <a:pt x="823722" y="417068"/>
                    <a:pt x="821563" y="418211"/>
                  </a:cubicBezTo>
                  <a:lnTo>
                    <a:pt x="818769" y="412496"/>
                  </a:lnTo>
                  <a:lnTo>
                    <a:pt x="825119" y="412496"/>
                  </a:lnTo>
                  <a:cubicBezTo>
                    <a:pt x="825119" y="640334"/>
                    <a:pt x="640461" y="824992"/>
                    <a:pt x="412623" y="824992"/>
                  </a:cubicBezTo>
                  <a:lnTo>
                    <a:pt x="412623" y="818642"/>
                  </a:lnTo>
                  <a:lnTo>
                    <a:pt x="412623" y="812292"/>
                  </a:lnTo>
                  <a:lnTo>
                    <a:pt x="412623" y="818642"/>
                  </a:lnTo>
                  <a:lnTo>
                    <a:pt x="412623" y="824992"/>
                  </a:lnTo>
                  <a:cubicBezTo>
                    <a:pt x="184658" y="825119"/>
                    <a:pt x="0" y="640334"/>
                    <a:pt x="0" y="412496"/>
                  </a:cubicBezTo>
                  <a:lnTo>
                    <a:pt x="6350" y="412496"/>
                  </a:lnTo>
                  <a:lnTo>
                    <a:pt x="0" y="412496"/>
                  </a:lnTo>
                  <a:moveTo>
                    <a:pt x="12700" y="412496"/>
                  </a:moveTo>
                  <a:lnTo>
                    <a:pt x="6350" y="412496"/>
                  </a:lnTo>
                  <a:lnTo>
                    <a:pt x="12700" y="412496"/>
                  </a:lnTo>
                  <a:cubicBezTo>
                    <a:pt x="12700" y="633349"/>
                    <a:pt x="191770" y="812419"/>
                    <a:pt x="412496" y="812419"/>
                  </a:cubicBezTo>
                  <a:cubicBezTo>
                    <a:pt x="416052" y="812419"/>
                    <a:pt x="418846" y="815213"/>
                    <a:pt x="418846" y="818769"/>
                  </a:cubicBezTo>
                  <a:cubicBezTo>
                    <a:pt x="418846" y="822325"/>
                    <a:pt x="416052" y="825119"/>
                    <a:pt x="412496" y="825119"/>
                  </a:cubicBezTo>
                  <a:cubicBezTo>
                    <a:pt x="408940" y="825119"/>
                    <a:pt x="406146" y="822325"/>
                    <a:pt x="406146" y="818769"/>
                  </a:cubicBezTo>
                  <a:cubicBezTo>
                    <a:pt x="406146" y="815213"/>
                    <a:pt x="408940" y="812419"/>
                    <a:pt x="412496" y="812419"/>
                  </a:cubicBezTo>
                  <a:cubicBezTo>
                    <a:pt x="633349" y="812419"/>
                    <a:pt x="812292" y="633349"/>
                    <a:pt x="812292" y="412623"/>
                  </a:cubicBezTo>
                  <a:cubicBezTo>
                    <a:pt x="812292" y="410210"/>
                    <a:pt x="813689" y="408051"/>
                    <a:pt x="815848" y="406908"/>
                  </a:cubicBezTo>
                  <a:lnTo>
                    <a:pt x="818642" y="412623"/>
                  </a:lnTo>
                  <a:lnTo>
                    <a:pt x="812292" y="412623"/>
                  </a:lnTo>
                  <a:cubicBezTo>
                    <a:pt x="812419" y="191770"/>
                    <a:pt x="633349" y="12700"/>
                    <a:pt x="412496" y="12700"/>
                  </a:cubicBezTo>
                  <a:cubicBezTo>
                    <a:pt x="411353" y="12700"/>
                    <a:pt x="410083" y="12319"/>
                    <a:pt x="409067" y="11684"/>
                  </a:cubicBezTo>
                  <a:lnTo>
                    <a:pt x="412496" y="6350"/>
                  </a:lnTo>
                  <a:lnTo>
                    <a:pt x="412496" y="12700"/>
                  </a:lnTo>
                  <a:cubicBezTo>
                    <a:pt x="191770" y="12700"/>
                    <a:pt x="12700" y="191770"/>
                    <a:pt x="12700" y="412496"/>
                  </a:cubicBezTo>
                  <a:close/>
                </a:path>
              </a:pathLst>
            </a:custGeom>
            <a:solidFill>
              <a:srgbClr val="BACFDD"/>
            </a:solidFill>
          </p:spPr>
        </p:sp>
      </p:grpSp>
      <p:sp>
        <p:nvSpPr>
          <p:cNvPr name="TextBox 23" id="23"/>
          <p:cNvSpPr txBox="true"/>
          <p:nvPr/>
        </p:nvSpPr>
        <p:spPr>
          <a:xfrm rot="0">
            <a:off x="11276409" y="6436037"/>
            <a:ext cx="3623519" cy="879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750" b="true">
                <a:solidFill>
                  <a:srgbClr val="384653"/>
                </a:solidFill>
                <a:latin typeface="Barlow Bold"/>
                <a:ea typeface="Barlow Bold"/>
                <a:cs typeface="Barlow Bold"/>
                <a:sym typeface="Barlow Bold"/>
              </a:rPr>
              <a:t>Neo4j graph database for more data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 descr="preencoded.png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4FBFF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7362230" y="2345085"/>
            <a:ext cx="3563391" cy="473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750" b="true">
                <a:solidFill>
                  <a:srgbClr val="2E3C4E"/>
                </a:solidFill>
                <a:latin typeface="Barlow Bold"/>
                <a:ea typeface="Barlow Bold"/>
                <a:cs typeface="Barlow Bold"/>
                <a:sym typeface="Barlow Bold"/>
              </a:rPr>
              <a:t>Conclusion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329411" y="2979924"/>
            <a:ext cx="13629177" cy="12159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25"/>
              </a:lnSpc>
            </a:pPr>
            <a:r>
              <a:rPr lang="en-US" sz="7687" b="true">
                <a:solidFill>
                  <a:srgbClr val="2E3C4E"/>
                </a:solidFill>
                <a:latin typeface="Barlow Bold"/>
                <a:ea typeface="Barlow Bold"/>
                <a:cs typeface="Barlow Bold"/>
                <a:sym typeface="Barlow Bold"/>
              </a:rPr>
              <a:t>Key Benefits &amp; Applications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47886" y="4976961"/>
            <a:ext cx="4276130" cy="553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87"/>
              </a:lnSpc>
            </a:pPr>
            <a:r>
              <a:rPr lang="en-US" sz="3312" b="true">
                <a:solidFill>
                  <a:srgbClr val="2E3C4E"/>
                </a:solidFill>
                <a:latin typeface="Barlow Bold"/>
                <a:ea typeface="Barlow Bold"/>
                <a:cs typeface="Barlow Bold"/>
                <a:sym typeface="Barlow Bold"/>
              </a:rPr>
              <a:t>Benefits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47886" y="5724971"/>
            <a:ext cx="7865715" cy="509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0477" indent="-160238" lvl="1">
              <a:lnSpc>
                <a:spcPts val="3374"/>
              </a:lnSpc>
              <a:buFont typeface="Arial"/>
              <a:buChar char="•"/>
            </a:pPr>
            <a:r>
              <a:rPr lang="en-US" sz="2125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Fast content discovery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47886" y="6253014"/>
            <a:ext cx="7865715" cy="509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0477" indent="-160238" lvl="1">
              <a:lnSpc>
                <a:spcPts val="3374"/>
              </a:lnSpc>
              <a:buFont typeface="Arial"/>
              <a:buChar char="•"/>
            </a:pPr>
            <a:r>
              <a:rPr lang="en-US" sz="2125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Intelligent recommendations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47886" y="6781056"/>
            <a:ext cx="7865715" cy="509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0477" indent="-160238" lvl="1">
              <a:lnSpc>
                <a:spcPts val="3374"/>
              </a:lnSpc>
              <a:buFont typeface="Arial"/>
              <a:buChar char="•"/>
            </a:pPr>
            <a:r>
              <a:rPr lang="en-US" sz="2125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Efficient archive processing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47886" y="7309097"/>
            <a:ext cx="7865715" cy="509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0477" indent="-160238" lvl="1">
              <a:lnSpc>
                <a:spcPts val="3374"/>
              </a:lnSpc>
              <a:buFont typeface="Arial"/>
              <a:buChar char="•"/>
            </a:pPr>
            <a:r>
              <a:rPr lang="en-US" sz="2125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User-friendly interface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483924" y="4976961"/>
            <a:ext cx="4276130" cy="553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87"/>
              </a:lnSpc>
            </a:pPr>
            <a:r>
              <a:rPr lang="en-US" sz="3312" b="true">
                <a:solidFill>
                  <a:srgbClr val="2E3C4E"/>
                </a:solidFill>
                <a:latin typeface="Barlow Bold"/>
                <a:ea typeface="Barlow Bold"/>
                <a:cs typeface="Barlow Bold"/>
                <a:sym typeface="Barlow Bold"/>
              </a:rPr>
              <a:t>Applications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483924" y="5724971"/>
            <a:ext cx="7865715" cy="509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0477" indent="-160238" lvl="1">
              <a:lnSpc>
                <a:spcPts val="3374"/>
              </a:lnSpc>
              <a:buFont typeface="Arial"/>
              <a:buChar char="•"/>
            </a:pPr>
            <a:r>
              <a:rPr lang="en-US" sz="2125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Digital libraries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483924" y="6253014"/>
            <a:ext cx="7865715" cy="509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0477" indent="-160238" lvl="1">
              <a:lnSpc>
                <a:spcPts val="3374"/>
              </a:lnSpc>
              <a:buFont typeface="Arial"/>
              <a:buChar char="•"/>
            </a:pPr>
            <a:r>
              <a:rPr lang="en-US" sz="2125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Content management systems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483924" y="6781056"/>
            <a:ext cx="7865715" cy="509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0477" indent="-160238" lvl="1">
              <a:lnSpc>
                <a:spcPts val="3374"/>
              </a:lnSpc>
              <a:buFont typeface="Arial"/>
              <a:buChar char="•"/>
            </a:pPr>
            <a:r>
              <a:rPr lang="en-US" sz="2125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Research tools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483924" y="7309097"/>
            <a:ext cx="7865715" cy="509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0477" indent="-160238" lvl="1">
              <a:lnSpc>
                <a:spcPts val="3374"/>
              </a:lnSpc>
              <a:buFont typeface="Arial"/>
              <a:buChar char="•"/>
            </a:pPr>
            <a:r>
              <a:rPr lang="en-US" sz="2125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Web archives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DAGx2l2J-G0</dc:identifier>
  <dcterms:modified xsi:type="dcterms:W3CDTF">2011-08-01T06:04:30Z</dcterms:modified>
  <cp:revision>1</cp:revision>
  <dc:title>PageRecommendation.pptx</dc:title>
</cp:coreProperties>
</file>