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7CDC49-0D87-4C16-A1E8-3644D4DA96C2}">
  <a:tblStyle styleId="{BF7CDC49-0D87-4C16-A1E8-3644D4DA96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9a70cf23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9a70cf23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9a70cf23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9a70cf23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LOG(SALESRANK): NO UPSAMPLING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acb627bc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acb627bc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9a70cf230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9a70cf230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ebba133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ebba133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9a70cf230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9a70cf23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acb627b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acb627b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9a70cf23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9a70cf23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extblob.readthedocs.io/en/dev/" TargetMode="External"/><Relationship Id="rId4" Type="http://schemas.openxmlformats.org/officeDocument/2006/relationships/hyperlink" Target="https://medium.com/@b.terryjack/nlp-pre-trained-sentiment-analysis-1eb52a9d742c" TargetMode="External"/><Relationship Id="rId11" Type="http://schemas.openxmlformats.org/officeDocument/2006/relationships/hyperlink" Target="https://towardsdatascience.com/ensemble-learning-using-scikit-learn-85c4531ff86a" TargetMode="External"/><Relationship Id="rId10" Type="http://schemas.openxmlformats.org/officeDocument/2006/relationships/hyperlink" Target="https://towardsdatascience.com/what-to-do-when-your-classification-dataset-is-imbalanced-6af031b12a36" TargetMode="External"/><Relationship Id="rId9" Type="http://schemas.openxmlformats.org/officeDocument/2006/relationships/hyperlink" Target="https://towardsdatascience.com/grid-search-for-hyperparameter-tuning-9f63945e8fec#:~:text=What%20is%20GridSearchCV%3F,parameters%20from%20the%20listed%20hyperparameters" TargetMode="External"/><Relationship Id="rId5" Type="http://schemas.openxmlformats.org/officeDocument/2006/relationships/hyperlink" Target="https://scikit-learn.org/" TargetMode="External"/><Relationship Id="rId6" Type="http://schemas.openxmlformats.org/officeDocument/2006/relationships/hyperlink" Target="https://towardsdatascience.com/natural-language-processing-feature-engineering-using-tf-idf-e8b9d00e7e76" TargetMode="External"/><Relationship Id="rId7" Type="http://schemas.openxmlformats.org/officeDocument/2006/relationships/hyperlink" Target="https://towardsdatascience.com/tf-idf-explained-and-python-sklearn-implementation-b020c5e83275" TargetMode="External"/><Relationship Id="rId8" Type="http://schemas.openxmlformats.org/officeDocument/2006/relationships/hyperlink" Target="https://towardsdatascience.com/sentiment-analysis-on-amazon-reviews-45cd169447a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265550" y="321475"/>
            <a:ext cx="86376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COSC 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74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/274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Machine Learning and Statistical Data Analysis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Winter 2021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Prof. V.S. Subrahmanian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Course Project Deliverable 4</a:t>
            </a:r>
            <a:endParaRPr sz="4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Project Group 20</a:t>
            </a:r>
            <a:endParaRPr sz="2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Helen Cao, Connie Zhang, and Hana Ba-Sabaa</a:t>
            </a:r>
            <a:endParaRPr sz="1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99875" y="26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From Deliverable 3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50050" y="836200"/>
            <a:ext cx="8643900" cy="4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TFIDF Vectorization Features from reviewText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~7000 features </a:t>
            </a:r>
            <a:r>
              <a:rPr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(bigram and unigrams)</a:t>
            </a:r>
            <a:r>
              <a:rPr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generated from this</a:t>
            </a:r>
            <a:endParaRPr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 Scores from reviewText and Summary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Using TextBlob generated a value within the range 1 (positive) and -1 (negative)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Helpfulness/Reliability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Ratio of number of people who found the review helpful over the total number of votes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Rank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Used the raw values from data file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Used the hashed numbers from data file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16550" y="1017725"/>
            <a:ext cx="83109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felt like we had many features from the TFIDF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vectorizer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 we chose two that we thought could really make a difference in our scores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log(salesRank):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inspired by classmates’ features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score lowered by 1%  (73% to 72% at the time of testing)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helpful weight: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multiplies the helpful ratio (helpful:total) by the number of people who found the review helpful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significant change in score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final classification approach (included upsampling) with log(salesRank) and new helpful weight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score lowered by 1%, so we decided to not include these new features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825" y="3747200"/>
            <a:ext cx="7180349" cy="7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Not-so-successful features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92300" y="1017725"/>
            <a:ext cx="8759400" cy="3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Reviewer Weight /ReviewerID</a:t>
            </a:r>
            <a:endParaRPr b="1" sz="4009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30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3523">
                <a:latin typeface="Times New Roman"/>
                <a:ea typeface="Times New Roman"/>
                <a:cs typeface="Times New Roman"/>
                <a:sym typeface="Times New Roman"/>
              </a:rPr>
              <a:t>Intuition: the same reviewers can have rate more positively than others across different products</a:t>
            </a:r>
            <a:endParaRPr sz="35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30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3523">
                <a:latin typeface="Times New Roman"/>
                <a:ea typeface="Times New Roman"/>
                <a:cs typeface="Times New Roman"/>
                <a:sym typeface="Times New Roman"/>
              </a:rPr>
              <a:t>Problem: data did not contain any repeated reviewers</a:t>
            </a:r>
            <a:endParaRPr sz="35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92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Sentiment </a:t>
            </a:r>
            <a:endParaRPr b="1" sz="3923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30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3523">
                <a:latin typeface="Times New Roman"/>
                <a:ea typeface="Times New Roman"/>
                <a:cs typeface="Times New Roman"/>
                <a:sym typeface="Times New Roman"/>
              </a:rPr>
              <a:t>Intuition: having an additional feature for text sentiment expressed in 0 and 1 (instead of a range from -1 to 1) could make the classifier more decisive </a:t>
            </a:r>
            <a:endParaRPr sz="35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30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3523">
                <a:latin typeface="Times New Roman"/>
                <a:ea typeface="Times New Roman"/>
                <a:cs typeface="Times New Roman"/>
                <a:sym typeface="Times New Roman"/>
              </a:rPr>
              <a:t>Problem: our model got worse</a:t>
            </a:r>
            <a:endParaRPr sz="35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97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Stemming and Lemmatization of ReviewText</a:t>
            </a:r>
            <a:endParaRPr b="1" sz="3975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30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" sz="3523">
                <a:latin typeface="Times New Roman"/>
                <a:ea typeface="Times New Roman"/>
                <a:cs typeface="Times New Roman"/>
                <a:sym typeface="Times New Roman"/>
              </a:rPr>
              <a:t>F1 score was lowered</a:t>
            </a:r>
            <a:endParaRPr sz="35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138" u="sng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features</a:t>
            </a:r>
            <a:endParaRPr b="1" sz="4138" u="sng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975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Log(salesRank) and </a:t>
            </a:r>
            <a:r>
              <a:rPr b="1" lang="en" sz="3975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Helpful Weight</a:t>
            </a:r>
            <a:endParaRPr sz="3523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512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Times New Roman"/>
              <a:buChar char="-"/>
            </a:pPr>
            <a:r>
              <a:rPr lang="en" sz="30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Lowered F1 score and had n</a:t>
            </a:r>
            <a:r>
              <a:rPr lang="en" sz="30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significant change respectively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lassifier attempts (hyperparameter optimized. weighted avg)</a:t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422100" y="125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{BF7CDC49-0D87-4C16-A1E8-3644D4DA96C2}</a:tableStyleId>
              </a:tblPr>
              <a:tblGrid>
                <a:gridCol w="2074950"/>
                <a:gridCol w="2074950"/>
                <a:gridCol w="2074950"/>
                <a:gridCol w="2074950"/>
              </a:tblGrid>
              <a:tr h="49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Classifier</a:t>
                      </a:r>
                      <a:endParaRPr b="1"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b="1"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b="1"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49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DecisionTree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</a:t>
                      </a:r>
                      <a:endParaRPr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</a:t>
                      </a:r>
                      <a:endParaRPr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</a:t>
                      </a:r>
                      <a:endParaRPr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9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KNeighbors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</a:t>
                      </a:r>
                      <a:endParaRPr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</a:t>
                      </a:r>
                      <a:endParaRPr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9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GaussianNB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  <a:endParaRPr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</a:t>
                      </a:r>
                      <a:endParaRPr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0.44</a:t>
                      </a:r>
                      <a:endParaRPr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9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LogisticRegression</a:t>
                      </a:r>
                      <a:endParaRPr sz="1800"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0.51</a:t>
                      </a:r>
                      <a:endParaRPr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0.49</a:t>
                      </a:r>
                      <a:endParaRPr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0.50</a:t>
                      </a:r>
                      <a:endParaRPr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9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Adaboost</a:t>
                      </a:r>
                      <a:endParaRPr sz="1800"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0.707</a:t>
                      </a:r>
                      <a:endParaRPr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0.721</a:t>
                      </a:r>
                      <a:endParaRPr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0.658</a:t>
                      </a:r>
                      <a:endParaRPr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9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RandomForest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0.675</a:t>
                      </a:r>
                      <a:endParaRPr b="1">
                        <a:solidFill>
                          <a:schemeClr val="accent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0.742</a:t>
                      </a:r>
                      <a:endParaRPr b="1">
                        <a:solidFill>
                          <a:schemeClr val="accent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0.721</a:t>
                      </a:r>
                      <a:endParaRPr b="1">
                        <a:solidFill>
                          <a:schemeClr val="accent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5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for Deliverable 4 </a:t>
            </a:r>
            <a:r>
              <a:rPr lang="en"/>
              <a:t>(weighted avg)</a:t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585900" y="82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{BF7CDC49-0D87-4C16-A1E8-3644D4DA96C2}</a:tableStyleId>
              </a:tblPr>
              <a:tblGrid>
                <a:gridCol w="3013650"/>
                <a:gridCol w="1772700"/>
                <a:gridCol w="1679900"/>
                <a:gridCol w="1505950"/>
              </a:tblGrid>
              <a:tr h="45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Approach</a:t>
                      </a:r>
                      <a:endParaRPr b="1"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b="1"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b="1" sz="18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457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Select k best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0.732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0.835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0.720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57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Select RFE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0.731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0.848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0.724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602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Ensembling and Pipelining w/RFE (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Adaboost</a:t>
                      </a: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RandomForest)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0.703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0.871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0.707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57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Ensembling without Pipeline (no RFE)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0.715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0.835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0.702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Upsampling + Ensembing w/o Pipe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0.838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0.831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0.835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41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Downsampling +Ensembling w/o Pipe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0.781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0.760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0.769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02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Upsampling w/o ensembling (randomforest)</a:t>
                      </a:r>
                      <a:endParaRPr>
                        <a:solidFill>
                          <a:schemeClr val="accent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0.866</a:t>
                      </a:r>
                      <a:endParaRPr b="1">
                        <a:solidFill>
                          <a:schemeClr val="accent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0.886</a:t>
                      </a:r>
                      <a:endParaRPr b="1">
                        <a:solidFill>
                          <a:schemeClr val="accent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0.874</a:t>
                      </a:r>
                      <a:endParaRPr b="1">
                        <a:solidFill>
                          <a:schemeClr val="accent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Approach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TFIDF vectorizer bi and unigram features, reviewText sentiment polarity, summary sentiment polarity, helpful ratio, artist, salesrank </a:t>
            </a:r>
            <a:r>
              <a:rPr lang="en" sz="14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 log Salesrank nor new helpful metric)</a:t>
            </a:r>
            <a:endParaRPr sz="14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Classifier: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RandomForest with hyperparameter optimization using GridSearchCV and 10-Fold Cross Validation </a:t>
            </a:r>
            <a:r>
              <a:rPr lang="en" sz="14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upsampling the not awesome class</a:t>
            </a:r>
            <a:endParaRPr sz="14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'test_f1_weighted': array([0.86732495, 0.87657111, 0.85383126, 0.88345605, 0.86842019, 0.86603427, 0.87649235, 0.89587651, 0.87161899, 0.86728384])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Compared to the approach but without upsampling</a:t>
            </a:r>
            <a:endParaRPr sz="14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975" y="2952775"/>
            <a:ext cx="6782049" cy="74782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963" y="4189046"/>
            <a:ext cx="5704074" cy="6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graphicFrame>
        <p:nvGraphicFramePr>
          <p:cNvPr id="104" name="Google Shape;104;p20"/>
          <p:cNvGraphicFramePr/>
          <p:nvPr/>
        </p:nvGraphicFramePr>
        <p:xfrm>
          <a:off x="1048725" y="1313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{BF7CDC49-0D87-4C16-A1E8-3644D4DA96C2}</a:tableStyleId>
              </a:tblPr>
              <a:tblGrid>
                <a:gridCol w="3619500"/>
                <a:gridCol w="3619500"/>
              </a:tblGrid>
              <a:tr h="41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</a:t>
                      </a:r>
                      <a:endParaRPr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Tasks</a:t>
                      </a:r>
                      <a:endParaRPr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7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Helen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 features, ensembling/piplining, up/down sampling, cross validation, slides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7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Hana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Hyperparameter optimization (decisionTree, KNeighbors, GaussianNB, etc.), slides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7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Connie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selection (SelectFromModel, SelectKBest, SelectRFE), slides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859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654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 sz="4515" u="sng">
                <a:solidFill>
                  <a:schemeClr val="hlink"/>
                </a:solidFill>
                <a:hlinkClick r:id="rId3"/>
              </a:rPr>
              <a:t>https://textblob.readthedocs.io/en/dev/</a:t>
            </a:r>
            <a:r>
              <a:rPr lang="en" sz="4515"/>
              <a:t> </a:t>
            </a:r>
            <a:endParaRPr sz="4515"/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 sz="4515" u="sng">
                <a:solidFill>
                  <a:schemeClr val="hlink"/>
                </a:solidFill>
                <a:hlinkClick r:id="rId4"/>
              </a:rPr>
              <a:t>https://medium.com/@b.terryjack/nlp-pre-trained-sentiment-analysis-1eb52a9d742c</a:t>
            </a:r>
            <a:r>
              <a:rPr lang="en" sz="4515"/>
              <a:t> </a:t>
            </a:r>
            <a:endParaRPr sz="4515"/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 sz="4515" u="sng">
                <a:solidFill>
                  <a:schemeClr val="hlink"/>
                </a:solidFill>
                <a:hlinkClick r:id="rId5"/>
              </a:rPr>
              <a:t>https://scikit-learn.org/</a:t>
            </a:r>
            <a:endParaRPr sz="4515"/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 sz="4515" u="sng">
                <a:solidFill>
                  <a:schemeClr val="hlink"/>
                </a:solidFill>
                <a:hlinkClick r:id="rId6"/>
              </a:rPr>
              <a:t>https://towardsdatascience.com/natural-language-processing-feature-engineering-using-tf-idf-e8b9d00e7e76</a:t>
            </a:r>
            <a:r>
              <a:rPr lang="en" sz="4515"/>
              <a:t> </a:t>
            </a:r>
            <a:endParaRPr sz="4515"/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 sz="4515" u="sng">
                <a:solidFill>
                  <a:schemeClr val="hlink"/>
                </a:solidFill>
                <a:hlinkClick r:id="rId7"/>
              </a:rPr>
              <a:t>https://towardsdatascience.com/tf-idf-explained-and-python-sklearn-implementation-b020c5e83275</a:t>
            </a:r>
            <a:r>
              <a:rPr lang="en" sz="4515"/>
              <a:t> </a:t>
            </a:r>
            <a:endParaRPr sz="4515"/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 sz="4515" u="sng">
                <a:solidFill>
                  <a:schemeClr val="hlink"/>
                </a:solidFill>
                <a:hlinkClick r:id="rId8"/>
              </a:rPr>
              <a:t>https://towardsdatascience.com/sentiment-analysis-on-amazon-reviews-45cd169447ac</a:t>
            </a:r>
            <a:r>
              <a:rPr lang="en" sz="4515"/>
              <a:t> </a:t>
            </a:r>
            <a:endParaRPr sz="4515"/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 sz="4515" u="sng">
                <a:solidFill>
                  <a:schemeClr val="hlink"/>
                </a:solidFill>
                <a:hlinkClick r:id="rId9"/>
              </a:rPr>
              <a:t>https://towardsdatascience.com/grid-search-for-hyperparameter-tuning-9f63945e8fec#:~:text=What%20is%20GridSearchCV%3F,parameters%20from%20the%20listed%20hyperparameters</a:t>
            </a:r>
            <a:r>
              <a:rPr lang="en" sz="4515"/>
              <a:t>. </a:t>
            </a:r>
            <a:endParaRPr sz="4515"/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 sz="4515" u="sng">
                <a:solidFill>
                  <a:schemeClr val="hlink"/>
                </a:solidFill>
                <a:hlinkClick r:id="rId10"/>
              </a:rPr>
              <a:t>https://towardsdatascience.com/what-to-do-when-your-classification-dataset-is-imbalanced-6af031b12a36</a:t>
            </a:r>
            <a:r>
              <a:rPr lang="en" sz="4515"/>
              <a:t> </a:t>
            </a:r>
            <a:endParaRPr sz="4515"/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 sz="4515" u="sng">
                <a:solidFill>
                  <a:schemeClr val="hlink"/>
                </a:solidFill>
                <a:hlinkClick r:id="rId11"/>
              </a:rPr>
              <a:t>https://towardsdatascience.com/ensemble-learning-using-scikit-learn-85c4531ff86a</a:t>
            </a:r>
            <a:r>
              <a:rPr lang="en" sz="4515"/>
              <a:t> </a:t>
            </a:r>
            <a:endParaRPr sz="4515"/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