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68"/>
  </p:notesMasterIdLst>
  <p:handoutMasterIdLst>
    <p:handoutMasterId r:id="rId69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2" r:id="rId17"/>
    <p:sldId id="301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51" r:id="rId6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5A5"/>
    <a:srgbClr val="43A6E9"/>
    <a:srgbClr val="092095"/>
    <a:srgbClr val="1B6FB5"/>
    <a:srgbClr val="135489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61" autoAdjust="0"/>
    <p:restoredTop sz="94660" autoAdjust="0"/>
  </p:normalViewPr>
  <p:slideViewPr>
    <p:cSldViewPr>
      <p:cViewPr>
        <p:scale>
          <a:sx n="110" d="100"/>
          <a:sy n="110" d="100"/>
        </p:scale>
        <p:origin x="-588" y="2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3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9C517-830D-44C3-8378-47B7CD4363D0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E74F-7077-407A-AB81-3962AB2586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59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E7AFB-08FE-41F9-BAAB-2C4A264D5AD8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1A3EF-BCA9-4656-A595-185B298E8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07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 userDrawn="1"/>
        </p:nvSpPr>
        <p:spPr bwMode="auto">
          <a:xfrm>
            <a:off x="514350" y="3017630"/>
            <a:ext cx="8629650" cy="4571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부제목 8"/>
          <p:cNvSpPr txBox="1">
            <a:spLocks/>
          </p:cNvSpPr>
          <p:nvPr userDrawn="1"/>
        </p:nvSpPr>
        <p:spPr>
          <a:xfrm>
            <a:off x="642910" y="2206206"/>
            <a:ext cx="8358246" cy="104299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ctr">
              <a:buNone/>
              <a:defRPr sz="6000" b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5400" b="1" i="0" u="none" strike="noStrike" kern="1200" cap="none" spc="-150" normalizeH="0" baseline="0" noProof="0" smtClean="0">
                <a:ln w="9525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Fax" pitchFamily="18" charset="0"/>
                <a:ea typeface="+mn-ea"/>
                <a:cs typeface="+mn-cs"/>
              </a:rPr>
              <a:t>U</a:t>
            </a:r>
            <a:r>
              <a:rPr kumimoji="0" lang="en-US" sz="2800" b="1" i="0" u="none" strike="noStrike" kern="1200" cap="none" spc="-150" normalizeH="0" baseline="0" noProof="0" smtClean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nified  </a:t>
            </a:r>
            <a:r>
              <a:rPr kumimoji="0" lang="en-US" sz="5400" b="1" i="0" u="none" strike="noStrike" kern="1200" cap="none" spc="-150" normalizeH="0" baseline="0" noProof="0" smtClean="0">
                <a:ln w="9525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Fax" pitchFamily="18" charset="0"/>
                <a:ea typeface="+mn-ea"/>
                <a:cs typeface="+mn-cs"/>
              </a:rPr>
              <a:t>M</a:t>
            </a:r>
            <a:r>
              <a:rPr kumimoji="0" lang="en-US" sz="2800" b="1" i="0" u="none" strike="noStrike" kern="1200" cap="none" spc="-150" normalizeH="0" baseline="0" noProof="0" smtClean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odeling</a:t>
            </a:r>
            <a:r>
              <a:rPr kumimoji="0" lang="en-US" sz="4000" b="1" i="0" u="none" strike="noStrike" kern="1200" cap="none" spc="-150" normalizeH="0" baseline="0" noProof="0" smtClean="0">
                <a:ln w="9525"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-150" normalizeH="0" baseline="0" noProof="0" smtClean="0">
                <a:ln w="9525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Fax" pitchFamily="18" charset="0"/>
                <a:ea typeface="+mn-ea"/>
                <a:cs typeface="+mn-cs"/>
              </a:rPr>
              <a:t>L</a:t>
            </a:r>
            <a:r>
              <a:rPr kumimoji="0" lang="en-US" sz="2800" b="1" i="0" u="none" strike="noStrike" kern="1200" cap="none" spc="-150" normalizeH="0" baseline="0" noProof="0" smtClean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anguage</a:t>
            </a:r>
            <a:endParaRPr kumimoji="0" lang="en-US" sz="4000" b="1" i="0" u="none" strike="noStrike" kern="1200" cap="none" spc="-150" normalizeH="0" baseline="0" noProof="0">
              <a:ln w="9525"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 userDrawn="1"/>
        </p:nvSpPr>
        <p:spPr bwMode="auto">
          <a:xfrm>
            <a:off x="514350" y="3017630"/>
            <a:ext cx="8629650" cy="45719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부제목 8"/>
          <p:cNvSpPr txBox="1">
            <a:spLocks/>
          </p:cNvSpPr>
          <p:nvPr userDrawn="1"/>
        </p:nvSpPr>
        <p:spPr>
          <a:xfrm>
            <a:off x="642910" y="2206206"/>
            <a:ext cx="8358246" cy="104299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ctr">
              <a:buNone/>
              <a:defRPr sz="6000" b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5400" b="1" i="0" u="none" strike="noStrike" kern="1200" cap="none" spc="-150" normalizeH="0" baseline="0" noProof="0" smtClean="0">
                <a:ln w="9525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Fax" pitchFamily="18" charset="0"/>
                <a:ea typeface="+mn-ea"/>
                <a:cs typeface="+mn-cs"/>
              </a:rPr>
              <a:t>U</a:t>
            </a:r>
            <a:r>
              <a:rPr kumimoji="0" lang="en-US" sz="2800" b="1" i="0" u="none" strike="noStrike" kern="1200" cap="none" spc="-150" normalizeH="0" baseline="0" noProof="0" smtClean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nified  </a:t>
            </a:r>
            <a:r>
              <a:rPr kumimoji="0" lang="en-US" sz="5400" b="1" i="0" u="none" strike="noStrike" kern="1200" cap="none" spc="-150" normalizeH="0" baseline="0" noProof="0" smtClean="0">
                <a:ln w="9525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Fax" pitchFamily="18" charset="0"/>
                <a:ea typeface="+mn-ea"/>
                <a:cs typeface="+mn-cs"/>
              </a:rPr>
              <a:t>M</a:t>
            </a:r>
            <a:r>
              <a:rPr kumimoji="0" lang="en-US" sz="2800" b="1" i="0" u="none" strike="noStrike" kern="1200" cap="none" spc="-150" normalizeH="0" baseline="0" noProof="0" smtClean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odeling</a:t>
            </a:r>
            <a:r>
              <a:rPr kumimoji="0" lang="en-US" sz="4000" b="1" i="0" u="none" strike="noStrike" kern="1200" cap="none" spc="-150" normalizeH="0" baseline="0" noProof="0" smtClean="0">
                <a:ln w="9525"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-150" normalizeH="0" baseline="0" noProof="0" smtClean="0">
                <a:ln w="9525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Fax" pitchFamily="18" charset="0"/>
                <a:ea typeface="+mn-ea"/>
                <a:cs typeface="+mn-cs"/>
              </a:rPr>
              <a:t>L</a:t>
            </a:r>
            <a:r>
              <a:rPr kumimoji="0" lang="en-US" sz="2800" b="1" i="0" u="none" strike="noStrike" kern="1200" cap="none" spc="-150" normalizeH="0" baseline="0" noProof="0" smtClean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anguage</a:t>
            </a:r>
            <a:endParaRPr kumimoji="0" lang="en-US" sz="4000" b="1" i="0" u="none" strike="noStrike" kern="1200" cap="none" spc="-150" normalizeH="0" baseline="0" noProof="0">
              <a:ln w="9525"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7E55FC-1CE8-47BC-A4B4-CAA2627C933E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부제목 8"/>
          <p:cNvSpPr txBox="1">
            <a:spLocks/>
          </p:cNvSpPr>
          <p:nvPr userDrawn="1"/>
        </p:nvSpPr>
        <p:spPr>
          <a:xfrm>
            <a:off x="5857884" y="4857766"/>
            <a:ext cx="3500462" cy="2857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 algn="ctr">
              <a:buNone/>
              <a:defRPr sz="6000" b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800" b="0" i="0" u="none" strike="noStrike" kern="1200" cap="none" spc="-150" normalizeH="0" baseline="0" noProof="0" smtClean="0">
                <a:ln w="9525"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U</a:t>
            </a:r>
            <a:r>
              <a:rPr kumimoji="0" lang="en-US" sz="1400" b="0" i="0" u="none" strike="noStrike" kern="1200" cap="none" spc="-150" normalizeH="0" baseline="0" noProof="0" smtClean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nified  </a:t>
            </a:r>
            <a:r>
              <a:rPr kumimoji="0" lang="en-US" sz="1800" b="0" i="0" u="none" strike="noStrike" kern="1200" cap="none" spc="-150" normalizeH="0" baseline="0" noProof="0" smtClean="0">
                <a:ln w="9525"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M</a:t>
            </a:r>
            <a:r>
              <a:rPr kumimoji="0" lang="en-US" sz="1400" b="0" i="0" u="none" strike="noStrike" kern="1200" cap="none" spc="-150" normalizeH="0" baseline="0" noProof="0" smtClean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odeling</a:t>
            </a:r>
            <a:r>
              <a:rPr kumimoji="0" lang="en-US" sz="2000" b="0" i="0" u="none" strike="noStrike" kern="1200" cap="none" spc="-150" normalizeH="0" baseline="0" noProof="0" smtClean="0">
                <a:ln w="9525"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-150" normalizeH="0" baseline="0" noProof="0" smtClean="0">
                <a:ln w="9525"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L</a:t>
            </a:r>
            <a:r>
              <a:rPr kumimoji="0" lang="en-US" sz="1400" b="0" i="0" u="none" strike="noStrike" kern="1200" cap="none" spc="-150" normalizeH="0" baseline="0" noProof="0" smtClean="0">
                <a:ln w="9525"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Lucida Calligraphy" pitchFamily="66" charset="0"/>
                <a:ea typeface="+mn-ea"/>
                <a:cs typeface="+mn-cs"/>
              </a:rPr>
              <a:t>anguage</a:t>
            </a:r>
            <a:endParaRPr kumimoji="0" lang="en-US" sz="2000" b="0" i="0" u="none" strike="noStrike" kern="1200" cap="none" spc="-150" normalizeH="0" baseline="0" noProof="0">
              <a:ln w="9525"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Lucida Calligraphy" pitchFamily="6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50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객체지향 기본개념</a:t>
            </a:r>
            <a:endParaRPr lang="en-US" altLang="ko-KR" sz="2000" b="1" smtClean="0">
              <a:latin typeface="맑은 고딕" pitchFamily="50" charset="-127"/>
              <a:ea typeface="맑은 고딕" pitchFamily="50" charset="-127"/>
            </a:endParaRPr>
          </a:p>
          <a:p>
            <a:pPr marL="0" lvl="2"/>
            <a:r>
              <a:rPr lang="en-US" altLang="ko-KR" sz="2000" smtClean="0"/>
              <a:t>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객체</a:t>
            </a:r>
          </a:p>
          <a:p>
            <a:pPr marL="457200" lvl="3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객체란 우리가 살아가는 세계에 존재하거나 생각할 수 있는 것을 말함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marL="457200" lvl="3"/>
            <a:endParaRPr lang="ko-KR" altLang="en-US" sz="1600" smtClean="0">
              <a:latin typeface="맑은 고딕" pitchFamily="50" charset="-127"/>
              <a:ea typeface="맑은 고딕" pitchFamily="50" charset="-127"/>
            </a:endParaRPr>
          </a:p>
          <a:p>
            <a:pPr marL="457200" lvl="3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현실세계에 존재하는 개념들 중 소프트웨어 개발 대상이 되는 것들은 모두 객체라고 할 수 있다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lvl="3"/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marL="0" lvl="2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클래스</a:t>
            </a:r>
          </a:p>
          <a:p>
            <a:pPr marL="457200" lvl="3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클래스는 객체를 생성할 수 있는 구조와 정보를 가지는 틀이라고 정의할 수 있다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lvl="3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붕어빵 기계를 클래스라고 하면 이 기계에서 나오는 붕어빵은 객체</a:t>
            </a:r>
          </a:p>
          <a:p>
            <a:pPr marL="457200" lvl="3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클래스는 개념적인 의미이며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객체는 구체적인 의미</a:t>
            </a:r>
          </a:p>
          <a:p>
            <a:pPr marL="457200" lvl="3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클래스에서 생성된 객체들은 같은 속성과 같은 오퍼레이션에 대한 정의를 갖음</a:t>
            </a:r>
          </a:p>
          <a:p>
            <a:pPr marL="457200" lvl="3">
              <a:lnSpc>
                <a:spcPct val="150000"/>
              </a:lnSpc>
            </a:pP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latin typeface="Lucida Fax" pitchFamily="18" charset="0"/>
              </a:rPr>
              <a:t>객체지향 모델링</a:t>
            </a:r>
            <a:endParaRPr lang="ko-KR" altLang="en-US" sz="3600" b="1">
              <a:latin typeface="Lucida Fax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객체지향 기본개념</a:t>
            </a:r>
            <a:endParaRPr lang="en-US" altLang="ko-KR" sz="2000" b="1" smtClean="0">
              <a:latin typeface="맑은 고딕" pitchFamily="50" charset="-127"/>
              <a:ea typeface="맑은 고딕" pitchFamily="50" charset="-127"/>
            </a:endParaRPr>
          </a:p>
          <a:p>
            <a:pPr marL="0" lvl="2"/>
            <a:r>
              <a:rPr lang="en-US" altLang="ko-KR" sz="2000" smtClean="0"/>
              <a:t>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메시지</a:t>
            </a:r>
          </a:p>
          <a:p>
            <a:pPr marL="457200" lvl="3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객체들 사이의 상호작용 수단이 바로 메시지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marL="457200" lvl="3"/>
            <a:endParaRPr lang="ko-KR" altLang="en-US" sz="1600" smtClean="0">
              <a:latin typeface="맑은 고딕" pitchFamily="50" charset="-127"/>
              <a:ea typeface="맑은 고딕" pitchFamily="50" charset="-127"/>
            </a:endParaRPr>
          </a:p>
          <a:p>
            <a:pPr marL="457200" lvl="3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메시지는 어떤 한 객체가 다른 객체에게 특정 작업을 요청하는 신호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marL="457200" lvl="3"/>
            <a:endParaRPr lang="ko-KR" altLang="en-US" sz="1600" smtClean="0">
              <a:latin typeface="맑은 고딕" pitchFamily="50" charset="-127"/>
              <a:ea typeface="맑은 고딕" pitchFamily="50" charset="-127"/>
            </a:endParaRPr>
          </a:p>
          <a:p>
            <a:pPr marL="457200" lvl="3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메시지를 보내는 객체를 송신 객체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(Sender)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라 하고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메시지를 받아서 동작을 수행하는 객체를 수신 객체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(Receiver)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라 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lvl="3">
              <a:lnSpc>
                <a:spcPct val="150000"/>
              </a:lnSpc>
            </a:pP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latin typeface="Lucida Fax" pitchFamily="18" charset="0"/>
              </a:rPr>
              <a:t>객체지향 모델링</a:t>
            </a:r>
            <a:endParaRPr lang="ko-KR" altLang="en-US" sz="3600" b="1">
              <a:latin typeface="Lucida Fax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286130"/>
            <a:ext cx="5502275" cy="706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객체지향 특성</a:t>
            </a:r>
            <a:endParaRPr lang="en-US" altLang="ko-KR" sz="2000" b="1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smtClean="0"/>
              <a:t>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캡슐화</a:t>
            </a:r>
          </a:p>
          <a:p>
            <a:pPr lvl="1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캡슐화란 자료와 이 자료를 처리하는 오퍼레이션이 한 틀 안에서 결합되어 객체라는 단위로 묶여서 사용되는 것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ko-KR" altLang="en-US" sz="160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객체 외부에서는 객체 내부 정보를 직접 접근하거나 조작할 수 없고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외부에서 접근할 수 있도록 정의된 오퍼레이션을 통해서만 관련 데이터에 접근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ko-KR" altLang="en-US" sz="160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캡슐화는 클래스로 구현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ko-KR" altLang="en-US" sz="160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캡슐화를 통하여 정보은닉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(Information Hiding)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이 가능하다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정보은닉은 보다 높은 독립성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유지보수성 그리고 향상된 이식성을 제공</a:t>
            </a:r>
          </a:p>
          <a:p>
            <a:pPr marL="457200" lvl="3">
              <a:lnSpc>
                <a:spcPct val="150000"/>
              </a:lnSpc>
            </a:pP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latin typeface="Lucida Fax" pitchFamily="18" charset="0"/>
              </a:rPr>
              <a:t>객체지향 모델링</a:t>
            </a:r>
            <a:endParaRPr lang="ko-KR" altLang="en-US" sz="3600" b="1">
              <a:latin typeface="Lucida Fax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객체지향 특성</a:t>
            </a:r>
            <a:endParaRPr lang="en-US" altLang="ko-KR" sz="2000" b="1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smtClean="0"/>
              <a:t>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상속</a:t>
            </a:r>
          </a:p>
          <a:p>
            <a:pPr lvl="1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객체지향의 기본 개념으로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프로그램을 쉽게 확장할 수 있도록 도와주는 수단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상위 클래스의 모든 특성을 하위 클래스가 이어받음으로써 이미 정의한 클래스를 재사용하고 확장할 수 있도록 지원하는 개념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상위 클래스의 속성을 상속받아 하위 클래스에서 실체화시키는 관계를 특수화라고 하고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반대로 하위 클래스의 공통적인 특성을 추상화하여 상위 클래스로 정의하는 것을 일반화라 한다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lvl="3">
              <a:lnSpc>
                <a:spcPct val="150000"/>
              </a:lnSpc>
            </a:pP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latin typeface="Lucida Fax" pitchFamily="18" charset="0"/>
              </a:rPr>
              <a:t>객체지향 모델링</a:t>
            </a:r>
            <a:endParaRPr lang="ko-KR" altLang="en-US" sz="3600" b="1">
              <a:latin typeface="Lucida Fax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객체지향 특성</a:t>
            </a:r>
            <a:endParaRPr lang="en-US" altLang="ko-KR" sz="2000" b="1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smtClean="0"/>
              <a:t>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다형성</a:t>
            </a:r>
          </a:p>
          <a:p>
            <a:pPr lvl="1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여러 클래스에 같은 이름의 함수가 존재하지만 동작은 다르게 수행함을 의미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객체지향 언어에서 메서드 오버라이딩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(Method Overriding)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방식으로 구현</a:t>
            </a:r>
          </a:p>
          <a:p>
            <a:pPr lvl="1"/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상위 클래스에 메서드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오퍼레이션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가 정의되고 그 메서드를 하위 클래스에서 상속받아 그대로 사용할 수 있지만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하위 클래스의 객체가 다른 방법으로 동작을 해야 하는 경우에는 상속받은 메서드를 같은 이름으로 재정의함으로써 생성된 객체가 상위 클래스의 정의와는 다른 동작을 할 수 있도록 구현</a:t>
            </a:r>
          </a:p>
          <a:p>
            <a:pPr marL="457200" lvl="3">
              <a:lnSpc>
                <a:spcPct val="150000"/>
              </a:lnSpc>
            </a:pP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latin typeface="Lucida Fax" pitchFamily="18" charset="0"/>
              </a:rPr>
              <a:t>객체지향 모델링</a:t>
            </a:r>
            <a:endParaRPr lang="ko-KR" altLang="en-US" sz="3600" b="1">
              <a:latin typeface="Lucida Fax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추상클래스와 인터페이스</a:t>
            </a:r>
          </a:p>
          <a:p>
            <a:pPr marL="180975">
              <a:buFontTx/>
              <a:buNone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객체지향의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가지 특성을 실제로 구현함에 있어서 반드시 알아야 할 것이 추상 클래스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(Abstract Class)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와 인터페이스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(Interface)</a:t>
            </a:r>
          </a:p>
          <a:p>
            <a:pPr marL="180975">
              <a:buFontTx/>
              <a:buNone/>
            </a:pP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marL="180975">
              <a:buFontTx/>
              <a:buNone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추상클래스</a:t>
            </a:r>
          </a:p>
          <a:p>
            <a:pPr marL="361950">
              <a:buFontTx/>
              <a:buNone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추상 클래스는 클래스의 명칭과 메서드는 있으나 메서드의 처리 내용은 없다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61950">
              <a:buFontTx/>
              <a:buNone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상속을 통해서 메서드가 구체화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(Implementation) </a:t>
            </a:r>
          </a:p>
          <a:p>
            <a:pPr marL="361950">
              <a:buFontTx/>
              <a:buNone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추상 클래스를 상속받은 하위 클래스에서는 추상적인 기능 구현</a:t>
            </a:r>
          </a:p>
          <a:p>
            <a:pPr marL="180975">
              <a:buFontTx/>
              <a:buNone/>
            </a:pPr>
            <a:endParaRPr lang="ko-KR" altLang="en-US" sz="1600" smtClean="0">
              <a:latin typeface="맑은 고딕" pitchFamily="50" charset="-127"/>
              <a:ea typeface="맑은 고딕" pitchFamily="50" charset="-127"/>
            </a:endParaRPr>
          </a:p>
          <a:p>
            <a:pPr marL="180975">
              <a:buFontTx/>
              <a:buNone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인터페이스</a:t>
            </a:r>
          </a:p>
          <a:p>
            <a:pPr marL="361950">
              <a:buFontTx/>
              <a:buNone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인터페이스는 상수와 추상 메서드만을 가진다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1950">
              <a:buFontTx/>
              <a:buNone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클래스는 하나의 상위 클래스로서만 상속받을 수 있지만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인터페이스는 여러 개의 인터페이스로부터 상속받을 수 있기 때문에 다중 상속의 기능 제공</a:t>
            </a:r>
          </a:p>
          <a:p>
            <a:pPr marL="457200" lvl="3">
              <a:lnSpc>
                <a:spcPct val="150000"/>
              </a:lnSpc>
            </a:pP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latin typeface="Lucida Fax" pitchFamily="18" charset="0"/>
              </a:rPr>
              <a:t>객체지향 모델링</a:t>
            </a:r>
            <a:endParaRPr lang="ko-KR" altLang="en-US" sz="3600" b="1">
              <a:latin typeface="Lucida Fax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1799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은 기본 요소를 구성하는‘사물</a:t>
            </a: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(Things)’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사물 간의 관계를 나타내는‘관계</a:t>
            </a: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(Relationship)’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사물과 관계를 도형으로 표현하는‘다이어그램</a:t>
            </a: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(Diagram)’ </a:t>
            </a:r>
          </a:p>
          <a:p>
            <a:pPr marL="457200" lvl="3">
              <a:lnSpc>
                <a:spcPct val="150000"/>
              </a:lnSpc>
            </a:pP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구성 요소</a:t>
            </a:r>
            <a:endParaRPr lang="ko-KR" altLang="en-US" sz="3600" b="1">
              <a:latin typeface="Lucida Fax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299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UML </a:t>
            </a:r>
            <a:r>
              <a:rPr lang="ko-KR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구성요소</a:t>
            </a:r>
            <a:endParaRPr lang="ko-KR" altLang="en-US" sz="3600" b="1">
              <a:latin typeface="Lucida Fax" pitchFamily="18" charset="0"/>
            </a:endParaRPr>
          </a:p>
        </p:txBody>
      </p:sp>
      <p:grpSp>
        <p:nvGrpSpPr>
          <p:cNvPr id="4" name="Group 141"/>
          <p:cNvGrpSpPr>
            <a:grpSpLocks/>
          </p:cNvGrpSpPr>
          <p:nvPr/>
        </p:nvGrpSpPr>
        <p:grpSpPr bwMode="auto">
          <a:xfrm>
            <a:off x="494932" y="1000114"/>
            <a:ext cx="7572428" cy="3480773"/>
            <a:chOff x="612" y="799"/>
            <a:chExt cx="4153" cy="3182"/>
          </a:xfrm>
        </p:grpSpPr>
        <p:sp>
          <p:nvSpPr>
            <p:cNvPr id="6" name="AutoShape 15"/>
            <p:cNvSpPr>
              <a:spLocks noChangeAspect="1" noChangeArrowheads="1" noTextEdit="1"/>
            </p:cNvSpPr>
            <p:nvPr/>
          </p:nvSpPr>
          <p:spPr bwMode="auto">
            <a:xfrm>
              <a:off x="612" y="799"/>
              <a:ext cx="4153" cy="3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2736" y="981"/>
              <a:ext cx="1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>
              <a:off x="1291" y="1051"/>
              <a:ext cx="1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2621" y="1051"/>
              <a:ext cx="1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3950" y="1051"/>
              <a:ext cx="1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1291" y="1051"/>
              <a:ext cx="133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2621" y="1051"/>
              <a:ext cx="11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2736" y="1051"/>
              <a:ext cx="121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859" y="1396"/>
              <a:ext cx="1" cy="2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859" y="1648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859" y="1923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859" y="2199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859" y="2475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859" y="1648"/>
              <a:ext cx="1" cy="2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859" y="1923"/>
              <a:ext cx="1" cy="2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859" y="2199"/>
              <a:ext cx="1" cy="2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954" y="1535"/>
              <a:ext cx="1136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3" name="Rectangle 34"/>
            <p:cNvSpPr>
              <a:spLocks noChangeArrowheads="1"/>
            </p:cNvSpPr>
            <p:nvPr/>
          </p:nvSpPr>
          <p:spPr bwMode="auto">
            <a:xfrm>
              <a:off x="1180" y="1570"/>
              <a:ext cx="569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Structural Thing</a:t>
              </a:r>
              <a:endParaRPr lang="en-US" altLang="ko-KR" sz="1050"/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954" y="1535"/>
              <a:ext cx="1136" cy="228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954" y="1811"/>
              <a:ext cx="113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1118" y="1846"/>
              <a:ext cx="598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Behavioral Thing</a:t>
              </a:r>
              <a:endParaRPr lang="en-US" altLang="ko-KR" sz="1050"/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954" y="1811"/>
              <a:ext cx="1136" cy="227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954" y="2087"/>
              <a:ext cx="113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9" name="Rectangle 42"/>
            <p:cNvSpPr>
              <a:spLocks noChangeArrowheads="1"/>
            </p:cNvSpPr>
            <p:nvPr/>
          </p:nvSpPr>
          <p:spPr bwMode="auto">
            <a:xfrm>
              <a:off x="1143" y="2122"/>
              <a:ext cx="550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Grouping Thing</a:t>
              </a:r>
              <a:endParaRPr lang="en-US" altLang="ko-KR" sz="1050"/>
            </a:p>
          </p:txBody>
        </p:sp>
        <p:sp>
          <p:nvSpPr>
            <p:cNvPr id="30" name="Rectangle 43"/>
            <p:cNvSpPr>
              <a:spLocks noChangeArrowheads="1"/>
            </p:cNvSpPr>
            <p:nvPr/>
          </p:nvSpPr>
          <p:spPr bwMode="auto">
            <a:xfrm>
              <a:off x="954" y="2087"/>
              <a:ext cx="1136" cy="227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31" name="Rectangle 44"/>
            <p:cNvSpPr>
              <a:spLocks noChangeArrowheads="1"/>
            </p:cNvSpPr>
            <p:nvPr/>
          </p:nvSpPr>
          <p:spPr bwMode="auto">
            <a:xfrm>
              <a:off x="954" y="2363"/>
              <a:ext cx="113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32" name="Rectangle 46"/>
            <p:cNvSpPr>
              <a:spLocks noChangeArrowheads="1"/>
            </p:cNvSpPr>
            <p:nvPr/>
          </p:nvSpPr>
          <p:spPr bwMode="auto">
            <a:xfrm>
              <a:off x="1106" y="2397"/>
              <a:ext cx="608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Annotation Thing</a:t>
              </a:r>
              <a:endParaRPr lang="en-US" altLang="ko-KR" sz="1050"/>
            </a:p>
          </p:txBody>
        </p:sp>
        <p:sp>
          <p:nvSpPr>
            <p:cNvPr id="33" name="Rectangle 47"/>
            <p:cNvSpPr>
              <a:spLocks noChangeArrowheads="1"/>
            </p:cNvSpPr>
            <p:nvPr/>
          </p:nvSpPr>
          <p:spPr bwMode="auto">
            <a:xfrm>
              <a:off x="954" y="2363"/>
              <a:ext cx="1136" cy="227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34" name="Rectangle 48"/>
            <p:cNvSpPr>
              <a:spLocks noChangeArrowheads="1"/>
            </p:cNvSpPr>
            <p:nvPr/>
          </p:nvSpPr>
          <p:spPr bwMode="auto">
            <a:xfrm>
              <a:off x="723" y="1120"/>
              <a:ext cx="113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35" name="Rectangle 50"/>
            <p:cNvSpPr>
              <a:spLocks noChangeArrowheads="1"/>
            </p:cNvSpPr>
            <p:nvPr/>
          </p:nvSpPr>
          <p:spPr bwMode="auto">
            <a:xfrm>
              <a:off x="1157" y="1187"/>
              <a:ext cx="241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Things</a:t>
              </a:r>
              <a:endParaRPr lang="en-US" altLang="ko-KR" sz="1400"/>
            </a:p>
          </p:txBody>
        </p:sp>
        <p:sp>
          <p:nvSpPr>
            <p:cNvPr id="36" name="Rectangle 51"/>
            <p:cNvSpPr>
              <a:spLocks noChangeArrowheads="1"/>
            </p:cNvSpPr>
            <p:nvPr/>
          </p:nvSpPr>
          <p:spPr bwMode="auto">
            <a:xfrm>
              <a:off x="723" y="1120"/>
              <a:ext cx="1136" cy="27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>
              <a:off x="2188" y="1396"/>
              <a:ext cx="1" cy="2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>
              <a:off x="2188" y="1648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39" name="Line 54"/>
            <p:cNvSpPr>
              <a:spLocks noChangeShapeType="1"/>
            </p:cNvSpPr>
            <p:nvPr/>
          </p:nvSpPr>
          <p:spPr bwMode="auto">
            <a:xfrm>
              <a:off x="2188" y="1923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40" name="Line 55"/>
            <p:cNvSpPr>
              <a:spLocks noChangeShapeType="1"/>
            </p:cNvSpPr>
            <p:nvPr/>
          </p:nvSpPr>
          <p:spPr bwMode="auto">
            <a:xfrm>
              <a:off x="2188" y="2199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41" name="Line 56"/>
            <p:cNvSpPr>
              <a:spLocks noChangeShapeType="1"/>
            </p:cNvSpPr>
            <p:nvPr/>
          </p:nvSpPr>
          <p:spPr bwMode="auto">
            <a:xfrm>
              <a:off x="2188" y="2475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42" name="Line 57"/>
            <p:cNvSpPr>
              <a:spLocks noChangeShapeType="1"/>
            </p:cNvSpPr>
            <p:nvPr/>
          </p:nvSpPr>
          <p:spPr bwMode="auto">
            <a:xfrm>
              <a:off x="2188" y="1648"/>
              <a:ext cx="1" cy="2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43" name="Line 58"/>
            <p:cNvSpPr>
              <a:spLocks noChangeShapeType="1"/>
            </p:cNvSpPr>
            <p:nvPr/>
          </p:nvSpPr>
          <p:spPr bwMode="auto">
            <a:xfrm>
              <a:off x="2188" y="1923"/>
              <a:ext cx="1" cy="2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44" name="Line 59"/>
            <p:cNvSpPr>
              <a:spLocks noChangeShapeType="1"/>
            </p:cNvSpPr>
            <p:nvPr/>
          </p:nvSpPr>
          <p:spPr bwMode="auto">
            <a:xfrm>
              <a:off x="2188" y="2199"/>
              <a:ext cx="1" cy="2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45" name="Rectangle 60"/>
            <p:cNvSpPr>
              <a:spLocks noChangeArrowheads="1"/>
            </p:cNvSpPr>
            <p:nvPr/>
          </p:nvSpPr>
          <p:spPr bwMode="auto">
            <a:xfrm>
              <a:off x="2283" y="1535"/>
              <a:ext cx="1136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2616" y="1578"/>
              <a:ext cx="440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Dependency</a:t>
              </a:r>
              <a:endParaRPr lang="en-US" altLang="ko-KR" sz="1050"/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2283" y="1535"/>
              <a:ext cx="1136" cy="228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2283" y="1811"/>
              <a:ext cx="113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49" name="Rectangle 66"/>
            <p:cNvSpPr>
              <a:spLocks noChangeArrowheads="1"/>
            </p:cNvSpPr>
            <p:nvPr/>
          </p:nvSpPr>
          <p:spPr bwMode="auto">
            <a:xfrm>
              <a:off x="2628" y="1854"/>
              <a:ext cx="418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Association</a:t>
              </a:r>
              <a:endParaRPr lang="en-US" altLang="ko-KR" sz="1050"/>
            </a:p>
          </p:txBody>
        </p:sp>
        <p:sp>
          <p:nvSpPr>
            <p:cNvPr id="50" name="Rectangle 67"/>
            <p:cNvSpPr>
              <a:spLocks noChangeArrowheads="1"/>
            </p:cNvSpPr>
            <p:nvPr/>
          </p:nvSpPr>
          <p:spPr bwMode="auto">
            <a:xfrm>
              <a:off x="2283" y="1811"/>
              <a:ext cx="1136" cy="227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51" name="Rectangle 68"/>
            <p:cNvSpPr>
              <a:spLocks noChangeArrowheads="1"/>
            </p:cNvSpPr>
            <p:nvPr/>
          </p:nvSpPr>
          <p:spPr bwMode="auto">
            <a:xfrm>
              <a:off x="2283" y="2087"/>
              <a:ext cx="113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52" name="Rectangle 70"/>
            <p:cNvSpPr>
              <a:spLocks noChangeArrowheads="1"/>
            </p:cNvSpPr>
            <p:nvPr/>
          </p:nvSpPr>
          <p:spPr bwMode="auto">
            <a:xfrm>
              <a:off x="2566" y="2130"/>
              <a:ext cx="508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Generalization</a:t>
              </a:r>
              <a:endParaRPr lang="en-US" altLang="ko-KR" sz="1050"/>
            </a:p>
          </p:txBody>
        </p:sp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>
              <a:off x="2283" y="2087"/>
              <a:ext cx="1136" cy="227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54" name="Rectangle 72"/>
            <p:cNvSpPr>
              <a:spLocks noChangeArrowheads="1"/>
            </p:cNvSpPr>
            <p:nvPr/>
          </p:nvSpPr>
          <p:spPr bwMode="auto">
            <a:xfrm>
              <a:off x="2283" y="2363"/>
              <a:ext cx="113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55" name="Rectangle 74"/>
            <p:cNvSpPr>
              <a:spLocks noChangeArrowheads="1"/>
            </p:cNvSpPr>
            <p:nvPr/>
          </p:nvSpPr>
          <p:spPr bwMode="auto">
            <a:xfrm>
              <a:off x="2645" y="2405"/>
              <a:ext cx="389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Realization</a:t>
              </a:r>
              <a:endParaRPr lang="en-US" altLang="ko-KR" sz="1050"/>
            </a:p>
          </p:txBody>
        </p:sp>
        <p:sp>
          <p:nvSpPr>
            <p:cNvPr id="56" name="Rectangle 75"/>
            <p:cNvSpPr>
              <a:spLocks noChangeArrowheads="1"/>
            </p:cNvSpPr>
            <p:nvPr/>
          </p:nvSpPr>
          <p:spPr bwMode="auto">
            <a:xfrm>
              <a:off x="2283" y="2363"/>
              <a:ext cx="1136" cy="227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57" name="Rectangle 76"/>
            <p:cNvSpPr>
              <a:spLocks noChangeArrowheads="1"/>
            </p:cNvSpPr>
            <p:nvPr/>
          </p:nvSpPr>
          <p:spPr bwMode="auto">
            <a:xfrm>
              <a:off x="2053" y="1120"/>
              <a:ext cx="113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58" name="Rectangle 78"/>
            <p:cNvSpPr>
              <a:spLocks noChangeArrowheads="1"/>
            </p:cNvSpPr>
            <p:nvPr/>
          </p:nvSpPr>
          <p:spPr bwMode="auto">
            <a:xfrm>
              <a:off x="2372" y="1187"/>
              <a:ext cx="484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Relationships</a:t>
              </a:r>
              <a:endParaRPr lang="en-US" altLang="ko-KR" sz="1400"/>
            </a:p>
          </p:txBody>
        </p:sp>
        <p:sp>
          <p:nvSpPr>
            <p:cNvPr id="59" name="Rectangle 79"/>
            <p:cNvSpPr>
              <a:spLocks noChangeArrowheads="1"/>
            </p:cNvSpPr>
            <p:nvPr/>
          </p:nvSpPr>
          <p:spPr bwMode="auto">
            <a:xfrm>
              <a:off x="2053" y="1120"/>
              <a:ext cx="1136" cy="27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60" name="Line 80"/>
            <p:cNvSpPr>
              <a:spLocks noChangeShapeType="1"/>
            </p:cNvSpPr>
            <p:nvPr/>
          </p:nvSpPr>
          <p:spPr bwMode="auto">
            <a:xfrm>
              <a:off x="3518" y="1396"/>
              <a:ext cx="1" cy="2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61" name="Line 81"/>
            <p:cNvSpPr>
              <a:spLocks noChangeShapeType="1"/>
            </p:cNvSpPr>
            <p:nvPr/>
          </p:nvSpPr>
          <p:spPr bwMode="auto">
            <a:xfrm>
              <a:off x="3518" y="1648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62" name="Line 82"/>
            <p:cNvSpPr>
              <a:spLocks noChangeShapeType="1"/>
            </p:cNvSpPr>
            <p:nvPr/>
          </p:nvSpPr>
          <p:spPr bwMode="auto">
            <a:xfrm>
              <a:off x="3518" y="1923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63" name="Line 83"/>
            <p:cNvSpPr>
              <a:spLocks noChangeShapeType="1"/>
            </p:cNvSpPr>
            <p:nvPr/>
          </p:nvSpPr>
          <p:spPr bwMode="auto">
            <a:xfrm>
              <a:off x="3518" y="2199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64" name="Line 84"/>
            <p:cNvSpPr>
              <a:spLocks noChangeShapeType="1"/>
            </p:cNvSpPr>
            <p:nvPr/>
          </p:nvSpPr>
          <p:spPr bwMode="auto">
            <a:xfrm>
              <a:off x="3518" y="2475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65" name="Line 85"/>
            <p:cNvSpPr>
              <a:spLocks noChangeShapeType="1"/>
            </p:cNvSpPr>
            <p:nvPr/>
          </p:nvSpPr>
          <p:spPr bwMode="auto">
            <a:xfrm>
              <a:off x="3518" y="2751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66" name="Line 86"/>
            <p:cNvSpPr>
              <a:spLocks noChangeShapeType="1"/>
            </p:cNvSpPr>
            <p:nvPr/>
          </p:nvSpPr>
          <p:spPr bwMode="auto">
            <a:xfrm>
              <a:off x="3518" y="3026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67" name="Line 87"/>
            <p:cNvSpPr>
              <a:spLocks noChangeShapeType="1"/>
            </p:cNvSpPr>
            <p:nvPr/>
          </p:nvSpPr>
          <p:spPr bwMode="auto">
            <a:xfrm>
              <a:off x="3518" y="3302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68" name="Line 88"/>
            <p:cNvSpPr>
              <a:spLocks noChangeShapeType="1"/>
            </p:cNvSpPr>
            <p:nvPr/>
          </p:nvSpPr>
          <p:spPr bwMode="auto">
            <a:xfrm>
              <a:off x="3518" y="3578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69" name="Line 89"/>
            <p:cNvSpPr>
              <a:spLocks noChangeShapeType="1"/>
            </p:cNvSpPr>
            <p:nvPr/>
          </p:nvSpPr>
          <p:spPr bwMode="auto">
            <a:xfrm>
              <a:off x="3518" y="3854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70" name="Line 90"/>
            <p:cNvSpPr>
              <a:spLocks noChangeShapeType="1"/>
            </p:cNvSpPr>
            <p:nvPr/>
          </p:nvSpPr>
          <p:spPr bwMode="auto">
            <a:xfrm>
              <a:off x="3518" y="1648"/>
              <a:ext cx="1" cy="2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71" name="Line 91"/>
            <p:cNvSpPr>
              <a:spLocks noChangeShapeType="1"/>
            </p:cNvSpPr>
            <p:nvPr/>
          </p:nvSpPr>
          <p:spPr bwMode="auto">
            <a:xfrm>
              <a:off x="3518" y="1923"/>
              <a:ext cx="1" cy="2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72" name="Line 92"/>
            <p:cNvSpPr>
              <a:spLocks noChangeShapeType="1"/>
            </p:cNvSpPr>
            <p:nvPr/>
          </p:nvSpPr>
          <p:spPr bwMode="auto">
            <a:xfrm>
              <a:off x="3518" y="2199"/>
              <a:ext cx="1" cy="2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73" name="Line 93"/>
            <p:cNvSpPr>
              <a:spLocks noChangeShapeType="1"/>
            </p:cNvSpPr>
            <p:nvPr/>
          </p:nvSpPr>
          <p:spPr bwMode="auto">
            <a:xfrm>
              <a:off x="3518" y="2475"/>
              <a:ext cx="1" cy="2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74" name="Line 94"/>
            <p:cNvSpPr>
              <a:spLocks noChangeShapeType="1"/>
            </p:cNvSpPr>
            <p:nvPr/>
          </p:nvSpPr>
          <p:spPr bwMode="auto">
            <a:xfrm>
              <a:off x="3518" y="2751"/>
              <a:ext cx="1" cy="2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75" name="Line 95"/>
            <p:cNvSpPr>
              <a:spLocks noChangeShapeType="1"/>
            </p:cNvSpPr>
            <p:nvPr/>
          </p:nvSpPr>
          <p:spPr bwMode="auto">
            <a:xfrm>
              <a:off x="3518" y="3026"/>
              <a:ext cx="1" cy="2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76" name="Line 96"/>
            <p:cNvSpPr>
              <a:spLocks noChangeShapeType="1"/>
            </p:cNvSpPr>
            <p:nvPr/>
          </p:nvSpPr>
          <p:spPr bwMode="auto">
            <a:xfrm>
              <a:off x="3518" y="3302"/>
              <a:ext cx="1" cy="2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77" name="Line 97"/>
            <p:cNvSpPr>
              <a:spLocks noChangeShapeType="1"/>
            </p:cNvSpPr>
            <p:nvPr/>
          </p:nvSpPr>
          <p:spPr bwMode="auto">
            <a:xfrm>
              <a:off x="3518" y="3578"/>
              <a:ext cx="1" cy="2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78" name="Rectangle 98"/>
            <p:cNvSpPr>
              <a:spLocks noChangeArrowheads="1"/>
            </p:cNvSpPr>
            <p:nvPr/>
          </p:nvSpPr>
          <p:spPr bwMode="auto">
            <a:xfrm>
              <a:off x="3613" y="1535"/>
              <a:ext cx="1136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79" name="Rectangle 99"/>
            <p:cNvSpPr>
              <a:spLocks noChangeArrowheads="1"/>
            </p:cNvSpPr>
            <p:nvPr/>
          </p:nvSpPr>
          <p:spPr bwMode="auto">
            <a:xfrm>
              <a:off x="3942" y="1562"/>
              <a:ext cx="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ko-KR" altLang="ko-KR" sz="1400"/>
            </a:p>
          </p:txBody>
        </p:sp>
        <p:sp>
          <p:nvSpPr>
            <p:cNvPr id="80" name="Rectangle 100"/>
            <p:cNvSpPr>
              <a:spLocks noChangeArrowheads="1"/>
            </p:cNvSpPr>
            <p:nvPr/>
          </p:nvSpPr>
          <p:spPr bwMode="auto">
            <a:xfrm>
              <a:off x="3839" y="1578"/>
              <a:ext cx="514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Class Diagram</a:t>
              </a:r>
              <a:endParaRPr lang="en-US" altLang="ko-KR" sz="1050"/>
            </a:p>
          </p:txBody>
        </p:sp>
        <p:sp>
          <p:nvSpPr>
            <p:cNvPr id="81" name="Rectangle 101"/>
            <p:cNvSpPr>
              <a:spLocks noChangeArrowheads="1"/>
            </p:cNvSpPr>
            <p:nvPr/>
          </p:nvSpPr>
          <p:spPr bwMode="auto">
            <a:xfrm>
              <a:off x="3613" y="1535"/>
              <a:ext cx="1136" cy="228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82" name="Rectangle 102"/>
            <p:cNvSpPr>
              <a:spLocks noChangeArrowheads="1"/>
            </p:cNvSpPr>
            <p:nvPr/>
          </p:nvSpPr>
          <p:spPr bwMode="auto">
            <a:xfrm>
              <a:off x="3613" y="1811"/>
              <a:ext cx="113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83" name="Rectangle 103"/>
            <p:cNvSpPr>
              <a:spLocks noChangeArrowheads="1"/>
            </p:cNvSpPr>
            <p:nvPr/>
          </p:nvSpPr>
          <p:spPr bwMode="auto">
            <a:xfrm>
              <a:off x="3991" y="1838"/>
              <a:ext cx="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ko-KR" altLang="ko-KR" sz="1400"/>
            </a:p>
          </p:txBody>
        </p:sp>
        <p:sp>
          <p:nvSpPr>
            <p:cNvPr id="84" name="Rectangle 104"/>
            <p:cNvSpPr>
              <a:spLocks noChangeArrowheads="1"/>
            </p:cNvSpPr>
            <p:nvPr/>
          </p:nvSpPr>
          <p:spPr bwMode="auto">
            <a:xfrm>
              <a:off x="3818" y="1854"/>
              <a:ext cx="546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Object Diagram</a:t>
              </a:r>
              <a:endParaRPr lang="en-US" altLang="ko-KR" sz="1050"/>
            </a:p>
          </p:txBody>
        </p:sp>
        <p:sp>
          <p:nvSpPr>
            <p:cNvPr id="85" name="Rectangle 105"/>
            <p:cNvSpPr>
              <a:spLocks noChangeArrowheads="1"/>
            </p:cNvSpPr>
            <p:nvPr/>
          </p:nvSpPr>
          <p:spPr bwMode="auto">
            <a:xfrm>
              <a:off x="3613" y="1811"/>
              <a:ext cx="1136" cy="227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86" name="Rectangle 106"/>
            <p:cNvSpPr>
              <a:spLocks noChangeArrowheads="1"/>
            </p:cNvSpPr>
            <p:nvPr/>
          </p:nvSpPr>
          <p:spPr bwMode="auto">
            <a:xfrm>
              <a:off x="3613" y="2087"/>
              <a:ext cx="113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87" name="Rectangle 107"/>
            <p:cNvSpPr>
              <a:spLocks noChangeArrowheads="1"/>
            </p:cNvSpPr>
            <p:nvPr/>
          </p:nvSpPr>
          <p:spPr bwMode="auto">
            <a:xfrm>
              <a:off x="3942" y="2114"/>
              <a:ext cx="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ko-KR" altLang="ko-KR" sz="1400"/>
            </a:p>
          </p:txBody>
        </p:sp>
        <p:sp>
          <p:nvSpPr>
            <p:cNvPr id="88" name="Rectangle 108"/>
            <p:cNvSpPr>
              <a:spLocks noChangeArrowheads="1"/>
            </p:cNvSpPr>
            <p:nvPr/>
          </p:nvSpPr>
          <p:spPr bwMode="auto">
            <a:xfrm>
              <a:off x="3752" y="2130"/>
              <a:ext cx="651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Use Case Diagram</a:t>
              </a:r>
              <a:endParaRPr lang="en-US" altLang="ko-KR" sz="1050"/>
            </a:p>
          </p:txBody>
        </p:sp>
        <p:sp>
          <p:nvSpPr>
            <p:cNvPr id="89" name="Rectangle 109"/>
            <p:cNvSpPr>
              <a:spLocks noChangeArrowheads="1"/>
            </p:cNvSpPr>
            <p:nvPr/>
          </p:nvSpPr>
          <p:spPr bwMode="auto">
            <a:xfrm>
              <a:off x="3613" y="2087"/>
              <a:ext cx="1136" cy="227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90" name="Rectangle 110"/>
            <p:cNvSpPr>
              <a:spLocks noChangeArrowheads="1"/>
            </p:cNvSpPr>
            <p:nvPr/>
          </p:nvSpPr>
          <p:spPr bwMode="auto">
            <a:xfrm>
              <a:off x="3613" y="2363"/>
              <a:ext cx="113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91" name="Rectangle 111"/>
            <p:cNvSpPr>
              <a:spLocks noChangeArrowheads="1"/>
            </p:cNvSpPr>
            <p:nvPr/>
          </p:nvSpPr>
          <p:spPr bwMode="auto">
            <a:xfrm>
              <a:off x="3991" y="2390"/>
              <a:ext cx="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ko-KR" altLang="ko-KR" sz="1400"/>
            </a:p>
          </p:txBody>
        </p:sp>
        <p:sp>
          <p:nvSpPr>
            <p:cNvPr id="92" name="Rectangle 112"/>
            <p:cNvSpPr>
              <a:spLocks noChangeArrowheads="1"/>
            </p:cNvSpPr>
            <p:nvPr/>
          </p:nvSpPr>
          <p:spPr bwMode="auto">
            <a:xfrm>
              <a:off x="3736" y="2405"/>
              <a:ext cx="666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Sequence Diagram</a:t>
              </a:r>
              <a:endParaRPr lang="en-US" altLang="ko-KR" sz="1050"/>
            </a:p>
          </p:txBody>
        </p:sp>
        <p:sp>
          <p:nvSpPr>
            <p:cNvPr id="93" name="Rectangle 113"/>
            <p:cNvSpPr>
              <a:spLocks noChangeArrowheads="1"/>
            </p:cNvSpPr>
            <p:nvPr/>
          </p:nvSpPr>
          <p:spPr bwMode="auto">
            <a:xfrm>
              <a:off x="3613" y="2363"/>
              <a:ext cx="1136" cy="227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94" name="Rectangle 114"/>
            <p:cNvSpPr>
              <a:spLocks noChangeArrowheads="1"/>
            </p:cNvSpPr>
            <p:nvPr/>
          </p:nvSpPr>
          <p:spPr bwMode="auto">
            <a:xfrm>
              <a:off x="3613" y="2638"/>
              <a:ext cx="1136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95" name="Rectangle 115"/>
            <p:cNvSpPr>
              <a:spLocks noChangeArrowheads="1"/>
            </p:cNvSpPr>
            <p:nvPr/>
          </p:nvSpPr>
          <p:spPr bwMode="auto">
            <a:xfrm>
              <a:off x="3991" y="2665"/>
              <a:ext cx="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ko-KR" altLang="ko-KR" sz="1400"/>
            </a:p>
          </p:txBody>
        </p:sp>
        <p:sp>
          <p:nvSpPr>
            <p:cNvPr id="96" name="Rectangle 116"/>
            <p:cNvSpPr>
              <a:spLocks noChangeArrowheads="1"/>
            </p:cNvSpPr>
            <p:nvPr/>
          </p:nvSpPr>
          <p:spPr bwMode="auto">
            <a:xfrm>
              <a:off x="3740" y="2681"/>
              <a:ext cx="791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Collaboration Diagram</a:t>
              </a:r>
              <a:endParaRPr lang="en-US" altLang="ko-KR" sz="1050"/>
            </a:p>
          </p:txBody>
        </p:sp>
        <p:sp>
          <p:nvSpPr>
            <p:cNvPr id="97" name="Rectangle 117"/>
            <p:cNvSpPr>
              <a:spLocks noChangeArrowheads="1"/>
            </p:cNvSpPr>
            <p:nvPr/>
          </p:nvSpPr>
          <p:spPr bwMode="auto">
            <a:xfrm>
              <a:off x="3613" y="2638"/>
              <a:ext cx="1136" cy="228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98" name="Rectangle 118"/>
            <p:cNvSpPr>
              <a:spLocks noChangeArrowheads="1"/>
            </p:cNvSpPr>
            <p:nvPr/>
          </p:nvSpPr>
          <p:spPr bwMode="auto">
            <a:xfrm>
              <a:off x="3613" y="2914"/>
              <a:ext cx="1136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99" name="Rectangle 119"/>
            <p:cNvSpPr>
              <a:spLocks noChangeArrowheads="1"/>
            </p:cNvSpPr>
            <p:nvPr/>
          </p:nvSpPr>
          <p:spPr bwMode="auto">
            <a:xfrm>
              <a:off x="3991" y="2941"/>
              <a:ext cx="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ko-KR" altLang="ko-KR" sz="1400"/>
            </a:p>
          </p:txBody>
        </p:sp>
        <p:sp>
          <p:nvSpPr>
            <p:cNvPr id="100" name="Rectangle 120"/>
            <p:cNvSpPr>
              <a:spLocks noChangeArrowheads="1"/>
            </p:cNvSpPr>
            <p:nvPr/>
          </p:nvSpPr>
          <p:spPr bwMode="auto">
            <a:xfrm>
              <a:off x="3707" y="2957"/>
              <a:ext cx="711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State Chart Diagram</a:t>
              </a:r>
              <a:endParaRPr lang="en-US" altLang="ko-KR" sz="1050"/>
            </a:p>
          </p:txBody>
        </p:sp>
        <p:sp>
          <p:nvSpPr>
            <p:cNvPr id="101" name="Rectangle 121"/>
            <p:cNvSpPr>
              <a:spLocks noChangeArrowheads="1"/>
            </p:cNvSpPr>
            <p:nvPr/>
          </p:nvSpPr>
          <p:spPr bwMode="auto">
            <a:xfrm>
              <a:off x="3613" y="2914"/>
              <a:ext cx="1136" cy="228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02" name="Rectangle 122"/>
            <p:cNvSpPr>
              <a:spLocks noChangeArrowheads="1"/>
            </p:cNvSpPr>
            <p:nvPr/>
          </p:nvSpPr>
          <p:spPr bwMode="auto">
            <a:xfrm>
              <a:off x="3613" y="3190"/>
              <a:ext cx="113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03" name="Rectangle 123"/>
            <p:cNvSpPr>
              <a:spLocks noChangeArrowheads="1"/>
            </p:cNvSpPr>
            <p:nvPr/>
          </p:nvSpPr>
          <p:spPr bwMode="auto">
            <a:xfrm>
              <a:off x="3991" y="3217"/>
              <a:ext cx="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ko-KR" altLang="ko-KR" sz="1400"/>
            </a:p>
          </p:txBody>
        </p:sp>
        <p:sp>
          <p:nvSpPr>
            <p:cNvPr id="104" name="Rectangle 124"/>
            <p:cNvSpPr>
              <a:spLocks noChangeArrowheads="1"/>
            </p:cNvSpPr>
            <p:nvPr/>
          </p:nvSpPr>
          <p:spPr bwMode="auto">
            <a:xfrm>
              <a:off x="3794" y="3233"/>
              <a:ext cx="584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Activity Diagram</a:t>
              </a:r>
              <a:endParaRPr lang="en-US" altLang="ko-KR" sz="1050"/>
            </a:p>
          </p:txBody>
        </p:sp>
        <p:sp>
          <p:nvSpPr>
            <p:cNvPr id="105" name="Rectangle 125"/>
            <p:cNvSpPr>
              <a:spLocks noChangeArrowheads="1"/>
            </p:cNvSpPr>
            <p:nvPr/>
          </p:nvSpPr>
          <p:spPr bwMode="auto">
            <a:xfrm>
              <a:off x="3613" y="3190"/>
              <a:ext cx="1136" cy="227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06" name="Rectangle 126"/>
            <p:cNvSpPr>
              <a:spLocks noChangeArrowheads="1"/>
            </p:cNvSpPr>
            <p:nvPr/>
          </p:nvSpPr>
          <p:spPr bwMode="auto">
            <a:xfrm>
              <a:off x="3613" y="3466"/>
              <a:ext cx="113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07" name="Rectangle 127"/>
            <p:cNvSpPr>
              <a:spLocks noChangeArrowheads="1"/>
            </p:cNvSpPr>
            <p:nvPr/>
          </p:nvSpPr>
          <p:spPr bwMode="auto">
            <a:xfrm>
              <a:off x="3888" y="3493"/>
              <a:ext cx="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ko-KR" altLang="ko-KR" sz="1400"/>
            </a:p>
          </p:txBody>
        </p:sp>
        <p:sp>
          <p:nvSpPr>
            <p:cNvPr id="108" name="Rectangle 128"/>
            <p:cNvSpPr>
              <a:spLocks noChangeArrowheads="1"/>
            </p:cNvSpPr>
            <p:nvPr/>
          </p:nvSpPr>
          <p:spPr bwMode="auto">
            <a:xfrm>
              <a:off x="3695" y="3509"/>
              <a:ext cx="726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Component Diagram</a:t>
              </a:r>
              <a:endParaRPr lang="en-US" altLang="ko-KR" sz="1050"/>
            </a:p>
          </p:txBody>
        </p:sp>
        <p:sp>
          <p:nvSpPr>
            <p:cNvPr id="109" name="Rectangle 129"/>
            <p:cNvSpPr>
              <a:spLocks noChangeArrowheads="1"/>
            </p:cNvSpPr>
            <p:nvPr/>
          </p:nvSpPr>
          <p:spPr bwMode="auto">
            <a:xfrm>
              <a:off x="3613" y="3466"/>
              <a:ext cx="1136" cy="227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10" name="Rectangle 130"/>
            <p:cNvSpPr>
              <a:spLocks noChangeArrowheads="1"/>
            </p:cNvSpPr>
            <p:nvPr/>
          </p:nvSpPr>
          <p:spPr bwMode="auto">
            <a:xfrm>
              <a:off x="3613" y="3742"/>
              <a:ext cx="113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11" name="Rectangle 131"/>
            <p:cNvSpPr>
              <a:spLocks noChangeArrowheads="1"/>
            </p:cNvSpPr>
            <p:nvPr/>
          </p:nvSpPr>
          <p:spPr bwMode="auto">
            <a:xfrm>
              <a:off x="3991" y="3769"/>
              <a:ext cx="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ko-KR" altLang="ko-KR" sz="1400"/>
            </a:p>
          </p:txBody>
        </p:sp>
        <p:sp>
          <p:nvSpPr>
            <p:cNvPr id="112" name="Rectangle 132"/>
            <p:cNvSpPr>
              <a:spLocks noChangeArrowheads="1"/>
            </p:cNvSpPr>
            <p:nvPr/>
          </p:nvSpPr>
          <p:spPr bwMode="auto">
            <a:xfrm>
              <a:off x="3687" y="3784"/>
              <a:ext cx="739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Deployment Diagram</a:t>
              </a:r>
              <a:endParaRPr lang="en-US" altLang="ko-KR" sz="1050"/>
            </a:p>
          </p:txBody>
        </p:sp>
        <p:sp>
          <p:nvSpPr>
            <p:cNvPr id="113" name="Rectangle 133"/>
            <p:cNvSpPr>
              <a:spLocks noChangeArrowheads="1"/>
            </p:cNvSpPr>
            <p:nvPr/>
          </p:nvSpPr>
          <p:spPr bwMode="auto">
            <a:xfrm>
              <a:off x="3613" y="3742"/>
              <a:ext cx="1136" cy="227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14" name="Rectangle 134"/>
            <p:cNvSpPr>
              <a:spLocks noChangeArrowheads="1"/>
            </p:cNvSpPr>
            <p:nvPr/>
          </p:nvSpPr>
          <p:spPr bwMode="auto">
            <a:xfrm>
              <a:off x="3382" y="1120"/>
              <a:ext cx="113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15" name="Rectangle 136"/>
            <p:cNvSpPr>
              <a:spLocks noChangeArrowheads="1"/>
            </p:cNvSpPr>
            <p:nvPr/>
          </p:nvSpPr>
          <p:spPr bwMode="auto">
            <a:xfrm>
              <a:off x="3736" y="1187"/>
              <a:ext cx="338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50" b="1">
                  <a:solidFill>
                    <a:srgbClr val="000000"/>
                  </a:solidFill>
                  <a:latin typeface="Arial" charset="0"/>
                </a:rPr>
                <a:t>Diagrams</a:t>
              </a:r>
              <a:endParaRPr lang="en-US" altLang="ko-KR" sz="1400"/>
            </a:p>
          </p:txBody>
        </p:sp>
        <p:sp>
          <p:nvSpPr>
            <p:cNvPr id="116" name="Rectangle 137"/>
            <p:cNvSpPr>
              <a:spLocks noChangeArrowheads="1"/>
            </p:cNvSpPr>
            <p:nvPr/>
          </p:nvSpPr>
          <p:spPr bwMode="auto">
            <a:xfrm>
              <a:off x="3382" y="1120"/>
              <a:ext cx="1136" cy="276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17" name="Rectangle 138"/>
            <p:cNvSpPr>
              <a:spLocks noChangeArrowheads="1"/>
            </p:cNvSpPr>
            <p:nvPr/>
          </p:nvSpPr>
          <p:spPr bwMode="auto">
            <a:xfrm>
              <a:off x="2168" y="811"/>
              <a:ext cx="1136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18" name="Rectangle 139"/>
            <p:cNvSpPr>
              <a:spLocks noChangeArrowheads="1"/>
            </p:cNvSpPr>
            <p:nvPr/>
          </p:nvSpPr>
          <p:spPr bwMode="auto">
            <a:xfrm>
              <a:off x="2472" y="821"/>
              <a:ext cx="3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100" b="1">
                  <a:solidFill>
                    <a:srgbClr val="000000"/>
                  </a:solidFill>
                  <a:latin typeface="굴림체" pitchFamily="49" charset="-127"/>
                  <a:ea typeface="굴림체" pitchFamily="49" charset="-127"/>
                </a:rPr>
                <a:t>구성요소</a:t>
              </a:r>
              <a:endParaRPr lang="ko-KR" altLang="en-US" sz="1400"/>
            </a:p>
          </p:txBody>
        </p:sp>
        <p:sp>
          <p:nvSpPr>
            <p:cNvPr id="119" name="Rectangle 140"/>
            <p:cNvSpPr>
              <a:spLocks noChangeArrowheads="1"/>
            </p:cNvSpPr>
            <p:nvPr/>
          </p:nvSpPr>
          <p:spPr bwMode="auto">
            <a:xfrm>
              <a:off x="2154" y="799"/>
              <a:ext cx="1136" cy="17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ko-KR" altLang="ko-KR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3251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사물</a:t>
            </a:r>
            <a:endParaRPr lang="en-US" altLang="ko-KR" sz="2000" b="1" smtClean="0">
              <a:latin typeface="맑은 고딕" pitchFamily="50" charset="-127"/>
              <a:ea typeface="맑은 고딕" pitchFamily="50" charset="-127"/>
            </a:endParaRPr>
          </a:p>
          <a:p>
            <a:pPr marL="858838" lvl="2" indent="-3238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  <a:tabLst>
                <a:tab pos="2152650" algn="l"/>
                <a:tab pos="3590925" algn="l"/>
              </a:tabLst>
            </a:pPr>
            <a:r>
              <a:rPr lang="ko-KR" altLang="en-US" sz="1700" b="1" smtClean="0">
                <a:latin typeface="맑은 고딕" pitchFamily="50" charset="-127"/>
                <a:ea typeface="맑은 고딕" pitchFamily="50" charset="-127"/>
              </a:rPr>
              <a:t>사물은 추상적 개념으로서 모델에서 가장 중요</a:t>
            </a:r>
          </a:p>
          <a:p>
            <a:pPr marL="1185863" lvl="3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AutoNum type="circleNumDbPlain"/>
              <a:tabLst>
                <a:tab pos="2152650" algn="l"/>
                <a:tab pos="3590925" algn="l"/>
              </a:tabLst>
            </a:pP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구조사물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(Structural Things) :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시스템의 구조를 표현하는 사물</a:t>
            </a:r>
          </a:p>
          <a:p>
            <a:pPr marL="1185863" lvl="3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AutoNum type="circleNumDbPlain"/>
              <a:tabLst>
                <a:tab pos="2152650" algn="l"/>
                <a:tab pos="3590925" algn="l"/>
              </a:tabLst>
            </a:pP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행동사물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(Behavioral Things) :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시스템의 행위를 표현하는 사물</a:t>
            </a:r>
          </a:p>
          <a:p>
            <a:pPr marL="1185863" lvl="3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AutoNum type="circleNumDbPlain"/>
              <a:tabLst>
                <a:tab pos="2152650" algn="l"/>
                <a:tab pos="3590925" algn="l"/>
              </a:tabLst>
            </a:pP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그룹사물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(Grouping Things) :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개념을 그룹화하는 사물</a:t>
            </a:r>
          </a:p>
          <a:p>
            <a:pPr marL="1185863" lvl="3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AutoNum type="circleNumDbPlain"/>
              <a:tabLst>
                <a:tab pos="2152650" algn="l"/>
                <a:tab pos="3590925" algn="l"/>
              </a:tabLst>
            </a:pP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주해사물</a:t>
            </a:r>
            <a:r>
              <a:rPr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(Annotation Things) : 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부가적으로 개념을 설명하는 사물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구성 요소</a:t>
            </a:r>
            <a:endParaRPr lang="ko-KR" altLang="en-US" sz="3600" b="1">
              <a:latin typeface="Lucida Fax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구조사물</a:t>
            </a:r>
          </a:p>
          <a:p>
            <a:pPr>
              <a:buFontTx/>
              <a:buNone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UML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모델의 명사형</a:t>
            </a:r>
          </a:p>
          <a:p>
            <a:pPr>
              <a:buFontTx/>
              <a:buNone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모델의 정적인 부분이며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개념적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물리적 요소 표현</a:t>
            </a:r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None/>
            </a:pP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(Class)</a:t>
            </a:r>
          </a:p>
          <a:p>
            <a:pPr marL="85725">
              <a:buFontTx/>
              <a:buNone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동일한 속성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오퍼레이션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관계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그리고 의미를 공유하는 객체를 기술한 것</a:t>
            </a:r>
          </a:p>
          <a:p>
            <a:pPr marL="85725">
              <a:buFontTx/>
              <a:buNone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클래스는 직사각형으로 표현</a:t>
            </a:r>
          </a:p>
          <a:p>
            <a:pPr marL="85725">
              <a:buFontTx/>
              <a:buNone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사각형 안에 이름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오퍼레이션을 넣는다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구성 요소</a:t>
            </a:r>
            <a:endParaRPr lang="ko-KR" altLang="en-US" sz="3600" b="1">
              <a:latin typeface="Lucida Fax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928940"/>
            <a:ext cx="16383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285866"/>
            <a:ext cx="79296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의 개념 </a:t>
            </a:r>
          </a:p>
          <a:p>
            <a:pPr marL="361950" indent="-180975">
              <a:buFont typeface="Arial" pitchFamily="34" charset="0"/>
              <a:buChar char="•"/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통합모델링 언어</a:t>
            </a:r>
          </a:p>
          <a:p>
            <a:pPr marL="361950" indent="-180975">
              <a:buFont typeface="Arial" pitchFamily="34" charset="0"/>
              <a:buChar char="•"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1994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년 소프트웨어 방법론의 선구자인 그래디 부치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(Grady Booch),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제임스 럼바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(James Rumbaugh),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이바 야콥슨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(Ivar Jacobson)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에 의해 연구</a:t>
            </a:r>
          </a:p>
          <a:p>
            <a:pPr marL="361950" indent="-180975">
              <a:buFont typeface="Arial" pitchFamily="34" charset="0"/>
              <a:buChar char="•"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1997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년 객체관리그룹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(OMG, Object Management Group)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에서 여러 표기법을통합하여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UML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발표</a:t>
            </a:r>
          </a:p>
          <a:p>
            <a:pPr marL="361950" indent="-180975">
              <a:buFont typeface="Arial" pitchFamily="34" charset="0"/>
              <a:buChar char="•"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은 객체지향 시스템 개발 분야에서 가장 우수한 모델링 언어로 인식되고 있다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275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개요</a:t>
            </a:r>
            <a:endParaRPr lang="ko-KR" altLang="en-US" sz="3600" b="1">
              <a:latin typeface="Lucida Fax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인터페이스</a:t>
            </a: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(Interface)</a:t>
            </a:r>
          </a:p>
          <a:p>
            <a:pPr marL="266700" indent="-180975"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클래스 또는 컴포넌트의 서비스를 명세화하는 오퍼레이션을 모아놓은 것</a:t>
            </a:r>
          </a:p>
          <a:p>
            <a:pPr marL="266700" indent="-180975"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외부적으로 가시화되는 요소의 행동을 표현</a:t>
            </a:r>
          </a:p>
          <a:p>
            <a:pPr marL="266700" indent="-180975"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인터페이스는 특정 클래스나 컴포넌트의 전체 또는 일부분만의 행동을 나타냄</a:t>
            </a:r>
          </a:p>
          <a:p>
            <a:pPr marL="266700" indent="-180975"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인터페이스는 원으로 표현하고 인터페이스명을 아래에 표시하거나 클래스 형식으로 표현하고 스테레오 타입으로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&lt;&lt;interface&gt;&gt;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를 사용 </a:t>
            </a:r>
          </a:p>
          <a:p>
            <a:pPr marL="266700" indent="-180975"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인터페이스는 단독으로 나타나는 경우가 거의 없고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인터페이스를 구현하는 클래스나 컴포넌트와 함께 나타냄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구성 요소</a:t>
            </a:r>
            <a:endParaRPr lang="ko-KR" altLang="en-US" sz="3600" b="1">
              <a:latin typeface="Lucida Fax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308310"/>
            <a:ext cx="1785950" cy="137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928940"/>
            <a:ext cx="3819513" cy="177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139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1" indent="-176213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ko-KR" sz="2000" smtClean="0">
                <a:latin typeface="맑은 고딕" pitchFamily="50" charset="-127"/>
                <a:ea typeface="맑은 고딕" pitchFamily="50" charset="-127"/>
              </a:rPr>
              <a:t>통신(Communication)</a:t>
            </a:r>
            <a:endParaRPr lang="en-US" altLang="ko-KR" sz="2000" smtClean="0">
              <a:latin typeface="맑은 고딕" pitchFamily="50" charset="-127"/>
              <a:ea typeface="맑은 고딕" pitchFamily="50" charset="-127"/>
            </a:endParaRPr>
          </a:p>
          <a:p>
            <a:pPr marL="714375" lvl="2" indent="-179388" eaLnBrk="0" hangingPunct="0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교류</a:t>
            </a:r>
            <a:r>
              <a:rPr lang="en-US" altLang="ko-KR" sz="1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(Interaction)</a:t>
            </a:r>
            <a:r>
              <a:rPr lang="ko-KR" altLang="en-US" sz="1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정의하며</a:t>
            </a:r>
            <a:r>
              <a:rPr lang="en-US" altLang="ko-KR" sz="1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서로 다른 요소와 역할들이 모여 있는 것</a:t>
            </a:r>
          </a:p>
          <a:p>
            <a:pPr marL="714375" lvl="2" indent="-179388" eaLnBrk="0" hangingPunct="0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행동적이고 구조적인 중요성을 가지며 하나의 클래스는 다수의 통신에 참여</a:t>
            </a:r>
            <a:endParaRPr lang="en-US" altLang="ko-KR" sz="17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14375" lvl="2" indent="-179388" eaLnBrk="0" hangingPunct="0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실선으로 된 사각형으로 표현하고 보통 이름을 안에 넣는다</a:t>
            </a:r>
            <a:r>
              <a:rPr lang="en-US" altLang="ko-KR" sz="1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7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구성 요소</a:t>
            </a:r>
            <a:endParaRPr lang="ko-KR" altLang="en-US" sz="3600" b="1">
              <a:latin typeface="Lucida Fax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857502"/>
            <a:ext cx="2214578" cy="12407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1655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1" indent="-176213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000" smtClean="0">
                <a:latin typeface="맑은 고딕" pitchFamily="50" charset="-127"/>
                <a:ea typeface="맑은 고딕" pitchFamily="50" charset="-127"/>
              </a:rPr>
              <a:t>유스케이스(Use Case)</a:t>
            </a:r>
            <a:endParaRPr lang="en-US" altLang="ko-KR" sz="2000" smtClean="0">
              <a:latin typeface="맑은 고딕" pitchFamily="50" charset="-127"/>
              <a:ea typeface="맑은 고딕" pitchFamily="50" charset="-127"/>
            </a:endParaRPr>
          </a:p>
          <a:p>
            <a:pPr marL="714375" lvl="2" indent="-179388" eaLnBrk="0" hangingPunct="0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유스케이스는 시스템이 수행하는 활동들을 순차적으로 기술</a:t>
            </a:r>
          </a:p>
          <a:p>
            <a:pPr marL="714375" lvl="2" indent="-179388" eaLnBrk="0" hangingPunct="0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액터</a:t>
            </a:r>
            <a:r>
              <a:rPr lang="en-US" altLang="ko-KR" sz="1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(Actor, </a:t>
            </a:r>
            <a:r>
              <a:rPr lang="ko-KR" altLang="en-US" sz="1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행위자</a:t>
            </a:r>
            <a:r>
              <a:rPr lang="en-US" altLang="ko-KR" sz="1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에게 의미 있는 결과를 제공</a:t>
            </a:r>
          </a:p>
          <a:p>
            <a:pPr marL="714375" lvl="2" indent="-179388" eaLnBrk="0" hangingPunct="0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유스케이스는 모델에서 행동사물을 구조화하기 위해 사용되고 통신으로 실현</a:t>
            </a:r>
            <a:endParaRPr lang="en-US" altLang="ko-KR" sz="17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14375" lvl="2" indent="-179388" eaLnBrk="0" hangingPunct="0">
              <a:spcBef>
                <a:spcPct val="20000"/>
              </a:spcBef>
              <a:buClr>
                <a:srgbClr val="FF5050"/>
              </a:buClr>
              <a:buFont typeface="Wingdings" pitchFamily="2" charset="2"/>
              <a:buChar char="§"/>
              <a:tabLst>
                <a:tab pos="2152650" algn="l"/>
                <a:tab pos="3590925" algn="l"/>
              </a:tabLst>
            </a:pPr>
            <a:r>
              <a:rPr lang="ko-KR" altLang="en-US" sz="1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유스케이스는 실선으로 된 타원으로 표현하고 보통 이름을 안에 넣는다</a:t>
            </a:r>
            <a:r>
              <a:rPr lang="en-US" altLang="ko-KR" sz="17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7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구성 요소</a:t>
            </a:r>
            <a:endParaRPr lang="ko-KR" altLang="en-US" sz="3600" b="1">
              <a:latin typeface="Lucida Fax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000378"/>
            <a:ext cx="2335726" cy="10001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활성 클래스</a:t>
            </a: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(Active Class)</a:t>
            </a:r>
          </a:p>
          <a:p>
            <a:pPr marL="714375" lvl="2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객체가 하나 또는 그 이상의 프로세스나 스레드를 갖는 클래스</a:t>
            </a:r>
            <a:endParaRPr lang="en-US" altLang="ko-KR" sz="16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34988" lvl="2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 이지만 그 객체들의 행동이 다른요소들과 함께 동시적으로 이루어진다는점이 다르다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양쪽에 수직선을 갖는 분류자 기호로 표기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구성 요소</a:t>
            </a:r>
            <a:endParaRPr lang="ko-KR" altLang="en-US" sz="3600" b="1">
              <a:latin typeface="Lucida Fax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3071816"/>
            <a:ext cx="229679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2039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</a:t>
            </a: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(Component)</a:t>
            </a: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컴포넌트는 시스템의 물리적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눈에 보이는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이고 대체 가능한 부분 </a:t>
            </a: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컴포넌트는 일반적으로 클래스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인터페이스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그리고 통신과 같이 서로 다른 논리 요소를 물리적으로 패키지화한 것 </a:t>
            </a: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컴포넌트는 탭이 달린 직사각형으로 표시하며 이름을 안에 넣는다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구성 요소</a:t>
            </a:r>
            <a:endParaRPr lang="ko-KR" altLang="en-US" sz="3600" b="1">
              <a:latin typeface="Lucida Fax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143254"/>
            <a:ext cx="2876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1669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(Node)</a:t>
            </a:r>
          </a:p>
          <a:p>
            <a:pPr marL="714375" lvl="2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노드는 실행할 때에 존재하는 물리적 요소이다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714375" lvl="2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컴포넌트가 노드에 존재할 수 있으며 노드에서 노드로 이동</a:t>
            </a:r>
          </a:p>
          <a:p>
            <a:pPr marL="714375" lvl="2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노드는 육면체로 표시하고 이름을 안에 넣는다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구성 요소</a:t>
            </a:r>
            <a:endParaRPr lang="ko-KR" altLang="en-US" sz="3600" b="1">
              <a:latin typeface="Lucida Fax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928940"/>
            <a:ext cx="150019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행동사물 </a:t>
            </a: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(Behavioral) : 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모델의 동적인 부분으로 구성</a:t>
            </a:r>
            <a:endParaRPr lang="en-US" altLang="ko-KR" sz="16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구성 요소</a:t>
            </a:r>
            <a:endParaRPr lang="ko-KR" altLang="en-US" sz="3600" b="1">
              <a:latin typeface="Lucida Fax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2910" y="1643056"/>
            <a:ext cx="65722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교류 </a:t>
            </a: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(Interaction) </a:t>
            </a:r>
          </a:p>
          <a:p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객체들간에 주고받는 메시지로 구성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    직선으로 나타내며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항상 오퍼레이션 이름을 포함한다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  </a:t>
            </a:r>
            <a:endParaRPr lang="ko-KR" altLang="en-US" sz="16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3000378"/>
            <a:ext cx="210206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188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 머신</a:t>
            </a: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(State Machine)</a:t>
            </a:r>
          </a:p>
          <a:p>
            <a:pPr marL="449263" lvl="2" indent="-182563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2152650" algn="l"/>
                <a:tab pos="3590925" algn="l"/>
              </a:tabLst>
            </a:pP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 머신은 상태의 순서를 지정하는 행동 </a:t>
            </a:r>
          </a:p>
          <a:p>
            <a:pPr marL="449263" lvl="2" indent="-182563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2152650" algn="l"/>
                <a:tab pos="3590925" algn="l"/>
              </a:tabLst>
            </a:pP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개별 클래스의 행동이나 여러 클래스들로 된 특정 행동을 하나의 상태로 지정</a:t>
            </a:r>
          </a:p>
          <a:p>
            <a:pPr marL="449263" lvl="2" indent="-182563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2152650" algn="l"/>
                <a:tab pos="3590925" algn="l"/>
              </a:tabLst>
            </a:pP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 머신의 서로 다른 요소 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 전이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상태에서 다른 상태로의 흐름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사건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전이를 유발시키는 것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활동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전이에 따른 응답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49263" lvl="2" indent="-182563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2152650" algn="l"/>
                <a:tab pos="3590925" algn="l"/>
              </a:tabLst>
            </a:pP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상태는 둥근 직사각형으로 표현하며 안에 이름을 넣고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필요시 하위 상태를 포함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구성 요소</a:t>
            </a:r>
            <a:endParaRPr lang="ko-KR" altLang="en-US" sz="3600" b="1">
              <a:latin typeface="Lucida Fax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 b="25800"/>
          <a:stretch>
            <a:fillRect/>
          </a:stretch>
        </p:blipFill>
        <p:spPr bwMode="auto">
          <a:xfrm>
            <a:off x="1214414" y="3143254"/>
            <a:ext cx="6911975" cy="1108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그룹사물 </a:t>
            </a: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(Grouping) : 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모델의 요소들을 그룹화</a:t>
            </a:r>
          </a:p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 </a:t>
            </a: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(Package) </a:t>
            </a:r>
          </a:p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UML 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모델의 요소들을 그룹화 메커니즘으로 정의</a:t>
            </a:r>
            <a:endParaRPr lang="en-US" altLang="ko-KR" sz="16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0975" lvl="1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컴포넌트가 물리적인 것인 반면에 패키지는 순전히 개념적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개발시에만 존재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것이다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패키지의 종류로는 프레임워크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서브시스템과 같은 변이가 있다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구성 요소</a:t>
            </a:r>
            <a:endParaRPr lang="ko-KR" altLang="en-US" sz="3600" b="1">
              <a:latin typeface="Lucida Fax" pitchFamily="18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214692"/>
            <a:ext cx="1858963" cy="1254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83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주해사물 </a:t>
            </a: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(Annotational) : 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모델을 설명 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주석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 </a:t>
            </a: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노트 </a:t>
            </a: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(Note)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구성 요소</a:t>
            </a:r>
            <a:endParaRPr lang="ko-KR" altLang="en-US" sz="3600" b="1">
              <a:latin typeface="Lucida Fax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357436"/>
            <a:ext cx="1924050" cy="1090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285866"/>
            <a:ext cx="792961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의 특징 </a:t>
            </a:r>
            <a:endParaRPr lang="en-US" altLang="ko-KR" sz="2000" b="1" smtClean="0">
              <a:latin typeface="맑은 고딕" pitchFamily="50" charset="-127"/>
              <a:ea typeface="맑은 고딕" pitchFamily="50" charset="-127"/>
            </a:endParaRPr>
          </a:p>
          <a:p>
            <a:pPr marL="180975">
              <a:buFont typeface="Arial" pitchFamily="34" charset="0"/>
              <a:buChar char="•"/>
            </a:pPr>
            <a:r>
              <a:rPr lang="en-US" altLang="ko-KR" sz="2000" smtClean="0"/>
              <a:t>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은 가시화 언어이다</a:t>
            </a:r>
          </a:p>
          <a:p>
            <a:pPr marL="715963" indent="-266700">
              <a:buFont typeface="Arial" pitchFamily="34" charset="0"/>
              <a:buChar char="•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은 소프트웨어의 개념 모델을 시각적인 그래픽 형태로 작성</a:t>
            </a:r>
          </a:p>
          <a:p>
            <a:pPr marL="715963" indent="-266700">
              <a:buFont typeface="Arial" pitchFamily="34" charset="0"/>
              <a:buChar char="•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표기법에 있어서는 각 심벌에 명확한 정의가 존재</a:t>
            </a:r>
          </a:p>
          <a:p>
            <a:pPr marL="715963" indent="-266700">
              <a:buFont typeface="Arial" pitchFamily="34" charset="0"/>
              <a:buChar char="•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개발자들 사이에 오류 없는 원활한 의사소통이 가능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 marL="715963" indent="-266700">
              <a:buFont typeface="Arial" pitchFamily="34" charset="0"/>
              <a:buChar char="•"/>
            </a:pPr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  <a:p>
            <a:pPr marL="180975">
              <a:buFont typeface="Arial" pitchFamily="34" charset="0"/>
              <a:buChar char="•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 UML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은 명세화 언어이다</a:t>
            </a:r>
          </a:p>
          <a:p>
            <a:pPr marL="715963" indent="-266700">
              <a:buFont typeface="Arial" pitchFamily="34" charset="0"/>
              <a:buChar char="•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명세화란 정확하고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명백하며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완전한 모델을 만드는 것을 의미</a:t>
            </a:r>
          </a:p>
          <a:p>
            <a:pPr marL="715963" indent="-266700">
              <a:buFont typeface="Arial" pitchFamily="34" charset="0"/>
              <a:buChar char="•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은 소프트웨어 개발 과정인 분석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구현 단계의 각 과정에서 필요한 모델을 정확하고 완전하게 명세화할 수 있는 언어</a:t>
            </a:r>
          </a:p>
          <a:p>
            <a:endParaRPr lang="en-US" altLang="ko-KR" smtClean="0"/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275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개요</a:t>
            </a:r>
            <a:endParaRPr lang="ko-KR" altLang="en-US" sz="3600" b="1">
              <a:latin typeface="Lucida Fax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관계</a:t>
            </a: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(Relationship)</a:t>
            </a:r>
          </a:p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요소가 서로 연관되는 방법을 보여줌</a:t>
            </a: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pPr marL="336550" lvl="1" indent="-258763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① 의존 </a:t>
            </a: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(Dependency) : 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사물간의 의미적 관계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하나의 요소의 변화는 다른 하나에 영향을 미치는 두가지 사이의 관계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점선으로 된 직선을 사용하며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의존하고 있는 사물을 향하고 있다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구성 요소</a:t>
            </a:r>
            <a:endParaRPr lang="ko-KR" altLang="en-US" sz="3600" b="1">
              <a:latin typeface="Lucida Fax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3214692"/>
            <a:ext cx="2214578" cy="112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② 연관 </a:t>
            </a: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(Association) : 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구조적 관계로서 어느 한 사물 객체가 다른 사물 객체와 연결되어 있음을 말한다</a:t>
            </a:r>
            <a:r>
              <a:rPr lang="en-US" altLang="ko-KR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  </a:t>
            </a:r>
          </a:p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 ③ </a:t>
            </a: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일반화 </a:t>
            </a: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(Generalization) : 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클래스와 인터페이스 사이에서 상속관계를 설명</a:t>
            </a:r>
          </a:p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④ 실체화 </a:t>
            </a: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(realization) : </a:t>
            </a:r>
            <a:r>
              <a:rPr lang="ko-KR" altLang="en-US" sz="16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인터페이스와 클래스나 컴포넌트 사이의 관계를 지정</a:t>
            </a:r>
          </a:p>
          <a:p>
            <a:pPr marL="257175" lvl="1" indent="-179388" eaLnBrk="0" hangingPunct="0">
              <a:lnSpc>
                <a:spcPct val="150000"/>
              </a:lnSpc>
              <a:spcBef>
                <a:spcPct val="20000"/>
              </a:spcBef>
              <a:tabLst>
                <a:tab pos="2152650" algn="l"/>
                <a:tab pos="3590925" algn="l"/>
              </a:tabLst>
            </a:pP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구성 요소</a:t>
            </a:r>
            <a:endParaRPr lang="ko-KR" altLang="en-US" sz="3600" b="1">
              <a:latin typeface="Lucida Fax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712064"/>
            <a:ext cx="2214578" cy="50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85796" y="2714626"/>
            <a:ext cx="2186536" cy="66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03048" y="3929072"/>
            <a:ext cx="2177910" cy="65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8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285866"/>
            <a:ext cx="792961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ko-KR" altLang="en-US" sz="2000" smtClean="0"/>
              <a:t>구성요소들의 </a:t>
            </a:r>
            <a:r>
              <a:rPr lang="en-US" altLang="ko-KR" sz="2000" smtClean="0"/>
              <a:t>graphic </a:t>
            </a:r>
            <a:r>
              <a:rPr lang="ko-KR" altLang="en-US" sz="2000" smtClean="0"/>
              <a:t>표현</a:t>
            </a:r>
            <a:r>
              <a:rPr lang="en-US" altLang="ko-KR" sz="2000" smtClean="0"/>
              <a:t>.</a:t>
            </a:r>
          </a:p>
          <a:p>
            <a:pPr>
              <a:buFontTx/>
              <a:buNone/>
            </a:pPr>
            <a:endParaRPr lang="ko-KR" altLang="en-US" sz="2000" b="1" smtClean="0">
              <a:latin typeface="맑은 고딕" pitchFamily="50" charset="-127"/>
              <a:ea typeface="맑은 고딕" pitchFamily="50" charset="-127"/>
            </a:endParaRPr>
          </a:p>
          <a:p>
            <a:pPr marL="361950" indent="-180975">
              <a:buFont typeface="Arial" pitchFamily="34" charset="0"/>
              <a:buChar char="•"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Class Diagram (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클래스도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61950" indent="-180975">
              <a:buFont typeface="Arial" pitchFamily="34" charset="0"/>
              <a:buChar char="•"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Object Diagram (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객체도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61950" indent="-180975">
              <a:buFont typeface="Arial" pitchFamily="34" charset="0"/>
              <a:buChar char="•"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Use Case Diagram (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쓰임새도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61950" indent="-180975">
              <a:buFont typeface="Arial" pitchFamily="34" charset="0"/>
              <a:buChar char="•"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Sequence Diagram (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순서도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61950" indent="-180975">
              <a:buFont typeface="Arial" pitchFamily="34" charset="0"/>
              <a:buChar char="•"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Collaboration Diagram (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협력도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61950" indent="-180975">
              <a:buFont typeface="Arial" pitchFamily="34" charset="0"/>
              <a:buChar char="•"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State Diagram (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상태도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61950" indent="-180975">
              <a:buFont typeface="Arial" pitchFamily="34" charset="0"/>
              <a:buChar char="•"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Activity Diagram (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활동도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61950" indent="-180975">
              <a:buFont typeface="Arial" pitchFamily="34" charset="0"/>
              <a:buChar char="•"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Component Diagram (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컴포넌트도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61950" indent="-180975">
              <a:buFont typeface="Arial" pitchFamily="34" charset="0"/>
              <a:buChar char="•"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Deployment Diagram (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배치도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 </a:t>
            </a:r>
            <a:r>
              <a:rPr lang="ko-KR" altLang="en-US" sz="3600" b="1" smtClean="0">
                <a:latin typeface="Lucida Fax" pitchFamily="18" charset="0"/>
              </a:rPr>
              <a:t>다이아그램</a:t>
            </a:r>
          </a:p>
        </p:txBody>
      </p:sp>
    </p:spTree>
    <p:extLst>
      <p:ext uri="{BB962C8B-B14F-4D97-AF65-F5344CB8AC3E}">
        <p14:creationId xmlns:p14="http://schemas.microsoft.com/office/powerpoint/2010/main" val="28999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285866"/>
            <a:ext cx="792961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b="1" smtClean="0">
              <a:latin typeface="맑은 고딕" pitchFamily="50" charset="-127"/>
              <a:ea typeface="맑은 고딕" pitchFamily="50" charset="-127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   시스템의 논리적인 구조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클래스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를 표현한다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 Class , Interface , Collaboration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간의 관계를 나타낸다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객체지향 개발에서의 가장 공통적으로 많이 사용된다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 Class Diagram :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시스템의 정적 설계도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 Active Class Diagram : 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시스템의 정적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Process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도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6029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285866"/>
            <a:ext cx="792961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특징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2000" smtClean="0">
              <a:latin typeface="맑은 고딕" pitchFamily="50" charset="-127"/>
              <a:ea typeface="맑은 고딕" pitchFamily="50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시스템의 요구사항에 표현된 작업 즉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시스템이 처리해야 하는</a:t>
            </a:r>
          </a:p>
          <a:p>
            <a:pPr marL="0" lvl="1">
              <a:lnSpc>
                <a:spcPct val="150000"/>
              </a:lnSpc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   작업에 대한 책임을 분할 한 것이다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모델은 점점 증가되며 관련된 클래스들끼리 패키지화 한다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lvl="1">
              <a:lnSpc>
                <a:spcPct val="150000"/>
              </a:lnSpc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클래스를 너무 작게 쪼개거나 기능을 너무 많이 포함하면 </a:t>
            </a:r>
          </a:p>
          <a:p>
            <a:pPr marL="0" lvl="1">
              <a:lnSpc>
                <a:spcPct val="150000"/>
              </a:lnSpc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   안되며 적절한 방법으로 구현한다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020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7929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명</a:t>
            </a:r>
          </a:p>
          <a:p>
            <a:pPr marL="0" lvl="1"/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   모든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는 다른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들과 구별되는 유일한 이름을 갖는다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lvl="1"/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단순명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( Simple Name ) : Class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이름만을 표현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lvl="1"/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경로명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( Path Name ) : Package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명을 포함하여 표현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Class Diagram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763713" y="2598754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Simple Name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651500" y="2671779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Path Name</a:t>
            </a: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5219700" y="3248041"/>
            <a:ext cx="2209800" cy="762000"/>
            <a:chOff x="3504" y="2592"/>
            <a:chExt cx="1392" cy="480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504" y="2592"/>
              <a:ext cx="13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Times New Roman" pitchFamily="18" charset="0"/>
                </a:rPr>
                <a:t>java :: lang :: String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504" y="2880"/>
              <a:ext cx="1392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3504" y="2976"/>
              <a:ext cx="1392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</p:grp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116013" y="4143386"/>
            <a:ext cx="2438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>
                <a:latin typeface="Times New Roman" pitchFamily="18" charset="0"/>
              </a:rPr>
              <a:t>Student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219700" y="4216411"/>
            <a:ext cx="2438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>
                <a:latin typeface="Times New Roman" pitchFamily="18" charset="0"/>
              </a:rPr>
              <a:t>test ::Student</a:t>
            </a:r>
          </a:p>
        </p:txBody>
      </p: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116013" y="3175016"/>
            <a:ext cx="2209800" cy="762000"/>
            <a:chOff x="3504" y="2592"/>
            <a:chExt cx="1392" cy="480"/>
          </a:xfrm>
        </p:grpSpPr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504" y="2592"/>
              <a:ext cx="13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Times New Roman" pitchFamily="18" charset="0"/>
                </a:rPr>
                <a:t>String</a:t>
              </a: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504" y="2880"/>
              <a:ext cx="1392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504" y="2976"/>
              <a:ext cx="1392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1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7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792961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속성 </a:t>
            </a: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( attribute )</a:t>
            </a:r>
          </a:p>
          <a:p>
            <a:pPr marL="0" lvl="1"/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   의미 있는 명사형으로 표현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lvl="1"/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2000" u="sng" smtClean="0">
                <a:latin typeface="맑은 고딕" pitchFamily="50" charset="-127"/>
                <a:ea typeface="맑은 고딕" pitchFamily="50" charset="-127"/>
              </a:rPr>
              <a:t>Visibility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u="sng" smtClean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sz="2000" u="sng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000" u="sng" smtClean="0">
                <a:latin typeface="맑은 고딕" pitchFamily="50" charset="-127"/>
                <a:ea typeface="맑은 고딕" pitchFamily="50" charset="-127"/>
              </a:rPr>
              <a:t>Default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Class Diagram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344617" y="2205038"/>
            <a:ext cx="0" cy="1236662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208217" y="2205038"/>
            <a:ext cx="0" cy="949325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3144842" y="2205038"/>
            <a:ext cx="0" cy="44608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513267" y="2179638"/>
            <a:ext cx="0" cy="66198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841379" y="3500438"/>
            <a:ext cx="99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ko-KR" sz="1400" smtClean="0">
                <a:latin typeface="Times New Roman" pitchFamily="18" charset="0"/>
              </a:rPr>
              <a:t>+: </a:t>
            </a:r>
            <a:r>
              <a:rPr lang="en-US" altLang="ko-KR" sz="1400">
                <a:latin typeface="Times New Roman" pitchFamily="18" charset="0"/>
              </a:rPr>
              <a:t>public</a:t>
            </a:r>
          </a:p>
          <a:p>
            <a:pPr>
              <a:buFontTx/>
              <a:buChar char="-"/>
            </a:pPr>
            <a:r>
              <a:rPr lang="en-US" altLang="ko-KR" sz="1400" smtClean="0">
                <a:latin typeface="Times New Roman" pitchFamily="18" charset="0"/>
              </a:rPr>
              <a:t> : </a:t>
            </a:r>
            <a:r>
              <a:rPr lang="en-US" altLang="ko-KR" sz="1400">
                <a:latin typeface="Times New Roman" pitchFamily="18" charset="0"/>
              </a:rPr>
              <a:t>private </a:t>
            </a:r>
            <a:endParaRPr lang="en-US" altLang="ko-KR" sz="1400" smtClean="0">
              <a:latin typeface="Times New Roman" pitchFamily="18" charset="0"/>
            </a:endParaRPr>
          </a:p>
          <a:p>
            <a:r>
              <a:rPr lang="en-US" altLang="ko-KR" sz="1400" smtClean="0">
                <a:latin typeface="Times New Roman" pitchFamily="18" charset="0"/>
              </a:rPr>
              <a:t># </a:t>
            </a:r>
            <a:r>
              <a:rPr lang="en-US" altLang="ko-KR" sz="1400">
                <a:latin typeface="Times New Roman" pitchFamily="18" charset="0"/>
              </a:rPr>
              <a:t>: protection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1849442" y="3141663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>
                <a:latin typeface="Times New Roman" pitchFamily="18" charset="0"/>
              </a:rPr>
              <a:t>Attribute Name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2784479" y="2708275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>
                <a:latin typeface="Times New Roman" pitchFamily="18" charset="0"/>
              </a:rPr>
              <a:t>Attribute Type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4224342" y="2852738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>
                <a:latin typeface="Times New Roman" pitchFamily="18" charset="0"/>
              </a:rPr>
              <a:t>Attribute Default Value</a:t>
            </a:r>
          </a:p>
        </p:txBody>
      </p:sp>
      <p:grpSp>
        <p:nvGrpSpPr>
          <p:cNvPr id="25" name="Group 32"/>
          <p:cNvGrpSpPr>
            <a:grpSpLocks/>
          </p:cNvGrpSpPr>
          <p:nvPr/>
        </p:nvGrpSpPr>
        <p:grpSpPr bwMode="auto">
          <a:xfrm>
            <a:off x="6286512" y="2928940"/>
            <a:ext cx="2590800" cy="1524000"/>
            <a:chOff x="1111" y="2795"/>
            <a:chExt cx="1632" cy="960"/>
          </a:xfrm>
        </p:grpSpPr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111" y="2795"/>
              <a:ext cx="163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ko-KR" altLang="ko-KR" sz="1400" b="1">
                  <a:latin typeface="Times New Roman" pitchFamily="18" charset="0"/>
                </a:rPr>
                <a:t>            </a:t>
              </a: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1111" y="3009"/>
              <a:ext cx="16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1111" y="3611"/>
              <a:ext cx="16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1610" y="2795"/>
              <a:ext cx="50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MyDate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202" y="3067"/>
              <a:ext cx="964" cy="4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- day</a:t>
              </a:r>
              <a:r>
                <a:rPr lang="ko-KR" altLang="ko-KR" sz="1400"/>
                <a:t> : </a:t>
              </a:r>
              <a:r>
                <a:rPr lang="en-US" altLang="ko-KR" sz="1400"/>
                <a:t>int</a:t>
              </a:r>
              <a:endParaRPr lang="ko-KR" altLang="ko-KR" sz="1400"/>
            </a:p>
            <a:p>
              <a:r>
                <a:rPr lang="en-US" altLang="ko-KR" sz="1400"/>
                <a:t>- month</a:t>
              </a:r>
              <a:r>
                <a:rPr lang="ko-KR" altLang="ko-KR" sz="1400"/>
                <a:t> : </a:t>
              </a:r>
              <a:r>
                <a:rPr lang="en-US" altLang="ko-KR" sz="1400"/>
                <a:t>int</a:t>
              </a:r>
              <a:endParaRPr lang="ko-KR" altLang="ko-KR" sz="1400"/>
            </a:p>
            <a:p>
              <a:r>
                <a:rPr lang="en-US" altLang="ko-KR" sz="1400"/>
                <a:t>- year</a:t>
              </a:r>
              <a:r>
                <a:rPr lang="ko-KR" altLang="ko-KR" sz="1400"/>
                <a:t> : </a:t>
              </a:r>
              <a:r>
                <a:rPr lang="en-US" altLang="ko-KR" sz="1400"/>
                <a:t>int = 2007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90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792961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동작 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( operation )</a:t>
            </a:r>
          </a:p>
          <a:p>
            <a:pPr lvl="1">
              <a:spcBef>
                <a:spcPct val="50000"/>
              </a:spcBef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  의미 있는 동사형으로 표현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i="1" u="sng" smtClean="0">
                <a:latin typeface="맑은 고딕" pitchFamily="50" charset="-127"/>
                <a:ea typeface="맑은 고딕" pitchFamily="50" charset="-127"/>
              </a:rPr>
              <a:t>Visibility</a:t>
            </a:r>
            <a:r>
              <a:rPr lang="en-US" altLang="ko-KR" sz="1600" i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i="1" u="sng" smtClean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en-US" altLang="ko-KR" sz="1600" i="1" smtClean="0">
                <a:latin typeface="맑은 고딕" pitchFamily="50" charset="-127"/>
                <a:ea typeface="맑은 고딕" pitchFamily="50" charset="-127"/>
              </a:rPr>
              <a:t> (Parameter-List) </a:t>
            </a:r>
            <a:r>
              <a:rPr lang="en-US" altLang="ko-KR" sz="1600" i="1" u="sng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600" i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i="1" u="sng" smtClean="0">
                <a:latin typeface="맑은 고딕" pitchFamily="50" charset="-127"/>
                <a:ea typeface="맑은 고딕" pitchFamily="50" charset="-127"/>
              </a:rPr>
              <a:t>Return-Type-Expression</a:t>
            </a:r>
            <a:r>
              <a:rPr lang="en-US" altLang="ko-KR" sz="1600" i="1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i="1" u="sng" smtClean="0">
                <a:latin typeface="맑은 고딕" pitchFamily="50" charset="-127"/>
                <a:ea typeface="맑은 고딕" pitchFamily="50" charset="-127"/>
              </a:rPr>
              <a:t>{Property-String}</a:t>
            </a:r>
            <a:endParaRPr lang="en-US" altLang="ko-KR" sz="1600" i="1" u="sng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Class Diagram</a:t>
            </a:r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1331913" y="2285998"/>
            <a:ext cx="6813550" cy="2752725"/>
            <a:chOff x="839" y="1661"/>
            <a:chExt cx="4292" cy="1734"/>
          </a:xfrm>
        </p:grpSpPr>
        <p:grpSp>
          <p:nvGrpSpPr>
            <p:cNvPr id="31" name="Group 21"/>
            <p:cNvGrpSpPr>
              <a:grpSpLocks/>
            </p:cNvGrpSpPr>
            <p:nvPr/>
          </p:nvGrpSpPr>
          <p:grpSpPr bwMode="auto">
            <a:xfrm>
              <a:off x="839" y="1706"/>
              <a:ext cx="864" cy="960"/>
              <a:chOff x="839" y="1706"/>
              <a:chExt cx="864" cy="960"/>
            </a:xfrm>
          </p:grpSpPr>
          <p:sp>
            <p:nvSpPr>
              <p:cNvPr id="45" name="Rectangle 18"/>
              <p:cNvSpPr>
                <a:spLocks noChangeArrowheads="1"/>
              </p:cNvSpPr>
              <p:nvPr/>
            </p:nvSpPr>
            <p:spPr bwMode="auto">
              <a:xfrm>
                <a:off x="839" y="1706"/>
                <a:ext cx="864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ko-KR" altLang="ko-KR" sz="1400" b="1">
                    <a:latin typeface="Times New Roman" pitchFamily="18" charset="0"/>
                  </a:rPr>
                  <a:t>    </a:t>
                </a:r>
                <a:r>
                  <a:rPr lang="ko-KR" altLang="ko-KR" sz="1400">
                    <a:latin typeface="Times New Roman" pitchFamily="18" charset="0"/>
                  </a:rPr>
                  <a:t>Rectangle</a:t>
                </a:r>
              </a:p>
              <a:p>
                <a:endParaRPr lang="ko-KR" altLang="ko-KR" sz="1400">
                  <a:latin typeface="Times New Roman" pitchFamily="18" charset="0"/>
                </a:endParaRPr>
              </a:p>
              <a:p>
                <a:endParaRPr lang="ko-KR" altLang="ko-KR" sz="400" b="1">
                  <a:latin typeface="Times New Roman" pitchFamily="18" charset="0"/>
                </a:endParaRPr>
              </a:p>
              <a:p>
                <a:r>
                  <a:rPr lang="ko-KR" altLang="ko-KR" sz="1400">
                    <a:latin typeface="Times New Roman" pitchFamily="18" charset="0"/>
                  </a:rPr>
                  <a:t>add ( )</a:t>
                </a:r>
              </a:p>
              <a:p>
                <a:r>
                  <a:rPr lang="ko-KR" altLang="ko-KR" sz="1400">
                    <a:latin typeface="Times New Roman" pitchFamily="18" charset="0"/>
                  </a:rPr>
                  <a:t>grow ( )</a:t>
                </a:r>
              </a:p>
              <a:p>
                <a:r>
                  <a:rPr lang="ko-KR" altLang="ko-KR" sz="1400">
                    <a:latin typeface="Times New Roman" pitchFamily="18" charset="0"/>
                  </a:rPr>
                  <a:t>move ( )</a:t>
                </a:r>
              </a:p>
              <a:p>
                <a:r>
                  <a:rPr lang="ko-KR" altLang="ko-KR" sz="1400">
                    <a:latin typeface="Times New Roman" pitchFamily="18" charset="0"/>
                  </a:rPr>
                  <a:t>isEmpty ( )</a:t>
                </a:r>
                <a:endParaRPr lang="en-US" altLang="ko-KR" sz="1400" b="1">
                  <a:latin typeface="Times New Roman" pitchFamily="18" charset="0"/>
                </a:endParaRPr>
              </a:p>
            </p:txBody>
          </p:sp>
          <p:sp>
            <p:nvSpPr>
              <p:cNvPr id="46" name="Line 19"/>
              <p:cNvSpPr>
                <a:spLocks noChangeShapeType="1"/>
              </p:cNvSpPr>
              <p:nvPr/>
            </p:nvSpPr>
            <p:spPr bwMode="auto">
              <a:xfrm>
                <a:off x="839" y="1933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" name="Line 20"/>
              <p:cNvSpPr>
                <a:spLocks noChangeShapeType="1"/>
              </p:cNvSpPr>
              <p:nvPr/>
            </p:nvSpPr>
            <p:spPr bwMode="auto">
              <a:xfrm>
                <a:off x="839" y="2047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2" name="Group 28"/>
            <p:cNvGrpSpPr>
              <a:grpSpLocks/>
            </p:cNvGrpSpPr>
            <p:nvPr/>
          </p:nvGrpSpPr>
          <p:grpSpPr bwMode="auto">
            <a:xfrm>
              <a:off x="2109" y="1706"/>
              <a:ext cx="1344" cy="816"/>
              <a:chOff x="2109" y="1706"/>
              <a:chExt cx="1344" cy="816"/>
            </a:xfrm>
          </p:grpSpPr>
          <p:sp>
            <p:nvSpPr>
              <p:cNvPr id="42" name="Rectangle 22"/>
              <p:cNvSpPr>
                <a:spLocks noChangeArrowheads="1"/>
              </p:cNvSpPr>
              <p:nvPr/>
            </p:nvSpPr>
            <p:spPr bwMode="auto">
              <a:xfrm>
                <a:off x="2109" y="1706"/>
                <a:ext cx="1344" cy="8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ko-KR" altLang="ko-KR" sz="1400" b="1">
                    <a:latin typeface="Times New Roman" pitchFamily="18" charset="0"/>
                  </a:rPr>
                  <a:t>    </a:t>
                </a:r>
                <a:r>
                  <a:rPr lang="en-US" altLang="ko-KR" sz="1400">
                    <a:latin typeface="Times New Roman" pitchFamily="18" charset="0"/>
                  </a:rPr>
                  <a:t>MyDate</a:t>
                </a:r>
                <a:endParaRPr lang="ko-KR" altLang="ko-KR" sz="1400">
                  <a:latin typeface="Times New Roman" pitchFamily="18" charset="0"/>
                </a:endParaRPr>
              </a:p>
              <a:p>
                <a:endParaRPr lang="ko-KR" altLang="ko-KR" sz="1400">
                  <a:latin typeface="Times New Roman" pitchFamily="18" charset="0"/>
                </a:endParaRPr>
              </a:p>
              <a:p>
                <a:endParaRPr lang="ko-KR" altLang="ko-KR" sz="400" b="1">
                  <a:latin typeface="Times New Roman" pitchFamily="18" charset="0"/>
                </a:endParaRPr>
              </a:p>
              <a:p>
                <a:r>
                  <a:rPr lang="en-US" altLang="ko-KR" sz="1400">
                    <a:latin typeface="Times New Roman" pitchFamily="18" charset="0"/>
                  </a:rPr>
                  <a:t>+ getDay</a:t>
                </a:r>
                <a:r>
                  <a:rPr lang="ko-KR" altLang="ko-KR" sz="1400">
                    <a:latin typeface="Times New Roman" pitchFamily="18" charset="0"/>
                  </a:rPr>
                  <a:t> ( )</a:t>
                </a:r>
              </a:p>
              <a:p>
                <a:r>
                  <a:rPr lang="en-US" altLang="ko-KR" sz="1400">
                    <a:latin typeface="Times New Roman" pitchFamily="18" charset="0"/>
                  </a:rPr>
                  <a:t>+ </a:t>
                </a:r>
                <a:r>
                  <a:rPr lang="ko-KR" altLang="ko-KR" sz="1400">
                    <a:latin typeface="Times New Roman" pitchFamily="18" charset="0"/>
                  </a:rPr>
                  <a:t>set</a:t>
                </a:r>
                <a:r>
                  <a:rPr lang="en-US" altLang="ko-KR" sz="1400">
                    <a:latin typeface="Times New Roman" pitchFamily="18" charset="0"/>
                  </a:rPr>
                  <a:t>Day</a:t>
                </a:r>
                <a:r>
                  <a:rPr lang="ko-KR" altLang="ko-KR" sz="1400">
                    <a:latin typeface="Times New Roman" pitchFamily="18" charset="0"/>
                  </a:rPr>
                  <a:t> (</a:t>
                </a:r>
                <a:r>
                  <a:rPr lang="en-US" altLang="ko-KR" sz="1400">
                    <a:latin typeface="Times New Roman" pitchFamily="18" charset="0"/>
                  </a:rPr>
                  <a:t>d</a:t>
                </a:r>
                <a:r>
                  <a:rPr lang="ko-KR" altLang="ko-KR" sz="1400">
                    <a:latin typeface="Times New Roman" pitchFamily="18" charset="0"/>
                  </a:rPr>
                  <a:t> : </a:t>
                </a:r>
                <a:r>
                  <a:rPr lang="en-US" altLang="ko-KR" sz="1400">
                    <a:latin typeface="Times New Roman" pitchFamily="18" charset="0"/>
                  </a:rPr>
                  <a:t>int</a:t>
                </a:r>
                <a:r>
                  <a:rPr lang="ko-KR" altLang="ko-KR" sz="1400">
                    <a:latin typeface="Times New Roman" pitchFamily="18" charset="0"/>
                  </a:rPr>
                  <a:t>)</a:t>
                </a:r>
                <a:endParaRPr lang="en-US" altLang="ko-KR" sz="1400">
                  <a:latin typeface="Times New Roman" pitchFamily="18" charset="0"/>
                </a:endParaRPr>
              </a:p>
              <a:p>
                <a:r>
                  <a:rPr lang="en-US" altLang="ko-KR" sz="1400">
                    <a:latin typeface="Times New Roman" pitchFamily="18" charset="0"/>
                  </a:rPr>
                  <a:t>…</a:t>
                </a:r>
                <a:endParaRPr lang="ko-KR" altLang="ko-KR" sz="1400">
                  <a:latin typeface="Times New Roman" pitchFamily="18" charset="0"/>
                </a:endParaRPr>
              </a:p>
            </p:txBody>
          </p:sp>
          <p:sp>
            <p:nvSpPr>
              <p:cNvPr id="43" name="Line 23"/>
              <p:cNvSpPr>
                <a:spLocks noChangeShapeType="1"/>
              </p:cNvSpPr>
              <p:nvPr/>
            </p:nvSpPr>
            <p:spPr bwMode="auto">
              <a:xfrm>
                <a:off x="2109" y="1946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" name="Line 24"/>
              <p:cNvSpPr>
                <a:spLocks noChangeShapeType="1"/>
              </p:cNvSpPr>
              <p:nvPr/>
            </p:nvSpPr>
            <p:spPr bwMode="auto">
              <a:xfrm>
                <a:off x="2109" y="2042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787" y="1661"/>
              <a:ext cx="1344" cy="15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400">
                <a:latin typeface="Times New Roman" pitchFamily="18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787" y="1901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3787" y="1997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3878" y="2115"/>
              <a:ext cx="1225" cy="11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400"/>
                <a:t>&lt;&lt;constructor&gt;&gt;</a:t>
              </a:r>
            </a:p>
            <a:p>
              <a:r>
                <a:rPr lang="en-US" altLang="ko-KR" sz="1400"/>
                <a:t>+ MyDate( )</a:t>
              </a:r>
            </a:p>
            <a:p>
              <a:endParaRPr lang="en-US" altLang="ko-KR" sz="1400"/>
            </a:p>
            <a:p>
              <a:r>
                <a:rPr lang="en-US" altLang="ko-KR" sz="1400"/>
                <a:t>&lt;&lt; getter &gt;&gt;</a:t>
              </a:r>
            </a:p>
            <a:p>
              <a:r>
                <a:rPr lang="en-US" altLang="ko-KR" sz="1400"/>
                <a:t>+ getDay()</a:t>
              </a:r>
            </a:p>
            <a:p>
              <a:endParaRPr lang="en-US" altLang="ko-KR" sz="1400"/>
            </a:p>
            <a:p>
              <a:r>
                <a:rPr lang="en-US" altLang="ko-KR" sz="1400"/>
                <a:t>&lt;&lt;setter&gt;&gt;</a:t>
              </a:r>
            </a:p>
            <a:p>
              <a:r>
                <a:rPr lang="en-US" altLang="ko-KR" sz="1400"/>
                <a:t>+ setDay( d : int )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4150" y="1706"/>
              <a:ext cx="506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MyDate</a:t>
              </a: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2835" y="2205"/>
              <a:ext cx="1088" cy="9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2835" y="2614"/>
              <a:ext cx="1088" cy="5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>
              <a:off x="2835" y="3067"/>
              <a:ext cx="1088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381" y="3203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400">
                  <a:latin typeface="Times New Roman" pitchFamily="18" charset="0"/>
                </a:rPr>
                <a:t>Stereotype</a:t>
              </a:r>
            </a:p>
          </p:txBody>
        </p:sp>
      </p:grpSp>
      <p:sp>
        <p:nvSpPr>
          <p:cNvPr id="48" name="Text Box 40"/>
          <p:cNvSpPr txBox="1">
            <a:spLocks noChangeArrowheads="1"/>
          </p:cNvSpPr>
          <p:nvPr/>
        </p:nvSpPr>
        <p:spPr bwMode="auto">
          <a:xfrm>
            <a:off x="357158" y="4143386"/>
            <a:ext cx="3599062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스테레오 타입 </a:t>
            </a: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( stereotype )</a:t>
            </a:r>
          </a:p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의 한정된 모델요소를 가지고 새로운</a:t>
            </a:r>
          </a:p>
          <a:p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어휘를 표현하는 방법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22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내부 클래스 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Class Diagram</a:t>
            </a:r>
          </a:p>
        </p:txBody>
      </p:sp>
      <p:sp>
        <p:nvSpPr>
          <p:cNvPr id="48" name="Text Box 40"/>
          <p:cNvSpPr txBox="1">
            <a:spLocks noChangeArrowheads="1"/>
          </p:cNvSpPr>
          <p:nvPr/>
        </p:nvSpPr>
        <p:spPr bwMode="auto">
          <a:xfrm>
            <a:off x="714348" y="1571618"/>
            <a:ext cx="2643206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600" b="1" smtClean="0"/>
              <a:t>public class A {</a:t>
            </a:r>
          </a:p>
          <a:p>
            <a:r>
              <a:rPr lang="en-US" altLang="ko-KR" sz="1600" b="1" smtClean="0"/>
              <a:t>	private class B {</a:t>
            </a:r>
          </a:p>
          <a:p>
            <a:endParaRPr lang="ko-KR" altLang="en-US" sz="1600" smtClean="0"/>
          </a:p>
          <a:p>
            <a:r>
              <a:rPr lang="en-US" altLang="ko-KR" sz="1600" smtClean="0"/>
              <a:t>	}</a:t>
            </a:r>
          </a:p>
          <a:p>
            <a:r>
              <a:rPr lang="en-US" altLang="ko-KR" sz="1600" smtClean="0"/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357436"/>
            <a:ext cx="415269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778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285866"/>
            <a:ext cx="842968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의 특징 </a:t>
            </a:r>
            <a:endParaRPr lang="en-US" altLang="ko-KR" sz="2000" b="1" smtClean="0">
              <a:latin typeface="맑은 고딕" pitchFamily="50" charset="-127"/>
              <a:ea typeface="맑은 고딕" pitchFamily="50" charset="-127"/>
            </a:endParaRPr>
          </a:p>
          <a:p>
            <a:pPr marL="180975">
              <a:buFont typeface="Arial" pitchFamily="34" charset="0"/>
              <a:buChar char="•"/>
            </a:pPr>
            <a:r>
              <a:rPr lang="en-US" altLang="ko-KR" sz="2000" smtClean="0"/>
              <a:t>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은 구축 언어이다</a:t>
            </a:r>
          </a:p>
          <a:p>
            <a:pPr marL="534988" lvl="1" indent="-128588">
              <a:buFont typeface="Arial" pitchFamily="34" charset="0"/>
              <a:buChar char="•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Java, C++, Visual Basic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과 같은 다양한 프로그래밍 언어로 표현</a:t>
            </a:r>
          </a:p>
          <a:p>
            <a:pPr marL="534988" lvl="1" indent="-128588">
              <a:buFont typeface="Arial" pitchFamily="34" charset="0"/>
              <a:buChar char="•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로 명세화된 설계 모델은 프로그램 소스 코드로 변환하여 구축 가능</a:t>
            </a:r>
          </a:p>
          <a:p>
            <a:pPr marL="534988" lvl="1" indent="-128588">
              <a:buFont typeface="Arial" pitchFamily="34" charset="0"/>
              <a:buChar char="•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 구축되어 있는 소스를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로 역변환하여 분석하는 역공학이 가능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 marL="534988" lvl="1" indent="-128588">
              <a:buFont typeface="Arial" pitchFamily="34" charset="0"/>
              <a:buChar char="•"/>
            </a:pPr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  <a:p>
            <a:pPr marL="180975">
              <a:buFont typeface="Arial" pitchFamily="34" charset="0"/>
              <a:buChar char="•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은 문서화 언어이다</a:t>
            </a:r>
          </a:p>
          <a:p>
            <a:pPr marL="534988" lvl="1" indent="-120650">
              <a:buFont typeface="Arial" pitchFamily="34" charset="0"/>
              <a:buChar char="•"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은 시스템 아키텍처와 이에 대한 모든 상세 내역에 대한 문서화를 다루며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요구사항을 표현하고 시스템을 테스트하는 언어 제공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275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개요</a:t>
            </a:r>
            <a:endParaRPr lang="ko-KR" altLang="en-US" sz="3600" b="1">
              <a:latin typeface="Lucida Fax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Class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857238"/>
            <a:ext cx="757242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Dependency (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의존 관계 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80975">
              <a:buFont typeface="Arial" pitchFamily="34" charset="0"/>
              <a:buChar char="•"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   ‘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using’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관계를 나타난다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80975">
              <a:buFont typeface="Arial" pitchFamily="34" charset="0"/>
              <a:buChar char="•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하나의 모델요소가 다른 모델요소를 사용하는 관계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49263" indent="-268288">
              <a:buFont typeface="Arial" pitchFamily="34" charset="0"/>
              <a:buChar char="•"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사용되는 모델요소가 변경되면 사용하는 모델요소가 영향을 받는다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역은 성립하지 않는다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80975">
              <a:buFont typeface="Arial" pitchFamily="34" charset="0"/>
              <a:buChar char="•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UML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표기법은 점선으로 된 화살표로 표현한다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80975">
              <a:buFont typeface="Arial" pitchFamily="34" charset="0"/>
              <a:buChar char="•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화살표의 방향은 사용하는 쪽에서 사용되는 쪽으로 향한다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9" name="Group 13"/>
          <p:cNvGrpSpPr>
            <a:grpSpLocks/>
          </p:cNvGrpSpPr>
          <p:nvPr/>
        </p:nvGrpSpPr>
        <p:grpSpPr bwMode="auto">
          <a:xfrm>
            <a:off x="2428860" y="3000378"/>
            <a:ext cx="4017963" cy="1589087"/>
            <a:chOff x="1338" y="2795"/>
            <a:chExt cx="2531" cy="1001"/>
          </a:xfrm>
        </p:grpSpPr>
        <p:pic>
          <p:nvPicPr>
            <p:cNvPr id="80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8" y="2795"/>
              <a:ext cx="2223" cy="62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81" name="Line 11"/>
            <p:cNvSpPr>
              <a:spLocks noChangeShapeType="1"/>
            </p:cNvSpPr>
            <p:nvPr/>
          </p:nvSpPr>
          <p:spPr bwMode="auto">
            <a:xfrm>
              <a:off x="2562" y="3158"/>
              <a:ext cx="409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" name="Text Box 12"/>
            <p:cNvSpPr txBox="1">
              <a:spLocks noChangeArrowheads="1"/>
            </p:cNvSpPr>
            <p:nvPr/>
          </p:nvSpPr>
          <p:spPr bwMode="auto">
            <a:xfrm>
              <a:off x="3094" y="3604"/>
              <a:ext cx="77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17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Class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857238"/>
            <a:ext cx="7572428" cy="156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Dependency (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의존 관계 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적용 예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  <a:p>
            <a:pPr marL="180975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 사용되는 클래스가 사용하는 클래스의 메소드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parameter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로 사용	되는 경우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80975"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사용되는 클래스가 사용하는 클래스의 메소드 로컬변수로 사용되는 경우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80975"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사용되는 클래스가 사용하는 클래스의 전역변수로 사용되는 경우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8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Class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857238"/>
            <a:ext cx="7838498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Generalization (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일반화 관계 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50825" indent="-250825">
              <a:lnSpc>
                <a:spcPct val="150000"/>
              </a:lnSpc>
            </a:pP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여러 클래스가 가진 공통적인 특징을 추출하여 공통적인 클래스로 일반화시키는 것을 의미한다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반드시 클래스간 ‘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is a’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관계이어야 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객체지향언어에서는 상속관계를 의미한다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00034" y="3071816"/>
            <a:ext cx="7715400" cy="1607565"/>
            <a:chOff x="-86" y="2288"/>
            <a:chExt cx="6748" cy="1406"/>
          </a:xfrm>
        </p:grpSpPr>
        <p:pic>
          <p:nvPicPr>
            <p:cNvPr id="6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10" y="2296"/>
              <a:ext cx="1769" cy="1398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V="1">
              <a:off x="2925" y="2387"/>
              <a:ext cx="127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V="1">
              <a:off x="3379" y="3430"/>
              <a:ext cx="59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4183" y="2288"/>
              <a:ext cx="1385" cy="3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일반화 </a:t>
              </a:r>
              <a:r>
                <a:rPr lang="en-US" altLang="ko-KR" sz="1400" b="1"/>
                <a:t>: </a:t>
              </a:r>
              <a:r>
                <a:rPr lang="ko-KR" altLang="en-US" sz="1400" b="1"/>
                <a:t>공통적인 속성을</a:t>
              </a:r>
            </a:p>
            <a:p>
              <a:r>
                <a:rPr lang="ko-KR" altLang="en-US" sz="1400" b="1"/>
                <a:t>갖는다</a:t>
              </a:r>
              <a:r>
                <a:rPr lang="en-US" altLang="ko-KR" sz="1400" b="1"/>
                <a:t>.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4014" y="3294"/>
              <a:ext cx="2648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ko-KR" altLang="en-US" sz="1200" b="1"/>
                <a:t>특수화 </a:t>
              </a:r>
              <a:r>
                <a:rPr lang="en-US" altLang="ko-KR" sz="1200" b="1"/>
                <a:t>: </a:t>
              </a:r>
              <a:r>
                <a:rPr lang="ko-KR" altLang="en-US" sz="1200" b="1"/>
                <a:t>자기자신만의 </a:t>
              </a:r>
              <a:r>
                <a:rPr lang="ko-KR" altLang="en-US" sz="1200" b="1" smtClean="0"/>
                <a:t>속성을 갖는다</a:t>
              </a:r>
              <a:r>
                <a:rPr lang="en-US" altLang="ko-KR" sz="1200" b="1"/>
                <a:t>.</a:t>
              </a: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H="1" flipV="1">
              <a:off x="1338" y="2795"/>
              <a:ext cx="95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-86" y="2663"/>
              <a:ext cx="112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/>
                <a:t>Generalization </a:t>
              </a:r>
              <a:r>
                <a:rPr lang="ko-KR" altLang="en-US" sz="1400" b="1"/>
                <a:t>관계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7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Class Diagram</a:t>
            </a: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1500166" y="1571618"/>
            <a:ext cx="6261097" cy="3104608"/>
            <a:chOff x="1292" y="973"/>
            <a:chExt cx="4214" cy="2425"/>
          </a:xfrm>
        </p:grpSpPr>
        <p:pic>
          <p:nvPicPr>
            <p:cNvPr id="24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" y="1071"/>
              <a:ext cx="2585" cy="2242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V="1">
              <a:off x="2789" y="1071"/>
              <a:ext cx="1633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2562" y="1525"/>
              <a:ext cx="20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3696" y="2976"/>
              <a:ext cx="99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2880" y="1706"/>
              <a:ext cx="1678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4455" y="973"/>
              <a:ext cx="857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400" b="1"/>
                <a:t>Abstract class</a:t>
              </a:r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4649" y="1389"/>
              <a:ext cx="857" cy="3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400" b="1"/>
                <a:t>Abstract method</a:t>
              </a:r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4558" y="1933"/>
              <a:ext cx="857" cy="3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1400" b="1"/>
                <a:t>Concrete method</a:t>
              </a: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4422" y="3158"/>
              <a:ext cx="1005" cy="2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ko-KR" sz="1400" b="1"/>
                <a:t>Concrete class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500034" y="928676"/>
            <a:ext cx="319510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Abstract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는 이탤릭체로 표현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7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Class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857238"/>
            <a:ext cx="7572428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Association (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연관 관계 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marL="85725">
              <a:buFont typeface="Arial" pitchFamily="34" charset="0"/>
              <a:buChar char="•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클래스로부터 생성된 인스턴스들 간의 관계를 표현한다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5725">
              <a:buFont typeface="Arial" pitchFamily="34" charset="0"/>
              <a:buChar char="•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Dependency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Generalization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관계는 단순히 클래스들간의 관계를 나타낸다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5725">
              <a:buFont typeface="Arial" pitchFamily="34" charset="0"/>
              <a:buChar char="•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classifier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로부터 생성된 인스턴스 사이의 관계를 나타낸다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5725">
              <a:buFont typeface="Arial" pitchFamily="34" charset="0"/>
              <a:buChar char="•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상대방의 인스턴스를 가리킬 수 있는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attribute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를 가진다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코드상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5725">
              <a:buFont typeface="Arial" pitchFamily="34" charset="0"/>
              <a:buChar char="•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참조할 수 있는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attribute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상에서 표현하지 않는다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marL="85725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표현하고자 할 경우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role name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을 이용한다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714348" y="2857502"/>
            <a:ext cx="766556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* Classifier : interface , Class , Component</a:t>
            </a:r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와 같이 인스턴스화 될 수 있는 요소</a:t>
            </a:r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3357568"/>
            <a:ext cx="1951858" cy="142876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19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Class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857238"/>
            <a:ext cx="757242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Association (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연관 관계 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571618"/>
            <a:ext cx="4252077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3286129"/>
            <a:ext cx="4214842" cy="115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25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Class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857238"/>
            <a:ext cx="7572428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Aggregation (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집합 연관 관계 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 전체와 부분을 나타내는 모델요소이다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 ( Whole – part )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전체를 나타내는 클래스와 이를 이루고 있는 부분 클래스 관계를 나타낸다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‘has a’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관계이다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전체와 부분은 서로 독립적인 관계이다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생명주기가 동일하지 않다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4500562" y="2643188"/>
            <a:ext cx="4143404" cy="1751008"/>
            <a:chOff x="1202" y="2341"/>
            <a:chExt cx="2948" cy="1463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2" y="2795"/>
              <a:ext cx="2948" cy="68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608" y="3113"/>
              <a:ext cx="3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925" y="3612"/>
              <a:ext cx="75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/>
                <a:t>Aggregation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 flipV="1">
              <a:off x="2200" y="2568"/>
              <a:ext cx="22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3107" y="2432"/>
              <a:ext cx="317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1837" y="2387"/>
              <a:ext cx="43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/>
                <a:t>Whole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424" y="2341"/>
              <a:ext cx="319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/>
                <a:t>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03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Class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857238"/>
            <a:ext cx="7572428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Composition (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복합 연관 관계 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 전체와 부분을 나타내는 모델요소이다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 ( Whole – part )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전체를 나타내는 클래스와 이를 이루고 있는 부분 클래스 관계를 나타낸다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‘has a’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관계이다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전체와 부분이 동시에 생성되고 동시에 소멸된다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생명주기가 동일하다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000496" y="2428874"/>
            <a:ext cx="4929222" cy="2251073"/>
            <a:chOff x="1338" y="2387"/>
            <a:chExt cx="3183" cy="1553"/>
          </a:xfrm>
        </p:grpSpPr>
        <p:pic>
          <p:nvPicPr>
            <p:cNvPr id="6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8" y="2976"/>
              <a:ext cx="2631" cy="586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7" name="Line 13"/>
            <p:cNvSpPr>
              <a:spLocks noChangeShapeType="1"/>
            </p:cNvSpPr>
            <p:nvPr/>
          </p:nvSpPr>
          <p:spPr bwMode="auto">
            <a:xfrm flipV="1">
              <a:off x="2562" y="2478"/>
              <a:ext cx="118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 flipH="1">
              <a:off x="1882" y="3339"/>
              <a:ext cx="182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3107" y="3294"/>
              <a:ext cx="45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3742" y="2387"/>
              <a:ext cx="779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/>
                <a:t>Composition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560" y="3702"/>
              <a:ext cx="319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/>
                <a:t>part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1655" y="3748"/>
              <a:ext cx="42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/>
                <a:t>whole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4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Class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857238"/>
            <a:ext cx="757242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Realization (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실체화 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실현화 </a:t>
            </a: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인터페이스와 실제 구현된 클래스간의 관계이다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714348" y="1857370"/>
            <a:ext cx="3143272" cy="2578095"/>
            <a:chOff x="339" y="1706"/>
            <a:chExt cx="2467" cy="2074"/>
          </a:xfrm>
        </p:grpSpPr>
        <p:pic>
          <p:nvPicPr>
            <p:cNvPr id="6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2" y="2749"/>
              <a:ext cx="1089" cy="103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V="1">
              <a:off x="1383" y="2795"/>
              <a:ext cx="635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2018" y="2704"/>
              <a:ext cx="78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스테레오타입</a:t>
              </a: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 rot="10800000" flipV="1">
              <a:off x="1020" y="2359"/>
              <a:ext cx="833" cy="2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ko-KR" altLang="en-US" sz="1400" b="1"/>
                <a:t>또는</a:t>
              </a:r>
            </a:p>
          </p:txBody>
        </p:sp>
        <p:pic>
          <p:nvPicPr>
            <p:cNvPr id="10" name="Picture 2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84" y="1706"/>
              <a:ext cx="590" cy="539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1" name="Line 31"/>
            <p:cNvSpPr>
              <a:spLocks noChangeShapeType="1"/>
            </p:cNvSpPr>
            <p:nvPr/>
          </p:nvSpPr>
          <p:spPr bwMode="auto">
            <a:xfrm flipH="1">
              <a:off x="703" y="2115"/>
              <a:ext cx="31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32"/>
            <p:cNvSpPr txBox="1">
              <a:spLocks noChangeArrowheads="1"/>
            </p:cNvSpPr>
            <p:nvPr/>
          </p:nvSpPr>
          <p:spPr bwMode="auto">
            <a:xfrm rot="10800000" flipV="1">
              <a:off x="339" y="2177"/>
              <a:ext cx="785" cy="2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ko-KR" sz="1400" b="1"/>
                <a:t>I </a:t>
              </a:r>
              <a:r>
                <a:rPr lang="ko-KR" altLang="en-US" sz="1400" b="1"/>
                <a:t>표시</a:t>
              </a:r>
            </a:p>
          </p:txBody>
        </p:sp>
      </p:grp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5643570" y="1142990"/>
            <a:ext cx="3214710" cy="3500462"/>
            <a:chOff x="3379" y="1344"/>
            <a:chExt cx="2240" cy="2544"/>
          </a:xfrm>
        </p:grpSpPr>
        <p:pic>
          <p:nvPicPr>
            <p:cNvPr id="15" name="Picture 2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79" y="1344"/>
              <a:ext cx="1361" cy="692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16" name="Picture 2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379" y="2432"/>
              <a:ext cx="1401" cy="1456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 rot="10800000" flipV="1">
              <a:off x="3878" y="2134"/>
              <a:ext cx="592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ko-KR" altLang="en-US" sz="1400" b="1">
                  <a:latin typeface="맑은 고딕" pitchFamily="50" charset="-127"/>
                  <a:ea typeface="맑은 고딕" pitchFamily="50" charset="-127"/>
                </a:rPr>
                <a:t>또는</a:t>
              </a: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4332" y="1842"/>
              <a:ext cx="63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4241" y="2432"/>
              <a:ext cx="726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4972" y="2251"/>
              <a:ext cx="647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/>
                <a:t>realization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2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Class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857238"/>
            <a:ext cx="75724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인터페이스 확장 </a:t>
            </a:r>
            <a:endParaRPr lang="en-US" altLang="ko-KR" b="1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 인터페이스는 컴포넌트간의 결합력을 느슨하게 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  ( loose coupling )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인터페이스는 프로그램의 수정 없이 쉽게 소프트웨어를 확장할 수 있다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714626"/>
            <a:ext cx="2066944" cy="143914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2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2786064"/>
            <a:ext cx="2583364" cy="1369524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80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285866"/>
            <a:ext cx="842968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의 역사</a:t>
            </a:r>
            <a:endParaRPr lang="en-US" altLang="ko-KR" sz="2000" b="1" smtClean="0">
              <a:latin typeface="맑은 고딕" pitchFamily="50" charset="-127"/>
              <a:ea typeface="맑은 고딕" pitchFamily="50" charset="-127"/>
            </a:endParaRPr>
          </a:p>
          <a:p>
            <a:pPr marL="180975">
              <a:buFontTx/>
              <a:buNone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1990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년대에는 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OOD/Booch, OMT, OOAD, RDD, GOOD, HOOD, OOSD, OOJSD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등과 같은 많은 방법론들은 실제 시스템을 구축하는 데 있어서 각각의 객체지향 기술들이 갖는 방법과 심벌이 서로 달랐다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80975">
              <a:buFontTx/>
              <a:buNone/>
            </a:pPr>
            <a:endParaRPr lang="en-US" altLang="ko-KR" sz="2000" smtClean="0">
              <a:latin typeface="맑은 고딕" pitchFamily="50" charset="-127"/>
              <a:ea typeface="맑은 고딕" pitchFamily="50" charset="-127"/>
            </a:endParaRPr>
          </a:p>
          <a:p>
            <a:pPr marL="180975">
              <a:buFontTx/>
              <a:buNone/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호환성에 있어서 장애가 되었다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80975">
              <a:buFontTx/>
              <a:buNone/>
            </a:pPr>
            <a:endParaRPr lang="en-US" altLang="ko-KR" sz="2000" smtClean="0">
              <a:latin typeface="맑은 고딕" pitchFamily="50" charset="-127"/>
              <a:ea typeface="맑은 고딕" pitchFamily="50" charset="-127"/>
            </a:endParaRPr>
          </a:p>
          <a:p>
            <a:pPr marL="180975">
              <a:buFontTx/>
              <a:buNone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은 많은 객체지향 방법론들 때문에 발생하는 문제점을 인식하고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이의 해결을 위해 통합된 객체지향 모델링 언어를 정의하기 위한 노력의 결과로 탄생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275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개요</a:t>
            </a:r>
            <a:endParaRPr lang="ko-KR" altLang="en-US" sz="3600" b="1">
              <a:latin typeface="Lucida Fax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Class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857238"/>
            <a:ext cx="757242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맑은 고딕" pitchFamily="50" charset="-127"/>
                <a:ea typeface="맑은 고딕" pitchFamily="50" charset="-127"/>
              </a:rPr>
              <a:t>Package</a:t>
            </a: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UML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모델요소들을 조직화하고 계층화 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package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는 각각의 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Name space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를 갖는다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package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만 다르면 동일한 컴포넌트를 가질 수 있다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357290" y="2786064"/>
            <a:ext cx="6086506" cy="1924047"/>
            <a:chOff x="1057262" y="2643188"/>
            <a:chExt cx="6816725" cy="2281237"/>
          </a:xfrm>
        </p:grpSpPr>
        <p:pic>
          <p:nvPicPr>
            <p:cNvPr id="7" name="Picture 2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12" y="2643188"/>
              <a:ext cx="2665412" cy="2281237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H="1">
              <a:off x="1489062" y="2930525"/>
              <a:ext cx="1512887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V="1">
              <a:off x="4514837" y="3506788"/>
              <a:ext cx="1871662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1057262" y="3290888"/>
              <a:ext cx="89217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400" b="1"/>
                <a:t>package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6386499" y="3435350"/>
              <a:ext cx="1487488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클래스 모델요소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9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Class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857238"/>
            <a:ext cx="7572428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맑은 고딕" pitchFamily="50" charset="-127"/>
                <a:ea typeface="맑은 고딕" pitchFamily="50" charset="-127"/>
              </a:rPr>
              <a:t>주의할 점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marL="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  일반화는 ‘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is a’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관계인 경우에만 사용된다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572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일반화 관계를 균형 있게 유지한다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 (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세분화 주의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572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가능하면 관계를 이루는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interaction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이 교차되지 않도록 주의한다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572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이해하기 쉬울 정도의 관계만을 표현한다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5725"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	 (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너무 자세한 관계표현은 오히려 복잡해질 수 있다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 )</a:t>
            </a:r>
          </a:p>
          <a:p>
            <a:pPr marL="8572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관련 있는 클래스들을 가까운 곳에 배치한다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5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Usecase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857238"/>
            <a:ext cx="7572428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시스템 개발에 참여하는 사람들을 큰 부류로 나누면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85725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의뢰인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개발팀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사용자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(User)</a:t>
            </a:r>
          </a:p>
          <a:p>
            <a:pPr marL="85725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사용자의 관점을 빨리 이해해야만 쓸모 있고 유용한 시스템을 만들 수 있다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85725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개발자는 가능한 한 모든 요구사항을 파악하여 사용자의 승인을 받아야만 후일 요구사항 변경에 대한 위험부담을 줄일 수 있다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5725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요구사항 정의 활동이 개발과 설계에 커다란 비중을 차지한다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214692"/>
            <a:ext cx="3671888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63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Usecase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857238"/>
            <a:ext cx="75724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유스케이스의 역할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사용자의 시점에서 시스템을 모델링한다는 것 </a:t>
            </a:r>
          </a:p>
          <a:p>
            <a:pPr marL="85725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유스케이스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시스템에 대한 시나리오의 집합</a:t>
            </a:r>
          </a:p>
          <a:p>
            <a:pPr marL="85725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발생되는 이벤트의 흐름이 나타나 있다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85725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이벤트의 흐름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사람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하드웨어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혹은 시간의 흐름에 의해 시작</a:t>
            </a:r>
          </a:p>
          <a:p>
            <a:pPr marL="85725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액터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이벤트 흐름을 시작하게 하는 객체</a:t>
            </a:r>
          </a:p>
        </p:txBody>
      </p:sp>
      <p:grpSp>
        <p:nvGrpSpPr>
          <p:cNvPr id="7" name="Group 108"/>
          <p:cNvGrpSpPr>
            <a:grpSpLocks/>
          </p:cNvGrpSpPr>
          <p:nvPr/>
        </p:nvGrpSpPr>
        <p:grpSpPr bwMode="auto">
          <a:xfrm>
            <a:off x="1643042" y="3000378"/>
            <a:ext cx="4662494" cy="1571636"/>
            <a:chOff x="1530" y="3113"/>
            <a:chExt cx="2352" cy="720"/>
          </a:xfrm>
        </p:grpSpPr>
        <p:grpSp>
          <p:nvGrpSpPr>
            <p:cNvPr id="10" name="Group 109"/>
            <p:cNvGrpSpPr>
              <a:grpSpLocks/>
            </p:cNvGrpSpPr>
            <p:nvPr/>
          </p:nvGrpSpPr>
          <p:grpSpPr bwMode="auto">
            <a:xfrm>
              <a:off x="1530" y="3113"/>
              <a:ext cx="2352" cy="720"/>
              <a:chOff x="1530" y="3113"/>
              <a:chExt cx="2352" cy="720"/>
            </a:xfrm>
          </p:grpSpPr>
          <p:grpSp>
            <p:nvGrpSpPr>
              <p:cNvPr id="12" name="Group 110"/>
              <p:cNvGrpSpPr>
                <a:grpSpLocks/>
              </p:cNvGrpSpPr>
              <p:nvPr/>
            </p:nvGrpSpPr>
            <p:grpSpPr bwMode="auto">
              <a:xfrm>
                <a:off x="1530" y="3401"/>
                <a:ext cx="192" cy="336"/>
                <a:chOff x="1824" y="2496"/>
                <a:chExt cx="192" cy="336"/>
              </a:xfrm>
            </p:grpSpPr>
            <p:sp>
              <p:nvSpPr>
                <p:cNvPr id="19" name="Oval 111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Line 112"/>
                <p:cNvSpPr>
                  <a:spLocks noChangeShapeType="1"/>
                </p:cNvSpPr>
                <p:nvPr/>
              </p:nvSpPr>
              <p:spPr bwMode="auto">
                <a:xfrm>
                  <a:off x="1920" y="25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1824" y="2736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Line 114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1824" y="26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Line 116"/>
                <p:cNvSpPr>
                  <a:spLocks noChangeShapeType="1"/>
                </p:cNvSpPr>
                <p:nvPr/>
              </p:nvSpPr>
              <p:spPr bwMode="auto">
                <a:xfrm>
                  <a:off x="1920" y="264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4" name="Oval 117"/>
              <p:cNvSpPr>
                <a:spLocks noChangeArrowheads="1"/>
              </p:cNvSpPr>
              <p:nvPr/>
            </p:nvSpPr>
            <p:spPr bwMode="auto">
              <a:xfrm>
                <a:off x="3066" y="3449"/>
                <a:ext cx="816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400">
                    <a:latin typeface="Times New Roman" pitchFamily="18" charset="0"/>
                  </a:rPr>
                  <a:t>login</a:t>
                </a:r>
              </a:p>
            </p:txBody>
          </p:sp>
          <p:sp>
            <p:nvSpPr>
              <p:cNvPr id="15" name="Rectangle 118"/>
              <p:cNvSpPr>
                <a:spLocks noChangeArrowheads="1"/>
              </p:cNvSpPr>
              <p:nvPr/>
            </p:nvSpPr>
            <p:spPr bwMode="auto">
              <a:xfrm>
                <a:off x="1962" y="3209"/>
                <a:ext cx="6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400">
                    <a:latin typeface="Times New Roman" pitchFamily="18" charset="0"/>
                  </a:rPr>
                  <a:t>Actor</a:t>
                </a:r>
              </a:p>
            </p:txBody>
          </p:sp>
          <p:sp>
            <p:nvSpPr>
              <p:cNvPr id="16" name="Rectangle 119"/>
              <p:cNvSpPr>
                <a:spLocks noChangeArrowheads="1"/>
              </p:cNvSpPr>
              <p:nvPr/>
            </p:nvSpPr>
            <p:spPr bwMode="auto">
              <a:xfrm>
                <a:off x="2682" y="3113"/>
                <a:ext cx="6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ko-KR" sz="1400">
                    <a:latin typeface="Times New Roman" pitchFamily="18" charset="0"/>
                  </a:rPr>
                  <a:t>Use Case</a:t>
                </a:r>
              </a:p>
            </p:txBody>
          </p:sp>
          <p:sp>
            <p:nvSpPr>
              <p:cNvPr id="17" name="Line 120"/>
              <p:cNvSpPr>
                <a:spLocks noChangeShapeType="1"/>
              </p:cNvSpPr>
              <p:nvPr/>
            </p:nvSpPr>
            <p:spPr bwMode="auto">
              <a:xfrm flipV="1">
                <a:off x="1714" y="3321"/>
                <a:ext cx="408" cy="184"/>
              </a:xfrm>
              <a:prstGeom prst="line">
                <a:avLst/>
              </a:prstGeom>
              <a:noFill/>
              <a:ln w="6350" cap="rnd">
                <a:solidFill>
                  <a:srgbClr val="FF0000"/>
                </a:solidFill>
                <a:prstDash val="sysDot"/>
                <a:round/>
                <a:headEnd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" name="Line 121"/>
              <p:cNvSpPr>
                <a:spLocks noChangeShapeType="1"/>
              </p:cNvSpPr>
              <p:nvPr/>
            </p:nvSpPr>
            <p:spPr bwMode="auto">
              <a:xfrm flipH="1" flipV="1">
                <a:off x="3034" y="3281"/>
                <a:ext cx="288" cy="224"/>
              </a:xfrm>
              <a:prstGeom prst="line">
                <a:avLst/>
              </a:prstGeom>
              <a:noFill/>
              <a:ln w="6350" cap="rnd">
                <a:solidFill>
                  <a:srgbClr val="FF0000"/>
                </a:solidFill>
                <a:prstDash val="sysDot"/>
                <a:round/>
                <a:headEnd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" name="Line 122"/>
            <p:cNvSpPr>
              <a:spLocks noChangeShapeType="1"/>
            </p:cNvSpPr>
            <p:nvPr/>
          </p:nvSpPr>
          <p:spPr bwMode="auto">
            <a:xfrm>
              <a:off x="1791" y="3566"/>
              <a:ext cx="1270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55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Usecase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857238"/>
            <a:ext cx="7572428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유스케이스 사이에는 일반적인 연관관계 이외에 또 다른 관계</a:t>
            </a:r>
          </a:p>
          <a:p>
            <a:pPr marL="85725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포함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(Include)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관계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다른 유스케이스에서 기존의 유스케이스를 재사용하는 관계</a:t>
            </a:r>
          </a:p>
          <a:p>
            <a:pPr marL="85725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확장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(Extend)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관계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기존의 유스케이스에 진행단계를 추가하여 새로운 유스케이    </a:t>
            </a:r>
          </a:p>
          <a:p>
            <a:pPr marL="85725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                        스를 만들어내는 관계</a:t>
            </a:r>
          </a:p>
          <a:p>
            <a:pPr marL="85725"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액터와 유스케이스에 대한 일반화관계</a:t>
            </a: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857502"/>
            <a:ext cx="6072230" cy="18678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06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Usecase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857238"/>
            <a:ext cx="757242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Usecase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포함</a:t>
            </a: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(Include)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관계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8662" y="1285866"/>
            <a:ext cx="7358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유스케이스를 수행할 때 다른 유스케이스가 반드시 수행되는 것</a:t>
            </a:r>
          </a:p>
          <a:p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유스케이스 다이어그램에서는 다른 유스케이스가 나타내는 이벤트 흐름을 포함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(include)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하는 관계를 유스케이스간에 표현</a:t>
            </a:r>
            <a:endParaRPr lang="ko-KR" altLang="en-US" sz="16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785918" y="2500312"/>
            <a:ext cx="5286412" cy="1870075"/>
            <a:chOff x="1785918" y="2500312"/>
            <a:chExt cx="5286412" cy="1870075"/>
          </a:xfrm>
        </p:grpSpPr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85918" y="2500312"/>
              <a:ext cx="5219700" cy="187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타원 8"/>
            <p:cNvSpPr/>
            <p:nvPr/>
          </p:nvSpPr>
          <p:spPr>
            <a:xfrm>
              <a:off x="3428992" y="2571750"/>
              <a:ext cx="1143008" cy="3571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대여</a:t>
              </a:r>
              <a:r>
                <a:rPr lang="ko-KR" altLang="en-US" smtClean="0">
                  <a:solidFill>
                    <a:schemeClr val="tx1"/>
                  </a:solidFill>
                </a:rPr>
                <a:t>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715008" y="2534816"/>
              <a:ext cx="1143008" cy="3571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고객확인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643570" y="3929072"/>
              <a:ext cx="1428760" cy="3571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chemeClr val="tx1"/>
                  </a:solidFill>
                </a:rPr>
                <a:t>도서번호입력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428992" y="3911820"/>
              <a:ext cx="1143008" cy="3571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반납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86248" y="2928940"/>
              <a:ext cx="1643074" cy="100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4429124" y="2928940"/>
              <a:ext cx="1643074" cy="100013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V="1">
              <a:off x="4286248" y="2857502"/>
              <a:ext cx="1714512" cy="107157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4617560" y="2625936"/>
              <a:ext cx="1071570" cy="142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4572000" y="2688748"/>
              <a:ext cx="114300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4572000" y="4000510"/>
              <a:ext cx="1071570" cy="142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4572000" y="4071948"/>
              <a:ext cx="107157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86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Usecase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857238"/>
            <a:ext cx="757242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유스케이스간 확장관계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8662" y="1285866"/>
            <a:ext cx="7858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확장관계의 유스케이스는 포함관계처럼 여러 유스케이스에 걸쳐 중복적으로 사용되지 않고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특정 조건에서 한 유스케이스로만 확장되는 것을 의미</a:t>
            </a:r>
          </a:p>
          <a:p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확장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(extend)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하는 유스케이스는 상위 유스케이스로부터 어떠한 특정 조건에 의해 수행됨을 의미</a:t>
            </a:r>
          </a:p>
          <a:p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포함관계와 확장관계의 차이점</a:t>
            </a:r>
          </a:p>
          <a:p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포함관계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여러 유스케이스에서 공통적으로 발견되는 기능을 표현</a:t>
            </a:r>
          </a:p>
          <a:p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확장관계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한 유스케이스에서 추가되거나 확장된 기능을 표현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확장 유스케이스는 특정 조건이 만족되는 상황에서만 확장 유스케이스의 이벤트 흐름이 수행</a:t>
            </a:r>
          </a:p>
          <a:p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확장 유스케이스의 이벤트 흐름의 수행 여부를 결정짓는 조건은 확장 유스케이스를 포함는 기준 유스케이스가 아니라 확장 유스케이스에 표현되는 점을 주목</a:t>
            </a:r>
          </a:p>
          <a:p>
            <a:endParaRPr lang="ko-KR" altLang="en-US" sz="160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071948"/>
            <a:ext cx="5040313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017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Usecase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857238"/>
            <a:ext cx="757242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정리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8662" y="1285866"/>
            <a:ext cx="807249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  사용자와 시스템의 상호 작용을 표현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Use Case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는 행동만을 표현하고 수행방법은 표현하지 않는다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순차적으로 발생하는 활동들을 기술한다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요구사항 분석시 시스템이 수행해야 할 행동을 가시화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명세화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문서화하는 도구이다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  행위자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 Actor)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와 시스템간의 교류를 표현한다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Use Case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를 보면 시스템이 제공하는 서비스를 알 수 있다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2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Usecase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857238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이벤트 흐름을 이용한 중복되는 유스케이스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8662" y="1285866"/>
            <a:ext cx="80724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개 이상의 유스케이스 이벤트 흐름에서 중복적인 부분이 발생하는 경우</a:t>
            </a: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  유스케이스간 포함관계를 설정하여 해결</a:t>
            </a:r>
          </a:p>
          <a:p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42910" y="2571750"/>
            <a:ext cx="2214578" cy="1554384"/>
            <a:chOff x="1285852" y="2374688"/>
            <a:chExt cx="2714644" cy="169726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852" y="2714626"/>
              <a:ext cx="504825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타원 5"/>
            <p:cNvSpPr/>
            <p:nvPr/>
          </p:nvSpPr>
          <p:spPr>
            <a:xfrm>
              <a:off x="2857488" y="2374688"/>
              <a:ext cx="1143008" cy="3571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대여</a:t>
              </a:r>
              <a:r>
                <a:rPr lang="ko-KR" altLang="en-US" smtClean="0">
                  <a:solidFill>
                    <a:schemeClr val="tx1"/>
                  </a:solidFill>
                </a:rPr>
                <a:t>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857488" y="3714758"/>
              <a:ext cx="1143008" cy="3571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반납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/>
            <p:cNvCxnSpPr>
              <a:endCxn id="6" idx="2"/>
            </p:cNvCxnSpPr>
            <p:nvPr/>
          </p:nvCxnSpPr>
          <p:spPr>
            <a:xfrm flipV="1">
              <a:off x="1857356" y="2553283"/>
              <a:ext cx="1000132" cy="4470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8" idx="2"/>
            </p:cNvCxnSpPr>
            <p:nvPr/>
          </p:nvCxnSpPr>
          <p:spPr>
            <a:xfrm>
              <a:off x="1857356" y="3286130"/>
              <a:ext cx="1000132" cy="6072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071802" y="2143122"/>
          <a:ext cx="5667372" cy="264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686"/>
                <a:gridCol w="2833686"/>
              </a:tblGrid>
              <a:tr h="251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대여 이벤트 흐름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반납 이벤트흐름</a:t>
                      </a:r>
                      <a:endParaRPr lang="ko-KR" altLang="en-US" sz="1100"/>
                    </a:p>
                  </a:txBody>
                  <a:tcPr/>
                </a:tc>
              </a:tr>
              <a:tr h="2519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1. </a:t>
                      </a:r>
                      <a:r>
                        <a:rPr lang="ko-KR" altLang="en-US" sz="900" smtClean="0"/>
                        <a:t>사서가 고객의 정보를 도서관시스템에 입력</a:t>
                      </a:r>
                      <a:endParaRPr lang="ko-KR" altLang="en-US" sz="9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25193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2. </a:t>
                      </a:r>
                      <a:r>
                        <a:rPr lang="ko-KR" altLang="en-US" sz="900" smtClean="0"/>
                        <a:t>도서관시스템에서는 고객정보를 확인하고 업무화면</a:t>
                      </a:r>
                      <a:r>
                        <a:rPr lang="en-US" altLang="ko-KR" sz="900" smtClean="0"/>
                        <a:t>(</a:t>
                      </a:r>
                      <a:r>
                        <a:rPr lang="ko-KR" altLang="en-US" sz="900" smtClean="0"/>
                        <a:t>대여</a:t>
                      </a:r>
                      <a:r>
                        <a:rPr lang="en-US" altLang="ko-KR" sz="900" smtClean="0"/>
                        <a:t>, </a:t>
                      </a:r>
                      <a:r>
                        <a:rPr lang="ko-KR" altLang="en-US" sz="900" smtClean="0"/>
                        <a:t>반납 선택할수 있는 화면</a:t>
                      </a:r>
                      <a:r>
                        <a:rPr lang="en-US" altLang="ko-KR" sz="900" smtClean="0"/>
                        <a:t>)</a:t>
                      </a:r>
                      <a:r>
                        <a:rPr lang="ko-KR" altLang="en-US" sz="900" smtClean="0"/>
                        <a:t>으로 이동</a:t>
                      </a:r>
                      <a:endParaRPr lang="ko-KR" altLang="en-US" sz="9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251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3. </a:t>
                      </a:r>
                      <a:r>
                        <a:rPr lang="ko-KR" altLang="en-US" sz="900" smtClean="0"/>
                        <a:t>사서는 대여를 선택한다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3.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baseline="0" smtClean="0"/>
                        <a:t>반납을 선택한다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/>
                    </a:p>
                  </a:txBody>
                  <a:tcPr/>
                </a:tc>
              </a:tr>
              <a:tr h="2519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4.</a:t>
                      </a:r>
                      <a:r>
                        <a:rPr lang="ko-KR" altLang="en-US" sz="900" smtClean="0"/>
                        <a:t>도서관시스템은 도서번호 입력화면을 디스플레이한다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2519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5.</a:t>
                      </a:r>
                      <a:r>
                        <a:rPr lang="ko-KR" altLang="en-US" sz="900" smtClean="0"/>
                        <a:t>사서는 도서번호를 입력한다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2519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6.</a:t>
                      </a:r>
                      <a:r>
                        <a:rPr lang="ko-KR" altLang="en-US" sz="900" smtClean="0"/>
                        <a:t>도서관 시스템에서는 도서번호의 유효성을 체크한다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251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7. </a:t>
                      </a:r>
                      <a:r>
                        <a:rPr lang="ko-KR" altLang="en-US" sz="900" smtClean="0"/>
                        <a:t>도서관시스템은 고객에게 대여가 가능한지를 확인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7. </a:t>
                      </a:r>
                      <a:r>
                        <a:rPr lang="ko-KR" altLang="en-US" sz="900" smtClean="0"/>
                        <a:t>도서관시스템에서는 반납 처리를 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/>
                </a:tc>
              </a:tr>
              <a:tr h="251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8. </a:t>
                      </a:r>
                      <a:r>
                        <a:rPr lang="ko-KR" altLang="en-US" sz="900" smtClean="0"/>
                        <a:t>도서관시스템은</a:t>
                      </a:r>
                      <a:r>
                        <a:rPr lang="en-US" altLang="ko-KR" sz="900" smtClean="0"/>
                        <a:t> </a:t>
                      </a:r>
                      <a:r>
                        <a:rPr lang="ko-KR" altLang="en-US" sz="900" smtClean="0"/>
                        <a:t>고객에 대한 대여의 가능 여부를 알린다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251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/>
                        <a:t>9. </a:t>
                      </a:r>
                      <a:r>
                        <a:rPr lang="ko-KR" altLang="en-US" sz="900" smtClean="0"/>
                        <a:t>도서관시스템 해당도서를 대여 처리한다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Usecase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857238"/>
            <a:ext cx="757242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이벤트 흐름을 이용한 중복 유스케이스 추출</a:t>
            </a:r>
          </a:p>
        </p:txBody>
      </p:sp>
      <p:grpSp>
        <p:nvGrpSpPr>
          <p:cNvPr id="2" name="그룹 19"/>
          <p:cNvGrpSpPr/>
          <p:nvPr/>
        </p:nvGrpSpPr>
        <p:grpSpPr>
          <a:xfrm>
            <a:off x="642910" y="2428874"/>
            <a:ext cx="2214578" cy="1554384"/>
            <a:chOff x="1285852" y="2374688"/>
            <a:chExt cx="2714644" cy="169726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852" y="2714626"/>
              <a:ext cx="504825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타원 5"/>
            <p:cNvSpPr/>
            <p:nvPr/>
          </p:nvSpPr>
          <p:spPr>
            <a:xfrm>
              <a:off x="2857488" y="2374688"/>
              <a:ext cx="1143008" cy="3571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대여</a:t>
              </a:r>
              <a:r>
                <a:rPr lang="ko-KR" altLang="en-US" smtClean="0">
                  <a:solidFill>
                    <a:schemeClr val="tx1"/>
                  </a:solidFill>
                </a:rPr>
                <a:t>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857488" y="3714758"/>
              <a:ext cx="1143008" cy="3571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반납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/>
            <p:cNvCxnSpPr>
              <a:endCxn id="6" idx="2"/>
            </p:cNvCxnSpPr>
            <p:nvPr/>
          </p:nvCxnSpPr>
          <p:spPr>
            <a:xfrm flipV="1">
              <a:off x="1857356" y="2553283"/>
              <a:ext cx="1000132" cy="4470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8" idx="2"/>
            </p:cNvCxnSpPr>
            <p:nvPr/>
          </p:nvCxnSpPr>
          <p:spPr>
            <a:xfrm>
              <a:off x="1857356" y="3286130"/>
              <a:ext cx="1000132" cy="6072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타원 11"/>
          <p:cNvSpPr/>
          <p:nvPr/>
        </p:nvSpPr>
        <p:spPr>
          <a:xfrm>
            <a:off x="3857620" y="2143122"/>
            <a:ext cx="135732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고객확인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786182" y="3571882"/>
            <a:ext cx="142876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도서번호입력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071934" y="2643188"/>
          <a:ext cx="4429156" cy="617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2214578"/>
              </a:tblGrid>
              <a:tr h="2519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사서가 고객의 정보를 도서관시스템에 입력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25193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도서관시스템에서는 고객정보를 확인하고 업무화면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대여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반납 선택할수 있는 화면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으로 이동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071934" y="4000510"/>
          <a:ext cx="3643338" cy="75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669"/>
                <a:gridCol w="1821669"/>
              </a:tblGrid>
              <a:tr h="2519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도서관시스템은 도서번호 입력화면을 디스플레이한다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2519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사서는 도서번호를 입력한다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  <a:tr h="2519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도서관 시스템에서는 도서번호의 유효성을 체크한다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직선 화살표 연결선 22"/>
          <p:cNvCxnSpPr>
            <a:endCxn id="12" idx="2"/>
          </p:cNvCxnSpPr>
          <p:nvPr/>
        </p:nvCxnSpPr>
        <p:spPr>
          <a:xfrm flipV="1">
            <a:off x="2643174" y="2321717"/>
            <a:ext cx="1214446" cy="1071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6" idx="5"/>
            <a:endCxn id="14" idx="1"/>
          </p:cNvCxnSpPr>
          <p:nvPr/>
        </p:nvCxnSpPr>
        <p:spPr>
          <a:xfrm rot="16200000" flipH="1">
            <a:off x="2900126" y="2528897"/>
            <a:ext cx="916101" cy="127448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643174" y="2500312"/>
            <a:ext cx="1571636" cy="114300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8" idx="6"/>
            <a:endCxn id="14" idx="2"/>
          </p:cNvCxnSpPr>
          <p:nvPr/>
        </p:nvCxnSpPr>
        <p:spPr>
          <a:xfrm flipV="1">
            <a:off x="2857488" y="3750477"/>
            <a:ext cx="928694" cy="692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43174" y="2071684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&lt;&lt; include&gt;&gt;</a:t>
            </a:r>
            <a:endParaRPr lang="ko-KR" alt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3000364" y="2571750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&lt;&lt; include&gt;&gt;</a:t>
            </a:r>
            <a:endParaRPr lang="ko-KR" alt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2285984" y="3143254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&lt;&lt; include&gt;&gt;</a:t>
            </a:r>
            <a:endParaRPr lang="ko-KR" alt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2857488" y="3500444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&lt;&lt; include&gt;&gt;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433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285866"/>
            <a:ext cx="8429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의 역사</a:t>
            </a:r>
            <a:endParaRPr lang="en-US" altLang="ko-KR" sz="2000" b="1" smtClean="0">
              <a:latin typeface="맑은 고딕" pitchFamily="50" charset="-127"/>
              <a:ea typeface="맑은 고딕" pitchFamily="50" charset="-127"/>
            </a:endParaRPr>
          </a:p>
          <a:p>
            <a:pPr marL="180975">
              <a:buFontTx/>
              <a:buNone/>
            </a:pPr>
            <a:r>
              <a:rPr lang="en-US" altLang="ko-KR" sz="2000" smtClean="0"/>
              <a:t> </a:t>
            </a:r>
            <a:endParaRPr lang="ko-KR" altLang="en-US" sz="2000" smtClean="0"/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275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개요</a:t>
            </a:r>
            <a:endParaRPr lang="ko-KR" altLang="en-US" sz="3600" b="1">
              <a:latin typeface="Lucida Fax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785932"/>
            <a:ext cx="5715040" cy="2958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Usecase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720340"/>
            <a:ext cx="757242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유스케이스 다이아그램을 만드는 단계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8662" y="1071552"/>
            <a:ext cx="807249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b="1" smtClean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시스템 상황을 확인</a:t>
            </a:r>
          </a:p>
          <a:p>
            <a:r>
              <a:rPr lang="en-US" altLang="ko-KR" sz="1400" b="1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b="1" smtClean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액터 식별</a:t>
            </a:r>
          </a:p>
          <a:p>
            <a:pPr marL="266700">
              <a:buFont typeface="Arial" pitchFamily="34" charset="0"/>
              <a:buChar char="•"/>
              <a:tabLst>
                <a:tab pos="534988" algn="l"/>
              </a:tabLst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 행위자와 그들의 책임을 확인</a:t>
            </a:r>
          </a:p>
          <a:p>
            <a:r>
              <a:rPr lang="en-US" altLang="ko-KR" sz="1400" b="1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b="1" smtClean="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유스케이스 식별</a:t>
            </a:r>
          </a:p>
          <a:p>
            <a:pPr marL="266700" lvl="1"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 특정한 목적의 관점에서 볼 때 쓰임새와 시스템의 특성을 확인</a:t>
            </a:r>
          </a:p>
          <a:p>
            <a:r>
              <a:rPr lang="en-US" altLang="ko-KR" sz="1400" b="1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b="1" smtClean="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유스케이스 다이어그램 작성</a:t>
            </a:r>
          </a:p>
          <a:p>
            <a:pPr marL="266700" lvl="1"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 행위자와 유스케이스에서 정제할 부분이 있는지 평가</a:t>
            </a:r>
          </a:p>
          <a:p>
            <a:pPr marL="266700" lvl="1"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 유스케이스에서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&lt;&lt;include&gt;&gt;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의존성이 있는지 평가</a:t>
            </a:r>
          </a:p>
          <a:p>
            <a:pPr marL="266700" lvl="1"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 유스케이스에서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&lt;&lt;extend&gt;&gt;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의존성이 있는지 평가</a:t>
            </a:r>
          </a:p>
          <a:p>
            <a:pPr marL="266700"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 행위자와 유스케이스를 일반화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또는 공유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할 수 있는지 평가</a:t>
            </a:r>
          </a:p>
          <a:p>
            <a:r>
              <a:rPr lang="en-US" altLang="ko-KR" sz="1400" b="1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400" b="1" smtClean="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유스케이스 명세서 작성</a:t>
            </a:r>
          </a:p>
          <a:p>
            <a:pPr marL="266700"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 유스케이스명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액터명 및 개요를 기술</a:t>
            </a:r>
          </a:p>
          <a:p>
            <a:pPr marL="266700"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 사전 및 사후 조건과 제약사항들을 식별</a:t>
            </a:r>
          </a:p>
          <a:p>
            <a:pPr marL="266700" lvl="2"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 작업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정상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대치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흐름과 시나리오를 도출</a:t>
            </a:r>
          </a:p>
          <a:p>
            <a:pPr marL="266700" lvl="2"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 유스케이스 흐름에서 포함이나 확장 유스케이스로 구조화</a:t>
            </a:r>
          </a:p>
          <a:p>
            <a:r>
              <a:rPr lang="en-US" altLang="ko-KR" sz="1400" b="1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400" b="1" smtClean="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유스케이스 실체화</a:t>
            </a:r>
          </a:p>
          <a:p>
            <a:pPr marL="379413" indent="-112713"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구현 시스템의 논리적 구성 요소인 클래스를 식별하고 통신관계를 파악하는 데중점을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두는 과정</a:t>
            </a:r>
          </a:p>
          <a:p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4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Usecase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720340"/>
            <a:ext cx="757242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대여 관리 시스템 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8662" y="1071552"/>
            <a:ext cx="8072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시스템 상황 분석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- DVD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대여 시스템에서 고객은 반드시 회원가입을 해야한다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가입된이름과 전화번호를 통해 확인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대여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반납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연체 확인 가능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- DVD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코드를 입력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대여가능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연체중인 고객 확인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대여 불가능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연체료 납부하면 대여가능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결제는 현금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신용카드로 결제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- DVD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(DVD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고객명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연체관리 기능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반납한 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관리 기능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	         </a:t>
            </a:r>
          </a:p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액터 식별</a:t>
            </a:r>
          </a:p>
          <a:p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42976" y="4000510"/>
            <a:ext cx="509588" cy="1035268"/>
            <a:chOff x="1142976" y="4000510"/>
            <a:chExt cx="509588" cy="103526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14414" y="4000510"/>
              <a:ext cx="43815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1142976" y="4774168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/>
                <a:t>고객</a:t>
              </a:r>
              <a:endParaRPr lang="ko-KR" altLang="en-US" sz="1100" b="1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643174" y="4071948"/>
            <a:ext cx="598241" cy="975990"/>
            <a:chOff x="2643174" y="4071948"/>
            <a:chExt cx="598241" cy="975990"/>
          </a:xfrm>
        </p:grpSpPr>
        <p:sp>
          <p:nvSpPr>
            <p:cNvPr id="8" name="TextBox 7"/>
            <p:cNvSpPr txBox="1"/>
            <p:nvPr/>
          </p:nvSpPr>
          <p:spPr>
            <a:xfrm>
              <a:off x="2643174" y="4786328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/>
                <a:t>관리자</a:t>
              </a:r>
              <a:endParaRPr lang="ko-KR" altLang="en-US" sz="1100" b="1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3174" y="4071948"/>
              <a:ext cx="43815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" name="그룹 14"/>
          <p:cNvGrpSpPr/>
          <p:nvPr/>
        </p:nvGrpSpPr>
        <p:grpSpPr>
          <a:xfrm>
            <a:off x="4286248" y="4071948"/>
            <a:ext cx="1460656" cy="975990"/>
            <a:chOff x="4286248" y="4071948"/>
            <a:chExt cx="1460656" cy="975990"/>
          </a:xfrm>
        </p:grpSpPr>
        <p:sp>
          <p:nvSpPr>
            <p:cNvPr id="9" name="TextBox 8"/>
            <p:cNvSpPr txBox="1"/>
            <p:nvPr/>
          </p:nvSpPr>
          <p:spPr>
            <a:xfrm>
              <a:off x="4286248" y="4786328"/>
              <a:ext cx="1460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/>
                <a:t>신용카드결제 시스템</a:t>
              </a:r>
              <a:endParaRPr lang="ko-KR" altLang="en-US" sz="1100" b="1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4071948"/>
              <a:ext cx="43815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912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Usecase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720340"/>
            <a:ext cx="757242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대여 관리 시스템 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8662" y="1071552"/>
            <a:ext cx="807249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유스케이스 식별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00100" y="1500180"/>
            <a:ext cx="135732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회원가입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71802" y="1500180"/>
            <a:ext cx="135732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대여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357818" y="1500180"/>
            <a:ext cx="135732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연체관리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00100" y="2143122"/>
            <a:ext cx="135732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회원확인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71802" y="2143122"/>
            <a:ext cx="135732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결제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357818" y="2143122"/>
            <a:ext cx="135732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삭제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000100" y="2786064"/>
            <a:ext cx="135732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반납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143240" y="2786064"/>
            <a:ext cx="135732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신용카드결제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357818" y="2786064"/>
            <a:ext cx="135732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등록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Usecase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720340"/>
            <a:ext cx="757242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대여 관리 시스템 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8662" y="1071552"/>
            <a:ext cx="80724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유스케이스 다이어그램 작성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643042" y="1643056"/>
            <a:ext cx="135732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회원가입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58082" y="1500180"/>
            <a:ext cx="135732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연체관리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571604" y="2428874"/>
            <a:ext cx="135732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회원확인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571604" y="3643320"/>
            <a:ext cx="135732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결제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500958" y="3000378"/>
            <a:ext cx="135732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삭제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500430" y="2786064"/>
            <a:ext cx="135732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반납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643306" y="3643320"/>
            <a:ext cx="135732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신용카드결제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429520" y="2214560"/>
            <a:ext cx="135732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등록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072198" y="2143122"/>
            <a:ext cx="598241" cy="975990"/>
            <a:chOff x="2643174" y="4071948"/>
            <a:chExt cx="598241" cy="975990"/>
          </a:xfrm>
        </p:grpSpPr>
        <p:sp>
          <p:nvSpPr>
            <p:cNvPr id="30" name="TextBox 29"/>
            <p:cNvSpPr txBox="1"/>
            <p:nvPr/>
          </p:nvSpPr>
          <p:spPr>
            <a:xfrm>
              <a:off x="2643174" y="4786328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/>
                <a:t>관리자</a:t>
              </a:r>
              <a:endParaRPr lang="ko-KR" altLang="en-US" sz="1100" b="1"/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3174" y="4071948"/>
              <a:ext cx="43815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2" name="그룹 31"/>
          <p:cNvGrpSpPr/>
          <p:nvPr/>
        </p:nvGrpSpPr>
        <p:grpSpPr>
          <a:xfrm>
            <a:off x="5500694" y="3571882"/>
            <a:ext cx="1460656" cy="975990"/>
            <a:chOff x="4286248" y="4071948"/>
            <a:chExt cx="1460656" cy="975990"/>
          </a:xfrm>
        </p:grpSpPr>
        <p:sp>
          <p:nvSpPr>
            <p:cNvPr id="33" name="TextBox 32"/>
            <p:cNvSpPr txBox="1"/>
            <p:nvPr/>
          </p:nvSpPr>
          <p:spPr>
            <a:xfrm>
              <a:off x="4286248" y="4786328"/>
              <a:ext cx="1460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/>
                <a:t>신용카드결제 시스템</a:t>
              </a:r>
              <a:endParaRPr lang="ko-KR" altLang="en-US" sz="1100" b="1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4071948"/>
              <a:ext cx="43815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6" name="그룹 25"/>
          <p:cNvGrpSpPr/>
          <p:nvPr/>
        </p:nvGrpSpPr>
        <p:grpSpPr>
          <a:xfrm>
            <a:off x="428596" y="2285998"/>
            <a:ext cx="509588" cy="1035268"/>
            <a:chOff x="1142976" y="4000510"/>
            <a:chExt cx="509588" cy="1035268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14414" y="4000510"/>
              <a:ext cx="43815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" name="TextBox 27"/>
            <p:cNvSpPr txBox="1"/>
            <p:nvPr/>
          </p:nvSpPr>
          <p:spPr>
            <a:xfrm>
              <a:off x="1142976" y="4774168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/>
                <a:t>고객</a:t>
              </a:r>
              <a:endParaRPr lang="ko-KR" altLang="en-US" sz="1100" b="1"/>
            </a:p>
          </p:txBody>
        </p:sp>
      </p:grpSp>
      <p:cxnSp>
        <p:nvCxnSpPr>
          <p:cNvPr id="36" name="직선 연결선 35"/>
          <p:cNvCxnSpPr/>
          <p:nvPr/>
        </p:nvCxnSpPr>
        <p:spPr>
          <a:xfrm flipV="1">
            <a:off x="938184" y="2607469"/>
            <a:ext cx="633420" cy="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500430" y="2071684"/>
            <a:ext cx="135732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대여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20" idx="6"/>
            <a:endCxn id="39" idx="2"/>
          </p:cNvCxnSpPr>
          <p:nvPr/>
        </p:nvCxnSpPr>
        <p:spPr>
          <a:xfrm flipV="1">
            <a:off x="2928926" y="2250279"/>
            <a:ext cx="571504" cy="3571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0" idx="6"/>
            <a:endCxn id="23" idx="2"/>
          </p:cNvCxnSpPr>
          <p:nvPr/>
        </p:nvCxnSpPr>
        <p:spPr>
          <a:xfrm>
            <a:off x="2928926" y="2607469"/>
            <a:ext cx="571504" cy="3571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71736" y="2214560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&lt;&lt;Include&gt;&gt;</a:t>
            </a:r>
            <a:endParaRPr lang="ko-KR" alt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2643174" y="2714626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&lt;&lt;Include&gt;&gt;</a:t>
            </a:r>
            <a:endParaRPr lang="ko-KR" altLang="en-US" sz="1200"/>
          </a:p>
        </p:txBody>
      </p:sp>
      <p:cxnSp>
        <p:nvCxnSpPr>
          <p:cNvPr id="51" name="직선 연결선 50"/>
          <p:cNvCxnSpPr>
            <a:stCxn id="27" idx="3"/>
            <a:endCxn id="21" idx="2"/>
          </p:cNvCxnSpPr>
          <p:nvPr/>
        </p:nvCxnSpPr>
        <p:spPr>
          <a:xfrm>
            <a:off x="938184" y="2614611"/>
            <a:ext cx="633420" cy="120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4" idx="6"/>
            <a:endCxn id="34" idx="1"/>
          </p:cNvCxnSpPr>
          <p:nvPr/>
        </p:nvCxnSpPr>
        <p:spPr>
          <a:xfrm>
            <a:off x="5000628" y="3821915"/>
            <a:ext cx="1000132" cy="7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4" idx="2"/>
            <a:endCxn id="21" idx="6"/>
          </p:cNvCxnSpPr>
          <p:nvPr/>
        </p:nvCxnSpPr>
        <p:spPr>
          <a:xfrm rot="10800000">
            <a:off x="2928926" y="3821915"/>
            <a:ext cx="71438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06875" y="3500444"/>
            <a:ext cx="97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&lt;&lt;extend&gt;&gt;</a:t>
            </a:r>
            <a:endParaRPr lang="ko-KR" altLang="en-US" sz="1200"/>
          </a:p>
        </p:txBody>
      </p:sp>
      <p:cxnSp>
        <p:nvCxnSpPr>
          <p:cNvPr id="59" name="직선 연결선 58"/>
          <p:cNvCxnSpPr>
            <a:endCxn id="17" idx="2"/>
          </p:cNvCxnSpPr>
          <p:nvPr/>
        </p:nvCxnSpPr>
        <p:spPr>
          <a:xfrm flipV="1">
            <a:off x="938184" y="1821651"/>
            <a:ext cx="704858" cy="79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19" idx="2"/>
          </p:cNvCxnSpPr>
          <p:nvPr/>
        </p:nvCxnSpPr>
        <p:spPr>
          <a:xfrm flipV="1">
            <a:off x="6510348" y="1678775"/>
            <a:ext cx="847734" cy="79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25" idx="2"/>
          </p:cNvCxnSpPr>
          <p:nvPr/>
        </p:nvCxnSpPr>
        <p:spPr>
          <a:xfrm flipV="1">
            <a:off x="6510348" y="2393155"/>
            <a:ext cx="919172" cy="7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22" idx="2"/>
          </p:cNvCxnSpPr>
          <p:nvPr/>
        </p:nvCxnSpPr>
        <p:spPr>
          <a:xfrm>
            <a:off x="6510348" y="2471735"/>
            <a:ext cx="990610" cy="70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Usecase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720340"/>
            <a:ext cx="757242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대여 관리 시스템 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8662" y="1071552"/>
            <a:ext cx="80724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유스케이스 명세서 작성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 ㅁ 유스케이스명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 ㅁ 액터명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 ㅁ 유스케이스 개요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0" lvl="2">
              <a:lnSpc>
                <a:spcPct val="150000"/>
              </a:lnSpc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 ㅁ 이벤트 흐름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0" lvl="2">
              <a:lnSpc>
                <a:spcPct val="150000"/>
              </a:lnSpc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정상흐름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(Normal Flow) 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유스케이스가 사건 주 흐름을 표현하는 절차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0" lvl="2">
              <a:lnSpc>
                <a:spcPct val="150000"/>
              </a:lnSpc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선택흐름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(Alternative Flow) 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유스케이스 내의 사건 주 흐름 외에 수행되는 절차를 표현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0" lvl="2"/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1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Usecase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720340"/>
            <a:ext cx="7572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대여 관리 시스템 예 </a:t>
            </a:r>
            <a:endParaRPr lang="en-US" altLang="ko-KR" sz="1600" b="1" smtClean="0">
              <a:latin typeface="맑은 고딕" pitchFamily="50" charset="-127"/>
              <a:ea typeface="맑은 고딕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&lt; 5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단계 명세서 작성 예시</a:t>
            </a: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600" b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8662" y="1465730"/>
            <a:ext cx="8072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ㅁ 유스케이스명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ㅁ 액터명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비회원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ㅁ 유스케이스 개요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고객이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대여 관리 시스템을 사용하기 위해서 개인정보를 입력하여 등록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	            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하는 유스케이스이다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ㅁ 사전 조건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회원 가입되지 않은 상태여야 한다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lvl="2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ㅁ 이벤트 흐름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0" lvl="2"/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정상흐름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(Normal Flow) 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유스케이스가 사건 주 흐름을 표현하는 절차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0" lvl="2"/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ㄴ 전화번호와 이름을 입력하여 확인한다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lvl="2"/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ㄴ 회원가입 요청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0" lvl="2"/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ㄴ 회원약관을 보여주고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회원약관에 동의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액터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lvl="2"/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ㄴ 회원정보 입력 항목 디스플레이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액터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입력된 정보를 확인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lvl="2"/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ㄴ 회원정보 저장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등록 완료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lvl="2"/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선택흐름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(Alternative Flow) 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유스케이스 내의 사건 주 흐름 외에 수행되는 절차를 표현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0" lvl="2"/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ㄴ 회원인 경우 메시지를 보여준다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(“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이미 가입된 회워입니다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”)</a:t>
            </a:r>
          </a:p>
          <a:p>
            <a:pPr marL="0" lvl="2"/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ㄴ 약관에 동의하지 않는 경우 동의 요청 메시지를 보여준다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lvl="2"/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ㄴ 필수 입력 항목을 입력하지 않은 경우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재입력 요청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23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2528" y="20567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Usecase Diagram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1154" y="720340"/>
            <a:ext cx="757242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대여 관리 시스템 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8662" y="1071552"/>
            <a:ext cx="807249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유스케이스 실체화</a:t>
            </a:r>
          </a:p>
          <a:p>
            <a:pPr marL="628650" lvl="3" indent="-171450"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유스케이스 실체화는 도출된 기능 중심의 유스케이스를 구현 시스템의 구성 요소로 구체화시키는 작업</a:t>
            </a:r>
          </a:p>
          <a:p>
            <a:pPr marL="628650" lvl="3" indent="-171450"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실체화 과정을 통해 명세서 중심의 유스케이스를 구현 시스템의 논리적 구성 요소인 클래스로 식별하고 통신관계를 파악</a:t>
            </a:r>
          </a:p>
          <a:p>
            <a:pPr marL="628650" lvl="3" indent="-171450">
              <a:buFont typeface="Arial" pitchFamily="34" charset="0"/>
              <a:buChar char="•"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의 순차 다이어그램과 활동 다이어그램이 사용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628650" lvl="3" indent="-171450">
              <a:buFont typeface="Arial" pitchFamily="34" charset="0"/>
              <a:buChar char="•"/>
            </a:pP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628650" lvl="3" indent="-171450"/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ㅁ </a:t>
            </a:r>
            <a:r>
              <a:rPr lang="ko-KR" altLang="en-US" sz="1400" b="1" smtClean="0">
                <a:latin typeface="맑은 고딕" pitchFamily="50" charset="-127"/>
                <a:ea typeface="맑은 고딕" pitchFamily="50" charset="-127"/>
              </a:rPr>
              <a:t>요구사항 정의 활동의 산출물</a:t>
            </a:r>
            <a:endParaRPr lang="en-US" altLang="ko-KR" sz="1400" b="1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유스케이스 모델 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유스케이스 다이아그램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유스케이스 명세서 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이벤트 흐름 모델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순차다이아그램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화면 모델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활동다이아그램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4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오른쪽 중괄호 7"/>
          <p:cNvSpPr/>
          <p:nvPr/>
        </p:nvSpPr>
        <p:spPr>
          <a:xfrm>
            <a:off x="4071934" y="3571882"/>
            <a:ext cx="142876" cy="285752"/>
          </a:xfrm>
          <a:prstGeom prst="rightBrac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4857752" y="3071816"/>
            <a:ext cx="5373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필수</a:t>
            </a:r>
            <a:endParaRPr lang="en-US" altLang="ko-KR" sz="1400" b="1" smtClean="0"/>
          </a:p>
          <a:p>
            <a:endParaRPr lang="en-US" altLang="ko-KR" sz="1400" b="1" smtClean="0"/>
          </a:p>
          <a:p>
            <a:endParaRPr lang="ko-KR" altLang="en-US" sz="1400" b="1"/>
          </a:p>
        </p:txBody>
      </p:sp>
      <p:sp>
        <p:nvSpPr>
          <p:cNvPr id="10" name="오른쪽 중괄호 9"/>
          <p:cNvSpPr/>
          <p:nvPr/>
        </p:nvSpPr>
        <p:spPr>
          <a:xfrm>
            <a:off x="4643438" y="3143254"/>
            <a:ext cx="142876" cy="285752"/>
          </a:xfrm>
          <a:prstGeom prst="rightBrac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4286248" y="3571882"/>
            <a:ext cx="486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선택</a:t>
            </a:r>
            <a:endParaRPr lang="en-US" altLang="ko-KR" sz="1200" b="1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5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285866"/>
            <a:ext cx="84296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ko-KR" sz="2000" b="1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의 용도</a:t>
            </a:r>
            <a:endParaRPr lang="en-US" altLang="ko-KR" sz="2000" b="1" smtClean="0">
              <a:latin typeface="맑은 고딕" pitchFamily="50" charset="-127"/>
              <a:ea typeface="맑은 고딕" pitchFamily="50" charset="-127"/>
            </a:endParaRPr>
          </a:p>
          <a:p>
            <a:pPr marL="180975">
              <a:buFontTx/>
              <a:buNone/>
            </a:pPr>
            <a:r>
              <a:rPr lang="en-US" altLang="ko-KR" sz="2000" smtClean="0"/>
              <a:t>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시스템을 만들기 전에 모델을 만드는 것은 건물을 짓기 위한 설계도처럼 아주 중요한 역할 </a:t>
            </a:r>
            <a:endParaRPr lang="en-US" altLang="ko-KR" sz="2000" smtClean="0">
              <a:latin typeface="맑은 고딕" pitchFamily="50" charset="-127"/>
              <a:ea typeface="맑은 고딕" pitchFamily="50" charset="-127"/>
            </a:endParaRPr>
          </a:p>
          <a:p>
            <a:pPr marL="180975">
              <a:buFontTx/>
              <a:buNone/>
            </a:pPr>
            <a:endParaRPr lang="ko-KR" altLang="en-US" sz="2000" smtClean="0">
              <a:latin typeface="맑은 고딕" pitchFamily="50" charset="-127"/>
              <a:ea typeface="맑은 고딕" pitchFamily="50" charset="-127"/>
            </a:endParaRPr>
          </a:p>
          <a:p>
            <a:pPr marL="180975">
              <a:buFontTx/>
              <a:buNone/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시스템을 만드는 데도 어휘와 규칙을 마련하여 시스템을 개념적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물리적으로 표현하는 모델이 필요</a:t>
            </a:r>
            <a:endParaRPr lang="en-US" altLang="ko-KR" sz="2000" smtClean="0">
              <a:latin typeface="맑은 고딕" pitchFamily="50" charset="-127"/>
              <a:ea typeface="맑은 고딕" pitchFamily="50" charset="-127"/>
            </a:endParaRPr>
          </a:p>
          <a:p>
            <a:pPr marL="180975">
              <a:buFontTx/>
              <a:buNone/>
            </a:pPr>
            <a:endParaRPr lang="ko-KR" altLang="en-US" sz="2000" smtClean="0">
              <a:latin typeface="맑은 고딕" pitchFamily="50" charset="-127"/>
              <a:ea typeface="맑은 고딕" pitchFamily="50" charset="-127"/>
            </a:endParaRPr>
          </a:p>
          <a:p>
            <a:pPr marL="180975">
              <a:buFontTx/>
              <a:buNone/>
            </a:pP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성공적으로 시스템을 만들기 위해서는 객체지향적인 분석과 설계를 위한 표준으로 인정받는 모델링 언어인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UML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이 필요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275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atin typeface="Lucida Fax" pitchFamily="18" charset="0"/>
              </a:rPr>
              <a:t>UML</a:t>
            </a:r>
            <a:r>
              <a:rPr lang="ko-KR" altLang="en-US" sz="3600" b="1" smtClean="0">
                <a:latin typeface="Lucida Fax" pitchFamily="18" charset="0"/>
              </a:rPr>
              <a:t>의 개요</a:t>
            </a:r>
            <a:endParaRPr lang="ko-KR" altLang="en-US" sz="3600" b="1">
              <a:latin typeface="Lucida Fax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객체지향 개념</a:t>
            </a:r>
            <a:endParaRPr lang="en-US" altLang="ko-KR" sz="2000" b="1" smtClean="0">
              <a:latin typeface="맑은 고딕" pitchFamily="50" charset="-127"/>
              <a:ea typeface="맑은 고딕" pitchFamily="50" charset="-127"/>
            </a:endParaRPr>
          </a:p>
          <a:p>
            <a:pPr marL="0" lvl="2"/>
            <a:r>
              <a:rPr lang="en-US" altLang="ko-KR" sz="2000" smtClean="0"/>
              <a:t>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1970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년대 이전의 소프트웨어 개발 방식</a:t>
            </a:r>
          </a:p>
          <a:p>
            <a:pPr marL="457200" lvl="3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체계적인 계획이나 설계 없이 프로그램들을 필요할 때마다 하나씩 개발하여 최종 시스템에 맞추어 나가는 방식으로 진행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marL="457200" lvl="3"/>
            <a:endParaRPr lang="ko-KR" altLang="en-US" sz="1400" smtClean="0">
              <a:latin typeface="맑은 고딕" pitchFamily="50" charset="-127"/>
              <a:ea typeface="맑은 고딕" pitchFamily="50" charset="-127"/>
            </a:endParaRPr>
          </a:p>
          <a:p>
            <a:pPr marL="0" lvl="2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1970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년대 </a:t>
            </a:r>
          </a:p>
          <a:p>
            <a:pPr marL="457200" lvl="3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프로그램을 여러 개의 작은 부분으로 쪼개어 개발하는 구조적 개발 방법이 많이 사용</a:t>
            </a:r>
          </a:p>
          <a:p>
            <a:pPr marL="457200" lvl="3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구조적 개발 방법</a:t>
            </a:r>
          </a:p>
          <a:p>
            <a:pPr marL="793750" lvl="4" indent="-163513">
              <a:buFont typeface="Arial" pitchFamily="34" charset="0"/>
              <a:buChar char="•"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소프트웨어를 단위 모듈로 분할하여 전체 프로그램의 구조를 세부적으로 쪼갠 다음 각 부분을 구현하고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다시 통합해서 완성하는 방법</a:t>
            </a:r>
          </a:p>
          <a:p>
            <a:pPr marL="793750" lvl="4" indent="-163513">
              <a:buFont typeface="Arial" pitchFamily="34" charset="0"/>
              <a:buChar char="•"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프로그램의 논리와 데이터를 분리해서 소프트웨어를 설계하기 때문에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생명주기 각 단계에서 단계별로 자연스럽게 연결되지 않음</a:t>
            </a:r>
          </a:p>
          <a:p>
            <a:pPr marL="793750" lvl="4" indent="-163513">
              <a:buFont typeface="Arial" pitchFamily="34" charset="0"/>
              <a:buChar char="•"/>
            </a:pP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문제점 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유지보수 비용이 많이 발생</a:t>
            </a:r>
          </a:p>
          <a:p>
            <a:pPr marL="0" lvl="2"/>
            <a:endParaRPr lang="ko-KR" alt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latin typeface="Lucida Fax" pitchFamily="18" charset="0"/>
              </a:rPr>
              <a:t>객체지향 모델링</a:t>
            </a:r>
            <a:endParaRPr lang="ko-KR" altLang="en-US" sz="3600" b="1">
              <a:latin typeface="Lucida Fax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1472" y="1000114"/>
            <a:ext cx="842968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ko-KR" altLang="en-US" sz="2000" b="1" smtClean="0">
                <a:latin typeface="맑은 고딕" pitchFamily="50" charset="-127"/>
                <a:ea typeface="맑은 고딕" pitchFamily="50" charset="-127"/>
              </a:rPr>
              <a:t>객체지향 개념</a:t>
            </a:r>
            <a:endParaRPr lang="en-US" altLang="ko-KR" sz="2000" b="1" smtClean="0">
              <a:latin typeface="맑은 고딕" pitchFamily="50" charset="-127"/>
              <a:ea typeface="맑은 고딕" pitchFamily="50" charset="-127"/>
            </a:endParaRPr>
          </a:p>
          <a:p>
            <a:pPr marL="0" lvl="2">
              <a:lnSpc>
                <a:spcPct val="150000"/>
              </a:lnSpc>
            </a:pPr>
            <a:r>
              <a:rPr lang="en-US" altLang="ko-KR" sz="2000" smtClean="0"/>
              <a:t>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객체지향이란 </a:t>
            </a:r>
          </a:p>
          <a:p>
            <a:pPr marL="457200" lvl="3">
              <a:lnSpc>
                <a:spcPct val="150000"/>
              </a:lnSpc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구조적 방법의 문제점을 극복하고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인간이 사고하는 방식대로 프로그램을 개발하려는 노력으로부터 탄생</a:t>
            </a:r>
            <a:endParaRPr lang="en-US" altLang="ko-KR" smtClean="0">
              <a:latin typeface="맑은 고딕" pitchFamily="50" charset="-127"/>
              <a:ea typeface="맑은 고딕" pitchFamily="50" charset="-127"/>
            </a:endParaRPr>
          </a:p>
          <a:p>
            <a:pPr marL="457200" lvl="3">
              <a:lnSpc>
                <a:spcPct val="150000"/>
              </a:lnSpc>
            </a:pPr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  <a:p>
            <a:pPr marL="457200" lvl="3">
              <a:lnSpc>
                <a:spcPct val="150000"/>
              </a:lnSpc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현실세계에 존재하는 실체 및 개념들을 객체라는 독립된 단위로 구성하고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이 객체들이 메시지를 통하여 상호작용함으로써전체 시스템이 운영되는 개념</a:t>
            </a:r>
          </a:p>
          <a:p>
            <a:pPr marL="0" lvl="2"/>
            <a:endParaRPr lang="ko-KR" alt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582528" y="205670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latin typeface="Lucida Fax" pitchFamily="18" charset="0"/>
              </a:rPr>
              <a:t>객체지향 모델링</a:t>
            </a:r>
            <a:endParaRPr lang="ko-KR" altLang="en-US" sz="3600" b="1">
              <a:latin typeface="Lucida Fax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71814</TotalTime>
  <Words>3249</Words>
  <Application>Microsoft Office PowerPoint</Application>
  <PresentationFormat>화면 슬라이드 쇼(16:9)</PresentationFormat>
  <Paragraphs>667</Paragraphs>
  <Slides>66</Slides>
  <Notes>64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필수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Donghwi</dc:creator>
  <cp:lastModifiedBy>USER</cp:lastModifiedBy>
  <cp:revision>47</cp:revision>
  <dcterms:created xsi:type="dcterms:W3CDTF">2015-04-05T04:05:46Z</dcterms:created>
  <dcterms:modified xsi:type="dcterms:W3CDTF">2018-03-26T01:40:02Z</dcterms:modified>
</cp:coreProperties>
</file>