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0" r:id="rId3"/>
    <p:sldId id="257" r:id="rId4"/>
    <p:sldId id="258" r:id="rId5"/>
    <p:sldId id="323" r:id="rId6"/>
    <p:sldId id="284" r:id="rId7"/>
    <p:sldId id="261" r:id="rId8"/>
    <p:sldId id="262" r:id="rId9"/>
    <p:sldId id="285" r:id="rId10"/>
    <p:sldId id="264" r:id="rId11"/>
    <p:sldId id="287" r:id="rId12"/>
    <p:sldId id="288" r:id="rId13"/>
    <p:sldId id="286" r:id="rId14"/>
    <p:sldId id="268" r:id="rId15"/>
    <p:sldId id="289" r:id="rId16"/>
    <p:sldId id="281" r:id="rId17"/>
    <p:sldId id="282" r:id="rId18"/>
    <p:sldId id="270" r:id="rId19"/>
    <p:sldId id="271" r:id="rId20"/>
    <p:sldId id="290" r:id="rId21"/>
    <p:sldId id="272" r:id="rId22"/>
    <p:sldId id="274" r:id="rId23"/>
    <p:sldId id="275" r:id="rId24"/>
    <p:sldId id="291" r:id="rId25"/>
    <p:sldId id="283" r:id="rId26"/>
    <p:sldId id="292" r:id="rId27"/>
    <p:sldId id="293" r:id="rId28"/>
    <p:sldId id="296" r:id="rId29"/>
    <p:sldId id="297" r:id="rId30"/>
    <p:sldId id="298" r:id="rId31"/>
    <p:sldId id="299" r:id="rId32"/>
    <p:sldId id="300" r:id="rId33"/>
    <p:sldId id="301" r:id="rId34"/>
    <p:sldId id="324" r:id="rId35"/>
    <p:sldId id="302" r:id="rId36"/>
    <p:sldId id="276" r:id="rId37"/>
    <p:sldId id="303" r:id="rId38"/>
    <p:sldId id="319" r:id="rId39"/>
    <p:sldId id="304" r:id="rId40"/>
    <p:sldId id="326" r:id="rId41"/>
    <p:sldId id="305" r:id="rId42"/>
    <p:sldId id="327" r:id="rId43"/>
    <p:sldId id="307" r:id="rId44"/>
    <p:sldId id="308" r:id="rId45"/>
    <p:sldId id="328" r:id="rId46"/>
    <p:sldId id="329" r:id="rId47"/>
    <p:sldId id="320" r:id="rId48"/>
    <p:sldId id="311" r:id="rId49"/>
    <p:sldId id="312" r:id="rId50"/>
    <p:sldId id="313" r:id="rId51"/>
    <p:sldId id="314" r:id="rId52"/>
    <p:sldId id="315" r:id="rId53"/>
    <p:sldId id="316" r:id="rId54"/>
    <p:sldId id="317" r:id="rId55"/>
    <p:sldId id="321" r:id="rId56"/>
    <p:sldId id="318" r:id="rId5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390"/>
    <a:srgbClr val="629CAA"/>
    <a:srgbClr val="D4B1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04" d="100"/>
          <a:sy n="104" d="100"/>
        </p:scale>
        <p:origin x="14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0A45A9-607B-193E-97EA-F462927A921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1039A10-1E3C-A64E-F857-A47C782D2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0B3ADD2-545F-BF2C-B9EE-33B1A2343BFE}"/>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5" name="מציין מיקום של כותרת תחתונה 4">
            <a:extLst>
              <a:ext uri="{FF2B5EF4-FFF2-40B4-BE49-F238E27FC236}">
                <a16:creationId xmlns:a16="http://schemas.microsoft.com/office/drawing/2014/main" id="{E7C0DF27-A80B-50CC-7FE3-C27C818EC5E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CA47184-3246-B543-E0B8-C224039DCECB}"/>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275632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DBA95A-52BF-122B-5E8E-2D86C74A1C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419010D-FD6F-325F-0512-A5EBF287E5C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9D08C95-DE82-C977-3A31-F382D4131988}"/>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5" name="מציין מיקום של כותרת תחתונה 4">
            <a:extLst>
              <a:ext uri="{FF2B5EF4-FFF2-40B4-BE49-F238E27FC236}">
                <a16:creationId xmlns:a16="http://schemas.microsoft.com/office/drawing/2014/main" id="{0C41BAFF-70D2-CB93-326B-A5244E7BB17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09AD263-69C4-6A71-7414-EC1ED81D2656}"/>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177630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B7A9DAA-6FEC-A4C7-E88B-A3ABFC5A73D8}"/>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EA96F44-8D54-D8A3-0393-809B94080BE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293D1EA-2F4B-E5E8-F1AD-F59DF8F770E1}"/>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5" name="מציין מיקום של כותרת תחתונה 4">
            <a:extLst>
              <a:ext uri="{FF2B5EF4-FFF2-40B4-BE49-F238E27FC236}">
                <a16:creationId xmlns:a16="http://schemas.microsoft.com/office/drawing/2014/main" id="{82AC8C62-FF15-6839-4DD9-DB0A49735D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AC9E38-B613-0EEE-CC74-05E8E84A1FBE}"/>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417661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DA1B3-78E7-7172-E63A-D6A40B3D84E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1F21B18-2C99-1A1B-5089-119CE1244255}"/>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AE07446-9743-C531-6964-70A9908ED890}"/>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5" name="מציין מיקום של כותרת תחתונה 4">
            <a:extLst>
              <a:ext uri="{FF2B5EF4-FFF2-40B4-BE49-F238E27FC236}">
                <a16:creationId xmlns:a16="http://schemas.microsoft.com/office/drawing/2014/main" id="{F3A06EB4-AB10-C6B3-75F3-615BA2EDA92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5AE8826-03A2-E886-A31A-E96BD7825705}"/>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225517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A25FB0-F325-4ADD-2256-D4AD719F5FB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834859E-02D1-A7B2-41EE-D515EF13A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97E5B5C-ABBB-382F-CF36-FD372C04C29D}"/>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5" name="מציין מיקום של כותרת תחתונה 4">
            <a:extLst>
              <a:ext uri="{FF2B5EF4-FFF2-40B4-BE49-F238E27FC236}">
                <a16:creationId xmlns:a16="http://schemas.microsoft.com/office/drawing/2014/main" id="{4DC26BA1-745E-1EF8-F5D4-73676C1EA8C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5F2DEEB-167D-E271-B44B-065739B244B4}"/>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210271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6784E9-61A0-3307-1533-B7D07535E53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A91466A-7005-A285-FCEE-BD37915C3CA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E112CC9-80FD-8C8D-34E4-42BA6F7FB6F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B9CF345-8C46-27B9-FBDC-B5DCDDA805C2}"/>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6" name="מציין מיקום של כותרת תחתונה 5">
            <a:extLst>
              <a:ext uri="{FF2B5EF4-FFF2-40B4-BE49-F238E27FC236}">
                <a16:creationId xmlns:a16="http://schemas.microsoft.com/office/drawing/2014/main" id="{3BBBB670-E6C7-3D53-C932-6FBF1FDCF07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B9EA070-EC01-90BC-C84A-E21DBFC2DCB0}"/>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223063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EE48A3-F5B1-7ED2-C3CA-CFE07C04CA0B}"/>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C3470B2-D846-2608-C979-4C74B0BDF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72D549D1-5FB6-E774-5347-2E0F5974B37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E10D897-2B6E-FB5B-1FA2-1DC0BB585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F200333-B4AF-1756-60D0-CAD0264B846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F90391C-4A41-E07B-47FB-BD436BA8FE8A}"/>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8" name="מציין מיקום של כותרת תחתונה 7">
            <a:extLst>
              <a:ext uri="{FF2B5EF4-FFF2-40B4-BE49-F238E27FC236}">
                <a16:creationId xmlns:a16="http://schemas.microsoft.com/office/drawing/2014/main" id="{95BDFB07-DD7E-9AAF-72CB-4988A5860F1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45EF513-36C9-0B68-1121-D92538795B98}"/>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62303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90888E-574E-BFCD-F030-585F4BD3DA9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B18D331-6127-B3C0-3C3D-CFCB7EF7C4DC}"/>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4" name="מציין מיקום של כותרת תחתונה 3">
            <a:extLst>
              <a:ext uri="{FF2B5EF4-FFF2-40B4-BE49-F238E27FC236}">
                <a16:creationId xmlns:a16="http://schemas.microsoft.com/office/drawing/2014/main" id="{9CB74A7A-DB98-C9BD-399E-BA50510C2CC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F9A39CF-89E4-F654-3108-15A35F439E39}"/>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221984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8B404AA-FD4E-35D7-B94A-148AA2CDCF7F}"/>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3" name="מציין מיקום של כותרת תחתונה 2">
            <a:extLst>
              <a:ext uri="{FF2B5EF4-FFF2-40B4-BE49-F238E27FC236}">
                <a16:creationId xmlns:a16="http://schemas.microsoft.com/office/drawing/2014/main" id="{D4F35B15-0ED2-4F6F-3BCF-2C1E24E2F7C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3D824BF-3FB5-A79D-0730-B9516B089AF6}"/>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196063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36B973-0155-34DB-A561-35ED893C4F6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6DF35AD-0517-6AAB-8B45-260A7352A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C3FD7A63-A9B8-93EF-57DA-1FB01A110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ADAFC8A-34B6-9A1A-6A6B-46F37D47D959}"/>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6" name="מציין מיקום של כותרת תחתונה 5">
            <a:extLst>
              <a:ext uri="{FF2B5EF4-FFF2-40B4-BE49-F238E27FC236}">
                <a16:creationId xmlns:a16="http://schemas.microsoft.com/office/drawing/2014/main" id="{E0AB4D43-B9F5-5658-AEF2-82098BE7CE3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A0DCD38-2206-DD7D-B661-845E84FAD1C1}"/>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3119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D91C13-50E4-FFC6-72CC-A130B32E368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1651ABF-E88D-8F70-6649-285F10C0A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41A9CA7B-20CB-FAEE-6785-AC72D362E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5761BCF-CE8C-A8CD-28AF-3C8A4382012F}"/>
              </a:ext>
            </a:extLst>
          </p:cNvPr>
          <p:cNvSpPr>
            <a:spLocks noGrp="1"/>
          </p:cNvSpPr>
          <p:nvPr>
            <p:ph type="dt" sz="half" idx="10"/>
          </p:nvPr>
        </p:nvSpPr>
        <p:spPr/>
        <p:txBody>
          <a:bodyPr/>
          <a:lstStyle/>
          <a:p>
            <a:fld id="{8044D8CD-1D68-45F2-B82A-DF4F8DFB5608}" type="datetimeFigureOut">
              <a:rPr lang="he-IL" smtClean="0"/>
              <a:t>כ"ב/אדר/תשפ"ג</a:t>
            </a:fld>
            <a:endParaRPr lang="he-IL"/>
          </a:p>
        </p:txBody>
      </p:sp>
      <p:sp>
        <p:nvSpPr>
          <p:cNvPr id="6" name="מציין מיקום של כותרת תחתונה 5">
            <a:extLst>
              <a:ext uri="{FF2B5EF4-FFF2-40B4-BE49-F238E27FC236}">
                <a16:creationId xmlns:a16="http://schemas.microsoft.com/office/drawing/2014/main" id="{EA1DEC8D-3321-3F08-FB50-13C2630362F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161325A-27CA-E5F9-BED5-9B6E367B2A32}"/>
              </a:ext>
            </a:extLst>
          </p:cNvPr>
          <p:cNvSpPr>
            <a:spLocks noGrp="1"/>
          </p:cNvSpPr>
          <p:nvPr>
            <p:ph type="sldNum" sz="quarter" idx="12"/>
          </p:nvPr>
        </p:nvSpPr>
        <p:spPr/>
        <p:txBody>
          <a:bodyPr/>
          <a:lstStyle/>
          <a:p>
            <a:fld id="{6F2FC923-A64F-4540-9A04-7DA880FAA722}" type="slidenum">
              <a:rPr lang="he-IL" smtClean="0"/>
              <a:t>‹#›</a:t>
            </a:fld>
            <a:endParaRPr lang="he-IL"/>
          </a:p>
        </p:txBody>
      </p:sp>
    </p:spTree>
    <p:extLst>
      <p:ext uri="{BB962C8B-B14F-4D97-AF65-F5344CB8AC3E}">
        <p14:creationId xmlns:p14="http://schemas.microsoft.com/office/powerpoint/2010/main" val="35422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B3026C7C-C029-C55E-A1A7-3CC5B28AE11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B828EA9-D129-6E75-D03D-88EABFBF016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001631E-63E8-4E6B-3F17-F47B11E2B8D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044D8CD-1D68-45F2-B82A-DF4F8DFB5608}" type="datetimeFigureOut">
              <a:rPr lang="he-IL" smtClean="0"/>
              <a:t>כ"ב/אדר/תשפ"ג</a:t>
            </a:fld>
            <a:endParaRPr lang="he-IL"/>
          </a:p>
        </p:txBody>
      </p:sp>
      <p:sp>
        <p:nvSpPr>
          <p:cNvPr id="5" name="מציין מיקום של כותרת תחתונה 4">
            <a:extLst>
              <a:ext uri="{FF2B5EF4-FFF2-40B4-BE49-F238E27FC236}">
                <a16:creationId xmlns:a16="http://schemas.microsoft.com/office/drawing/2014/main" id="{ED1D7A44-336F-E8D3-05B8-02FA077FD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18DEF01-B6BA-4BAE-7E73-2F072E355DE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F2FC923-A64F-4540-9A04-7DA880FAA722}" type="slidenum">
              <a:rPr lang="he-IL" smtClean="0"/>
              <a:t>‹#›</a:t>
            </a:fld>
            <a:endParaRPr lang="he-IL"/>
          </a:p>
        </p:txBody>
      </p:sp>
    </p:spTree>
    <p:extLst>
      <p:ext uri="{BB962C8B-B14F-4D97-AF65-F5344CB8AC3E}">
        <p14:creationId xmlns:p14="http://schemas.microsoft.com/office/powerpoint/2010/main" val="232599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F72D1495-B0D6-F19C-9C76-98268A6D842F}"/>
              </a:ext>
            </a:extLst>
          </p:cNvPr>
          <p:cNvPicPr>
            <a:picLocks noChangeAspect="1"/>
          </p:cNvPicPr>
          <p:nvPr/>
        </p:nvPicPr>
        <p:blipFill rotWithShape="1">
          <a:blip r:embed="rId2">
            <a:extLst>
              <a:ext uri="{28A0092B-C50C-407E-A947-70E740481C1C}">
                <a14:useLocalDpi xmlns:a14="http://schemas.microsoft.com/office/drawing/2010/main" val="0"/>
              </a:ext>
            </a:extLst>
          </a:blip>
          <a:srcRect l="11424" t="9091" r="2394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D8701547-CC38-DEE6-D949-E712C718D25A}"/>
              </a:ext>
            </a:extLst>
          </p:cNvPr>
          <p:cNvSpPr>
            <a:spLocks noGrp="1"/>
          </p:cNvSpPr>
          <p:nvPr>
            <p:ph type="ctrTitle"/>
          </p:nvPr>
        </p:nvSpPr>
        <p:spPr>
          <a:xfrm>
            <a:off x="477980" y="1122363"/>
            <a:ext cx="4923753" cy="3204134"/>
          </a:xfrm>
        </p:spPr>
        <p:txBody>
          <a:bodyPr anchor="b">
            <a:noAutofit/>
            <a:scene3d>
              <a:camera prst="orthographicFront"/>
              <a:lightRig rig="threePt" dir="t"/>
            </a:scene3d>
            <a:sp3d extrusionH="57150">
              <a:bevelT w="38100" h="38100"/>
            </a:sp3d>
          </a:bodyPr>
          <a:lstStyle/>
          <a:p>
            <a:pPr>
              <a:lnSpc>
                <a:spcPct val="100000"/>
              </a:lnSpc>
            </a:pPr>
            <a:r>
              <a:rPr lang="en-US" sz="3600" dirty="0">
                <a:solidFill>
                  <a:srgbClr val="629CAA"/>
                </a:solidFill>
                <a:effectLst>
                  <a:glow rad="63500">
                    <a:schemeClr val="accent3">
                      <a:satMod val="175000"/>
                      <a:alpha val="40000"/>
                    </a:schemeClr>
                  </a:glow>
                </a:effectLst>
                <a:latin typeface="Amasis MT Pro Black" panose="02040A04050005020304" pitchFamily="18" charset="0"/>
              </a:rPr>
              <a:t>Privacy-Preserving Distributed Expectation Maximization for Gaussian Mixture Models</a:t>
            </a:r>
            <a:endParaRPr lang="he-IL" sz="3600" dirty="0">
              <a:solidFill>
                <a:srgbClr val="629CAA"/>
              </a:solidFill>
              <a:effectLst>
                <a:glow rad="63500">
                  <a:schemeClr val="accent3">
                    <a:satMod val="175000"/>
                    <a:alpha val="40000"/>
                  </a:schemeClr>
                </a:glow>
              </a:effectLst>
              <a:latin typeface="Amasis MT Pro Black" panose="02040A04050005020304" pitchFamily="18"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מלבן 6">
            <a:extLst>
              <a:ext uri="{FF2B5EF4-FFF2-40B4-BE49-F238E27FC236}">
                <a16:creationId xmlns:a16="http://schemas.microsoft.com/office/drawing/2014/main" id="{A4D5B177-8857-A373-C65C-119E3A344F3E}"/>
              </a:ext>
            </a:extLst>
          </p:cNvPr>
          <p:cNvSpPr/>
          <p:nvPr/>
        </p:nvSpPr>
        <p:spPr>
          <a:xfrm>
            <a:off x="304799" y="277091"/>
            <a:ext cx="1311565" cy="701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B755890D-F064-8BDB-2537-F8A77F9D30B1}"/>
              </a:ext>
            </a:extLst>
          </p:cNvPr>
          <p:cNvSpPr txBox="1"/>
          <p:nvPr/>
        </p:nvSpPr>
        <p:spPr>
          <a:xfrm>
            <a:off x="-93903" y="4549476"/>
            <a:ext cx="5495636" cy="975652"/>
          </a:xfrm>
          <a:prstGeom prst="rect">
            <a:avLst/>
          </a:prstGeom>
          <a:noFill/>
        </p:spPr>
        <p:txBody>
          <a:bodyPr wrap="square">
            <a:spAutoFit/>
          </a:bodyPr>
          <a:lstStyle/>
          <a:p>
            <a:pPr algn="ctr">
              <a:lnSpc>
                <a:spcPct val="150000"/>
              </a:lnSpc>
              <a:spcBef>
                <a:spcPts val="1000"/>
              </a:spcBef>
            </a:pPr>
            <a:r>
              <a:rPr lang="en-US" sz="2000" dirty="0">
                <a:solidFill>
                  <a:srgbClr val="629CAA"/>
                </a:solidFill>
                <a:ea typeface="Roboto" panose="02000000000000000000" pitchFamily="2" charset="0"/>
                <a:cs typeface="David" panose="020E0502060401010101" pitchFamily="34" charset="-79"/>
              </a:rPr>
              <a:t>Prof. Adi </a:t>
            </a:r>
            <a:r>
              <a:rPr lang="en-US" sz="2000" dirty="0" err="1">
                <a:solidFill>
                  <a:srgbClr val="629CAA"/>
                </a:solidFill>
                <a:ea typeface="Roboto" panose="02000000000000000000" pitchFamily="2" charset="0"/>
                <a:cs typeface="David" panose="020E0502060401010101" pitchFamily="34" charset="-79"/>
              </a:rPr>
              <a:t>Akavia's</a:t>
            </a:r>
            <a:r>
              <a:rPr lang="en-US" sz="2000" dirty="0">
                <a:solidFill>
                  <a:srgbClr val="629CAA"/>
                </a:solidFill>
                <a:ea typeface="Roboto" panose="02000000000000000000" pitchFamily="2" charset="0"/>
                <a:cs typeface="David" panose="020E0502060401010101" pitchFamily="34" charset="-79"/>
              </a:rPr>
              <a:t> Secure Cloud Computing Laboratory, Fall 2022-2023</a:t>
            </a:r>
            <a:endParaRPr lang="he-IL" sz="2000" dirty="0">
              <a:solidFill>
                <a:srgbClr val="629CAA"/>
              </a:solidFill>
              <a:ea typeface="Roboto" panose="02000000000000000000" pitchFamily="2" charset="0"/>
              <a:cs typeface="David" panose="020E0502060401010101" pitchFamily="34" charset="-79"/>
            </a:endParaRPr>
          </a:p>
        </p:txBody>
      </p:sp>
      <p:sp>
        <p:nvSpPr>
          <p:cNvPr id="3" name="כותרת משנה 2">
            <a:extLst>
              <a:ext uri="{FF2B5EF4-FFF2-40B4-BE49-F238E27FC236}">
                <a16:creationId xmlns:a16="http://schemas.microsoft.com/office/drawing/2014/main" id="{751822C4-249D-B738-A7AA-3F3F19971EF5}"/>
              </a:ext>
            </a:extLst>
          </p:cNvPr>
          <p:cNvSpPr>
            <a:spLocks noGrp="1"/>
          </p:cNvSpPr>
          <p:nvPr>
            <p:ph type="subTitle" idx="1"/>
          </p:nvPr>
        </p:nvSpPr>
        <p:spPr>
          <a:xfrm>
            <a:off x="464510" y="567877"/>
            <a:ext cx="4950691" cy="1208141"/>
          </a:xfrm>
        </p:spPr>
        <p:txBody>
          <a:bodyPr>
            <a:normAutofit/>
          </a:bodyPr>
          <a:lstStyle/>
          <a:p>
            <a:r>
              <a:rPr lang="en-US" sz="1800" dirty="0">
                <a:solidFill>
                  <a:srgbClr val="629CAA"/>
                </a:solidFill>
                <a:ea typeface="Roboto" panose="02000000000000000000" pitchFamily="2" charset="0"/>
                <a:cs typeface="David" panose="020E0502060401010101" pitchFamily="34" charset="-79"/>
              </a:rPr>
              <a:t>Hana Hasan, Hallel Weinberg, </a:t>
            </a:r>
            <a:r>
              <a:rPr lang="en-US" sz="1800" dirty="0" err="1">
                <a:solidFill>
                  <a:srgbClr val="629CAA"/>
                </a:solidFill>
                <a:ea typeface="Roboto" panose="02000000000000000000" pitchFamily="2" charset="0"/>
                <a:cs typeface="David" panose="020E0502060401010101" pitchFamily="34" charset="-79"/>
              </a:rPr>
              <a:t>Tidhar</a:t>
            </a:r>
            <a:r>
              <a:rPr lang="en-US" sz="1800" dirty="0">
                <a:solidFill>
                  <a:srgbClr val="629CAA"/>
                </a:solidFill>
                <a:ea typeface="Roboto" panose="02000000000000000000" pitchFamily="2" charset="0"/>
                <a:cs typeface="David" panose="020E0502060401010101" pitchFamily="34" charset="-79"/>
              </a:rPr>
              <a:t> Rettig</a:t>
            </a:r>
            <a:endParaRPr lang="he-IL" sz="1800" dirty="0">
              <a:solidFill>
                <a:srgbClr val="629CAA"/>
              </a:solidFill>
              <a:ea typeface="Roboto" panose="02000000000000000000" pitchFamily="2" charset="0"/>
              <a:cs typeface="David" panose="020E0502060401010101" pitchFamily="34" charset="-79"/>
            </a:endParaRPr>
          </a:p>
        </p:txBody>
      </p:sp>
    </p:spTree>
    <p:extLst>
      <p:ext uri="{BB962C8B-B14F-4D97-AF65-F5344CB8AC3E}">
        <p14:creationId xmlns:p14="http://schemas.microsoft.com/office/powerpoint/2010/main" val="124073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429E0216-5F03-A2B2-A459-8CF771B47128}"/>
              </a:ext>
            </a:extLst>
          </p:cNvPr>
          <p:cNvSpPr/>
          <p:nvPr/>
        </p:nvSpPr>
        <p:spPr>
          <a:xfrm>
            <a:off x="1112982" y="365125"/>
            <a:ext cx="9966036"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Expectation Maximization (EM)</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a:xfrm>
                <a:off x="838200" y="1591449"/>
                <a:ext cx="10515600" cy="4351338"/>
              </a:xfrm>
            </p:spPr>
            <p:txBody>
              <a:bodyPr>
                <a:normAutofit/>
              </a:bodyPr>
              <a:lstStyle/>
              <a:p>
                <a:pPr marL="0" indent="0" algn="just" rtl="0">
                  <a:lnSpc>
                    <a:spcPct val="150000"/>
                  </a:lnSpc>
                  <a:buNone/>
                </a:pPr>
                <a:r>
                  <a:rPr lang="en-US" sz="2000" dirty="0"/>
                  <a:t>Expectation maximization is a clustering-based machine learning algorithm that is widely used in many areas of science, such as bio-informatics and computer vision, to perform maximum likelihood estimation (MLE) estimation for models with latent (hidden, unobserved) variables.</a:t>
                </a:r>
              </a:p>
              <a:p>
                <a:pPr marL="0" indent="0" algn="just" rtl="0">
                  <a:lnSpc>
                    <a:spcPct val="150000"/>
                  </a:lnSpc>
                  <a:buNone/>
                </a:pPr>
                <a:endParaRPr lang="en-US" sz="2000" dirty="0">
                  <a:sym typeface="Arial"/>
                </a:endParaRPr>
              </a:p>
              <a:p>
                <a:pPr marL="0" indent="0" algn="just" rtl="0">
                  <a:lnSpc>
                    <a:spcPct val="150000"/>
                  </a:lnSpc>
                  <a:buNone/>
                </a:pPr>
                <a:r>
                  <a:rPr lang="en-US" sz="2000" dirty="0">
                    <a:sym typeface="Arial"/>
                  </a:rPr>
                  <a:t>EM is an iterative algorithm that starts with an initial guess of the model‘s parameters (All the parameters are collectively denoted as </a:t>
                </a:r>
                <a14:m>
                  <m:oMath xmlns:m="http://schemas.openxmlformats.org/officeDocument/2006/math">
                    <m:r>
                      <a:rPr lang="he-IL" sz="2000" i="1">
                        <a:latin typeface="Cambria Math" panose="02040503050406030204" pitchFamily="18" charset="0"/>
                        <a:sym typeface="Arial"/>
                      </a:rPr>
                      <m:t>𝜃</m:t>
                    </m:r>
                  </m:oMath>
                </a14:m>
                <a:r>
                  <a:rPr lang="en-US" sz="2000" dirty="0">
                    <a:sym typeface="Arial"/>
                  </a:rPr>
                  <a:t>), and then proceeds to iteratively update </a:t>
                </a:r>
                <a14:m>
                  <m:oMath xmlns:m="http://schemas.openxmlformats.org/officeDocument/2006/math">
                    <m:sSub>
                      <m:sSubPr>
                        <m:ctrlPr>
                          <a:rPr lang="en-US" sz="2000" i="1">
                            <a:latin typeface="Cambria Math" panose="02040503050406030204" pitchFamily="18" charset="0"/>
                            <a:sym typeface="Arial"/>
                          </a:rPr>
                        </m:ctrlPr>
                      </m:sSubPr>
                      <m:e>
                        <m:r>
                          <a:rPr lang="he-IL" sz="2000" i="1">
                            <a:latin typeface="Cambria Math" panose="02040503050406030204" pitchFamily="18" charset="0"/>
                            <a:sym typeface="Arial"/>
                          </a:rPr>
                          <m:t>𝜃</m:t>
                        </m:r>
                      </m:e>
                      <m:sub>
                        <m:r>
                          <a:rPr lang="en-US" sz="2000" i="1">
                            <a:latin typeface="Cambria Math" panose="02040503050406030204" pitchFamily="18" charset="0"/>
                            <a:sym typeface="Arial"/>
                          </a:rPr>
                          <m:t>𝑖</m:t>
                        </m:r>
                      </m:sub>
                    </m:sSub>
                  </m:oMath>
                </a14:m>
                <a:r>
                  <a:rPr lang="en-US" sz="2000" dirty="0">
                    <a:sym typeface="Arial"/>
                  </a:rPr>
                  <a:t> until convergence:</a:t>
                </a:r>
                <a:endParaRPr lang="en-US" sz="2000" dirty="0"/>
              </a:p>
              <a:p>
                <a:pPr marL="0" indent="0" algn="just" rtl="0">
                  <a:lnSpc>
                    <a:spcPct val="150000"/>
                  </a:lnSpc>
                  <a:buNone/>
                </a:pPr>
                <a:endParaRPr lang="he-IL"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xfrm>
                <a:off x="838200" y="1591449"/>
                <a:ext cx="10515600" cy="4351338"/>
              </a:xfrm>
              <a:blipFill>
                <a:blip r:embed="rId2"/>
                <a:stretch>
                  <a:fillRect l="-638" r="-580"/>
                </a:stretch>
              </a:blipFill>
            </p:spPr>
            <p:txBody>
              <a:bodyPr/>
              <a:lstStyle/>
              <a:p>
                <a:r>
                  <a:rPr lang="he-IL">
                    <a:noFill/>
                  </a:rPr>
                  <a:t> </a:t>
                </a:r>
              </a:p>
            </p:txBody>
          </p:sp>
        </mc:Fallback>
      </mc:AlternateContent>
    </p:spTree>
    <p:extLst>
      <p:ext uri="{BB962C8B-B14F-4D97-AF65-F5344CB8AC3E}">
        <p14:creationId xmlns:p14="http://schemas.microsoft.com/office/powerpoint/2010/main" val="160038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0B6943A-12BB-1A79-9072-2D35C68A8341}"/>
              </a:ext>
            </a:extLst>
          </p:cNvPr>
          <p:cNvSpPr/>
          <p:nvPr/>
        </p:nvSpPr>
        <p:spPr>
          <a:xfrm>
            <a:off x="4774045" y="365125"/>
            <a:ext cx="2643909"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E-Step</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For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𝑡</m:t>
                        </m:r>
                        <m:r>
                          <a:rPr lang="en-US" i="1">
                            <a:latin typeface="Cambria Math" panose="02040503050406030204" pitchFamily="18" charset="0"/>
                          </a:rPr>
                          <m:t>h</m:t>
                        </m:r>
                      </m:sup>
                    </m:sSup>
                  </m:oMath>
                </a14:m>
                <a:r>
                  <a:rPr lang="en-US" dirty="0"/>
                  <a:t> step, we calculate how likely it is to observe the data, as a function of </a:t>
                </a:r>
                <a14:m>
                  <m:oMath xmlns:m="http://schemas.openxmlformats.org/officeDocument/2006/math">
                    <m:r>
                      <a:rPr lang="en-US" i="1">
                        <a:latin typeface="Cambria Math" panose="02040503050406030204" pitchFamily="18" charset="0"/>
                      </a:rPr>
                      <m:t>𝜃</m:t>
                    </m:r>
                  </m:oMath>
                </a14:m>
                <a:r>
                  <a:rPr lang="en-US" dirty="0"/>
                  <a:t>.  The equation for this calculation is: </a:t>
                </a:r>
              </a:p>
              <a:p>
                <a:pPr marL="0" indent="0" algn="just" rtl="0">
                  <a:lnSpc>
                    <a:spcPct val="150000"/>
                  </a:lnSpc>
                  <a:buNone/>
                </a:pPr>
                <a14:m>
                  <m:oMathPara xmlns:m="http://schemas.openxmlformats.org/officeDocument/2006/math">
                    <m:oMathParaPr>
                      <m:jc m:val="centerGroup"/>
                    </m:oMathParaPr>
                    <m:oMath xmlns:m="http://schemas.openxmlformats.org/officeDocument/2006/math">
                      <m:r>
                        <a:rPr lang="iw" i="1" dirty="0">
                          <a:latin typeface="Cambria Math" panose="02040503050406030204" pitchFamily="18" charset="0"/>
                        </a:rPr>
                        <m:t>𝐸</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𝑙</m:t>
                          </m:r>
                          <m:d>
                            <m:dPr>
                              <m:ctrlPr>
                                <a:rPr lang="en-US" i="1" dirty="0">
                                  <a:latin typeface="Cambria Math" panose="02040503050406030204" pitchFamily="18" charset="0"/>
                                </a:rPr>
                              </m:ctrlPr>
                            </m:dPr>
                            <m:e>
                              <m:r>
                                <a:rPr lang="en-US" i="1" dirty="0">
                                  <a:latin typeface="Cambria Math" panose="02040503050406030204" pitchFamily="18" charset="0"/>
                                </a:rPr>
                                <m:t>𝜃</m:t>
                              </m:r>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m:t>
                              </m:r>
                            </m:e>
                          </m:d>
                        </m:e>
                        <m:e>
                          <m:r>
                            <a:rPr lang="en-US" i="1" dirty="0">
                              <a:latin typeface="Cambria Math" panose="02040503050406030204" pitchFamily="18" charset="0"/>
                              <a:ea typeface="Cambria Math" panose="02040503050406030204" pitchFamily="18" charset="0"/>
                            </a:rPr>
                            <m:t>𝑋</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𝑖</m:t>
                              </m:r>
                            </m:sub>
                          </m:sSub>
                        </m:e>
                      </m:d>
                    </m:oMath>
                  </m:oMathPara>
                </a14:m>
                <a:endParaRPr lang="en-US" dirty="0"/>
              </a:p>
              <a:p>
                <a:pPr marL="0" indent="0" algn="just" rtl="0">
                  <a:lnSpc>
                    <a:spcPct val="150000"/>
                  </a:lnSpc>
                  <a:buNone/>
                </a:pPr>
                <a:r>
                  <a:rPr lang="en-US" dirty="0"/>
                  <a:t>such that </a:t>
                </a:r>
                <a14:m>
                  <m:oMath xmlns:m="http://schemas.openxmlformats.org/officeDocument/2006/math">
                    <m:r>
                      <a:rPr lang="en-US" i="1">
                        <a:latin typeface="Cambria Math" panose="02040503050406030204" pitchFamily="18" charset="0"/>
                      </a:rPr>
                      <m:t>𝑋</m:t>
                    </m:r>
                  </m:oMath>
                </a14:m>
                <a:r>
                  <a:rPr lang="en-US" dirty="0"/>
                  <a:t> is the data, </a:t>
                </a:r>
                <a14:m>
                  <m:oMath xmlns:m="http://schemas.openxmlformats.org/officeDocument/2006/math">
                    <m:r>
                      <m:rPr>
                        <m:sty m:val="p"/>
                      </m:rPr>
                      <a:rPr lang="en-US">
                        <a:latin typeface="Cambria Math" panose="02040503050406030204" pitchFamily="18" charset="0"/>
                      </a:rPr>
                      <m:t>Δ</m:t>
                    </m:r>
                  </m:oMath>
                </a14:m>
                <a:r>
                  <a:rPr lang="en-US" dirty="0"/>
                  <a:t> is the latent data, </a:t>
                </a:r>
                <a14:m>
                  <m:oMath xmlns:m="http://schemas.openxmlformats.org/officeDocument/2006/math">
                    <m:sSub>
                      <m:sSubPr>
                        <m:ctrlPr>
                          <a:rPr lang="en-US" i="1">
                            <a:latin typeface="Cambria Math" panose="02040503050406030204" pitchFamily="18" charset="0"/>
                            <a:sym typeface="Arial"/>
                          </a:rPr>
                        </m:ctrlPr>
                      </m:sSubPr>
                      <m:e>
                        <m:r>
                          <a:rPr lang="he-IL" i="1">
                            <a:latin typeface="Cambria Math" panose="02040503050406030204" pitchFamily="18" charset="0"/>
                            <a:sym typeface="Arial"/>
                          </a:rPr>
                          <m:t>𝜃</m:t>
                        </m:r>
                      </m:e>
                      <m:sub>
                        <m:r>
                          <a:rPr lang="en-US" i="1">
                            <a:latin typeface="Cambria Math" panose="02040503050406030204" pitchFamily="18" charset="0"/>
                            <a:sym typeface="Arial"/>
                          </a:rPr>
                          <m:t>𝑖</m:t>
                        </m:r>
                      </m:sub>
                    </m:sSub>
                  </m:oMath>
                </a14:m>
                <a:r>
                  <a:rPr lang="en-US" dirty="0"/>
                  <a:t> are the parameter-estimates of the previous iteration (or initial guess), and we define </a:t>
                </a:r>
                <a14:m>
                  <m:oMath xmlns:m="http://schemas.openxmlformats.org/officeDocument/2006/math">
                    <m:r>
                      <a:rPr lang="en-US" i="1">
                        <a:latin typeface="Cambria Math" panose="02040503050406030204" pitchFamily="18" charset="0"/>
                      </a:rPr>
                      <m:t>𝑙</m:t>
                    </m:r>
                  </m:oMath>
                </a14:m>
                <a:r>
                  <a:rPr lang="en-US" dirty="0"/>
                  <a:t> as the log-likelihood function.</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he-IL">
                    <a:noFill/>
                  </a:rPr>
                  <a:t> </a:t>
                </a:r>
              </a:p>
            </p:txBody>
          </p:sp>
        </mc:Fallback>
      </mc:AlternateContent>
    </p:spTree>
    <p:extLst>
      <p:ext uri="{BB962C8B-B14F-4D97-AF65-F5344CB8AC3E}">
        <p14:creationId xmlns:p14="http://schemas.microsoft.com/office/powerpoint/2010/main" val="236647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DCA4168-AE39-C048-2B7A-FF3AD1ECE6AF}"/>
              </a:ext>
            </a:extLst>
          </p:cNvPr>
          <p:cNvSpPr/>
          <p:nvPr/>
        </p:nvSpPr>
        <p:spPr>
          <a:xfrm>
            <a:off x="4698422" y="365125"/>
            <a:ext cx="2795156"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M-Step</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We compute parameters maximizing the expected log-likelihood found on the expectation step and call the result </a:t>
                </a:r>
                <a14:m>
                  <m:oMath xmlns:m="http://schemas.openxmlformats.org/officeDocument/2006/math">
                    <m:sSub>
                      <m:sSubPr>
                        <m:ctrlPr>
                          <a:rPr lang="en-US" i="1">
                            <a:latin typeface="Cambria Math" panose="02040503050406030204" pitchFamily="18" charset="0"/>
                            <a:sym typeface="Arial"/>
                          </a:rPr>
                        </m:ctrlPr>
                      </m:sSubPr>
                      <m:e>
                        <m:r>
                          <a:rPr lang="he-IL" i="1">
                            <a:latin typeface="Cambria Math" panose="02040503050406030204" pitchFamily="18" charset="0"/>
                            <a:sym typeface="Arial"/>
                          </a:rPr>
                          <m:t>𝜃</m:t>
                        </m:r>
                      </m:e>
                      <m:sub>
                        <m:r>
                          <a:rPr lang="en-US" i="1">
                            <a:latin typeface="Cambria Math" panose="02040503050406030204" pitchFamily="18" charset="0"/>
                            <a:sym typeface="Arial"/>
                          </a:rPr>
                          <m:t>𝑖</m:t>
                        </m:r>
                        <m:r>
                          <a:rPr lang="en-US" i="1">
                            <a:latin typeface="Cambria Math" panose="02040503050406030204" pitchFamily="18" charset="0"/>
                            <a:sym typeface="Arial"/>
                          </a:rPr>
                          <m:t>+</m:t>
                        </m:r>
                        <m:r>
                          <a:rPr lang="en-US" i="1">
                            <a:latin typeface="Cambria Math" panose="02040503050406030204" pitchFamily="18" charset="0"/>
                            <a:sym typeface="Arial"/>
                          </a:rPr>
                          <m:t>1</m:t>
                        </m:r>
                      </m:sub>
                    </m:sSub>
                  </m:oMath>
                </a14:m>
                <a:r>
                  <a:rPr lang="en-US" dirty="0"/>
                  <a:t> , this is the new estimate which will be used in the next iteration of the algorithm.  The equation for this calculation is: </a:t>
                </a:r>
              </a:p>
              <a:p>
                <a:pPr marL="0" indent="0" algn="just" rtl="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sym typeface="Arial"/>
                            </a:rPr>
                          </m:ctrlPr>
                        </m:sSubPr>
                        <m:e>
                          <m:r>
                            <a:rPr lang="he-IL" i="1">
                              <a:latin typeface="Cambria Math" panose="02040503050406030204" pitchFamily="18" charset="0"/>
                              <a:sym typeface="Arial"/>
                            </a:rPr>
                            <m:t>𝜃</m:t>
                          </m:r>
                        </m:e>
                        <m:sub>
                          <m:r>
                            <a:rPr lang="en-US" i="1">
                              <a:latin typeface="Cambria Math" panose="02040503050406030204" pitchFamily="18" charset="0"/>
                              <a:sym typeface="Arial"/>
                            </a:rPr>
                            <m:t>𝑖</m:t>
                          </m:r>
                          <m:r>
                            <a:rPr lang="en-US" i="1">
                              <a:latin typeface="Cambria Math" panose="02040503050406030204" pitchFamily="18" charset="0"/>
                              <a:sym typeface="Arial"/>
                            </a:rPr>
                            <m:t>+</m:t>
                          </m:r>
                          <m:r>
                            <a:rPr lang="en-US" i="1">
                              <a:latin typeface="Cambria Math" panose="02040503050406030204" pitchFamily="18" charset="0"/>
                              <a:sym typeface="Arial"/>
                            </a:rPr>
                            <m:t>1</m:t>
                          </m:r>
                        </m:sub>
                      </m:sSub>
                      <m:r>
                        <a:rPr lang="en-US" i="1">
                          <a:latin typeface="Cambria Math" panose="02040503050406030204" pitchFamily="18" charset="0"/>
                          <a:sym typeface="Arial"/>
                        </a:rPr>
                        <m:t>=</m:t>
                      </m:r>
                      <m:r>
                        <a:rPr lang="en-US" i="1">
                          <a:latin typeface="Cambria Math" panose="02040503050406030204" pitchFamily="18" charset="0"/>
                          <a:sym typeface="Arial"/>
                        </a:rPr>
                        <m:t>𝑎𝑟𝑔𝑚𝑎</m:t>
                      </m:r>
                      <m:sSub>
                        <m:sSubPr>
                          <m:ctrlPr>
                            <a:rPr lang="en-US" i="1">
                              <a:latin typeface="Cambria Math" panose="02040503050406030204" pitchFamily="18" charset="0"/>
                              <a:sym typeface="Arial"/>
                            </a:rPr>
                          </m:ctrlPr>
                        </m:sSubPr>
                        <m:e>
                          <m:r>
                            <a:rPr lang="en-US" i="1">
                              <a:latin typeface="Cambria Math" panose="02040503050406030204" pitchFamily="18" charset="0"/>
                              <a:sym typeface="Arial"/>
                            </a:rPr>
                            <m:t>𝑥</m:t>
                          </m:r>
                        </m:e>
                        <m:sub>
                          <m:r>
                            <a:rPr lang="en-US" i="1">
                              <a:latin typeface="Cambria Math" panose="02040503050406030204" pitchFamily="18" charset="0"/>
                              <a:sym typeface="Arial"/>
                            </a:rPr>
                            <m:t>0</m:t>
                          </m:r>
                        </m:sub>
                      </m:sSub>
                      <m:d>
                        <m:dPr>
                          <m:ctrlPr>
                            <a:rPr lang="en-US" i="1">
                              <a:latin typeface="Cambria Math" panose="02040503050406030204" pitchFamily="18" charset="0"/>
                              <a:sym typeface="Arial"/>
                            </a:rPr>
                          </m:ctrlPr>
                        </m:dPr>
                        <m:e>
                          <m:r>
                            <a:rPr lang="en-US" i="1">
                              <a:latin typeface="Cambria Math" panose="02040503050406030204" pitchFamily="18" charset="0"/>
                              <a:sym typeface="Arial"/>
                            </a:rPr>
                            <m:t>𝐸</m:t>
                          </m:r>
                          <m:r>
                            <a:rPr lang="en-US" i="1">
                              <a:latin typeface="Cambria Math" panose="02040503050406030204" pitchFamily="18" charset="0"/>
                              <a:sym typeface="Arial"/>
                            </a:rPr>
                            <m:t>=</m:t>
                          </m:r>
                          <m:d>
                            <m:dPr>
                              <m:begChr m:val="["/>
                              <m:endChr m:val="]"/>
                              <m:ctrlPr>
                                <a:rPr lang="en-US" i="1">
                                  <a:latin typeface="Cambria Math" panose="02040503050406030204" pitchFamily="18" charset="0"/>
                                  <a:sym typeface="Arial"/>
                                </a:rPr>
                              </m:ctrlPr>
                            </m:dPr>
                            <m:e>
                              <m:r>
                                <a:rPr lang="en-US" i="1">
                                  <a:latin typeface="Cambria Math" panose="02040503050406030204" pitchFamily="18" charset="0"/>
                                  <a:sym typeface="Arial"/>
                                </a:rPr>
                                <m:t>𝑙</m:t>
                              </m:r>
                              <m:d>
                                <m:dPr>
                                  <m:ctrlPr>
                                    <a:rPr lang="en-US" i="1">
                                      <a:latin typeface="Cambria Math" panose="02040503050406030204" pitchFamily="18" charset="0"/>
                                      <a:sym typeface="Arial"/>
                                    </a:rPr>
                                  </m:ctrlPr>
                                </m:dPr>
                                <m:e>
                                  <m:r>
                                    <a:rPr lang="en-US" i="1">
                                      <a:latin typeface="Cambria Math" panose="02040503050406030204" pitchFamily="18" charset="0"/>
                                      <a:sym typeface="Arial"/>
                                    </a:rPr>
                                    <m:t>𝜃</m:t>
                                  </m:r>
                                  <m:r>
                                    <a:rPr lang="en-US" i="1">
                                      <a:latin typeface="Cambria Math" panose="02040503050406030204" pitchFamily="18" charset="0"/>
                                      <a:sym typeface="Arial"/>
                                    </a:rPr>
                                    <m:t>;</m:t>
                                  </m:r>
                                  <m:r>
                                    <a:rPr lang="en-US" i="1">
                                      <a:latin typeface="Cambria Math" panose="02040503050406030204" pitchFamily="18" charset="0"/>
                                      <a:sym typeface="Arial"/>
                                    </a:rPr>
                                    <m:t>𝑋</m:t>
                                  </m:r>
                                  <m:r>
                                    <a:rPr lang="en-US" i="1">
                                      <a:latin typeface="Cambria Math" panose="02040503050406030204" pitchFamily="18" charset="0"/>
                                      <a:sym typeface="Arial"/>
                                    </a:rPr>
                                    <m:t>,∆</m:t>
                                  </m:r>
                                </m:e>
                              </m:d>
                            </m:e>
                            <m:e>
                              <m:r>
                                <a:rPr lang="en-US" i="1">
                                  <a:latin typeface="Cambria Math" panose="02040503050406030204" pitchFamily="18" charset="0"/>
                                  <a:sym typeface="Arial"/>
                                </a:rPr>
                                <m:t>𝑋</m:t>
                              </m:r>
                              <m:r>
                                <a:rPr lang="en-US" i="1">
                                  <a:latin typeface="Cambria Math" panose="02040503050406030204" pitchFamily="18" charset="0"/>
                                  <a:sym typeface="Arial"/>
                                </a:rPr>
                                <m:t>,</m:t>
                              </m:r>
                              <m:sSub>
                                <m:sSubPr>
                                  <m:ctrlPr>
                                    <a:rPr lang="en-US" i="1">
                                      <a:latin typeface="Cambria Math" panose="02040503050406030204" pitchFamily="18" charset="0"/>
                                      <a:sym typeface="Arial"/>
                                    </a:rPr>
                                  </m:ctrlPr>
                                </m:sSubPr>
                                <m:e>
                                  <m:r>
                                    <a:rPr lang="en-US" i="1">
                                      <a:latin typeface="Cambria Math" panose="02040503050406030204" pitchFamily="18" charset="0"/>
                                      <a:sym typeface="Arial"/>
                                    </a:rPr>
                                    <m:t>𝜃</m:t>
                                  </m:r>
                                </m:e>
                                <m:sub>
                                  <m:r>
                                    <a:rPr lang="en-US" i="1">
                                      <a:latin typeface="Cambria Math" panose="02040503050406030204" pitchFamily="18" charset="0"/>
                                      <a:sym typeface="Arial"/>
                                    </a:rPr>
                                    <m:t>𝑖</m:t>
                                  </m:r>
                                </m:sub>
                              </m:sSub>
                            </m:e>
                          </m:d>
                        </m:e>
                      </m:d>
                    </m:oMath>
                  </m:oMathPara>
                </a14:m>
                <a:endParaRPr lang="he-IL"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he-IL">
                    <a:noFill/>
                  </a:rPr>
                  <a:t> </a:t>
                </a:r>
              </a:p>
            </p:txBody>
          </p:sp>
        </mc:Fallback>
      </mc:AlternateContent>
    </p:spTree>
    <p:extLst>
      <p:ext uri="{BB962C8B-B14F-4D97-AF65-F5344CB8AC3E}">
        <p14:creationId xmlns:p14="http://schemas.microsoft.com/office/powerpoint/2010/main" val="269104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397934" y="85725"/>
            <a:ext cx="5850466" cy="2962275"/>
          </a:xfrm>
        </p:spPr>
        <p:txBody>
          <a:bodyPr>
            <a:normAutofit fontScale="90000"/>
          </a:bodyPr>
          <a:lstStyle/>
          <a:p>
            <a:pPr algn="l">
              <a:lnSpc>
                <a:spcPct val="150000"/>
              </a:lnSpc>
            </a:pPr>
            <a:r>
              <a:rPr lang="en-US" b="1" dirty="0">
                <a:solidFill>
                  <a:srgbClr val="629CAA"/>
                </a:solidFill>
                <a:latin typeface="Amasis MT Pro Black" panose="02040A04050005020304" pitchFamily="18" charset="0"/>
              </a:rPr>
              <a:t>Expectation Maximization for GMM</a:t>
            </a:r>
            <a:endParaRPr lang="he-IL" b="1" dirty="0">
              <a:solidFill>
                <a:srgbClr val="629CAA"/>
              </a:solidFill>
              <a:latin typeface="Amasis MT Pro Black" panose="02040A04050005020304" pitchFamily="18" charset="0"/>
            </a:endParaRPr>
          </a:p>
        </p:txBody>
      </p:sp>
      <p:pic>
        <p:nvPicPr>
          <p:cNvPr id="1026" name="Picture 2">
            <a:extLst>
              <a:ext uri="{FF2B5EF4-FFF2-40B4-BE49-F238E27FC236}">
                <a16:creationId xmlns:a16="http://schemas.microsoft.com/office/drawing/2014/main" id="{2EBDAAE7-94A9-4AD4-9281-1CF23F655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34" y="3309215"/>
            <a:ext cx="1513993" cy="1513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56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4BADE1B9-2DCD-D026-9DAD-C6E6A6F4AB75}"/>
              </a:ext>
            </a:extLst>
          </p:cNvPr>
          <p:cNvSpPr/>
          <p:nvPr/>
        </p:nvSpPr>
        <p:spPr>
          <a:xfrm>
            <a:off x="565150" y="365124"/>
            <a:ext cx="11061700"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Expectation-Maximization for GMM</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92500" lnSpcReduction="20000"/>
          </a:bodyPr>
          <a:lstStyle/>
          <a:p>
            <a:pPr marL="0" indent="0" algn="just" rtl="0">
              <a:lnSpc>
                <a:spcPct val="150000"/>
              </a:lnSpc>
              <a:buNone/>
            </a:pPr>
            <a:r>
              <a:rPr lang="en-US" dirty="0"/>
              <a:t>The expectation maximization algorithm can be applied to estimate the parameters of a G</a:t>
            </a:r>
          </a:p>
          <a:p>
            <a:pPr marL="0" indent="0" algn="just" rtl="0">
              <a:lnSpc>
                <a:spcPct val="150000"/>
              </a:lnSpc>
              <a:buNone/>
            </a:pPr>
            <a:r>
              <a:rPr lang="en-US" dirty="0"/>
              <a:t>In the case of a GMM, the E-step involves computing the posterior probabilities of each data point belonging to each of the Gaussian components. These probabilities are used to update the estimates of the mixture weights and the means and covariances of each Gaussian component in the M-step. Gaussian mixture model given a set of observed data.</a:t>
            </a:r>
            <a:endParaRPr lang="he-IL" dirty="0"/>
          </a:p>
        </p:txBody>
      </p:sp>
    </p:spTree>
    <p:extLst>
      <p:ext uri="{BB962C8B-B14F-4D97-AF65-F5344CB8AC3E}">
        <p14:creationId xmlns:p14="http://schemas.microsoft.com/office/powerpoint/2010/main" val="75166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185497" y="78798"/>
            <a:ext cx="6723302" cy="3978275"/>
          </a:xfrm>
        </p:spPr>
        <p:txBody>
          <a:bodyPr>
            <a:normAutofit fontScale="90000"/>
          </a:bodyPr>
          <a:lstStyle/>
          <a:p>
            <a:pPr algn="l">
              <a:lnSpc>
                <a:spcPct val="150000"/>
              </a:lnSpc>
            </a:pPr>
            <a:r>
              <a:rPr lang="en-US" b="1" dirty="0">
                <a:solidFill>
                  <a:srgbClr val="629CAA"/>
                </a:solidFill>
                <a:latin typeface="Amasis MT Pro Black" panose="02040A04050005020304" pitchFamily="18" charset="0"/>
              </a:rPr>
              <a:t>Distributed</a:t>
            </a:r>
            <a:br>
              <a:rPr lang="en-US" b="1" dirty="0">
                <a:solidFill>
                  <a:srgbClr val="629CAA"/>
                </a:solidFill>
                <a:latin typeface="Amasis MT Pro Black" panose="02040A04050005020304" pitchFamily="18" charset="0"/>
              </a:rPr>
            </a:br>
            <a:r>
              <a:rPr lang="en-US" b="1" dirty="0">
                <a:solidFill>
                  <a:srgbClr val="629CAA"/>
                </a:solidFill>
                <a:latin typeface="Amasis MT Pro Black" panose="02040A04050005020304" pitchFamily="18" charset="0"/>
              </a:rPr>
              <a:t>Expectation Maximization</a:t>
            </a:r>
            <a:br>
              <a:rPr lang="en-US" b="1" dirty="0">
                <a:solidFill>
                  <a:srgbClr val="629CAA"/>
                </a:solidFill>
                <a:latin typeface="Amasis MT Pro Black" panose="02040A04050005020304" pitchFamily="18" charset="0"/>
              </a:rPr>
            </a:br>
            <a:r>
              <a:rPr lang="en-US" b="1" dirty="0">
                <a:solidFill>
                  <a:srgbClr val="629CAA"/>
                </a:solidFill>
                <a:latin typeface="Amasis MT Pro Black" panose="02040A04050005020304" pitchFamily="18" charset="0"/>
              </a:rPr>
              <a:t>for GMM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360491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BAA3343-6850-A546-968C-E72C7DC4819C}"/>
              </a:ext>
            </a:extLst>
          </p:cNvPr>
          <p:cNvSpPr/>
          <p:nvPr/>
        </p:nvSpPr>
        <p:spPr>
          <a:xfrm>
            <a:off x="2205179" y="365125"/>
            <a:ext cx="7781638"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a:xfrm>
            <a:off x="405821" y="365125"/>
            <a:ext cx="11380355" cy="1325563"/>
          </a:xfrm>
        </p:spPr>
        <p:txBody>
          <a:bodyPr/>
          <a:lstStyle/>
          <a:p>
            <a:pPr algn="ctr"/>
            <a:r>
              <a:rPr lang="en-US" b="1" dirty="0">
                <a:solidFill>
                  <a:srgbClr val="629CAA"/>
                </a:solidFill>
                <a:latin typeface="Amasis MT Pro Black" panose="02040A04050005020304" pitchFamily="18" charset="0"/>
              </a:rPr>
              <a:t>Distributed EM for GMM</a:t>
            </a:r>
            <a:endParaRPr lang="he-IL" b="1" dirty="0">
              <a:solidFill>
                <a:srgbClr val="629CAA"/>
              </a:solidFill>
              <a:latin typeface="Amasis MT Pro Black" panose="02040A04050005020304" pitchFamily="18" charset="0"/>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85000" lnSpcReduction="10000"/>
              </a:bodyPr>
              <a:lstStyle/>
              <a:p>
                <a:pPr marL="0" indent="0" algn="just" rtl="0">
                  <a:lnSpc>
                    <a:spcPct val="150000"/>
                  </a:lnSpc>
                  <a:buNone/>
                </a:pPr>
                <a:r>
                  <a:rPr lang="en-US" dirty="0"/>
                  <a:t>Consider the scenario where </a:t>
                </a:r>
                <a14:m>
                  <m:oMath xmlns:m="http://schemas.openxmlformats.org/officeDocument/2006/math">
                    <m:r>
                      <a:rPr lang="en-US" b="0" i="1" smtClean="0">
                        <a:latin typeface="Cambria Math" panose="02040503050406030204" pitchFamily="18" charset="0"/>
                      </a:rPr>
                      <m:t>𝑛</m:t>
                    </m:r>
                  </m:oMath>
                </a14:m>
                <a:r>
                  <a:rPr lang="en-US" dirty="0"/>
                  <a:t> parties each has its own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these parties would like to collaborate to learn a GMM based on the full dataset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a:t>
                </a:r>
              </a:p>
              <a:p>
                <a:pPr marL="0" indent="0" algn="just" rtl="0">
                  <a:lnSpc>
                    <a:spcPct val="150000"/>
                  </a:lnSpc>
                  <a:buNone/>
                </a:pPr>
                <a:r>
                  <a:rPr lang="en-US" dirty="0"/>
                  <a:t>Assuming there are </a:t>
                </a:r>
                <a14:m>
                  <m:oMath xmlns:m="http://schemas.openxmlformats.org/officeDocument/2006/math">
                    <m:r>
                      <a:rPr lang="en-US" b="0" i="1" smtClean="0">
                        <a:latin typeface="Cambria Math" panose="02040503050406030204" pitchFamily="18" charset="0"/>
                      </a:rPr>
                      <m:t>𝑐</m:t>
                    </m:r>
                  </m:oMath>
                </a14:m>
                <a:r>
                  <a:rPr lang="en-US" dirty="0"/>
                  <a:t> Gaussian components, the GMM density is given </a:t>
                </a:r>
                <a:r>
                  <a:rPr lang="en-US" dirty="0" err="1"/>
                  <a:t>by:</a:t>
                </a:r>
                <a:r>
                  <a:rPr lang="en-US" dirty="0"/>
                  <a:t> </a:t>
                </a:r>
              </a:p>
              <a:p>
                <a:pPr marL="0" indent="0" algn="just" rtl="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𝑐</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sub>
                          </m:sSub>
                        </m:e>
                      </m:d>
                    </m:oMath>
                  </m:oMathPara>
                </a14:m>
                <a:endParaRPr lang="en-US" dirty="0"/>
              </a:p>
              <a:p>
                <a:pPr marL="0" indent="0" algn="just" rtl="0">
                  <a:lnSpc>
                    <a:spcPct val="150000"/>
                  </a:lnSpc>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oMath>
                </a14:m>
                <a:r>
                  <a:rPr lang="en-US" dirty="0"/>
                  <a:t> is the mixing coefficient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m:t>
                        </m:r>
                        <m:r>
                          <a:rPr lang="en-US" b="0" i="1" smtClean="0">
                            <a:latin typeface="Cambria Math" panose="02040503050406030204" pitchFamily="18" charset="0"/>
                          </a:rPr>
                          <m:t>h</m:t>
                        </m:r>
                      </m:sup>
                    </m:sSup>
                  </m:oMath>
                </a14:m>
                <a:r>
                  <a:rPr lang="en-US" dirty="0"/>
                  <a:t> Gaussian component, and </a:t>
                </a:r>
                <a14:m>
                  <m:oMath xmlns:m="http://schemas.openxmlformats.org/officeDocument/2006/math">
                    <m:sSub>
                      <m:sSubPr>
                        <m:ctrlPr>
                          <a:rPr lang="en-US" b="0" i="1" smtClean="0">
                            <a:latin typeface="Cambria Math" panose="02040503050406030204" pitchFamily="18" charset="0"/>
                          </a:rPr>
                        </m:ctrlPr>
                      </m:sSubPr>
                      <m:e>
                        <m:r>
                          <a:rPr lang="he-IL" b="0" i="1" smtClean="0">
                            <a:latin typeface="Cambria Math" panose="02040503050406030204" pitchFamily="18" charset="0"/>
                          </a:rPr>
                          <m:t>𝜇</m:t>
                        </m:r>
                      </m:e>
                      <m:sub>
                        <m:r>
                          <a:rPr lang="en-US" b="0" i="1" smtClean="0">
                            <a:latin typeface="Cambria Math" panose="02040503050406030204" pitchFamily="18" charset="0"/>
                          </a:rPr>
                          <m:t>𝑗</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sub>
                    </m:sSub>
                  </m:oMath>
                </a14:m>
                <a:r>
                  <a:rPr lang="en-US" dirty="0"/>
                  <a:t> are the mean and covariance, respectively,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m:t>
                        </m:r>
                        <m:r>
                          <a:rPr lang="en-US" b="0" i="1" smtClean="0">
                            <a:latin typeface="Cambria Math" panose="02040503050406030204" pitchFamily="18" charset="0"/>
                          </a:rPr>
                          <m:t>h</m:t>
                        </m:r>
                      </m:sup>
                    </m:sSup>
                  </m:oMath>
                </a14:m>
                <a:r>
                  <a:rPr lang="en-US" dirty="0"/>
                  <a:t> Gaussian component. </a:t>
                </a:r>
                <a:endParaRPr lang="he-IL" dirty="0"/>
              </a:p>
            </p:txBody>
          </p:sp>
        </mc:Choice>
        <mc:Fallback xmlns="">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he-IL">
                    <a:noFill/>
                  </a:rPr>
                  <a:t> </a:t>
                </a:r>
              </a:p>
            </p:txBody>
          </p:sp>
        </mc:Fallback>
      </mc:AlternateContent>
    </p:spTree>
    <p:extLst>
      <p:ext uri="{BB962C8B-B14F-4D97-AF65-F5344CB8AC3E}">
        <p14:creationId xmlns:p14="http://schemas.microsoft.com/office/powerpoint/2010/main" val="227589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The EM algorithm is iterative and for each iteration </a:t>
                </a:r>
                <a14:m>
                  <m:oMath xmlns:m="http://schemas.openxmlformats.org/officeDocument/2006/math">
                    <m:r>
                      <a:rPr lang="en-US" i="1">
                        <a:latin typeface="Cambria Math" panose="02040503050406030204" pitchFamily="18" charset="0"/>
                      </a:rPr>
                      <m:t>𝑡</m:t>
                    </m:r>
                  </m:oMath>
                </a14:m>
                <a:r>
                  <a:rPr lang="en-US" dirty="0"/>
                  <a:t>, the following steps are taken for all Gaussian components:</a:t>
                </a:r>
                <a:endParaRPr lang="he-IL" dirty="0"/>
              </a:p>
            </p:txBody>
          </p:sp>
        </mc:Choice>
        <mc:Fallback xmlns="">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he-IL">
                    <a:noFill/>
                  </a:rPr>
                  <a:t> </a:t>
                </a:r>
              </a:p>
            </p:txBody>
          </p:sp>
        </mc:Fallback>
      </mc:AlternateContent>
      <p:sp>
        <p:nvSpPr>
          <p:cNvPr id="5" name="מלבן 4">
            <a:extLst>
              <a:ext uri="{FF2B5EF4-FFF2-40B4-BE49-F238E27FC236}">
                <a16:creationId xmlns:a16="http://schemas.microsoft.com/office/drawing/2014/main" id="{2E8DF735-17ED-8A14-C099-68E70F8380C7}"/>
              </a:ext>
            </a:extLst>
          </p:cNvPr>
          <p:cNvSpPr/>
          <p:nvPr/>
        </p:nvSpPr>
        <p:spPr>
          <a:xfrm>
            <a:off x="2205179" y="365125"/>
            <a:ext cx="7781638"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CAC2D224-CC7D-6921-ACD0-28C94942B2B4}"/>
              </a:ext>
            </a:extLst>
          </p:cNvPr>
          <p:cNvSpPr>
            <a:spLocks noGrp="1"/>
          </p:cNvSpPr>
          <p:nvPr>
            <p:ph type="title"/>
          </p:nvPr>
        </p:nvSpPr>
        <p:spPr>
          <a:xfrm>
            <a:off x="405821" y="365125"/>
            <a:ext cx="11380355" cy="1325563"/>
          </a:xfrm>
        </p:spPr>
        <p:txBody>
          <a:bodyPr/>
          <a:lstStyle/>
          <a:p>
            <a:pPr algn="ctr"/>
            <a:r>
              <a:rPr lang="en-US" b="1" dirty="0">
                <a:solidFill>
                  <a:srgbClr val="629CAA"/>
                </a:solidFill>
                <a:latin typeface="Amasis MT Pro Black" panose="02040A04050005020304" pitchFamily="18" charset="0"/>
              </a:rPr>
              <a:t>Distributed EM for GMM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1285724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0B6943A-12BB-1A79-9072-2D35C68A8341}"/>
              </a:ext>
            </a:extLst>
          </p:cNvPr>
          <p:cNvSpPr/>
          <p:nvPr/>
        </p:nvSpPr>
        <p:spPr>
          <a:xfrm>
            <a:off x="4820227" y="365125"/>
            <a:ext cx="2551546"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E-Step</a:t>
            </a:r>
            <a:endParaRPr lang="he-IL" b="1" dirty="0">
              <a:solidFill>
                <a:srgbClr val="629CAA"/>
              </a:solidFill>
              <a:latin typeface="Amasis MT Pro Black" panose="02040A04050005020304" pitchFamily="18" charset="0"/>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𝜇</m:t>
                                      </m:r>
                                    </m:e>
                                    <m:sub>
                                      <m:r>
                                        <a:rPr lang="en-US" i="1" dirty="0" err="1" smtClean="0">
                                          <a:latin typeface="Cambria Math" panose="02040503050406030204" pitchFamily="18" charset="0"/>
                                        </a:rPr>
                                        <m:t>𝑗</m:t>
                                      </m:r>
                                    </m:sub>
                                  </m:sSub>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m:rPr>
                                          <m:sty m:val="p"/>
                                        </m:rPr>
                                        <a:rPr lang="en-US" b="0" i="0" dirty="0" smtClean="0">
                                          <a:latin typeface="Cambria Math" panose="02040503050406030204" pitchFamily="18" charset="0"/>
                                        </a:rPr>
                                        <m:t>Σ</m:t>
                                      </m:r>
                                    </m:e>
                                    <m:sub>
                                      <m:r>
                                        <a:rPr lang="en-US" i="1" dirty="0" err="1" smtClean="0">
                                          <a:latin typeface="Cambria Math" panose="02040503050406030204" pitchFamily="18" charset="0"/>
                                        </a:rPr>
                                        <m:t>𝑗</m:t>
                                      </m:r>
                                    </m:sub>
                                  </m:sSub>
                                </m:e>
                              </m:d>
                              <m:r>
                                <a:rPr lang="en-US" b="0" i="1" dirty="0" smtClean="0">
                                  <a:latin typeface="Cambria Math" panose="02040503050406030204" pitchFamily="18" charset="0"/>
                                </a:rPr>
                                <m:t>𝛽</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num>
                        <m:den>
                          <m:sSubSup>
                            <m:sSubSupPr>
                              <m:ctrlPr>
                                <a:rPr lang="en-US" i="1" dirty="0" smtClean="0">
                                  <a:latin typeface="Cambria Math" panose="02040503050406030204" pitchFamily="18" charset="0"/>
                                </a:rPr>
                              </m:ctrlPr>
                            </m:sSubSupPr>
                            <m:e>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𝑐</m:t>
                                  </m:r>
                                </m:sup>
                              </m:sSubSup>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𝜇</m:t>
                                      </m:r>
                                      <m:r>
                                        <a:rPr lang="en-US" b="0" i="0" dirty="0" smtClean="0">
                                          <a:latin typeface="Cambria Math" panose="02040503050406030204" pitchFamily="18" charset="0"/>
                                        </a:rPr>
                                        <m:t> </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m:rPr>
                                          <m:sty m:val="p"/>
                                        </m:rPr>
                                        <a:rPr lang="en-US" b="0" i="0" dirty="0" smtClean="0">
                                          <a:latin typeface="Cambria Math" panose="02040503050406030204" pitchFamily="18" charset="0"/>
                                        </a:rPr>
                                        <m:t>Σ</m:t>
                                      </m:r>
                                    </m:e>
                                    <m:sub>
                                      <m:r>
                                        <a:rPr lang="en-US" i="1" dirty="0" err="1" smtClean="0">
                                          <a:latin typeface="Cambria Math" panose="02040503050406030204" pitchFamily="18" charset="0"/>
                                        </a:rPr>
                                        <m:t>𝑘</m:t>
                                      </m:r>
                                    </m:sub>
                                  </m:sSub>
                                </m:e>
                              </m:d>
                              <m:r>
                                <a:rPr lang="en-US" b="0" i="1" dirty="0" smtClean="0">
                                  <a:latin typeface="Cambria Math" panose="02040503050406030204" pitchFamily="18" charset="0"/>
                                </a:rPr>
                                <m:t>𝛽</m:t>
                              </m:r>
                            </m:e>
                            <m:sub>
                              <m:r>
                                <a:rPr lang="en-US" i="1" dirty="0" err="1" smtClean="0">
                                  <a:latin typeface="Cambria Math" panose="02040503050406030204" pitchFamily="18" charset="0"/>
                                </a:rPr>
                                <m:t>𝑘</m:t>
                              </m:r>
                            </m:sub>
                            <m:sup>
                              <m:r>
                                <a:rPr lang="en-US" i="1" dirty="0" err="1" smtClean="0">
                                  <a:latin typeface="Cambria Math" panose="02040503050406030204" pitchFamily="18" charset="0"/>
                                </a:rPr>
                                <m:t>𝑡</m:t>
                              </m:r>
                            </m:sup>
                          </m:sSubSup>
                        </m:den>
                      </m:f>
                      <m:r>
                        <a:rPr lang="en-US" i="1" dirty="0" smtClean="0">
                          <a:latin typeface="Cambria Math" panose="02040503050406030204" pitchFamily="18" charset="0"/>
                        </a:rPr>
                        <m:t>  </m:t>
                      </m:r>
                    </m:oMath>
                  </m:oMathPara>
                </a14:m>
                <a:endParaRPr lang="en-US" dirty="0"/>
              </a:p>
              <a:p>
                <a:pPr marL="0" indent="0" algn="just" rtl="0">
                  <a:lnSpc>
                    <a:spcPct val="150000"/>
                  </a:lnSpc>
                  <a:buNone/>
                </a:pPr>
                <a:r>
                  <a:rPr lang="en-US" dirty="0"/>
                  <a:t>where </a:t>
                </a:r>
                <a14:m>
                  <m:oMath xmlns:m="http://schemas.openxmlformats.org/officeDocument/2006/math">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𝜇</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m:rPr>
                                <m:sty m:val="p"/>
                              </m:rPr>
                              <a:rPr lang="en-US" b="0" i="0" dirty="0" smtClean="0">
                                <a:latin typeface="Cambria Math" panose="02040503050406030204" pitchFamily="18" charset="0"/>
                              </a:rPr>
                              <m:t>Σ</m:t>
                            </m:r>
                          </m:e>
                          <m:sub>
                            <m:r>
                              <a:rPr lang="en-US" i="1" dirty="0" err="1" smtClean="0">
                                <a:latin typeface="Cambria Math" panose="02040503050406030204" pitchFamily="18" charset="0"/>
                              </a:rPr>
                              <m:t>𝑘</m:t>
                            </m:r>
                          </m:sub>
                        </m:sSub>
                      </m:e>
                    </m:d>
                  </m:oMath>
                </a14:m>
                <a:r>
                  <a:rPr lang="en-US" dirty="0"/>
                  <a:t> is the pdf for a Gaussian distribution with mean </a:t>
                </a:r>
                <a14:m>
                  <m:oMath xmlns:m="http://schemas.openxmlformats.org/officeDocument/2006/math">
                    <m:sSub>
                      <m:sSubPr>
                        <m:ctrlPr>
                          <a:rPr lang="he-IL" b="0" i="1" smtClean="0">
                            <a:latin typeface="Cambria Math" panose="02040503050406030204" pitchFamily="18" charset="0"/>
                          </a:rPr>
                        </m:ctrlPr>
                      </m:sSubPr>
                      <m:e>
                        <m:r>
                          <a:rPr lang="he-IL" b="0" i="1" smtClean="0">
                            <a:latin typeface="Cambria Math" panose="02040503050406030204" pitchFamily="18" charset="0"/>
                          </a:rPr>
                          <m:t>𝜇</m:t>
                        </m:r>
                      </m:e>
                      <m:sub>
                        <m:r>
                          <a:rPr lang="en-US" b="0" i="1" smtClean="0">
                            <a:latin typeface="Cambria Math" panose="02040503050406030204" pitchFamily="18" charset="0"/>
                          </a:rPr>
                          <m:t>𝑘</m:t>
                        </m:r>
                      </m:sub>
                    </m:sSub>
                  </m:oMath>
                </a14:m>
                <a:r>
                  <a:rPr lang="en-US" dirty="0"/>
                  <a:t> and covariance matrix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oMath>
                </a14:m>
                <a:r>
                  <a:rPr lang="en-US" dirty="0"/>
                  <a:t> is the mixing coefficient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m:t>
                        </m:r>
                        <m:r>
                          <a:rPr lang="en-US" b="0" i="1" smtClean="0">
                            <a:latin typeface="Cambria Math" panose="02040503050406030204" pitchFamily="18" charset="0"/>
                          </a:rPr>
                          <m:t>h</m:t>
                        </m:r>
                      </m:sup>
                    </m:sSup>
                  </m:oMath>
                </a14:m>
                <a:r>
                  <a:rPr lang="en-US" dirty="0"/>
                  <a:t> Gaussian component.</a:t>
                </a:r>
              </a:p>
            </p:txBody>
          </p:sp>
        </mc:Choice>
        <mc:Fallback xmlns="">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he-IL">
                    <a:noFill/>
                  </a:rPr>
                  <a:t> </a:t>
                </a:r>
              </a:p>
            </p:txBody>
          </p:sp>
        </mc:Fallback>
      </mc:AlternateContent>
    </p:spTree>
    <p:extLst>
      <p:ext uri="{BB962C8B-B14F-4D97-AF65-F5344CB8AC3E}">
        <p14:creationId xmlns:p14="http://schemas.microsoft.com/office/powerpoint/2010/main" val="2571973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DCA4168-AE39-C048-2B7A-FF3AD1ECE6AF}"/>
              </a:ext>
            </a:extLst>
          </p:cNvPr>
          <p:cNvSpPr/>
          <p:nvPr/>
        </p:nvSpPr>
        <p:spPr>
          <a:xfrm>
            <a:off x="4753841" y="365124"/>
            <a:ext cx="2684318"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M-Step</a:t>
            </a:r>
            <a:endParaRPr lang="he-IL" b="1" dirty="0">
              <a:solidFill>
                <a:srgbClr val="629CAA"/>
              </a:solidFill>
              <a:latin typeface="Amasis MT Pro Black" panose="02040A04050005020304" pitchFamily="18" charset="0"/>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70000" lnSpcReduction="20000"/>
              </a:bodyPr>
              <a:lstStyle/>
              <a:p>
                <a:pPr marL="0" indent="0" algn="ctr"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𝛽</m:t>
                          </m:r>
                        </m:e>
                        <m:sub>
                          <m:r>
                            <a:rPr lang="en-US" i="1" dirty="0" smtClean="0">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num>
                        <m:den>
                          <m:r>
                            <a:rPr lang="en-US" b="0" i="1" dirty="0" smtClean="0">
                              <a:latin typeface="Cambria Math" panose="02040503050406030204" pitchFamily="18" charset="0"/>
                            </a:rPr>
                            <m:t>𝑛</m:t>
                          </m:r>
                        </m:den>
                      </m:f>
                    </m:oMath>
                  </m:oMathPara>
                </a14:m>
                <a:endParaRPr lang="en-US" dirty="0"/>
              </a:p>
              <a:p>
                <a:pPr marL="0" indent="0" algn="ctr" rtl="0">
                  <a:lnSpc>
                    <a:spcPct val="150000"/>
                  </a:lnSpc>
                  <a:buNone/>
                </a:pPr>
                <a:r>
                  <a:rPr lang="en-US" dirty="0"/>
                  <a:t>     </a:t>
                </a:r>
                <a14:m>
                  <m:oMath xmlns:m="http://schemas.openxmlformats.org/officeDocument/2006/math">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smtClean="0">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num>
                      <m:den>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den>
                    </m:f>
                  </m:oMath>
                </a14:m>
                <a:endParaRPr lang="en-US" dirty="0"/>
              </a:p>
              <a:p>
                <a:pPr marL="0" indent="0" algn="ctr" rtl="0">
                  <a:lnSpc>
                    <a:spcPct val="150000"/>
                  </a:lnSpc>
                  <a:buNone/>
                </a:pPr>
                <a:r>
                  <a:rPr lang="en-US" dirty="0"/>
                  <a:t>    </a:t>
                </a:r>
                <a14:m>
                  <m:oMath xmlns:m="http://schemas.openxmlformats.org/officeDocument/2006/math">
                    <m:sSubSup>
                      <m:sSubSupPr>
                        <m:ctrlPr>
                          <a:rPr lang="en-US" i="1" dirty="0" err="1"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i="1" dirty="0" err="1" smtClean="0">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e>
                          <m:sup>
                            <m:r>
                              <a:rPr lang="en-US" i="1" dirty="0" smtClean="0">
                                <a:latin typeface="Cambria Math" panose="02040503050406030204" pitchFamily="18" charset="0"/>
                              </a:rPr>
                              <m:t>⊤</m:t>
                            </m:r>
                          </m:sup>
                        </m:sSup>
                      </m:num>
                      <m:den>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d>
                              <m:dPr>
                                <m:begChr m:val="{"/>
                                <m:endChr m:val="}"/>
                                <m:ctrlPr>
                                  <a:rPr lang="en-US" i="1" dirty="0" smtClean="0">
                                    <a:latin typeface="Cambria Math" panose="02040503050406030204" pitchFamily="18" charset="0"/>
                                  </a:rPr>
                                </m:ctrlPr>
                              </m:dPr>
                              <m:e>
                                <m:r>
                                  <a:rPr lang="en-US" i="1" dirty="0" err="1"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1</m:t>
                                </m:r>
                              </m:e>
                            </m:d>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den>
                    </m:f>
                  </m:oMath>
                </a14:m>
                <a:endParaRPr lang="en-US" dirty="0"/>
              </a:p>
              <a:p>
                <a:pPr marL="0" indent="0" algn="just" rtl="0">
                  <a:lnSpc>
                    <a:spcPct val="150000"/>
                  </a:lnSpc>
                  <a:buNone/>
                </a:pPr>
                <a:r>
                  <a:rPr lang="en-US" dirty="0"/>
                  <a:t>where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oMath>
                </a14:m>
                <a:r>
                  <a:rPr lang="en-US" dirty="0"/>
                  <a:t> denotes the conditional probability that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belongs to Gaussian model </a:t>
                </a:r>
                <a14:m>
                  <m:oMath xmlns:m="http://schemas.openxmlformats.org/officeDocument/2006/math">
                    <m:r>
                      <a:rPr lang="en-US" b="0" i="1" smtClean="0">
                        <a:latin typeface="Cambria Math" panose="02040503050406030204" pitchFamily="18" charset="0"/>
                      </a:rPr>
                      <m:t>𝑗</m:t>
                    </m:r>
                  </m:oMath>
                </a14:m>
                <a:r>
                  <a:rPr lang="en-US" dirty="0"/>
                  <a:t> (result of the E-Step).</a:t>
                </a:r>
                <a:endParaRPr lang="he-IL" dirty="0"/>
              </a:p>
            </p:txBody>
          </p:sp>
        </mc:Choice>
        <mc:Fallback xmlns="">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638" r="-116"/>
                </a:stretch>
              </a:blipFill>
            </p:spPr>
            <p:txBody>
              <a:bodyPr/>
              <a:lstStyle/>
              <a:p>
                <a:r>
                  <a:rPr lang="he-IL">
                    <a:noFill/>
                  </a:rPr>
                  <a:t> </a:t>
                </a:r>
              </a:p>
            </p:txBody>
          </p:sp>
        </mc:Fallback>
      </mc:AlternateContent>
    </p:spTree>
    <p:extLst>
      <p:ext uri="{BB962C8B-B14F-4D97-AF65-F5344CB8AC3E}">
        <p14:creationId xmlns:p14="http://schemas.microsoft.com/office/powerpoint/2010/main" val="186524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6" name="חץ: סוגר זוויתי 5">
            <a:extLst>
              <a:ext uri="{FF2B5EF4-FFF2-40B4-BE49-F238E27FC236}">
                <a16:creationId xmlns:a16="http://schemas.microsoft.com/office/drawing/2014/main" id="{C05B1F44-22B7-E744-4881-059D5F16DECB}"/>
              </a:ext>
            </a:extLst>
          </p:cNvPr>
          <p:cNvSpPr/>
          <p:nvPr/>
        </p:nvSpPr>
        <p:spPr>
          <a:xfrm>
            <a:off x="441562" y="2925620"/>
            <a:ext cx="3541799" cy="1006761"/>
          </a:xfrm>
          <a:custGeom>
            <a:avLst/>
            <a:gdLst>
              <a:gd name="connsiteX0" fmla="*/ 0 w 3541799"/>
              <a:gd name="connsiteY0" fmla="*/ 0 h 1006761"/>
              <a:gd name="connsiteX1" fmla="*/ 567172 w 3541799"/>
              <a:gd name="connsiteY1" fmla="*/ 0 h 1006761"/>
              <a:gd name="connsiteX2" fmla="*/ 1073575 w 3541799"/>
              <a:gd name="connsiteY2" fmla="*/ 0 h 1006761"/>
              <a:gd name="connsiteX3" fmla="*/ 1549594 w 3541799"/>
              <a:gd name="connsiteY3" fmla="*/ 0 h 1006761"/>
              <a:gd name="connsiteX4" fmla="*/ 1995228 w 3541799"/>
              <a:gd name="connsiteY4" fmla="*/ 0 h 1006761"/>
              <a:gd name="connsiteX5" fmla="*/ 2410479 w 3541799"/>
              <a:gd name="connsiteY5" fmla="*/ 0 h 1006761"/>
              <a:gd name="connsiteX6" fmla="*/ 3038419 w 3541799"/>
              <a:gd name="connsiteY6" fmla="*/ 0 h 1006761"/>
              <a:gd name="connsiteX7" fmla="*/ 3300177 w 3541799"/>
              <a:gd name="connsiteY7" fmla="*/ 261758 h 1006761"/>
              <a:gd name="connsiteX8" fmla="*/ 3541799 w 3541799"/>
              <a:gd name="connsiteY8" fmla="*/ 503381 h 1006761"/>
              <a:gd name="connsiteX9" fmla="*/ 3300177 w 3541799"/>
              <a:gd name="connsiteY9" fmla="*/ 745003 h 1006761"/>
              <a:gd name="connsiteX10" fmla="*/ 3038419 w 3541799"/>
              <a:gd name="connsiteY10" fmla="*/ 1006761 h 1006761"/>
              <a:gd name="connsiteX11" fmla="*/ 2471247 w 3541799"/>
              <a:gd name="connsiteY11" fmla="*/ 1006761 h 1006761"/>
              <a:gd name="connsiteX12" fmla="*/ 1934460 w 3541799"/>
              <a:gd name="connsiteY12" fmla="*/ 1006761 h 1006761"/>
              <a:gd name="connsiteX13" fmla="*/ 1458441 w 3541799"/>
              <a:gd name="connsiteY13" fmla="*/ 1006761 h 1006761"/>
              <a:gd name="connsiteX14" fmla="*/ 1012806 w 3541799"/>
              <a:gd name="connsiteY14" fmla="*/ 1006761 h 1006761"/>
              <a:gd name="connsiteX15" fmla="*/ 536787 w 3541799"/>
              <a:gd name="connsiteY15" fmla="*/ 1006761 h 1006761"/>
              <a:gd name="connsiteX16" fmla="*/ 0 w 3541799"/>
              <a:gd name="connsiteY16" fmla="*/ 1006761 h 1006761"/>
              <a:gd name="connsiteX17" fmla="*/ 236589 w 3541799"/>
              <a:gd name="connsiteY17" fmla="*/ 770172 h 1006761"/>
              <a:gd name="connsiteX18" fmla="*/ 503381 w 3541799"/>
              <a:gd name="connsiteY18" fmla="*/ 503381 h 1006761"/>
              <a:gd name="connsiteX19" fmla="*/ 246657 w 3541799"/>
              <a:gd name="connsiteY19" fmla="*/ 246657 h 1006761"/>
              <a:gd name="connsiteX20" fmla="*/ 0 w 3541799"/>
              <a:gd name="connsiteY20"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1799" h="1006761" fill="none" extrusionOk="0">
                <a:moveTo>
                  <a:pt x="0" y="0"/>
                </a:moveTo>
                <a:cubicBezTo>
                  <a:pt x="168183" y="-47633"/>
                  <a:pt x="386456" y="65110"/>
                  <a:pt x="567172" y="0"/>
                </a:cubicBezTo>
                <a:cubicBezTo>
                  <a:pt x="747888" y="-65110"/>
                  <a:pt x="838845" y="55025"/>
                  <a:pt x="1073575" y="0"/>
                </a:cubicBezTo>
                <a:cubicBezTo>
                  <a:pt x="1308305" y="-55025"/>
                  <a:pt x="1429985" y="33691"/>
                  <a:pt x="1549594" y="0"/>
                </a:cubicBezTo>
                <a:cubicBezTo>
                  <a:pt x="1669203" y="-33691"/>
                  <a:pt x="1897500" y="27654"/>
                  <a:pt x="1995228" y="0"/>
                </a:cubicBezTo>
                <a:cubicBezTo>
                  <a:pt x="2092956" y="-27654"/>
                  <a:pt x="2218664" y="1652"/>
                  <a:pt x="2410479" y="0"/>
                </a:cubicBezTo>
                <a:cubicBezTo>
                  <a:pt x="2602294" y="-1652"/>
                  <a:pt x="2758505" y="18904"/>
                  <a:pt x="3038419" y="0"/>
                </a:cubicBezTo>
                <a:cubicBezTo>
                  <a:pt x="3177660" y="115107"/>
                  <a:pt x="3168936" y="177735"/>
                  <a:pt x="3300177" y="261758"/>
                </a:cubicBezTo>
                <a:cubicBezTo>
                  <a:pt x="3431417" y="345781"/>
                  <a:pt x="3431803" y="420633"/>
                  <a:pt x="3541799" y="503381"/>
                </a:cubicBezTo>
                <a:cubicBezTo>
                  <a:pt x="3456943" y="593507"/>
                  <a:pt x="3375084" y="624226"/>
                  <a:pt x="3300177" y="745003"/>
                </a:cubicBezTo>
                <a:cubicBezTo>
                  <a:pt x="3225270" y="865780"/>
                  <a:pt x="3130508" y="907230"/>
                  <a:pt x="3038419" y="1006761"/>
                </a:cubicBezTo>
                <a:cubicBezTo>
                  <a:pt x="2770111" y="1038781"/>
                  <a:pt x="2702549" y="954648"/>
                  <a:pt x="2471247" y="1006761"/>
                </a:cubicBezTo>
                <a:cubicBezTo>
                  <a:pt x="2239945" y="1058874"/>
                  <a:pt x="2065432" y="988429"/>
                  <a:pt x="1934460" y="1006761"/>
                </a:cubicBezTo>
                <a:cubicBezTo>
                  <a:pt x="1803488" y="1025093"/>
                  <a:pt x="1681330" y="993392"/>
                  <a:pt x="1458441" y="1006761"/>
                </a:cubicBezTo>
                <a:cubicBezTo>
                  <a:pt x="1235552" y="1020130"/>
                  <a:pt x="1107219" y="968584"/>
                  <a:pt x="1012806" y="1006761"/>
                </a:cubicBezTo>
                <a:cubicBezTo>
                  <a:pt x="918394" y="1044938"/>
                  <a:pt x="694950" y="957116"/>
                  <a:pt x="536787" y="1006761"/>
                </a:cubicBezTo>
                <a:cubicBezTo>
                  <a:pt x="378624" y="1056406"/>
                  <a:pt x="208064" y="989156"/>
                  <a:pt x="0" y="1006761"/>
                </a:cubicBezTo>
                <a:cubicBezTo>
                  <a:pt x="82175" y="904593"/>
                  <a:pt x="192733" y="827347"/>
                  <a:pt x="236589" y="770172"/>
                </a:cubicBezTo>
                <a:cubicBezTo>
                  <a:pt x="280445" y="712997"/>
                  <a:pt x="412744" y="616195"/>
                  <a:pt x="503381" y="503381"/>
                </a:cubicBezTo>
                <a:cubicBezTo>
                  <a:pt x="380610" y="433843"/>
                  <a:pt x="344590" y="340131"/>
                  <a:pt x="246657" y="246657"/>
                </a:cubicBezTo>
                <a:cubicBezTo>
                  <a:pt x="148724" y="153183"/>
                  <a:pt x="66333" y="59897"/>
                  <a:pt x="0" y="0"/>
                </a:cubicBezTo>
                <a:close/>
              </a:path>
              <a:path w="3541799" h="1006761" stroke="0" extrusionOk="0">
                <a:moveTo>
                  <a:pt x="0" y="0"/>
                </a:moveTo>
                <a:cubicBezTo>
                  <a:pt x="120680" y="-21645"/>
                  <a:pt x="313542" y="10005"/>
                  <a:pt x="445635" y="0"/>
                </a:cubicBezTo>
                <a:cubicBezTo>
                  <a:pt x="577728" y="-10005"/>
                  <a:pt x="686587" y="7354"/>
                  <a:pt x="860885" y="0"/>
                </a:cubicBezTo>
                <a:cubicBezTo>
                  <a:pt x="1035183" y="-7354"/>
                  <a:pt x="1211566" y="24110"/>
                  <a:pt x="1397673" y="0"/>
                </a:cubicBezTo>
                <a:cubicBezTo>
                  <a:pt x="1583780" y="-24110"/>
                  <a:pt x="1643694" y="40204"/>
                  <a:pt x="1843308" y="0"/>
                </a:cubicBezTo>
                <a:cubicBezTo>
                  <a:pt x="2042922" y="-40204"/>
                  <a:pt x="2164957" y="25443"/>
                  <a:pt x="2258558" y="0"/>
                </a:cubicBezTo>
                <a:cubicBezTo>
                  <a:pt x="2352159" y="-25443"/>
                  <a:pt x="2713442" y="85482"/>
                  <a:pt x="3038419" y="0"/>
                </a:cubicBezTo>
                <a:cubicBezTo>
                  <a:pt x="3170606" y="71284"/>
                  <a:pt x="3159468" y="148476"/>
                  <a:pt x="3300177" y="261758"/>
                </a:cubicBezTo>
                <a:cubicBezTo>
                  <a:pt x="3440886" y="375040"/>
                  <a:pt x="3460686" y="476735"/>
                  <a:pt x="3541799" y="503381"/>
                </a:cubicBezTo>
                <a:cubicBezTo>
                  <a:pt x="3497420" y="597583"/>
                  <a:pt x="3366892" y="643871"/>
                  <a:pt x="3295143" y="750037"/>
                </a:cubicBezTo>
                <a:cubicBezTo>
                  <a:pt x="3223394" y="856203"/>
                  <a:pt x="3080772" y="944328"/>
                  <a:pt x="3038419" y="1006761"/>
                </a:cubicBezTo>
                <a:cubicBezTo>
                  <a:pt x="2936370" y="1023980"/>
                  <a:pt x="2774484" y="966320"/>
                  <a:pt x="2532016" y="1006761"/>
                </a:cubicBezTo>
                <a:cubicBezTo>
                  <a:pt x="2289548" y="1047202"/>
                  <a:pt x="2254442" y="981189"/>
                  <a:pt x="1995228" y="1006761"/>
                </a:cubicBezTo>
                <a:cubicBezTo>
                  <a:pt x="1736014" y="1032333"/>
                  <a:pt x="1744938" y="999934"/>
                  <a:pt x="1579978" y="1006761"/>
                </a:cubicBezTo>
                <a:cubicBezTo>
                  <a:pt x="1415018" y="1013588"/>
                  <a:pt x="1308252" y="999892"/>
                  <a:pt x="1103959" y="1006761"/>
                </a:cubicBezTo>
                <a:cubicBezTo>
                  <a:pt x="899666" y="1013630"/>
                  <a:pt x="719936" y="953140"/>
                  <a:pt x="536787" y="1006761"/>
                </a:cubicBezTo>
                <a:cubicBezTo>
                  <a:pt x="353638" y="1060382"/>
                  <a:pt x="241308" y="989151"/>
                  <a:pt x="0" y="1006761"/>
                </a:cubicBezTo>
                <a:cubicBezTo>
                  <a:pt x="43252" y="948862"/>
                  <a:pt x="134141" y="887826"/>
                  <a:pt x="241623" y="765139"/>
                </a:cubicBezTo>
                <a:cubicBezTo>
                  <a:pt x="349104" y="642452"/>
                  <a:pt x="409747" y="643814"/>
                  <a:pt x="503381" y="503381"/>
                </a:cubicBezTo>
                <a:cubicBezTo>
                  <a:pt x="401011" y="448424"/>
                  <a:pt x="380628" y="357559"/>
                  <a:pt x="261758" y="261758"/>
                </a:cubicBezTo>
                <a:cubicBezTo>
                  <a:pt x="142888" y="165957"/>
                  <a:pt x="110130" y="53632"/>
                  <a:pt x="0" y="0"/>
                </a:cubicBezTo>
                <a:close/>
              </a:path>
            </a:pathLst>
          </a:custGeom>
          <a:solidFill>
            <a:schemeClr val="bg1"/>
          </a:solidFill>
          <a:ln>
            <a:solidFill>
              <a:schemeClr val="bg1"/>
            </a:solidFill>
            <a:extLst>
              <a:ext uri="{C807C97D-BFC1-408E-A445-0C87EB9F89A2}">
                <ask:lineSketchStyleProps xmlns:ask="http://schemas.microsoft.com/office/drawing/2018/sketchyshapes" sd="2698583034">
                  <a:prstGeom prst="chevron">
                    <a:avLst/>
                  </a:prstGeom>
                  <ask:type>
                    <ask:lineSketchScribble/>
                  </ask:type>
                </ask:lineSketchStyleProps>
              </a:ext>
            </a:extLst>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solidFill>
                  <a:srgbClr val="D4B186"/>
                </a:solidFill>
                <a:latin typeface="Amasis MT Pro Black" panose="02040A04050005020304" pitchFamily="18" charset="0"/>
              </a:rPr>
              <a:t>Introduction</a:t>
            </a:r>
            <a:endParaRPr lang="he-IL" sz="2800" dirty="0">
              <a:solidFill>
                <a:srgbClr val="D4B186"/>
              </a:solidFill>
              <a:latin typeface="Amasis MT Pro Black" panose="02040A04050005020304" pitchFamily="18" charset="0"/>
            </a:endParaRPr>
          </a:p>
        </p:txBody>
      </p:sp>
      <p:sp>
        <p:nvSpPr>
          <p:cNvPr id="7" name="חץ: סוגר זוויתי 6">
            <a:extLst>
              <a:ext uri="{FF2B5EF4-FFF2-40B4-BE49-F238E27FC236}">
                <a16:creationId xmlns:a16="http://schemas.microsoft.com/office/drawing/2014/main" id="{4F3CED62-B718-3491-7716-68386332215F}"/>
              </a:ext>
            </a:extLst>
          </p:cNvPr>
          <p:cNvSpPr/>
          <p:nvPr/>
        </p:nvSpPr>
        <p:spPr>
          <a:xfrm>
            <a:off x="3919437" y="2925620"/>
            <a:ext cx="3477875" cy="1006761"/>
          </a:xfrm>
          <a:custGeom>
            <a:avLst/>
            <a:gdLst>
              <a:gd name="connsiteX0" fmla="*/ 0 w 3477875"/>
              <a:gd name="connsiteY0" fmla="*/ 0 h 1006761"/>
              <a:gd name="connsiteX1" fmla="*/ 594899 w 3477875"/>
              <a:gd name="connsiteY1" fmla="*/ 0 h 1006761"/>
              <a:gd name="connsiteX2" fmla="*/ 1100563 w 3477875"/>
              <a:gd name="connsiteY2" fmla="*/ 0 h 1006761"/>
              <a:gd name="connsiteX3" fmla="*/ 1695462 w 3477875"/>
              <a:gd name="connsiteY3" fmla="*/ 0 h 1006761"/>
              <a:gd name="connsiteX4" fmla="*/ 2290361 w 3477875"/>
              <a:gd name="connsiteY4" fmla="*/ 0 h 1006761"/>
              <a:gd name="connsiteX5" fmla="*/ 2974495 w 3477875"/>
              <a:gd name="connsiteY5" fmla="*/ 0 h 1006761"/>
              <a:gd name="connsiteX6" fmla="*/ 3216117 w 3477875"/>
              <a:gd name="connsiteY6" fmla="*/ 241623 h 1006761"/>
              <a:gd name="connsiteX7" fmla="*/ 3477875 w 3477875"/>
              <a:gd name="connsiteY7" fmla="*/ 503381 h 1006761"/>
              <a:gd name="connsiteX8" fmla="*/ 3231219 w 3477875"/>
              <a:gd name="connsiteY8" fmla="*/ 750037 h 1006761"/>
              <a:gd name="connsiteX9" fmla="*/ 2974495 w 3477875"/>
              <a:gd name="connsiteY9" fmla="*/ 1006761 h 1006761"/>
              <a:gd name="connsiteX10" fmla="*/ 2320106 w 3477875"/>
              <a:gd name="connsiteY10" fmla="*/ 1006761 h 1006761"/>
              <a:gd name="connsiteX11" fmla="*/ 1695462 w 3477875"/>
              <a:gd name="connsiteY11" fmla="*/ 1006761 h 1006761"/>
              <a:gd name="connsiteX12" fmla="*/ 1130308 w 3477875"/>
              <a:gd name="connsiteY12" fmla="*/ 1006761 h 1006761"/>
              <a:gd name="connsiteX13" fmla="*/ 594899 w 3477875"/>
              <a:gd name="connsiteY13" fmla="*/ 1006761 h 1006761"/>
              <a:gd name="connsiteX14" fmla="*/ 0 w 3477875"/>
              <a:gd name="connsiteY14" fmla="*/ 1006761 h 1006761"/>
              <a:gd name="connsiteX15" fmla="*/ 246657 w 3477875"/>
              <a:gd name="connsiteY15" fmla="*/ 760105 h 1006761"/>
              <a:gd name="connsiteX16" fmla="*/ 503381 w 3477875"/>
              <a:gd name="connsiteY16" fmla="*/ 503381 h 1006761"/>
              <a:gd name="connsiteX17" fmla="*/ 256724 w 3477875"/>
              <a:gd name="connsiteY17" fmla="*/ 256724 h 1006761"/>
              <a:gd name="connsiteX18" fmla="*/ 0 w 3477875"/>
              <a:gd name="connsiteY18"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77875" h="1006761" fill="none" extrusionOk="0">
                <a:moveTo>
                  <a:pt x="0" y="0"/>
                </a:moveTo>
                <a:cubicBezTo>
                  <a:pt x="223720" y="-19436"/>
                  <a:pt x="436593" y="65065"/>
                  <a:pt x="594899" y="0"/>
                </a:cubicBezTo>
                <a:cubicBezTo>
                  <a:pt x="753205" y="-65065"/>
                  <a:pt x="885513" y="42630"/>
                  <a:pt x="1100563" y="0"/>
                </a:cubicBezTo>
                <a:cubicBezTo>
                  <a:pt x="1315613" y="-42630"/>
                  <a:pt x="1414447" y="64700"/>
                  <a:pt x="1695462" y="0"/>
                </a:cubicBezTo>
                <a:cubicBezTo>
                  <a:pt x="1976477" y="-64700"/>
                  <a:pt x="2075106" y="24978"/>
                  <a:pt x="2290361" y="0"/>
                </a:cubicBezTo>
                <a:cubicBezTo>
                  <a:pt x="2505616" y="-24978"/>
                  <a:pt x="2817646" y="77356"/>
                  <a:pt x="2974495" y="0"/>
                </a:cubicBezTo>
                <a:cubicBezTo>
                  <a:pt x="3054327" y="30287"/>
                  <a:pt x="3118754" y="178352"/>
                  <a:pt x="3216117" y="241623"/>
                </a:cubicBezTo>
                <a:cubicBezTo>
                  <a:pt x="3313480" y="304894"/>
                  <a:pt x="3400593" y="470014"/>
                  <a:pt x="3477875" y="503381"/>
                </a:cubicBezTo>
                <a:cubicBezTo>
                  <a:pt x="3417689" y="589620"/>
                  <a:pt x="3282916" y="693733"/>
                  <a:pt x="3231219" y="750037"/>
                </a:cubicBezTo>
                <a:cubicBezTo>
                  <a:pt x="3179522" y="806341"/>
                  <a:pt x="3050698" y="902394"/>
                  <a:pt x="2974495" y="1006761"/>
                </a:cubicBezTo>
                <a:cubicBezTo>
                  <a:pt x="2835330" y="1034595"/>
                  <a:pt x="2541295" y="956332"/>
                  <a:pt x="2320106" y="1006761"/>
                </a:cubicBezTo>
                <a:cubicBezTo>
                  <a:pt x="2098917" y="1057190"/>
                  <a:pt x="1934936" y="961844"/>
                  <a:pt x="1695462" y="1006761"/>
                </a:cubicBezTo>
                <a:cubicBezTo>
                  <a:pt x="1455988" y="1051678"/>
                  <a:pt x="1362166" y="940128"/>
                  <a:pt x="1130308" y="1006761"/>
                </a:cubicBezTo>
                <a:cubicBezTo>
                  <a:pt x="898450" y="1073394"/>
                  <a:pt x="834338" y="953526"/>
                  <a:pt x="594899" y="1006761"/>
                </a:cubicBezTo>
                <a:cubicBezTo>
                  <a:pt x="355460" y="1059996"/>
                  <a:pt x="157211" y="965535"/>
                  <a:pt x="0" y="1006761"/>
                </a:cubicBezTo>
                <a:cubicBezTo>
                  <a:pt x="67053" y="909804"/>
                  <a:pt x="157850" y="904595"/>
                  <a:pt x="246657" y="760105"/>
                </a:cubicBezTo>
                <a:cubicBezTo>
                  <a:pt x="335464" y="615615"/>
                  <a:pt x="447035" y="611621"/>
                  <a:pt x="503381" y="503381"/>
                </a:cubicBezTo>
                <a:cubicBezTo>
                  <a:pt x="433519" y="448335"/>
                  <a:pt x="337019" y="278689"/>
                  <a:pt x="256724" y="256724"/>
                </a:cubicBezTo>
                <a:cubicBezTo>
                  <a:pt x="176429" y="234759"/>
                  <a:pt x="109676" y="85064"/>
                  <a:pt x="0" y="0"/>
                </a:cubicBezTo>
                <a:close/>
              </a:path>
              <a:path w="3477875" h="1006761" stroke="0" extrusionOk="0">
                <a:moveTo>
                  <a:pt x="0" y="0"/>
                </a:moveTo>
                <a:cubicBezTo>
                  <a:pt x="212255" y="-52440"/>
                  <a:pt x="332301" y="30409"/>
                  <a:pt x="535409" y="0"/>
                </a:cubicBezTo>
                <a:cubicBezTo>
                  <a:pt x="738517" y="-30409"/>
                  <a:pt x="889429" y="58674"/>
                  <a:pt x="1041073" y="0"/>
                </a:cubicBezTo>
                <a:cubicBezTo>
                  <a:pt x="1192717" y="-58674"/>
                  <a:pt x="1458321" y="13667"/>
                  <a:pt x="1665717" y="0"/>
                </a:cubicBezTo>
                <a:cubicBezTo>
                  <a:pt x="1873113" y="-13667"/>
                  <a:pt x="2092577" y="54040"/>
                  <a:pt x="2201126" y="0"/>
                </a:cubicBezTo>
                <a:cubicBezTo>
                  <a:pt x="2309675" y="-54040"/>
                  <a:pt x="2799621" y="82206"/>
                  <a:pt x="2974495" y="0"/>
                </a:cubicBezTo>
                <a:cubicBezTo>
                  <a:pt x="3086129" y="79641"/>
                  <a:pt x="3131286" y="201580"/>
                  <a:pt x="3216117" y="241623"/>
                </a:cubicBezTo>
                <a:cubicBezTo>
                  <a:pt x="3300949" y="281666"/>
                  <a:pt x="3337166" y="390099"/>
                  <a:pt x="3477875" y="503381"/>
                </a:cubicBezTo>
                <a:cubicBezTo>
                  <a:pt x="3442260" y="580333"/>
                  <a:pt x="3280862" y="646825"/>
                  <a:pt x="3226185" y="755071"/>
                </a:cubicBezTo>
                <a:cubicBezTo>
                  <a:pt x="3171508" y="863317"/>
                  <a:pt x="3063132" y="895517"/>
                  <a:pt x="2974495" y="1006761"/>
                </a:cubicBezTo>
                <a:cubicBezTo>
                  <a:pt x="2685794" y="1079757"/>
                  <a:pt x="2636792" y="985025"/>
                  <a:pt x="2320106" y="1006761"/>
                </a:cubicBezTo>
                <a:cubicBezTo>
                  <a:pt x="2003420" y="1028497"/>
                  <a:pt x="2047986" y="952523"/>
                  <a:pt x="1784697" y="1006761"/>
                </a:cubicBezTo>
                <a:cubicBezTo>
                  <a:pt x="1521408" y="1060999"/>
                  <a:pt x="1414931" y="981408"/>
                  <a:pt x="1160053" y="1006761"/>
                </a:cubicBezTo>
                <a:cubicBezTo>
                  <a:pt x="905175" y="1032114"/>
                  <a:pt x="781282" y="958225"/>
                  <a:pt x="654389" y="1006761"/>
                </a:cubicBezTo>
                <a:cubicBezTo>
                  <a:pt x="527496" y="1055297"/>
                  <a:pt x="258904" y="932509"/>
                  <a:pt x="0" y="1006761"/>
                </a:cubicBezTo>
                <a:cubicBezTo>
                  <a:pt x="48099" y="918869"/>
                  <a:pt x="196387" y="867235"/>
                  <a:pt x="261758" y="745003"/>
                </a:cubicBezTo>
                <a:cubicBezTo>
                  <a:pt x="327129" y="622771"/>
                  <a:pt x="416080" y="605495"/>
                  <a:pt x="503381" y="503381"/>
                </a:cubicBezTo>
                <a:cubicBezTo>
                  <a:pt x="431476" y="439580"/>
                  <a:pt x="401951" y="355431"/>
                  <a:pt x="266792" y="266792"/>
                </a:cubicBezTo>
                <a:cubicBezTo>
                  <a:pt x="131633" y="178153"/>
                  <a:pt x="77289" y="72150"/>
                  <a:pt x="0" y="0"/>
                </a:cubicBezTo>
                <a:close/>
              </a:path>
            </a:pathLst>
          </a:custGeom>
          <a:solidFill>
            <a:schemeClr val="bg1"/>
          </a:solidFill>
          <a:ln>
            <a:solidFill>
              <a:srgbClr val="4E8390"/>
            </a:solidFill>
            <a:extLst>
              <a:ext uri="{C807C97D-BFC1-408E-A445-0C87EB9F89A2}">
                <ask:lineSketchStyleProps xmlns:ask="http://schemas.microsoft.com/office/drawing/2018/sketchyshapes" sd="2698583034">
                  <a:prstGeom prst="chevr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ln>
                  <a:solidFill>
                    <a:srgbClr val="4E8390"/>
                  </a:solidFill>
                </a:ln>
                <a:solidFill>
                  <a:srgbClr val="4E8390"/>
                </a:solidFill>
              </a:rPr>
              <a:t>Background</a:t>
            </a:r>
            <a:endParaRPr lang="he-IL" sz="2800" dirty="0">
              <a:ln>
                <a:solidFill>
                  <a:srgbClr val="4E8390"/>
                </a:solidFill>
              </a:ln>
              <a:solidFill>
                <a:srgbClr val="4E8390"/>
              </a:solidFill>
            </a:endParaRPr>
          </a:p>
        </p:txBody>
      </p:sp>
      <p:sp>
        <p:nvSpPr>
          <p:cNvPr id="8" name="חץ: סוגר זוויתי 7">
            <a:extLst>
              <a:ext uri="{FF2B5EF4-FFF2-40B4-BE49-F238E27FC236}">
                <a16:creationId xmlns:a16="http://schemas.microsoft.com/office/drawing/2014/main" id="{2B6CD9A5-1FE2-3D4C-8BD5-C75498568E4C}"/>
              </a:ext>
            </a:extLst>
          </p:cNvPr>
          <p:cNvSpPr/>
          <p:nvPr/>
        </p:nvSpPr>
        <p:spPr>
          <a:xfrm>
            <a:off x="7218571" y="2925620"/>
            <a:ext cx="4733287" cy="1006761"/>
          </a:xfrm>
          <a:custGeom>
            <a:avLst/>
            <a:gdLst>
              <a:gd name="connsiteX0" fmla="*/ 0 w 4733287"/>
              <a:gd name="connsiteY0" fmla="*/ 0 h 1006761"/>
              <a:gd name="connsiteX1" fmla="*/ 444140 w 4733287"/>
              <a:gd name="connsiteY1" fmla="*/ 0 h 1006761"/>
              <a:gd name="connsiteX2" fmla="*/ 1015178 w 4733287"/>
              <a:gd name="connsiteY2" fmla="*/ 0 h 1006761"/>
              <a:gd name="connsiteX3" fmla="*/ 1628514 w 4733287"/>
              <a:gd name="connsiteY3" fmla="*/ 0 h 1006761"/>
              <a:gd name="connsiteX4" fmla="*/ 2114954 w 4733287"/>
              <a:gd name="connsiteY4" fmla="*/ 0 h 1006761"/>
              <a:gd name="connsiteX5" fmla="*/ 2559094 w 4733287"/>
              <a:gd name="connsiteY5" fmla="*/ 0 h 1006761"/>
              <a:gd name="connsiteX6" fmla="*/ 3172430 w 4733287"/>
              <a:gd name="connsiteY6" fmla="*/ 0 h 1006761"/>
              <a:gd name="connsiteX7" fmla="*/ 3743468 w 4733287"/>
              <a:gd name="connsiteY7" fmla="*/ 0 h 1006761"/>
              <a:gd name="connsiteX8" fmla="*/ 4229907 w 4733287"/>
              <a:gd name="connsiteY8" fmla="*/ 0 h 1006761"/>
              <a:gd name="connsiteX9" fmla="*/ 4471529 w 4733287"/>
              <a:gd name="connsiteY9" fmla="*/ 241623 h 1006761"/>
              <a:gd name="connsiteX10" fmla="*/ 4733287 w 4733287"/>
              <a:gd name="connsiteY10" fmla="*/ 503381 h 1006761"/>
              <a:gd name="connsiteX11" fmla="*/ 4476563 w 4733287"/>
              <a:gd name="connsiteY11" fmla="*/ 760105 h 1006761"/>
              <a:gd name="connsiteX12" fmla="*/ 4229907 w 4733287"/>
              <a:gd name="connsiteY12" fmla="*/ 1006761 h 1006761"/>
              <a:gd name="connsiteX13" fmla="*/ 3828066 w 4733287"/>
              <a:gd name="connsiteY13" fmla="*/ 1006761 h 1006761"/>
              <a:gd name="connsiteX14" fmla="*/ 3214729 w 4733287"/>
              <a:gd name="connsiteY14" fmla="*/ 1006761 h 1006761"/>
              <a:gd name="connsiteX15" fmla="*/ 2812888 w 4733287"/>
              <a:gd name="connsiteY15" fmla="*/ 1006761 h 1006761"/>
              <a:gd name="connsiteX16" fmla="*/ 2284150 w 4733287"/>
              <a:gd name="connsiteY16" fmla="*/ 1006761 h 1006761"/>
              <a:gd name="connsiteX17" fmla="*/ 1713112 w 4733287"/>
              <a:gd name="connsiteY17" fmla="*/ 1006761 h 1006761"/>
              <a:gd name="connsiteX18" fmla="*/ 1099776 w 4733287"/>
              <a:gd name="connsiteY18" fmla="*/ 1006761 h 1006761"/>
              <a:gd name="connsiteX19" fmla="*/ 486439 w 4733287"/>
              <a:gd name="connsiteY19" fmla="*/ 1006761 h 1006761"/>
              <a:gd name="connsiteX20" fmla="*/ 0 w 4733287"/>
              <a:gd name="connsiteY20" fmla="*/ 1006761 h 1006761"/>
              <a:gd name="connsiteX21" fmla="*/ 261758 w 4733287"/>
              <a:gd name="connsiteY21" fmla="*/ 745003 h 1006761"/>
              <a:gd name="connsiteX22" fmla="*/ 503381 w 4733287"/>
              <a:gd name="connsiteY22" fmla="*/ 503381 h 1006761"/>
              <a:gd name="connsiteX23" fmla="*/ 241623 w 4733287"/>
              <a:gd name="connsiteY23" fmla="*/ 241623 h 1006761"/>
              <a:gd name="connsiteX24" fmla="*/ 0 w 4733287"/>
              <a:gd name="connsiteY24"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33287" h="1006761" fill="none" extrusionOk="0">
                <a:moveTo>
                  <a:pt x="0" y="0"/>
                </a:moveTo>
                <a:cubicBezTo>
                  <a:pt x="201994" y="-44221"/>
                  <a:pt x="327457" y="33433"/>
                  <a:pt x="444140" y="0"/>
                </a:cubicBezTo>
                <a:cubicBezTo>
                  <a:pt x="560823" y="-33433"/>
                  <a:pt x="884863" y="62024"/>
                  <a:pt x="1015178" y="0"/>
                </a:cubicBezTo>
                <a:cubicBezTo>
                  <a:pt x="1145493" y="-62024"/>
                  <a:pt x="1389419" y="65897"/>
                  <a:pt x="1628514" y="0"/>
                </a:cubicBezTo>
                <a:cubicBezTo>
                  <a:pt x="1867609" y="-65897"/>
                  <a:pt x="1986344" y="22641"/>
                  <a:pt x="2114954" y="0"/>
                </a:cubicBezTo>
                <a:cubicBezTo>
                  <a:pt x="2243564" y="-22641"/>
                  <a:pt x="2436607" y="41951"/>
                  <a:pt x="2559094" y="0"/>
                </a:cubicBezTo>
                <a:cubicBezTo>
                  <a:pt x="2681581" y="-41951"/>
                  <a:pt x="2991529" y="24435"/>
                  <a:pt x="3172430" y="0"/>
                </a:cubicBezTo>
                <a:cubicBezTo>
                  <a:pt x="3353331" y="-24435"/>
                  <a:pt x="3496952" y="49753"/>
                  <a:pt x="3743468" y="0"/>
                </a:cubicBezTo>
                <a:cubicBezTo>
                  <a:pt x="3989984" y="-49753"/>
                  <a:pt x="3987191" y="29140"/>
                  <a:pt x="4229907" y="0"/>
                </a:cubicBezTo>
                <a:cubicBezTo>
                  <a:pt x="4318168" y="62231"/>
                  <a:pt x="4356926" y="153125"/>
                  <a:pt x="4471529" y="241623"/>
                </a:cubicBezTo>
                <a:cubicBezTo>
                  <a:pt x="4586132" y="330121"/>
                  <a:pt x="4638619" y="440253"/>
                  <a:pt x="4733287" y="503381"/>
                </a:cubicBezTo>
                <a:cubicBezTo>
                  <a:pt x="4632427" y="630500"/>
                  <a:pt x="4522225" y="671695"/>
                  <a:pt x="4476563" y="760105"/>
                </a:cubicBezTo>
                <a:cubicBezTo>
                  <a:pt x="4430901" y="848515"/>
                  <a:pt x="4261570" y="925962"/>
                  <a:pt x="4229907" y="1006761"/>
                </a:cubicBezTo>
                <a:cubicBezTo>
                  <a:pt x="4139988" y="1016753"/>
                  <a:pt x="4012013" y="969883"/>
                  <a:pt x="3828066" y="1006761"/>
                </a:cubicBezTo>
                <a:cubicBezTo>
                  <a:pt x="3644119" y="1043639"/>
                  <a:pt x="3349956" y="942055"/>
                  <a:pt x="3214729" y="1006761"/>
                </a:cubicBezTo>
                <a:cubicBezTo>
                  <a:pt x="3079502" y="1071467"/>
                  <a:pt x="2994936" y="976634"/>
                  <a:pt x="2812888" y="1006761"/>
                </a:cubicBezTo>
                <a:cubicBezTo>
                  <a:pt x="2630840" y="1036888"/>
                  <a:pt x="2472662" y="953732"/>
                  <a:pt x="2284150" y="1006761"/>
                </a:cubicBezTo>
                <a:cubicBezTo>
                  <a:pt x="2095638" y="1059790"/>
                  <a:pt x="1837914" y="980371"/>
                  <a:pt x="1713112" y="1006761"/>
                </a:cubicBezTo>
                <a:cubicBezTo>
                  <a:pt x="1588310" y="1033151"/>
                  <a:pt x="1357374" y="964183"/>
                  <a:pt x="1099776" y="1006761"/>
                </a:cubicBezTo>
                <a:cubicBezTo>
                  <a:pt x="842178" y="1049339"/>
                  <a:pt x="653324" y="957940"/>
                  <a:pt x="486439" y="1006761"/>
                </a:cubicBezTo>
                <a:cubicBezTo>
                  <a:pt x="319554" y="1055582"/>
                  <a:pt x="235609" y="999962"/>
                  <a:pt x="0" y="1006761"/>
                </a:cubicBezTo>
                <a:cubicBezTo>
                  <a:pt x="36982" y="914071"/>
                  <a:pt x="216014" y="850065"/>
                  <a:pt x="261758" y="745003"/>
                </a:cubicBezTo>
                <a:cubicBezTo>
                  <a:pt x="307503" y="639941"/>
                  <a:pt x="434048" y="582096"/>
                  <a:pt x="503381" y="503381"/>
                </a:cubicBezTo>
                <a:cubicBezTo>
                  <a:pt x="356067" y="403424"/>
                  <a:pt x="371983" y="355852"/>
                  <a:pt x="241623" y="241623"/>
                </a:cubicBezTo>
                <a:cubicBezTo>
                  <a:pt x="111263" y="127394"/>
                  <a:pt x="118604" y="107818"/>
                  <a:pt x="0" y="0"/>
                </a:cubicBezTo>
                <a:close/>
              </a:path>
              <a:path w="4733287" h="1006761" stroke="0" extrusionOk="0">
                <a:moveTo>
                  <a:pt x="0" y="0"/>
                </a:moveTo>
                <a:cubicBezTo>
                  <a:pt x="138559" y="-14385"/>
                  <a:pt x="249271" y="18831"/>
                  <a:pt x="444140" y="0"/>
                </a:cubicBezTo>
                <a:cubicBezTo>
                  <a:pt x="639009" y="-18831"/>
                  <a:pt x="655141" y="11664"/>
                  <a:pt x="845981" y="0"/>
                </a:cubicBezTo>
                <a:cubicBezTo>
                  <a:pt x="1036821" y="-11664"/>
                  <a:pt x="1250417" y="66841"/>
                  <a:pt x="1417019" y="0"/>
                </a:cubicBezTo>
                <a:cubicBezTo>
                  <a:pt x="1583621" y="-66841"/>
                  <a:pt x="1722759" y="27342"/>
                  <a:pt x="1861159" y="0"/>
                </a:cubicBezTo>
                <a:cubicBezTo>
                  <a:pt x="1999559" y="-27342"/>
                  <a:pt x="2141687" y="18253"/>
                  <a:pt x="2263000" y="0"/>
                </a:cubicBezTo>
                <a:cubicBezTo>
                  <a:pt x="2384313" y="-18253"/>
                  <a:pt x="2589514" y="24352"/>
                  <a:pt x="2707140" y="0"/>
                </a:cubicBezTo>
                <a:cubicBezTo>
                  <a:pt x="2824766" y="-24352"/>
                  <a:pt x="3168662" y="23608"/>
                  <a:pt x="3320477" y="0"/>
                </a:cubicBezTo>
                <a:cubicBezTo>
                  <a:pt x="3472292" y="-23608"/>
                  <a:pt x="3794925" y="51905"/>
                  <a:pt x="4229907" y="0"/>
                </a:cubicBezTo>
                <a:cubicBezTo>
                  <a:pt x="4303047" y="53644"/>
                  <a:pt x="4358260" y="170949"/>
                  <a:pt x="4481597" y="251691"/>
                </a:cubicBezTo>
                <a:cubicBezTo>
                  <a:pt x="4604934" y="332433"/>
                  <a:pt x="4673445" y="446429"/>
                  <a:pt x="4733287" y="503381"/>
                </a:cubicBezTo>
                <a:cubicBezTo>
                  <a:pt x="4695614" y="600231"/>
                  <a:pt x="4557827" y="674710"/>
                  <a:pt x="4481597" y="755071"/>
                </a:cubicBezTo>
                <a:cubicBezTo>
                  <a:pt x="4405367" y="835432"/>
                  <a:pt x="4319910" y="877979"/>
                  <a:pt x="4229907" y="1006761"/>
                </a:cubicBezTo>
                <a:cubicBezTo>
                  <a:pt x="4037097" y="1040089"/>
                  <a:pt x="3990794" y="1000036"/>
                  <a:pt x="3828066" y="1006761"/>
                </a:cubicBezTo>
                <a:cubicBezTo>
                  <a:pt x="3665338" y="1013486"/>
                  <a:pt x="3572429" y="971181"/>
                  <a:pt x="3341627" y="1006761"/>
                </a:cubicBezTo>
                <a:cubicBezTo>
                  <a:pt x="3110825" y="1042341"/>
                  <a:pt x="2880728" y="969876"/>
                  <a:pt x="2728290" y="1006761"/>
                </a:cubicBezTo>
                <a:cubicBezTo>
                  <a:pt x="2575852" y="1043646"/>
                  <a:pt x="2367668" y="955523"/>
                  <a:pt x="2157253" y="1006761"/>
                </a:cubicBezTo>
                <a:cubicBezTo>
                  <a:pt x="1946838" y="1057999"/>
                  <a:pt x="1903976" y="954369"/>
                  <a:pt x="1713112" y="1006761"/>
                </a:cubicBezTo>
                <a:cubicBezTo>
                  <a:pt x="1522248" y="1059153"/>
                  <a:pt x="1408234" y="954145"/>
                  <a:pt x="1268972" y="1006761"/>
                </a:cubicBezTo>
                <a:cubicBezTo>
                  <a:pt x="1129710" y="1059377"/>
                  <a:pt x="801106" y="985187"/>
                  <a:pt x="655636" y="1006761"/>
                </a:cubicBezTo>
                <a:cubicBezTo>
                  <a:pt x="510166" y="1028335"/>
                  <a:pt x="156458" y="951044"/>
                  <a:pt x="0" y="1006761"/>
                </a:cubicBezTo>
                <a:cubicBezTo>
                  <a:pt x="114418" y="874628"/>
                  <a:pt x="160407" y="884452"/>
                  <a:pt x="256724" y="750037"/>
                </a:cubicBezTo>
                <a:cubicBezTo>
                  <a:pt x="353041" y="615622"/>
                  <a:pt x="399386" y="626843"/>
                  <a:pt x="503381" y="503381"/>
                </a:cubicBezTo>
                <a:cubicBezTo>
                  <a:pt x="408544" y="414344"/>
                  <a:pt x="336573" y="297628"/>
                  <a:pt x="241623" y="241623"/>
                </a:cubicBezTo>
                <a:cubicBezTo>
                  <a:pt x="146673" y="185618"/>
                  <a:pt x="89680" y="83928"/>
                  <a:pt x="0" y="0"/>
                </a:cubicBezTo>
                <a:close/>
              </a:path>
            </a:pathLst>
          </a:custGeom>
          <a:solidFill>
            <a:schemeClr val="bg1"/>
          </a:solidFill>
          <a:ln>
            <a:solidFill>
              <a:srgbClr val="4E8390"/>
            </a:solidFill>
            <a:extLst>
              <a:ext uri="{C807C97D-BFC1-408E-A445-0C87EB9F89A2}">
                <ask:lineSketchStyleProps xmlns:ask="http://schemas.microsoft.com/office/drawing/2018/sketchyshapes" sd="2698583034">
                  <a:prstGeom prst="chevr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ln>
                  <a:solidFill>
                    <a:srgbClr val="4E8390"/>
                  </a:solidFill>
                </a:ln>
                <a:solidFill>
                  <a:srgbClr val="4E8390"/>
                </a:solidFill>
                <a:effectLst>
                  <a:glow rad="63500">
                    <a:schemeClr val="bg1">
                      <a:alpha val="40000"/>
                    </a:schemeClr>
                  </a:glow>
                </a:effectLst>
              </a:rPr>
              <a:t>Proposed Approach</a:t>
            </a:r>
            <a:endParaRPr lang="he-IL" sz="2800" dirty="0">
              <a:ln>
                <a:solidFill>
                  <a:srgbClr val="4E8390"/>
                </a:solidFill>
              </a:ln>
              <a:solidFill>
                <a:srgbClr val="4E8390"/>
              </a:solidFill>
              <a:effectLst>
                <a:glow rad="63500">
                  <a:schemeClr val="bg1">
                    <a:alpha val="40000"/>
                  </a:schemeClr>
                </a:glow>
              </a:effectLst>
            </a:endParaRPr>
          </a:p>
        </p:txBody>
      </p:sp>
    </p:spTree>
    <p:extLst>
      <p:ext uri="{BB962C8B-B14F-4D97-AF65-F5344CB8AC3E}">
        <p14:creationId xmlns:p14="http://schemas.microsoft.com/office/powerpoint/2010/main" val="336250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245534" y="-600363"/>
            <a:ext cx="5850466" cy="5024582"/>
          </a:xfrm>
        </p:spPr>
        <p:txBody>
          <a:bodyPr>
            <a:normAutofit/>
          </a:bodyPr>
          <a:lstStyle/>
          <a:p>
            <a:pPr algn="l">
              <a:lnSpc>
                <a:spcPct val="150000"/>
              </a:lnSpc>
            </a:pPr>
            <a:r>
              <a:rPr lang="en-US" b="1" dirty="0">
                <a:solidFill>
                  <a:srgbClr val="629CAA"/>
                </a:solidFill>
                <a:latin typeface="Amasis MT Pro Black" panose="02040A04050005020304" pitchFamily="18" charset="0"/>
              </a:rPr>
              <a:t>Privacy-Preserving Expectation Maximization (PPEM)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5489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1C10509-00E8-69D6-256D-C994F51CEB89}"/>
              </a:ext>
            </a:extLst>
          </p:cNvPr>
          <p:cNvSpPr/>
          <p:nvPr/>
        </p:nvSpPr>
        <p:spPr>
          <a:xfrm>
            <a:off x="1453567" y="365124"/>
            <a:ext cx="9284861"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a:xfrm>
            <a:off x="115453" y="365125"/>
            <a:ext cx="11961091" cy="1325563"/>
          </a:xfrm>
        </p:spPr>
        <p:txBody>
          <a:bodyPr/>
          <a:lstStyle/>
          <a:p>
            <a:pPr algn="ctr"/>
            <a:r>
              <a:rPr lang="en-US" b="1" dirty="0">
                <a:solidFill>
                  <a:srgbClr val="629CAA"/>
                </a:solidFill>
                <a:latin typeface="Amasis MT Pro Black" panose="02040A04050005020304" pitchFamily="18" charset="0"/>
              </a:rPr>
              <a:t>Privacy-Preserving EM (PPEM)</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To deploy such an algorithm in cloud environments, security and privacy issues need be considered to avoid data breaches or abuses by external malicious parties or even by cloud service providers.</a:t>
            </a:r>
            <a:endParaRPr lang="he-IL" dirty="0"/>
          </a:p>
        </p:txBody>
      </p:sp>
    </p:spTree>
    <p:extLst>
      <p:ext uri="{BB962C8B-B14F-4D97-AF65-F5344CB8AC3E}">
        <p14:creationId xmlns:p14="http://schemas.microsoft.com/office/powerpoint/2010/main" val="39641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230B254-B05A-A96B-2C60-7178CF42E63F}"/>
              </a:ext>
            </a:extLst>
          </p:cNvPr>
          <p:cNvSpPr/>
          <p:nvPr/>
        </p:nvSpPr>
        <p:spPr>
          <a:xfrm>
            <a:off x="1371599" y="365124"/>
            <a:ext cx="9448801"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Existing approaches for PPEM:</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85000" lnSpcReduction="10000"/>
          </a:bodyPr>
          <a:lstStyle/>
          <a:p>
            <a:pPr algn="just" rtl="0">
              <a:lnSpc>
                <a:spcPct val="150000"/>
              </a:lnSpc>
              <a:buFontTx/>
              <a:buChar char="-"/>
            </a:pPr>
            <a:r>
              <a:rPr lang="en-US" b="1" dirty="0">
                <a:ln>
                  <a:solidFill>
                    <a:srgbClr val="4E8390"/>
                  </a:solidFill>
                </a:ln>
                <a:solidFill>
                  <a:srgbClr val="4E8390"/>
                </a:solidFill>
                <a:effectLst>
                  <a:glow rad="63500">
                    <a:schemeClr val="bg1">
                      <a:alpha val="40000"/>
                    </a:schemeClr>
                  </a:glow>
                </a:effectLst>
              </a:rPr>
              <a:t>Differential Privacy (DP) based PPEM: </a:t>
            </a:r>
            <a:r>
              <a:rPr lang="en-US" dirty="0"/>
              <a:t>The DP-based PPEM approaches perturb the data to prevent sensitive information from being leaked. One such approach is the DP-EM algorithm that adds noise to the EM algorithm's update steps to ensure differential privacy.</a:t>
            </a:r>
          </a:p>
          <a:p>
            <a:pPr algn="just" rtl="0">
              <a:lnSpc>
                <a:spcPct val="150000"/>
              </a:lnSpc>
              <a:buFontTx/>
              <a:buChar char="-"/>
            </a:pPr>
            <a:r>
              <a:rPr lang="en-US" b="1" dirty="0">
                <a:ln>
                  <a:solidFill>
                    <a:srgbClr val="4E8390"/>
                  </a:solidFill>
                </a:ln>
                <a:solidFill>
                  <a:srgbClr val="4E8390"/>
                </a:solidFill>
                <a:effectLst>
                  <a:glow rad="63500">
                    <a:schemeClr val="bg1">
                      <a:alpha val="40000"/>
                    </a:schemeClr>
                  </a:glow>
                </a:effectLst>
              </a:rPr>
              <a:t>Homomorphic Encryption (HE) based PPEM: </a:t>
            </a:r>
            <a:r>
              <a:rPr lang="en-US" dirty="0"/>
              <a:t>Homomorphic encryption allows computation on encrypted data without decryption, enabling privacy-preserving computation. The HE-based PPEM approaches encrypt the data before using the EM algorithm, ensuring that sensitive information is not leaked.</a:t>
            </a:r>
          </a:p>
        </p:txBody>
      </p:sp>
    </p:spTree>
    <p:extLst>
      <p:ext uri="{BB962C8B-B14F-4D97-AF65-F5344CB8AC3E}">
        <p14:creationId xmlns:p14="http://schemas.microsoft.com/office/powerpoint/2010/main" val="2539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77500" lnSpcReduction="20000"/>
          </a:bodyPr>
          <a:lstStyle/>
          <a:p>
            <a:pPr algn="just" rtl="0">
              <a:lnSpc>
                <a:spcPct val="150000"/>
              </a:lnSpc>
              <a:buFontTx/>
              <a:buChar char="-"/>
            </a:pPr>
            <a:r>
              <a:rPr lang="en-US" b="1" dirty="0">
                <a:ln>
                  <a:solidFill>
                    <a:srgbClr val="4E8390"/>
                  </a:solidFill>
                </a:ln>
                <a:solidFill>
                  <a:srgbClr val="4E8390"/>
                </a:solidFill>
                <a:effectLst>
                  <a:glow rad="63500">
                    <a:schemeClr val="bg1">
                      <a:alpha val="40000"/>
                    </a:schemeClr>
                  </a:glow>
                </a:effectLst>
              </a:rPr>
              <a:t>Federated Learning based PPEM:</a:t>
            </a:r>
            <a:r>
              <a:rPr lang="en-US" dirty="0">
                <a:ln>
                  <a:solidFill>
                    <a:srgbClr val="4E8390"/>
                  </a:solidFill>
                </a:ln>
                <a:solidFill>
                  <a:srgbClr val="4E8390"/>
                </a:solidFill>
                <a:effectLst>
                  <a:glow rad="63500">
                    <a:schemeClr val="bg1">
                      <a:alpha val="40000"/>
                    </a:schemeClr>
                  </a:glow>
                </a:effectLst>
              </a:rPr>
              <a:t> </a:t>
            </a:r>
            <a:r>
              <a:rPr lang="en-US" dirty="0"/>
              <a:t>Federated Learning is a machine learning technique that enables training on decentralized data. The Federated EM algorithm is a variant of the EM algorithm that uses Federated Learning to train a model on multiple devices without centralizing the data. </a:t>
            </a:r>
          </a:p>
          <a:p>
            <a:pPr algn="just" rtl="0">
              <a:lnSpc>
                <a:spcPct val="150000"/>
              </a:lnSpc>
              <a:buFontTx/>
              <a:buChar char="-"/>
            </a:pPr>
            <a:r>
              <a:rPr lang="en-US" dirty="0"/>
              <a:t> </a:t>
            </a:r>
            <a:r>
              <a:rPr lang="en-US" b="1" dirty="0">
                <a:ln>
                  <a:solidFill>
                    <a:srgbClr val="4E8390"/>
                  </a:solidFill>
                </a:ln>
                <a:solidFill>
                  <a:srgbClr val="4E8390"/>
                </a:solidFill>
                <a:effectLst>
                  <a:glow rad="63500">
                    <a:schemeClr val="bg1">
                      <a:alpha val="40000"/>
                    </a:schemeClr>
                  </a:glow>
                </a:effectLst>
              </a:rPr>
              <a:t>Secure Multi-Party Computation (SMPC) based PPEM: </a:t>
            </a:r>
            <a:r>
              <a:rPr lang="en-US" dirty="0"/>
              <a:t>Secure Multi-Party Computation (SMPC) is a cryptographic protocol that allows multiple parties to compute a function while keeping their inputs private. SMPC-based PPEM approaches enable multiple parties to run the EM algorithm on their local data without sharing it, ensuring privacy.</a:t>
            </a:r>
            <a:endParaRPr lang="he-IL" dirty="0"/>
          </a:p>
        </p:txBody>
      </p:sp>
      <p:sp>
        <p:nvSpPr>
          <p:cNvPr id="7" name="מלבן 6">
            <a:extLst>
              <a:ext uri="{FF2B5EF4-FFF2-40B4-BE49-F238E27FC236}">
                <a16:creationId xmlns:a16="http://schemas.microsoft.com/office/drawing/2014/main" id="{3DE7AE87-3878-9774-1C89-FAF02BBE7C32}"/>
              </a:ext>
            </a:extLst>
          </p:cNvPr>
          <p:cNvSpPr/>
          <p:nvPr/>
        </p:nvSpPr>
        <p:spPr>
          <a:xfrm>
            <a:off x="1371599" y="365124"/>
            <a:ext cx="9448801"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5FD31F48-C3D2-28E1-7821-DA5B0C05E9DC}"/>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Existing approaches for PPEM: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3209750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167025" y="-486930"/>
            <a:ext cx="5850466" cy="3701184"/>
          </a:xfrm>
        </p:spPr>
        <p:txBody>
          <a:bodyPr>
            <a:normAutofit fontScale="90000"/>
          </a:bodyPr>
          <a:lstStyle/>
          <a:p>
            <a:pPr algn="l">
              <a:lnSpc>
                <a:spcPct val="150000"/>
              </a:lnSpc>
            </a:pPr>
            <a:r>
              <a:rPr lang="en-US" b="1" dirty="0">
                <a:solidFill>
                  <a:srgbClr val="629CAA"/>
                </a:solidFill>
                <a:latin typeface="Amasis MT Pro Black" panose="02040A04050005020304" pitchFamily="18" charset="0"/>
              </a:rPr>
              <a:t>Fully Homomorphic Encryption (FHE) and</a:t>
            </a:r>
            <a:br>
              <a:rPr lang="en-US" b="1" dirty="0">
                <a:solidFill>
                  <a:srgbClr val="629CAA"/>
                </a:solidFill>
                <a:latin typeface="Amasis MT Pro Black" panose="02040A04050005020304" pitchFamily="18" charset="0"/>
              </a:rPr>
            </a:br>
            <a:r>
              <a:rPr lang="en-US" b="1" dirty="0">
                <a:solidFill>
                  <a:srgbClr val="629CAA"/>
                </a:solidFill>
                <a:latin typeface="Amasis MT Pro Black" panose="02040A04050005020304" pitchFamily="18" charset="0"/>
              </a:rPr>
              <a:t>the CKKS scheme</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3295459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9EB3D26-EFAD-27B4-C6BC-D3BEBDA1B806}"/>
              </a:ext>
            </a:extLst>
          </p:cNvPr>
          <p:cNvSpPr/>
          <p:nvPr/>
        </p:nvSpPr>
        <p:spPr>
          <a:xfrm>
            <a:off x="757381" y="67324"/>
            <a:ext cx="10677237" cy="19211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Fully Homomorphic Encryption (FHE) and the CKKS scheme</a:t>
            </a: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200" b="1" dirty="0">
                <a:ln>
                  <a:solidFill>
                    <a:srgbClr val="4E8390"/>
                  </a:solidFill>
                </a:ln>
                <a:solidFill>
                  <a:srgbClr val="4E8390"/>
                </a:solidFill>
                <a:effectLst>
                  <a:glow rad="63500">
                    <a:schemeClr val="bg1">
                      <a:alpha val="40000"/>
                    </a:schemeClr>
                  </a:glow>
                </a:effectLst>
              </a:rPr>
              <a:t>Acknowledgement:</a:t>
            </a:r>
            <a:r>
              <a:rPr lang="en-US" sz="2200" b="1" dirty="0"/>
              <a:t> </a:t>
            </a:r>
            <a:r>
              <a:rPr lang="en-US" sz="2200" dirty="0"/>
              <a:t>Our project uses the </a:t>
            </a:r>
            <a:r>
              <a:rPr lang="en-US" sz="2200" dirty="0" err="1"/>
              <a:t>TenSEAL</a:t>
            </a:r>
            <a:r>
              <a:rPr lang="en-US" sz="2200" dirty="0"/>
              <a:t> library, which is an open-source library for homomorphic encryption in Python.</a:t>
            </a:r>
            <a:endParaRPr lang="he-IL" sz="2200" dirty="0"/>
          </a:p>
        </p:txBody>
      </p:sp>
      <p:pic>
        <p:nvPicPr>
          <p:cNvPr id="2052" name="Picture 4" descr="GitHub - OpenMined/TenSEAL: A library for doing homomorphic encryption  operations on tensors">
            <a:extLst>
              <a:ext uri="{FF2B5EF4-FFF2-40B4-BE49-F238E27FC236}">
                <a16:creationId xmlns:a16="http://schemas.microsoft.com/office/drawing/2014/main" id="{7EAC9F93-B224-EF77-A82D-C9C5C401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808" y="3329709"/>
            <a:ext cx="5964382" cy="298219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50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9EB3D26-EFAD-27B4-C6BC-D3BEBDA1B806}"/>
              </a:ext>
            </a:extLst>
          </p:cNvPr>
          <p:cNvSpPr/>
          <p:nvPr/>
        </p:nvSpPr>
        <p:spPr>
          <a:xfrm>
            <a:off x="487218" y="365124"/>
            <a:ext cx="11217563"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a:xfrm>
            <a:off x="599208" y="365125"/>
            <a:ext cx="10993582" cy="1325563"/>
          </a:xfrm>
        </p:spPr>
        <p:txBody>
          <a:bodyPr/>
          <a:lstStyle/>
          <a:p>
            <a:pPr algn="ctr"/>
            <a:r>
              <a:rPr lang="en-US" b="1" dirty="0">
                <a:solidFill>
                  <a:srgbClr val="629CAA"/>
                </a:solidFill>
                <a:latin typeface="Amasis MT Pro Black" panose="02040A04050005020304" pitchFamily="18" charset="0"/>
              </a:rPr>
              <a:t>Fully Homomorphic Encryption (FHE)</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200" b="1" dirty="0">
                    <a:ln>
                      <a:solidFill>
                        <a:srgbClr val="4E8390"/>
                      </a:solidFill>
                    </a:ln>
                    <a:solidFill>
                      <a:srgbClr val="4E8390"/>
                    </a:solidFill>
                    <a:effectLst>
                      <a:glow rad="63500">
                        <a:schemeClr val="bg1">
                          <a:alpha val="40000"/>
                        </a:schemeClr>
                      </a:glow>
                    </a:effectLst>
                  </a:rPr>
                  <a:t>Definition: </a:t>
                </a:r>
                <a:r>
                  <a:rPr lang="en-US" sz="2200" dirty="0"/>
                  <a:t>Fully Homomorphic Encryption (FHE) is an encryption technique that allows computations to be made on ciphertexts and generates results that when decrypted, correspond to the results of the same computations made on plaintexts.</a:t>
                </a:r>
              </a:p>
              <a:p>
                <a:pPr marL="0" indent="0" algn="just" rtl="0">
                  <a:lnSpc>
                    <a:spcPct val="150000"/>
                  </a:lnSpc>
                  <a:buNone/>
                </a:pPr>
                <a:r>
                  <a:rPr lang="en-US" sz="2200" dirty="0"/>
                  <a:t>In practice, for an application that needs to perform some computation </a:t>
                </a:r>
                <a14:m>
                  <m:oMath xmlns:m="http://schemas.openxmlformats.org/officeDocument/2006/math">
                    <m:r>
                      <a:rPr lang="en-US" sz="2200" i="1" dirty="0" smtClean="0">
                        <a:latin typeface="Cambria Math" panose="02040503050406030204" pitchFamily="18" charset="0"/>
                      </a:rPr>
                      <m:t>𝐹</m:t>
                    </m:r>
                  </m:oMath>
                </a14:m>
                <a:r>
                  <a:rPr lang="en-US" sz="2200" dirty="0"/>
                  <a:t> on data that is encrypted, the FHE scheme would provide some alternative computation </a:t>
                </a:r>
                <a14:m>
                  <m:oMath xmlns:m="http://schemas.openxmlformats.org/officeDocument/2006/math">
                    <m:r>
                      <a:rPr lang="en-US" sz="2200" i="1" dirty="0" smtClean="0">
                        <a:latin typeface="Cambria Math" panose="02040503050406030204" pitchFamily="18" charset="0"/>
                      </a:rPr>
                      <m:t>𝐹</m:t>
                    </m:r>
                    <m:r>
                      <a:rPr lang="en-US" sz="2200" i="1" dirty="0" smtClean="0">
                        <a:latin typeface="Cambria Math" panose="02040503050406030204" pitchFamily="18" charset="0"/>
                      </a:rPr>
                      <m:t>′</m:t>
                    </m:r>
                  </m:oMath>
                </a14:m>
                <a:r>
                  <a:rPr lang="en-US" sz="2200" dirty="0"/>
                  <a:t> which when applied directly over the encrypted data will result in the encryption of the application of </a:t>
                </a:r>
                <a14:m>
                  <m:oMath xmlns:m="http://schemas.openxmlformats.org/officeDocument/2006/math">
                    <m:r>
                      <a:rPr lang="en-US" sz="2200" i="1" dirty="0" smtClean="0">
                        <a:latin typeface="Cambria Math" panose="02040503050406030204" pitchFamily="18" charset="0"/>
                      </a:rPr>
                      <m:t>𝐹</m:t>
                    </m:r>
                  </m:oMath>
                </a14:m>
                <a:r>
                  <a:rPr lang="en-US" sz="2200" dirty="0"/>
                  <a:t> over the data in the clear. More formally:</a:t>
                </a:r>
              </a:p>
              <a:p>
                <a:pPr marL="0" indent="0" algn="ctr" rtl="0">
                  <a:lnSpc>
                    <a:spcPct val="150000"/>
                  </a:lnSpc>
                  <a:buNone/>
                </a:pPr>
                <a14:m>
                  <m:oMathPara xmlns:m="http://schemas.openxmlformats.org/officeDocument/2006/math">
                    <m:oMathParaPr>
                      <m:jc m:val="centerGroup"/>
                    </m:oMathParaPr>
                    <m:oMath xmlns:m="http://schemas.openxmlformats.org/officeDocument/2006/math">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𝑭</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r>
                        <a:rPr lang="en-US" sz="2200" b="1" i="1" dirty="0" err="1" smtClean="0">
                          <a:ln>
                            <a:solidFill>
                              <a:srgbClr val="4E8390"/>
                            </a:solidFill>
                          </a:ln>
                          <a:solidFill>
                            <a:srgbClr val="4E8390"/>
                          </a:solidFill>
                          <a:effectLst>
                            <a:glow rad="63500">
                              <a:schemeClr val="bg1">
                                <a:alpha val="40000"/>
                              </a:schemeClr>
                            </a:glow>
                          </a:effectLst>
                          <a:latin typeface="Cambria Math" panose="02040503050406030204" pitchFamily="18" charset="0"/>
                        </a:rPr>
                        <m:t>𝒖𝒏𝒆𝒏𝒄𝒓𝒚𝒑𝒕𝒆𝒅</m:t>
                      </m:r>
                      <m:r>
                        <a:rPr lang="en-US" sz="2200" b="1" i="1" dirty="0" err="1" smtClean="0">
                          <a:ln>
                            <a:solidFill>
                              <a:srgbClr val="4E8390"/>
                            </a:solidFill>
                          </a:ln>
                          <a:solidFill>
                            <a:srgbClr val="4E8390"/>
                          </a:solidFill>
                          <a:effectLst>
                            <a:glow rad="63500">
                              <a:schemeClr val="bg1">
                                <a:alpha val="40000"/>
                              </a:schemeClr>
                            </a:glow>
                          </a:effectLst>
                          <a:latin typeface="Cambria Math" panose="02040503050406030204" pitchFamily="18" charset="0"/>
                        </a:rPr>
                        <m:t>_</m:t>
                      </m:r>
                      <m:r>
                        <a:rPr lang="en-US" sz="2200" b="1" i="1" dirty="0" err="1" smtClean="0">
                          <a:ln>
                            <a:solidFill>
                              <a:srgbClr val="4E8390"/>
                            </a:solidFill>
                          </a:ln>
                          <a:solidFill>
                            <a:srgbClr val="4E8390"/>
                          </a:solidFill>
                          <a:effectLst>
                            <a:glow rad="63500">
                              <a:schemeClr val="bg1">
                                <a:alpha val="40000"/>
                              </a:schemeClr>
                            </a:glow>
                          </a:effectLst>
                          <a:latin typeface="Cambria Math" panose="02040503050406030204" pitchFamily="18" charset="0"/>
                        </a:rPr>
                        <m:t>𝒅𝒂𝒕𝒂</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 = </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𝑫𝒆𝒄𝒓𝒚𝒑𝒕</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𝑭</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r>
                        <a:rPr lang="en-US" sz="2200" b="1" i="1" dirty="0" err="1" smtClean="0">
                          <a:ln>
                            <a:solidFill>
                              <a:srgbClr val="4E8390"/>
                            </a:solidFill>
                          </a:ln>
                          <a:solidFill>
                            <a:srgbClr val="4E8390"/>
                          </a:solidFill>
                          <a:effectLst>
                            <a:glow rad="63500">
                              <a:schemeClr val="bg1">
                                <a:alpha val="40000"/>
                              </a:schemeClr>
                            </a:glow>
                          </a:effectLst>
                          <a:latin typeface="Cambria Math" panose="02040503050406030204" pitchFamily="18" charset="0"/>
                        </a:rPr>
                        <m:t>𝒆𝒏𝒄𝒓𝒚𝒑𝒕𝒆𝒅</m:t>
                      </m:r>
                      <m:r>
                        <a:rPr lang="en-US" sz="2200" b="1" i="1" dirty="0" err="1" smtClean="0">
                          <a:ln>
                            <a:solidFill>
                              <a:srgbClr val="4E8390"/>
                            </a:solidFill>
                          </a:ln>
                          <a:solidFill>
                            <a:srgbClr val="4E8390"/>
                          </a:solidFill>
                          <a:effectLst>
                            <a:glow rad="63500">
                              <a:schemeClr val="bg1">
                                <a:alpha val="40000"/>
                              </a:schemeClr>
                            </a:glow>
                          </a:effectLst>
                          <a:latin typeface="Cambria Math" panose="02040503050406030204" pitchFamily="18" charset="0"/>
                        </a:rPr>
                        <m:t>_</m:t>
                      </m:r>
                      <m:r>
                        <a:rPr lang="en-US" sz="2200" b="1" i="1" dirty="0" err="1" smtClean="0">
                          <a:ln>
                            <a:solidFill>
                              <a:srgbClr val="4E8390"/>
                            </a:solidFill>
                          </a:ln>
                          <a:solidFill>
                            <a:srgbClr val="4E8390"/>
                          </a:solidFill>
                          <a:effectLst>
                            <a:glow rad="63500">
                              <a:schemeClr val="bg1">
                                <a:alpha val="40000"/>
                              </a:schemeClr>
                            </a:glow>
                          </a:effectLst>
                          <a:latin typeface="Cambria Math" panose="02040503050406030204" pitchFamily="18" charset="0"/>
                        </a:rPr>
                        <m:t>𝒅𝒂𝒕𝒂</m:t>
                      </m:r>
                      <m:r>
                        <a:rPr lang="en-US" sz="22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oMath>
                  </m:oMathPara>
                </a14:m>
                <a:endParaRPr lang="he-IL" sz="2200" b="1" dirty="0">
                  <a:ln>
                    <a:solidFill>
                      <a:srgbClr val="4E8390"/>
                    </a:solidFill>
                  </a:ln>
                  <a:solidFill>
                    <a:srgbClr val="4E8390"/>
                  </a:solidFill>
                  <a:effectLst>
                    <a:glow rad="63500">
                      <a:schemeClr val="bg1">
                        <a:alpha val="40000"/>
                      </a:schemeClr>
                    </a:glow>
                  </a:effectLst>
                </a:endParaRP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754" r="-696"/>
                </a:stretch>
              </a:blipFill>
            </p:spPr>
            <p:txBody>
              <a:bodyPr/>
              <a:lstStyle/>
              <a:p>
                <a:r>
                  <a:rPr lang="he-IL">
                    <a:noFill/>
                  </a:rPr>
                  <a:t> </a:t>
                </a:r>
              </a:p>
            </p:txBody>
          </p:sp>
        </mc:Fallback>
      </mc:AlternateContent>
    </p:spTree>
    <p:extLst>
      <p:ext uri="{BB962C8B-B14F-4D97-AF65-F5344CB8AC3E}">
        <p14:creationId xmlns:p14="http://schemas.microsoft.com/office/powerpoint/2010/main" val="423998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6F5593A-6A99-DF96-0A85-07B8B46FB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530" y="1932549"/>
            <a:ext cx="5066940" cy="4169368"/>
          </a:xfrm>
          <a:prstGeom prst="rect">
            <a:avLst/>
          </a:prstGeom>
          <a:noFill/>
          <a:extLst>
            <a:ext uri="{909E8E84-426E-40DD-AFC4-6F175D3DCCD1}">
              <a14:hiddenFill xmlns:a14="http://schemas.microsoft.com/office/drawing/2010/main">
                <a:solidFill>
                  <a:srgbClr val="FFFFFF"/>
                </a:solidFill>
              </a14:hiddenFill>
            </a:ext>
          </a:extLst>
        </p:spPr>
      </p:pic>
      <p:sp>
        <p:nvSpPr>
          <p:cNvPr id="9" name="מלבן 8">
            <a:extLst>
              <a:ext uri="{FF2B5EF4-FFF2-40B4-BE49-F238E27FC236}">
                <a16:creationId xmlns:a16="http://schemas.microsoft.com/office/drawing/2014/main" id="{FBBA0347-459E-EF0B-8895-34BB7F21D3BD}"/>
              </a:ext>
            </a:extLst>
          </p:cNvPr>
          <p:cNvSpPr/>
          <p:nvPr/>
        </p:nvSpPr>
        <p:spPr>
          <a:xfrm>
            <a:off x="487218" y="365124"/>
            <a:ext cx="11217563"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כותרת 1">
            <a:extLst>
              <a:ext uri="{FF2B5EF4-FFF2-40B4-BE49-F238E27FC236}">
                <a16:creationId xmlns:a16="http://schemas.microsoft.com/office/drawing/2014/main" id="{A262D5F5-C24D-3947-D175-21D8284BE509}"/>
              </a:ext>
            </a:extLst>
          </p:cNvPr>
          <p:cNvSpPr>
            <a:spLocks noGrp="1"/>
          </p:cNvSpPr>
          <p:nvPr>
            <p:ph type="title"/>
          </p:nvPr>
        </p:nvSpPr>
        <p:spPr>
          <a:xfrm>
            <a:off x="599208" y="365125"/>
            <a:ext cx="10993582" cy="1325563"/>
          </a:xfrm>
        </p:spPr>
        <p:txBody>
          <a:bodyPr/>
          <a:lstStyle/>
          <a:p>
            <a:pPr algn="ctr"/>
            <a:r>
              <a:rPr lang="en-US" b="1" dirty="0">
                <a:solidFill>
                  <a:srgbClr val="629CAA"/>
                </a:solidFill>
                <a:latin typeface="Amasis MT Pro Black" panose="02040A04050005020304" pitchFamily="18" charset="0"/>
              </a:rPr>
              <a:t>Fully Homomorphic Encryption (FHE)</a:t>
            </a:r>
          </a:p>
        </p:txBody>
      </p:sp>
    </p:spTree>
    <p:extLst>
      <p:ext uri="{BB962C8B-B14F-4D97-AF65-F5344CB8AC3E}">
        <p14:creationId xmlns:p14="http://schemas.microsoft.com/office/powerpoint/2010/main" val="295598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200" dirty="0"/>
                  <a:t>Formally, an FHE scheme is a tuple of four algorithms </a:t>
                </a:r>
                <a14:m>
                  <m:oMath xmlns:m="http://schemas.openxmlformats.org/officeDocument/2006/math">
                    <m:r>
                      <a:rPr lang="en-US" sz="2200" i="1" dirty="0" smtClean="0">
                        <a:latin typeface="Cambria Math" panose="02040503050406030204" pitchFamily="18" charset="0"/>
                      </a:rPr>
                      <m:t>(</m:t>
                    </m:r>
                    <m:r>
                      <a:rPr lang="en-US" sz="2200" i="1" dirty="0">
                        <a:latin typeface="Cambria Math" panose="02040503050406030204" pitchFamily="18" charset="0"/>
                      </a:rPr>
                      <m:t>𝐺𝑒𝑛</m:t>
                    </m:r>
                    <m:r>
                      <a:rPr lang="en-US" sz="2200" i="1" dirty="0">
                        <a:latin typeface="Cambria Math" panose="02040503050406030204" pitchFamily="18" charset="0"/>
                      </a:rPr>
                      <m:t>, </m:t>
                    </m:r>
                    <m:r>
                      <a:rPr lang="en-US" sz="2200" i="1" dirty="0">
                        <a:latin typeface="Cambria Math" panose="02040503050406030204" pitchFamily="18" charset="0"/>
                      </a:rPr>
                      <m:t>𝐸𝑛𝑐</m:t>
                    </m:r>
                    <m:r>
                      <a:rPr lang="en-US" sz="2200" i="1" dirty="0">
                        <a:latin typeface="Cambria Math" panose="02040503050406030204" pitchFamily="18" charset="0"/>
                      </a:rPr>
                      <m:t>, </m:t>
                    </m:r>
                    <m:r>
                      <a:rPr lang="en-US" sz="2200" i="1" dirty="0">
                        <a:latin typeface="Cambria Math" panose="02040503050406030204" pitchFamily="18" charset="0"/>
                      </a:rPr>
                      <m:t>𝐷𝑒𝑐</m:t>
                    </m:r>
                    <m:r>
                      <a:rPr lang="en-US" sz="2200" i="1" dirty="0">
                        <a:latin typeface="Cambria Math" panose="02040503050406030204" pitchFamily="18" charset="0"/>
                      </a:rPr>
                      <m:t>, </m:t>
                    </m:r>
                    <m:r>
                      <a:rPr lang="en-US" sz="2200" i="1" dirty="0">
                        <a:latin typeface="Cambria Math" panose="02040503050406030204" pitchFamily="18" charset="0"/>
                      </a:rPr>
                      <m:t>𝐸𝑣𝑎𝑙</m:t>
                    </m:r>
                    <m:r>
                      <a:rPr lang="en-US" sz="2200" i="1" dirty="0" smtClean="0">
                        <a:latin typeface="Cambria Math" panose="02040503050406030204" pitchFamily="18" charset="0"/>
                      </a:rPr>
                      <m:t>)</m:t>
                    </m:r>
                  </m:oMath>
                </a14:m>
                <a:r>
                  <a:rPr lang="en-US" sz="2200" dirty="0"/>
                  <a:t> that satisfy the following properties:  </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754" r="-696"/>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מלבן 4">
                <a:extLst>
                  <a:ext uri="{FF2B5EF4-FFF2-40B4-BE49-F238E27FC236}">
                    <a16:creationId xmlns:a16="http://schemas.microsoft.com/office/drawing/2014/main" id="{E2D68CAA-D7F1-2036-F5D9-909D0C6AE9AB}"/>
                  </a:ext>
                </a:extLst>
              </p:cNvPr>
              <p:cNvSpPr/>
              <p:nvPr/>
            </p:nvSpPr>
            <p:spPr>
              <a:xfrm>
                <a:off x="415637" y="3202854"/>
                <a:ext cx="2272146" cy="2974109"/>
              </a:xfrm>
              <a:custGeom>
                <a:avLst/>
                <a:gdLst>
                  <a:gd name="connsiteX0" fmla="*/ 0 w 2272146"/>
                  <a:gd name="connsiteY0" fmla="*/ 0 h 2974109"/>
                  <a:gd name="connsiteX1" fmla="*/ 522594 w 2272146"/>
                  <a:gd name="connsiteY1" fmla="*/ 0 h 2974109"/>
                  <a:gd name="connsiteX2" fmla="*/ 1136073 w 2272146"/>
                  <a:gd name="connsiteY2" fmla="*/ 0 h 2974109"/>
                  <a:gd name="connsiteX3" fmla="*/ 1726831 w 2272146"/>
                  <a:gd name="connsiteY3" fmla="*/ 0 h 2974109"/>
                  <a:gd name="connsiteX4" fmla="*/ 2272146 w 2272146"/>
                  <a:gd name="connsiteY4" fmla="*/ 0 h 2974109"/>
                  <a:gd name="connsiteX5" fmla="*/ 2272146 w 2272146"/>
                  <a:gd name="connsiteY5" fmla="*/ 624563 h 2974109"/>
                  <a:gd name="connsiteX6" fmla="*/ 2272146 w 2272146"/>
                  <a:gd name="connsiteY6" fmla="*/ 1219385 h 2974109"/>
                  <a:gd name="connsiteX7" fmla="*/ 2272146 w 2272146"/>
                  <a:gd name="connsiteY7" fmla="*/ 1873689 h 2974109"/>
                  <a:gd name="connsiteX8" fmla="*/ 2272146 w 2272146"/>
                  <a:gd name="connsiteY8" fmla="*/ 2379287 h 2974109"/>
                  <a:gd name="connsiteX9" fmla="*/ 2272146 w 2272146"/>
                  <a:gd name="connsiteY9" fmla="*/ 2974109 h 2974109"/>
                  <a:gd name="connsiteX10" fmla="*/ 1749552 w 2272146"/>
                  <a:gd name="connsiteY10" fmla="*/ 2974109 h 2974109"/>
                  <a:gd name="connsiteX11" fmla="*/ 1136073 w 2272146"/>
                  <a:gd name="connsiteY11" fmla="*/ 2974109 h 2974109"/>
                  <a:gd name="connsiteX12" fmla="*/ 522594 w 2272146"/>
                  <a:gd name="connsiteY12" fmla="*/ 2974109 h 2974109"/>
                  <a:gd name="connsiteX13" fmla="*/ 0 w 2272146"/>
                  <a:gd name="connsiteY13" fmla="*/ 2974109 h 2974109"/>
                  <a:gd name="connsiteX14" fmla="*/ 0 w 2272146"/>
                  <a:gd name="connsiteY14" fmla="*/ 2438769 h 2974109"/>
                  <a:gd name="connsiteX15" fmla="*/ 0 w 2272146"/>
                  <a:gd name="connsiteY15" fmla="*/ 1843948 h 2974109"/>
                  <a:gd name="connsiteX16" fmla="*/ 0 w 2272146"/>
                  <a:gd name="connsiteY16" fmla="*/ 1338349 h 2974109"/>
                  <a:gd name="connsiteX17" fmla="*/ 0 w 2272146"/>
                  <a:gd name="connsiteY17" fmla="*/ 773268 h 2974109"/>
                  <a:gd name="connsiteX18" fmla="*/ 0 w 2272146"/>
                  <a:gd name="connsiteY18"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72146" h="2974109" extrusionOk="0">
                    <a:moveTo>
                      <a:pt x="0" y="0"/>
                    </a:moveTo>
                    <a:cubicBezTo>
                      <a:pt x="175814" y="22164"/>
                      <a:pt x="267877" y="19280"/>
                      <a:pt x="522594" y="0"/>
                    </a:cubicBezTo>
                    <a:cubicBezTo>
                      <a:pt x="777311" y="-19280"/>
                      <a:pt x="855208" y="19292"/>
                      <a:pt x="1136073" y="0"/>
                    </a:cubicBezTo>
                    <a:cubicBezTo>
                      <a:pt x="1416938" y="-19292"/>
                      <a:pt x="1509764" y="21710"/>
                      <a:pt x="1726831" y="0"/>
                    </a:cubicBezTo>
                    <a:cubicBezTo>
                      <a:pt x="1943898" y="-21710"/>
                      <a:pt x="2019256" y="19502"/>
                      <a:pt x="2272146" y="0"/>
                    </a:cubicBezTo>
                    <a:cubicBezTo>
                      <a:pt x="2241794" y="174945"/>
                      <a:pt x="2284575" y="404330"/>
                      <a:pt x="2272146" y="624563"/>
                    </a:cubicBezTo>
                    <a:cubicBezTo>
                      <a:pt x="2259717" y="844796"/>
                      <a:pt x="2268893" y="976213"/>
                      <a:pt x="2272146" y="1219385"/>
                    </a:cubicBezTo>
                    <a:cubicBezTo>
                      <a:pt x="2275399" y="1462557"/>
                      <a:pt x="2270135" y="1721319"/>
                      <a:pt x="2272146" y="1873689"/>
                    </a:cubicBezTo>
                    <a:cubicBezTo>
                      <a:pt x="2274157" y="2026059"/>
                      <a:pt x="2295938" y="2178881"/>
                      <a:pt x="2272146" y="2379287"/>
                    </a:cubicBezTo>
                    <a:cubicBezTo>
                      <a:pt x="2248354" y="2579693"/>
                      <a:pt x="2296075" y="2788850"/>
                      <a:pt x="2272146" y="2974109"/>
                    </a:cubicBezTo>
                    <a:cubicBezTo>
                      <a:pt x="2061018" y="2955919"/>
                      <a:pt x="2007800" y="2988095"/>
                      <a:pt x="1749552" y="2974109"/>
                    </a:cubicBezTo>
                    <a:cubicBezTo>
                      <a:pt x="1491304" y="2960123"/>
                      <a:pt x="1276566" y="2944836"/>
                      <a:pt x="1136073" y="2974109"/>
                    </a:cubicBezTo>
                    <a:cubicBezTo>
                      <a:pt x="995580" y="3003382"/>
                      <a:pt x="735619" y="2956718"/>
                      <a:pt x="522594" y="2974109"/>
                    </a:cubicBezTo>
                    <a:cubicBezTo>
                      <a:pt x="309569" y="2991500"/>
                      <a:pt x="238591" y="2957682"/>
                      <a:pt x="0" y="2974109"/>
                    </a:cubicBezTo>
                    <a:cubicBezTo>
                      <a:pt x="-12458" y="2780462"/>
                      <a:pt x="-11194" y="2616669"/>
                      <a:pt x="0" y="2438769"/>
                    </a:cubicBezTo>
                    <a:cubicBezTo>
                      <a:pt x="11194" y="2260869"/>
                      <a:pt x="-26464" y="1972564"/>
                      <a:pt x="0" y="1843948"/>
                    </a:cubicBezTo>
                    <a:cubicBezTo>
                      <a:pt x="26464" y="1715332"/>
                      <a:pt x="15696" y="1571072"/>
                      <a:pt x="0" y="1338349"/>
                    </a:cubicBezTo>
                    <a:cubicBezTo>
                      <a:pt x="-15696" y="1105626"/>
                      <a:pt x="25852" y="1023937"/>
                      <a:pt x="0" y="773268"/>
                    </a:cubicBezTo>
                    <a:cubicBezTo>
                      <a:pt x="-25852" y="522599"/>
                      <a:pt x="-33384" y="302104"/>
                      <a:pt x="0" y="0"/>
                    </a:cubicBezTo>
                    <a:close/>
                  </a:path>
                </a:pathLst>
              </a:custGeom>
              <a:noFill/>
              <a:ln w="38100">
                <a:solidFill>
                  <a:srgbClr val="629CAA"/>
                </a:solidFill>
                <a:extLst>
                  <a:ext uri="{C807C97D-BFC1-408E-A445-0C87EB9F89A2}">
                    <ask:lineSketchStyleProps xmlns:ask="http://schemas.microsoft.com/office/drawing/2018/sketchyshapes" sd="3689820584">
                      <a:prstGeom prst="rect">
                        <a:avLst/>
                      </a:prstGeom>
                      <ask:type>
                        <ask:lineSketchFreehand/>
                      </ask:type>
                    </ask:lineSketchStyleProps>
                  </a:ext>
                </a:extLst>
              </a:ln>
              <a:effectLst>
                <a:glow rad="101600">
                  <a:srgbClr val="629CAA">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just" defTabSz="914400" rtl="0" eaLnBrk="1" fontAlgn="auto" latinLnBrk="0" hangingPunct="1">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1700" b="1" i="1" u="none" strike="noStrike" kern="1200" cap="none" spc="0" normalizeH="0" baseline="0" noProof="0" dirty="0" smtClean="0">
                          <a:ln>
                            <a:solidFill>
                              <a:srgbClr val="4E8390"/>
                            </a:solidFill>
                          </a:ln>
                          <a:solidFill>
                            <a:srgbClr val="4E8390"/>
                          </a:solidFill>
                          <a:effectLst>
                            <a:glow rad="63500">
                              <a:schemeClr val="bg1">
                                <a:alpha val="40000"/>
                              </a:schemeClr>
                            </a:glow>
                          </a:effectLst>
                          <a:uLnTx/>
                          <a:uFillTx/>
                          <a:latin typeface="Cambria Math" panose="02040503050406030204" pitchFamily="18" charset="0"/>
                          <a:ea typeface="+mn-ea"/>
                          <a:cs typeface="+mn-cs"/>
                        </a:rPr>
                        <m:t>𝑮𝒆𝒏</m:t>
                      </m:r>
                      <m:r>
                        <a:rPr kumimoji="0" lang="en-US" sz="1700" b="1" i="1" u="none" strike="noStrike" kern="1200" cap="none" spc="0" normalizeH="0" baseline="0" noProof="0" dirty="0" smtClean="0">
                          <a:ln>
                            <a:solidFill>
                              <a:srgbClr val="4E8390"/>
                            </a:solidFill>
                          </a:ln>
                          <a:solidFill>
                            <a:srgbClr val="4E8390"/>
                          </a:solidFill>
                          <a:effectLst>
                            <a:glow rad="63500">
                              <a:schemeClr val="bg1">
                                <a:alpha val="40000"/>
                              </a:schemeClr>
                            </a:glow>
                          </a:effectLst>
                          <a:uLnTx/>
                          <a:uFillTx/>
                          <a:latin typeface="Cambria Math" panose="02040503050406030204" pitchFamily="18" charset="0"/>
                          <a:ea typeface="+mn-ea"/>
                          <a:cs typeface="+mn-cs"/>
                        </a:rPr>
                        <m:t>:</m:t>
                      </m:r>
                    </m:oMath>
                  </m:oMathPara>
                </a14:m>
                <a:endParaRPr kumimoji="0" lang="en-US" sz="1700" b="0" i="0" u="none" strike="noStrike" kern="1200" cap="none" spc="0" normalizeH="0" baseline="0" noProof="0" dirty="0">
                  <a:ln>
                    <a:solidFill>
                      <a:srgbClr val="4E8390"/>
                    </a:solidFill>
                  </a:ln>
                  <a:solidFill>
                    <a:srgbClr val="4E8390"/>
                  </a:solidFill>
                  <a:effectLst>
                    <a:glow rad="63500">
                      <a:schemeClr val="bg1">
                        <a:alpha val="40000"/>
                      </a:schemeClr>
                    </a:glow>
                  </a:effectLst>
                  <a:uLnTx/>
                  <a:uFillTx/>
                  <a:latin typeface="Calibri" panose="020F0502020204030204"/>
                  <a:ea typeface="+mn-ea"/>
                  <a:cs typeface="+mn-cs"/>
                </a:endParaRPr>
              </a:p>
              <a:p>
                <a:pPr marL="0" marR="0" lvl="0" indent="0" algn="ctr" defTabSz="914400" rtl="0" eaLnBrk="1" fontAlgn="auto" latinLnBrk="0" hangingPunct="1">
                  <a:lnSpc>
                    <a:spcPct val="150000"/>
                  </a:lnSpc>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The key generation algorithm takes a security parameter </a:t>
                </a:r>
                <a14:m>
                  <m:oMath xmlns:m="http://schemas.openxmlformats.org/officeDocument/2006/math">
                    <m:r>
                      <a:rPr kumimoji="0" lang="en-US" sz="17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𝑘</m:t>
                    </m:r>
                  </m:oMath>
                </a14:m>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as input and outputs a public key </a:t>
                </a:r>
                <a14:m>
                  <m:oMath xmlns:m="http://schemas.openxmlformats.org/officeDocument/2006/math">
                    <m:r>
                      <a:rPr kumimoji="0" lang="en-US" sz="17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𝑝𝑘</m:t>
                    </m:r>
                  </m:oMath>
                </a14:m>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and a secret key </a:t>
                </a:r>
                <a14:m>
                  <m:oMath xmlns:m="http://schemas.openxmlformats.org/officeDocument/2006/math">
                    <m:r>
                      <a:rPr kumimoji="0" lang="en-US" sz="17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𝑠𝑘</m:t>
                    </m:r>
                  </m:oMath>
                </a14:m>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mc:Choice>
        <mc:Fallback>
          <p:sp>
            <p:nvSpPr>
              <p:cNvPr id="5" name="מלבן 4">
                <a:extLst>
                  <a:ext uri="{FF2B5EF4-FFF2-40B4-BE49-F238E27FC236}">
                    <a16:creationId xmlns:a16="http://schemas.microsoft.com/office/drawing/2014/main" id="{E2D68CAA-D7F1-2036-F5D9-909D0C6AE9AB}"/>
                  </a:ext>
                </a:extLst>
              </p:cNvPr>
              <p:cNvSpPr>
                <a:spLocks noRot="1" noChangeAspect="1" noMove="1" noResize="1" noEditPoints="1" noAdjustHandles="1" noChangeArrowheads="1" noChangeShapeType="1" noTextEdit="1"/>
              </p:cNvSpPr>
              <p:nvPr/>
            </p:nvSpPr>
            <p:spPr>
              <a:xfrm>
                <a:off x="415637" y="3202854"/>
                <a:ext cx="2272146" cy="2974109"/>
              </a:xfrm>
              <a:prstGeom prst="rect">
                <a:avLst/>
              </a:prstGeom>
              <a:blipFill>
                <a:blip r:embed="rId3"/>
                <a:stretch>
                  <a:fillRect/>
                </a:stretch>
              </a:blipFill>
              <a:ln w="38100">
                <a:solidFill>
                  <a:srgbClr val="629CAA"/>
                </a:solidFill>
                <a:extLst>
                  <a:ext uri="{C807C97D-BFC1-408E-A445-0C87EB9F89A2}">
                    <ask:lineSketchStyleProps xmlns:ask="http://schemas.microsoft.com/office/drawing/2018/sketchyshapes" sd="3689820584">
                      <a:custGeom>
                        <a:avLst/>
                        <a:gdLst>
                          <a:gd name="connsiteX0" fmla="*/ 0 w 2272146"/>
                          <a:gd name="connsiteY0" fmla="*/ 0 h 2974109"/>
                          <a:gd name="connsiteX1" fmla="*/ 522594 w 2272146"/>
                          <a:gd name="connsiteY1" fmla="*/ 0 h 2974109"/>
                          <a:gd name="connsiteX2" fmla="*/ 1136073 w 2272146"/>
                          <a:gd name="connsiteY2" fmla="*/ 0 h 2974109"/>
                          <a:gd name="connsiteX3" fmla="*/ 1726831 w 2272146"/>
                          <a:gd name="connsiteY3" fmla="*/ 0 h 2974109"/>
                          <a:gd name="connsiteX4" fmla="*/ 2272146 w 2272146"/>
                          <a:gd name="connsiteY4" fmla="*/ 0 h 2974109"/>
                          <a:gd name="connsiteX5" fmla="*/ 2272146 w 2272146"/>
                          <a:gd name="connsiteY5" fmla="*/ 624563 h 2974109"/>
                          <a:gd name="connsiteX6" fmla="*/ 2272146 w 2272146"/>
                          <a:gd name="connsiteY6" fmla="*/ 1219385 h 2974109"/>
                          <a:gd name="connsiteX7" fmla="*/ 2272146 w 2272146"/>
                          <a:gd name="connsiteY7" fmla="*/ 1873689 h 2974109"/>
                          <a:gd name="connsiteX8" fmla="*/ 2272146 w 2272146"/>
                          <a:gd name="connsiteY8" fmla="*/ 2379287 h 2974109"/>
                          <a:gd name="connsiteX9" fmla="*/ 2272146 w 2272146"/>
                          <a:gd name="connsiteY9" fmla="*/ 2974109 h 2974109"/>
                          <a:gd name="connsiteX10" fmla="*/ 1749552 w 2272146"/>
                          <a:gd name="connsiteY10" fmla="*/ 2974109 h 2974109"/>
                          <a:gd name="connsiteX11" fmla="*/ 1136073 w 2272146"/>
                          <a:gd name="connsiteY11" fmla="*/ 2974109 h 2974109"/>
                          <a:gd name="connsiteX12" fmla="*/ 522594 w 2272146"/>
                          <a:gd name="connsiteY12" fmla="*/ 2974109 h 2974109"/>
                          <a:gd name="connsiteX13" fmla="*/ 0 w 2272146"/>
                          <a:gd name="connsiteY13" fmla="*/ 2974109 h 2974109"/>
                          <a:gd name="connsiteX14" fmla="*/ 0 w 2272146"/>
                          <a:gd name="connsiteY14" fmla="*/ 2438769 h 2974109"/>
                          <a:gd name="connsiteX15" fmla="*/ 0 w 2272146"/>
                          <a:gd name="connsiteY15" fmla="*/ 1843948 h 2974109"/>
                          <a:gd name="connsiteX16" fmla="*/ 0 w 2272146"/>
                          <a:gd name="connsiteY16" fmla="*/ 1338349 h 2974109"/>
                          <a:gd name="connsiteX17" fmla="*/ 0 w 2272146"/>
                          <a:gd name="connsiteY17" fmla="*/ 773268 h 2974109"/>
                          <a:gd name="connsiteX18" fmla="*/ 0 w 2272146"/>
                          <a:gd name="connsiteY18"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72146" h="2974109" extrusionOk="0">
                            <a:moveTo>
                              <a:pt x="0" y="0"/>
                            </a:moveTo>
                            <a:cubicBezTo>
                              <a:pt x="175814" y="22164"/>
                              <a:pt x="267877" y="19280"/>
                              <a:pt x="522594" y="0"/>
                            </a:cubicBezTo>
                            <a:cubicBezTo>
                              <a:pt x="777311" y="-19280"/>
                              <a:pt x="855208" y="19292"/>
                              <a:pt x="1136073" y="0"/>
                            </a:cubicBezTo>
                            <a:cubicBezTo>
                              <a:pt x="1416938" y="-19292"/>
                              <a:pt x="1509764" y="21710"/>
                              <a:pt x="1726831" y="0"/>
                            </a:cubicBezTo>
                            <a:cubicBezTo>
                              <a:pt x="1943898" y="-21710"/>
                              <a:pt x="2019256" y="19502"/>
                              <a:pt x="2272146" y="0"/>
                            </a:cubicBezTo>
                            <a:cubicBezTo>
                              <a:pt x="2241794" y="174945"/>
                              <a:pt x="2284575" y="404330"/>
                              <a:pt x="2272146" y="624563"/>
                            </a:cubicBezTo>
                            <a:cubicBezTo>
                              <a:pt x="2259717" y="844796"/>
                              <a:pt x="2268893" y="976213"/>
                              <a:pt x="2272146" y="1219385"/>
                            </a:cubicBezTo>
                            <a:cubicBezTo>
                              <a:pt x="2275399" y="1462557"/>
                              <a:pt x="2270135" y="1721319"/>
                              <a:pt x="2272146" y="1873689"/>
                            </a:cubicBezTo>
                            <a:cubicBezTo>
                              <a:pt x="2274157" y="2026059"/>
                              <a:pt x="2295938" y="2178881"/>
                              <a:pt x="2272146" y="2379287"/>
                            </a:cubicBezTo>
                            <a:cubicBezTo>
                              <a:pt x="2248354" y="2579693"/>
                              <a:pt x="2296075" y="2788850"/>
                              <a:pt x="2272146" y="2974109"/>
                            </a:cubicBezTo>
                            <a:cubicBezTo>
                              <a:pt x="2061018" y="2955919"/>
                              <a:pt x="2007800" y="2988095"/>
                              <a:pt x="1749552" y="2974109"/>
                            </a:cubicBezTo>
                            <a:cubicBezTo>
                              <a:pt x="1491304" y="2960123"/>
                              <a:pt x="1276566" y="2944836"/>
                              <a:pt x="1136073" y="2974109"/>
                            </a:cubicBezTo>
                            <a:cubicBezTo>
                              <a:pt x="995580" y="3003382"/>
                              <a:pt x="735619" y="2956718"/>
                              <a:pt x="522594" y="2974109"/>
                            </a:cubicBezTo>
                            <a:cubicBezTo>
                              <a:pt x="309569" y="2991500"/>
                              <a:pt x="238591" y="2957682"/>
                              <a:pt x="0" y="2974109"/>
                            </a:cubicBezTo>
                            <a:cubicBezTo>
                              <a:pt x="-12458" y="2780462"/>
                              <a:pt x="-11194" y="2616669"/>
                              <a:pt x="0" y="2438769"/>
                            </a:cubicBezTo>
                            <a:cubicBezTo>
                              <a:pt x="11194" y="2260869"/>
                              <a:pt x="-26464" y="1972564"/>
                              <a:pt x="0" y="1843948"/>
                            </a:cubicBezTo>
                            <a:cubicBezTo>
                              <a:pt x="26464" y="1715332"/>
                              <a:pt x="15696" y="1571072"/>
                              <a:pt x="0" y="1338349"/>
                            </a:cubicBezTo>
                            <a:cubicBezTo>
                              <a:pt x="-15696" y="1105626"/>
                              <a:pt x="25852" y="1023937"/>
                              <a:pt x="0" y="773268"/>
                            </a:cubicBezTo>
                            <a:cubicBezTo>
                              <a:pt x="-25852" y="522599"/>
                              <a:pt x="-33384" y="302104"/>
                              <a:pt x="0" y="0"/>
                            </a:cubicBezTo>
                            <a:close/>
                          </a:path>
                        </a:pathLst>
                      </a:custGeom>
                      <ask:type>
                        <ask:lineSketchFreehand/>
                      </ask:type>
                    </ask:lineSketchStyleProps>
                  </a:ext>
                </a:extLst>
              </a:ln>
              <a:effectLst>
                <a:glow rad="101600">
                  <a:srgbClr val="629CAA">
                    <a:alpha val="60000"/>
                  </a:srgbClr>
                </a:glow>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מלבן 5">
                <a:extLst>
                  <a:ext uri="{FF2B5EF4-FFF2-40B4-BE49-F238E27FC236}">
                    <a16:creationId xmlns:a16="http://schemas.microsoft.com/office/drawing/2014/main" id="{BFCB6B6C-F571-437A-B4BE-DBAA4FF70234}"/>
                  </a:ext>
                </a:extLst>
              </p:cNvPr>
              <p:cNvSpPr/>
              <p:nvPr/>
            </p:nvSpPr>
            <p:spPr>
              <a:xfrm>
                <a:off x="3034147" y="3202853"/>
                <a:ext cx="1999672" cy="2974109"/>
              </a:xfrm>
              <a:custGeom>
                <a:avLst/>
                <a:gdLst>
                  <a:gd name="connsiteX0" fmla="*/ 0 w 1999672"/>
                  <a:gd name="connsiteY0" fmla="*/ 0 h 2974109"/>
                  <a:gd name="connsiteX1" fmla="*/ 626564 w 1999672"/>
                  <a:gd name="connsiteY1" fmla="*/ 0 h 2974109"/>
                  <a:gd name="connsiteX2" fmla="*/ 1333115 w 1999672"/>
                  <a:gd name="connsiteY2" fmla="*/ 0 h 2974109"/>
                  <a:gd name="connsiteX3" fmla="*/ 1999672 w 1999672"/>
                  <a:gd name="connsiteY3" fmla="*/ 0 h 2974109"/>
                  <a:gd name="connsiteX4" fmla="*/ 1999672 w 1999672"/>
                  <a:gd name="connsiteY4" fmla="*/ 505599 h 2974109"/>
                  <a:gd name="connsiteX5" fmla="*/ 1999672 w 1999672"/>
                  <a:gd name="connsiteY5" fmla="*/ 1159903 h 2974109"/>
                  <a:gd name="connsiteX6" fmla="*/ 1999672 w 1999672"/>
                  <a:gd name="connsiteY6" fmla="*/ 1754724 h 2974109"/>
                  <a:gd name="connsiteX7" fmla="*/ 1999672 w 1999672"/>
                  <a:gd name="connsiteY7" fmla="*/ 2409028 h 2974109"/>
                  <a:gd name="connsiteX8" fmla="*/ 1999672 w 1999672"/>
                  <a:gd name="connsiteY8" fmla="*/ 2974109 h 2974109"/>
                  <a:gd name="connsiteX9" fmla="*/ 1353111 w 1999672"/>
                  <a:gd name="connsiteY9" fmla="*/ 2974109 h 2974109"/>
                  <a:gd name="connsiteX10" fmla="*/ 706551 w 1999672"/>
                  <a:gd name="connsiteY10" fmla="*/ 2974109 h 2974109"/>
                  <a:gd name="connsiteX11" fmla="*/ 0 w 1999672"/>
                  <a:gd name="connsiteY11" fmla="*/ 2974109 h 2974109"/>
                  <a:gd name="connsiteX12" fmla="*/ 0 w 1999672"/>
                  <a:gd name="connsiteY12" fmla="*/ 2319805 h 2974109"/>
                  <a:gd name="connsiteX13" fmla="*/ 0 w 1999672"/>
                  <a:gd name="connsiteY13" fmla="*/ 1784465 h 2974109"/>
                  <a:gd name="connsiteX14" fmla="*/ 0 w 1999672"/>
                  <a:gd name="connsiteY14" fmla="*/ 1249126 h 2974109"/>
                  <a:gd name="connsiteX15" fmla="*/ 0 w 1999672"/>
                  <a:gd name="connsiteY15" fmla="*/ 654304 h 2974109"/>
                  <a:gd name="connsiteX16" fmla="*/ 0 w 1999672"/>
                  <a:gd name="connsiteY16"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9672" h="2974109" extrusionOk="0">
                    <a:moveTo>
                      <a:pt x="0" y="0"/>
                    </a:moveTo>
                    <a:cubicBezTo>
                      <a:pt x="243915" y="25039"/>
                      <a:pt x="472456" y="-2970"/>
                      <a:pt x="626564" y="0"/>
                    </a:cubicBezTo>
                    <a:cubicBezTo>
                      <a:pt x="780672" y="2970"/>
                      <a:pt x="1062017" y="-21236"/>
                      <a:pt x="1333115" y="0"/>
                    </a:cubicBezTo>
                    <a:cubicBezTo>
                      <a:pt x="1604213" y="21236"/>
                      <a:pt x="1829138" y="-11620"/>
                      <a:pt x="1999672" y="0"/>
                    </a:cubicBezTo>
                    <a:cubicBezTo>
                      <a:pt x="2001849" y="167174"/>
                      <a:pt x="1999863" y="399587"/>
                      <a:pt x="1999672" y="505599"/>
                    </a:cubicBezTo>
                    <a:cubicBezTo>
                      <a:pt x="1999481" y="611611"/>
                      <a:pt x="1986259" y="952384"/>
                      <a:pt x="1999672" y="1159903"/>
                    </a:cubicBezTo>
                    <a:cubicBezTo>
                      <a:pt x="2013085" y="1367422"/>
                      <a:pt x="1992899" y="1514061"/>
                      <a:pt x="1999672" y="1754724"/>
                    </a:cubicBezTo>
                    <a:cubicBezTo>
                      <a:pt x="2006445" y="1995387"/>
                      <a:pt x="1997661" y="2256658"/>
                      <a:pt x="1999672" y="2409028"/>
                    </a:cubicBezTo>
                    <a:cubicBezTo>
                      <a:pt x="2001683" y="2561398"/>
                      <a:pt x="1985549" y="2778514"/>
                      <a:pt x="1999672" y="2974109"/>
                    </a:cubicBezTo>
                    <a:cubicBezTo>
                      <a:pt x="1731632" y="2968712"/>
                      <a:pt x="1609722" y="2944635"/>
                      <a:pt x="1353111" y="2974109"/>
                    </a:cubicBezTo>
                    <a:cubicBezTo>
                      <a:pt x="1096500" y="3003583"/>
                      <a:pt x="1001607" y="2973642"/>
                      <a:pt x="706551" y="2974109"/>
                    </a:cubicBezTo>
                    <a:cubicBezTo>
                      <a:pt x="411495" y="2974576"/>
                      <a:pt x="204543" y="3001592"/>
                      <a:pt x="0" y="2974109"/>
                    </a:cubicBezTo>
                    <a:cubicBezTo>
                      <a:pt x="-7648" y="2711606"/>
                      <a:pt x="13595" y="2641407"/>
                      <a:pt x="0" y="2319805"/>
                    </a:cubicBezTo>
                    <a:cubicBezTo>
                      <a:pt x="-13595" y="1998203"/>
                      <a:pt x="-22032" y="1964805"/>
                      <a:pt x="0" y="1784465"/>
                    </a:cubicBezTo>
                    <a:cubicBezTo>
                      <a:pt x="22032" y="1604125"/>
                      <a:pt x="-5034" y="1425691"/>
                      <a:pt x="0" y="1249126"/>
                    </a:cubicBezTo>
                    <a:cubicBezTo>
                      <a:pt x="5034" y="1072561"/>
                      <a:pt x="-28481" y="786130"/>
                      <a:pt x="0" y="654304"/>
                    </a:cubicBezTo>
                    <a:cubicBezTo>
                      <a:pt x="28481" y="522478"/>
                      <a:pt x="9040" y="218116"/>
                      <a:pt x="0" y="0"/>
                    </a:cubicBezTo>
                    <a:close/>
                  </a:path>
                </a:pathLst>
              </a:custGeom>
              <a:noFill/>
              <a:ln w="38100">
                <a:solidFill>
                  <a:srgbClr val="629CAA"/>
                </a:solidFill>
                <a:extLst>
                  <a:ext uri="{C807C97D-BFC1-408E-A445-0C87EB9F89A2}">
                    <ask:lineSketchStyleProps xmlns:ask="http://schemas.microsoft.com/office/drawing/2018/sketchyshapes" sd="3689820584">
                      <a:prstGeom prst="rect">
                        <a:avLst/>
                      </a:prstGeom>
                      <ask:type>
                        <ask:lineSketchFreehand/>
                      </ask:type>
                    </ask:lineSketchStyleProps>
                  </a:ext>
                </a:extLst>
              </a:ln>
              <a:effectLst>
                <a:glow rad="101600">
                  <a:srgbClr val="629CAA">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0">
                  <a:spcBef>
                    <a:spcPts val="1000"/>
                  </a:spcBef>
                </a:pPr>
                <a14:m>
                  <m:oMathPara xmlns:m="http://schemas.openxmlformats.org/officeDocument/2006/math">
                    <m:oMathParaPr>
                      <m:jc m:val="centerGroup"/>
                    </m:oMathParaPr>
                    <m:oMath xmlns:m="http://schemas.openxmlformats.org/officeDocument/2006/math">
                      <m:r>
                        <a:rPr lang="en-US" sz="17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𝑬𝒏𝒄</m:t>
                      </m:r>
                      <m:r>
                        <a:rPr lang="en-US" sz="17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oMath>
                  </m:oMathPara>
                </a14:m>
                <a:endParaRPr lang="en-US" sz="1700" b="1" dirty="0">
                  <a:ln>
                    <a:solidFill>
                      <a:srgbClr val="4E8390"/>
                    </a:solidFill>
                  </a:ln>
                  <a:solidFill>
                    <a:srgbClr val="4E8390"/>
                  </a:solidFill>
                  <a:effectLst>
                    <a:glow rad="63500">
                      <a:schemeClr val="bg1">
                        <a:alpha val="40000"/>
                      </a:schemeClr>
                    </a:glow>
                  </a:effectLst>
                </a:endParaRPr>
              </a:p>
              <a:p>
                <a:pPr lvl="0" algn="ctr" rtl="0">
                  <a:lnSpc>
                    <a:spcPct val="150000"/>
                  </a:lnSpc>
                </a:pPr>
                <a:r>
                  <a:rPr lang="en-US" sz="1700" dirty="0">
                    <a:solidFill>
                      <a:prstClr val="black"/>
                    </a:solidFill>
                  </a:rPr>
                  <a:t>The encryption algorithm takes a public key </a:t>
                </a:r>
                <a14:m>
                  <m:oMath xmlns:m="http://schemas.openxmlformats.org/officeDocument/2006/math">
                    <m:r>
                      <a:rPr lang="en-US" sz="1700" i="1" dirty="0" smtClean="0">
                        <a:solidFill>
                          <a:prstClr val="black"/>
                        </a:solidFill>
                        <a:latin typeface="Cambria Math" panose="02040503050406030204" pitchFamily="18" charset="0"/>
                      </a:rPr>
                      <m:t>𝑝𝑘</m:t>
                    </m:r>
                  </m:oMath>
                </a14:m>
                <a:r>
                  <a:rPr lang="en-US" sz="1700" dirty="0">
                    <a:solidFill>
                      <a:prstClr val="black"/>
                    </a:solidFill>
                  </a:rPr>
                  <a:t> and a message </a:t>
                </a:r>
                <a14:m>
                  <m:oMath xmlns:m="http://schemas.openxmlformats.org/officeDocument/2006/math">
                    <m:r>
                      <a:rPr lang="en-US" sz="1700" i="1" dirty="0" smtClean="0">
                        <a:solidFill>
                          <a:prstClr val="black"/>
                        </a:solidFill>
                        <a:latin typeface="Cambria Math" panose="02040503050406030204" pitchFamily="18" charset="0"/>
                      </a:rPr>
                      <m:t>𝑚</m:t>
                    </m:r>
                  </m:oMath>
                </a14:m>
                <a:r>
                  <a:rPr lang="en-US" sz="1700" dirty="0">
                    <a:solidFill>
                      <a:prstClr val="black"/>
                    </a:solidFill>
                  </a:rPr>
                  <a:t> as input and outputs a ciphertext </a:t>
                </a:r>
                <a14:m>
                  <m:oMath xmlns:m="http://schemas.openxmlformats.org/officeDocument/2006/math">
                    <m:r>
                      <a:rPr lang="en-US" sz="1700" i="1" dirty="0" smtClean="0">
                        <a:solidFill>
                          <a:prstClr val="black"/>
                        </a:solidFill>
                        <a:latin typeface="Cambria Math" panose="02040503050406030204" pitchFamily="18" charset="0"/>
                      </a:rPr>
                      <m:t>𝑐</m:t>
                    </m:r>
                  </m:oMath>
                </a14:m>
                <a:r>
                  <a:rPr lang="en-US" sz="1700" dirty="0">
                    <a:solidFill>
                      <a:prstClr val="black"/>
                    </a:solidFill>
                  </a:rPr>
                  <a:t>.</a:t>
                </a:r>
              </a:p>
            </p:txBody>
          </p:sp>
        </mc:Choice>
        <mc:Fallback>
          <p:sp>
            <p:nvSpPr>
              <p:cNvPr id="6" name="מלבן 5">
                <a:extLst>
                  <a:ext uri="{FF2B5EF4-FFF2-40B4-BE49-F238E27FC236}">
                    <a16:creationId xmlns:a16="http://schemas.microsoft.com/office/drawing/2014/main" id="{BFCB6B6C-F571-437A-B4BE-DBAA4FF70234}"/>
                  </a:ext>
                </a:extLst>
              </p:cNvPr>
              <p:cNvSpPr>
                <a:spLocks noRot="1" noChangeAspect="1" noMove="1" noResize="1" noEditPoints="1" noAdjustHandles="1" noChangeArrowheads="1" noChangeShapeType="1" noTextEdit="1"/>
              </p:cNvSpPr>
              <p:nvPr/>
            </p:nvSpPr>
            <p:spPr>
              <a:xfrm>
                <a:off x="3034147" y="3202853"/>
                <a:ext cx="1999672" cy="2974109"/>
              </a:xfrm>
              <a:prstGeom prst="rect">
                <a:avLst/>
              </a:prstGeom>
              <a:blipFill>
                <a:blip r:embed="rId4"/>
                <a:stretch>
                  <a:fillRect/>
                </a:stretch>
              </a:blipFill>
              <a:ln w="38100">
                <a:solidFill>
                  <a:srgbClr val="629CAA"/>
                </a:solidFill>
                <a:extLst>
                  <a:ext uri="{C807C97D-BFC1-408E-A445-0C87EB9F89A2}">
                    <ask:lineSketchStyleProps xmlns:ask="http://schemas.microsoft.com/office/drawing/2018/sketchyshapes" sd="3689820584">
                      <a:custGeom>
                        <a:avLst/>
                        <a:gdLst>
                          <a:gd name="connsiteX0" fmla="*/ 0 w 1999672"/>
                          <a:gd name="connsiteY0" fmla="*/ 0 h 2974109"/>
                          <a:gd name="connsiteX1" fmla="*/ 626564 w 1999672"/>
                          <a:gd name="connsiteY1" fmla="*/ 0 h 2974109"/>
                          <a:gd name="connsiteX2" fmla="*/ 1333115 w 1999672"/>
                          <a:gd name="connsiteY2" fmla="*/ 0 h 2974109"/>
                          <a:gd name="connsiteX3" fmla="*/ 1999672 w 1999672"/>
                          <a:gd name="connsiteY3" fmla="*/ 0 h 2974109"/>
                          <a:gd name="connsiteX4" fmla="*/ 1999672 w 1999672"/>
                          <a:gd name="connsiteY4" fmla="*/ 505599 h 2974109"/>
                          <a:gd name="connsiteX5" fmla="*/ 1999672 w 1999672"/>
                          <a:gd name="connsiteY5" fmla="*/ 1159903 h 2974109"/>
                          <a:gd name="connsiteX6" fmla="*/ 1999672 w 1999672"/>
                          <a:gd name="connsiteY6" fmla="*/ 1754724 h 2974109"/>
                          <a:gd name="connsiteX7" fmla="*/ 1999672 w 1999672"/>
                          <a:gd name="connsiteY7" fmla="*/ 2409028 h 2974109"/>
                          <a:gd name="connsiteX8" fmla="*/ 1999672 w 1999672"/>
                          <a:gd name="connsiteY8" fmla="*/ 2974109 h 2974109"/>
                          <a:gd name="connsiteX9" fmla="*/ 1353111 w 1999672"/>
                          <a:gd name="connsiteY9" fmla="*/ 2974109 h 2974109"/>
                          <a:gd name="connsiteX10" fmla="*/ 706551 w 1999672"/>
                          <a:gd name="connsiteY10" fmla="*/ 2974109 h 2974109"/>
                          <a:gd name="connsiteX11" fmla="*/ 0 w 1999672"/>
                          <a:gd name="connsiteY11" fmla="*/ 2974109 h 2974109"/>
                          <a:gd name="connsiteX12" fmla="*/ 0 w 1999672"/>
                          <a:gd name="connsiteY12" fmla="*/ 2319805 h 2974109"/>
                          <a:gd name="connsiteX13" fmla="*/ 0 w 1999672"/>
                          <a:gd name="connsiteY13" fmla="*/ 1784465 h 2974109"/>
                          <a:gd name="connsiteX14" fmla="*/ 0 w 1999672"/>
                          <a:gd name="connsiteY14" fmla="*/ 1249126 h 2974109"/>
                          <a:gd name="connsiteX15" fmla="*/ 0 w 1999672"/>
                          <a:gd name="connsiteY15" fmla="*/ 654304 h 2974109"/>
                          <a:gd name="connsiteX16" fmla="*/ 0 w 1999672"/>
                          <a:gd name="connsiteY16"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9672" h="2974109" extrusionOk="0">
                            <a:moveTo>
                              <a:pt x="0" y="0"/>
                            </a:moveTo>
                            <a:cubicBezTo>
                              <a:pt x="243915" y="25039"/>
                              <a:pt x="472456" y="-2970"/>
                              <a:pt x="626564" y="0"/>
                            </a:cubicBezTo>
                            <a:cubicBezTo>
                              <a:pt x="780672" y="2970"/>
                              <a:pt x="1062017" y="-21236"/>
                              <a:pt x="1333115" y="0"/>
                            </a:cubicBezTo>
                            <a:cubicBezTo>
                              <a:pt x="1604213" y="21236"/>
                              <a:pt x="1829138" y="-11620"/>
                              <a:pt x="1999672" y="0"/>
                            </a:cubicBezTo>
                            <a:cubicBezTo>
                              <a:pt x="2001849" y="167174"/>
                              <a:pt x="1999863" y="399587"/>
                              <a:pt x="1999672" y="505599"/>
                            </a:cubicBezTo>
                            <a:cubicBezTo>
                              <a:pt x="1999481" y="611611"/>
                              <a:pt x="1986259" y="952384"/>
                              <a:pt x="1999672" y="1159903"/>
                            </a:cubicBezTo>
                            <a:cubicBezTo>
                              <a:pt x="2013085" y="1367422"/>
                              <a:pt x="1992899" y="1514061"/>
                              <a:pt x="1999672" y="1754724"/>
                            </a:cubicBezTo>
                            <a:cubicBezTo>
                              <a:pt x="2006445" y="1995387"/>
                              <a:pt x="1997661" y="2256658"/>
                              <a:pt x="1999672" y="2409028"/>
                            </a:cubicBezTo>
                            <a:cubicBezTo>
                              <a:pt x="2001683" y="2561398"/>
                              <a:pt x="1985549" y="2778514"/>
                              <a:pt x="1999672" y="2974109"/>
                            </a:cubicBezTo>
                            <a:cubicBezTo>
                              <a:pt x="1731632" y="2968712"/>
                              <a:pt x="1609722" y="2944635"/>
                              <a:pt x="1353111" y="2974109"/>
                            </a:cubicBezTo>
                            <a:cubicBezTo>
                              <a:pt x="1096500" y="3003583"/>
                              <a:pt x="1001607" y="2973642"/>
                              <a:pt x="706551" y="2974109"/>
                            </a:cubicBezTo>
                            <a:cubicBezTo>
                              <a:pt x="411495" y="2974576"/>
                              <a:pt x="204543" y="3001592"/>
                              <a:pt x="0" y="2974109"/>
                            </a:cubicBezTo>
                            <a:cubicBezTo>
                              <a:pt x="-7648" y="2711606"/>
                              <a:pt x="13595" y="2641407"/>
                              <a:pt x="0" y="2319805"/>
                            </a:cubicBezTo>
                            <a:cubicBezTo>
                              <a:pt x="-13595" y="1998203"/>
                              <a:pt x="-22032" y="1964805"/>
                              <a:pt x="0" y="1784465"/>
                            </a:cubicBezTo>
                            <a:cubicBezTo>
                              <a:pt x="22032" y="1604125"/>
                              <a:pt x="-5034" y="1425691"/>
                              <a:pt x="0" y="1249126"/>
                            </a:cubicBezTo>
                            <a:cubicBezTo>
                              <a:pt x="5034" y="1072561"/>
                              <a:pt x="-28481" y="786130"/>
                              <a:pt x="0" y="654304"/>
                            </a:cubicBezTo>
                            <a:cubicBezTo>
                              <a:pt x="28481" y="522478"/>
                              <a:pt x="9040" y="218116"/>
                              <a:pt x="0" y="0"/>
                            </a:cubicBezTo>
                            <a:close/>
                          </a:path>
                        </a:pathLst>
                      </a:custGeom>
                      <ask:type>
                        <ask:lineSketchFreehand/>
                      </ask:type>
                    </ask:lineSketchStyleProps>
                  </a:ext>
                </a:extLst>
              </a:ln>
              <a:effectLst>
                <a:glow rad="101600">
                  <a:srgbClr val="629CAA">
                    <a:alpha val="60000"/>
                  </a:srgbClr>
                </a:glow>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7" name="מלבן 6">
                <a:extLst>
                  <a:ext uri="{FF2B5EF4-FFF2-40B4-BE49-F238E27FC236}">
                    <a16:creationId xmlns:a16="http://schemas.microsoft.com/office/drawing/2014/main" id="{A4EA1AE7-A9F2-6039-F805-305BFF2B6C61}"/>
                  </a:ext>
                </a:extLst>
              </p:cNvPr>
              <p:cNvSpPr/>
              <p:nvPr/>
            </p:nvSpPr>
            <p:spPr>
              <a:xfrm>
                <a:off x="5380182" y="3202852"/>
                <a:ext cx="2175163" cy="2974109"/>
              </a:xfrm>
              <a:custGeom>
                <a:avLst/>
                <a:gdLst>
                  <a:gd name="connsiteX0" fmla="*/ 0 w 2175163"/>
                  <a:gd name="connsiteY0" fmla="*/ 0 h 2974109"/>
                  <a:gd name="connsiteX1" fmla="*/ 500287 w 2175163"/>
                  <a:gd name="connsiteY1" fmla="*/ 0 h 2974109"/>
                  <a:gd name="connsiteX2" fmla="*/ 1087582 w 2175163"/>
                  <a:gd name="connsiteY2" fmla="*/ 0 h 2974109"/>
                  <a:gd name="connsiteX3" fmla="*/ 1653124 w 2175163"/>
                  <a:gd name="connsiteY3" fmla="*/ 0 h 2974109"/>
                  <a:gd name="connsiteX4" fmla="*/ 2175163 w 2175163"/>
                  <a:gd name="connsiteY4" fmla="*/ 0 h 2974109"/>
                  <a:gd name="connsiteX5" fmla="*/ 2175163 w 2175163"/>
                  <a:gd name="connsiteY5" fmla="*/ 624563 h 2974109"/>
                  <a:gd name="connsiteX6" fmla="*/ 2175163 w 2175163"/>
                  <a:gd name="connsiteY6" fmla="*/ 1219385 h 2974109"/>
                  <a:gd name="connsiteX7" fmla="*/ 2175163 w 2175163"/>
                  <a:gd name="connsiteY7" fmla="*/ 1873689 h 2974109"/>
                  <a:gd name="connsiteX8" fmla="*/ 2175163 w 2175163"/>
                  <a:gd name="connsiteY8" fmla="*/ 2379287 h 2974109"/>
                  <a:gd name="connsiteX9" fmla="*/ 2175163 w 2175163"/>
                  <a:gd name="connsiteY9" fmla="*/ 2974109 h 2974109"/>
                  <a:gd name="connsiteX10" fmla="*/ 1674876 w 2175163"/>
                  <a:gd name="connsiteY10" fmla="*/ 2974109 h 2974109"/>
                  <a:gd name="connsiteX11" fmla="*/ 1087582 w 2175163"/>
                  <a:gd name="connsiteY11" fmla="*/ 2974109 h 2974109"/>
                  <a:gd name="connsiteX12" fmla="*/ 500287 w 2175163"/>
                  <a:gd name="connsiteY12" fmla="*/ 2974109 h 2974109"/>
                  <a:gd name="connsiteX13" fmla="*/ 0 w 2175163"/>
                  <a:gd name="connsiteY13" fmla="*/ 2974109 h 2974109"/>
                  <a:gd name="connsiteX14" fmla="*/ 0 w 2175163"/>
                  <a:gd name="connsiteY14" fmla="*/ 2438769 h 2974109"/>
                  <a:gd name="connsiteX15" fmla="*/ 0 w 2175163"/>
                  <a:gd name="connsiteY15" fmla="*/ 1843948 h 2974109"/>
                  <a:gd name="connsiteX16" fmla="*/ 0 w 2175163"/>
                  <a:gd name="connsiteY16" fmla="*/ 1338349 h 2974109"/>
                  <a:gd name="connsiteX17" fmla="*/ 0 w 2175163"/>
                  <a:gd name="connsiteY17" fmla="*/ 773268 h 2974109"/>
                  <a:gd name="connsiteX18" fmla="*/ 0 w 2175163"/>
                  <a:gd name="connsiteY18"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75163" h="2974109" extrusionOk="0">
                    <a:moveTo>
                      <a:pt x="0" y="0"/>
                    </a:moveTo>
                    <a:cubicBezTo>
                      <a:pt x="213635" y="10884"/>
                      <a:pt x="333496" y="24892"/>
                      <a:pt x="500287" y="0"/>
                    </a:cubicBezTo>
                    <a:cubicBezTo>
                      <a:pt x="667078" y="-24892"/>
                      <a:pt x="803521" y="11576"/>
                      <a:pt x="1087582" y="0"/>
                    </a:cubicBezTo>
                    <a:cubicBezTo>
                      <a:pt x="1371643" y="-11576"/>
                      <a:pt x="1449962" y="23318"/>
                      <a:pt x="1653124" y="0"/>
                    </a:cubicBezTo>
                    <a:cubicBezTo>
                      <a:pt x="1856286" y="-23318"/>
                      <a:pt x="1985535" y="3714"/>
                      <a:pt x="2175163" y="0"/>
                    </a:cubicBezTo>
                    <a:cubicBezTo>
                      <a:pt x="2144811" y="174945"/>
                      <a:pt x="2187592" y="404330"/>
                      <a:pt x="2175163" y="624563"/>
                    </a:cubicBezTo>
                    <a:cubicBezTo>
                      <a:pt x="2162734" y="844796"/>
                      <a:pt x="2171910" y="976213"/>
                      <a:pt x="2175163" y="1219385"/>
                    </a:cubicBezTo>
                    <a:cubicBezTo>
                      <a:pt x="2178416" y="1462557"/>
                      <a:pt x="2173152" y="1721319"/>
                      <a:pt x="2175163" y="1873689"/>
                    </a:cubicBezTo>
                    <a:cubicBezTo>
                      <a:pt x="2177174" y="2026059"/>
                      <a:pt x="2198955" y="2178881"/>
                      <a:pt x="2175163" y="2379287"/>
                    </a:cubicBezTo>
                    <a:cubicBezTo>
                      <a:pt x="2151371" y="2579693"/>
                      <a:pt x="2199092" y="2788850"/>
                      <a:pt x="2175163" y="2974109"/>
                    </a:cubicBezTo>
                    <a:cubicBezTo>
                      <a:pt x="1964597" y="2968105"/>
                      <a:pt x="1870915" y="2955641"/>
                      <a:pt x="1674876" y="2974109"/>
                    </a:cubicBezTo>
                    <a:cubicBezTo>
                      <a:pt x="1478837" y="2992577"/>
                      <a:pt x="1262468" y="2957440"/>
                      <a:pt x="1087582" y="2974109"/>
                    </a:cubicBezTo>
                    <a:cubicBezTo>
                      <a:pt x="912696" y="2990778"/>
                      <a:pt x="753482" y="2972789"/>
                      <a:pt x="500287" y="2974109"/>
                    </a:cubicBezTo>
                    <a:cubicBezTo>
                      <a:pt x="247093" y="2975429"/>
                      <a:pt x="239413" y="2988104"/>
                      <a:pt x="0" y="2974109"/>
                    </a:cubicBezTo>
                    <a:cubicBezTo>
                      <a:pt x="-12458" y="2780462"/>
                      <a:pt x="-11194" y="2616669"/>
                      <a:pt x="0" y="2438769"/>
                    </a:cubicBezTo>
                    <a:cubicBezTo>
                      <a:pt x="11194" y="2260869"/>
                      <a:pt x="-26464" y="1972564"/>
                      <a:pt x="0" y="1843948"/>
                    </a:cubicBezTo>
                    <a:cubicBezTo>
                      <a:pt x="26464" y="1715332"/>
                      <a:pt x="15696" y="1571072"/>
                      <a:pt x="0" y="1338349"/>
                    </a:cubicBezTo>
                    <a:cubicBezTo>
                      <a:pt x="-15696" y="1105626"/>
                      <a:pt x="25852" y="1023937"/>
                      <a:pt x="0" y="773268"/>
                    </a:cubicBezTo>
                    <a:cubicBezTo>
                      <a:pt x="-25852" y="522599"/>
                      <a:pt x="-33384" y="302104"/>
                      <a:pt x="0" y="0"/>
                    </a:cubicBezTo>
                    <a:close/>
                  </a:path>
                </a:pathLst>
              </a:custGeom>
              <a:noFill/>
              <a:ln w="38100">
                <a:solidFill>
                  <a:srgbClr val="629CAA"/>
                </a:solidFill>
                <a:extLst>
                  <a:ext uri="{C807C97D-BFC1-408E-A445-0C87EB9F89A2}">
                    <ask:lineSketchStyleProps xmlns:ask="http://schemas.microsoft.com/office/drawing/2018/sketchyshapes" sd="3689820584">
                      <a:prstGeom prst="rect">
                        <a:avLst/>
                      </a:prstGeom>
                      <ask:type>
                        <ask:lineSketchFreehand/>
                      </ask:type>
                    </ask:lineSketchStyleProps>
                  </a:ext>
                </a:extLst>
              </a:ln>
              <a:effectLst>
                <a:glow rad="101600">
                  <a:srgbClr val="629CAA">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0">
                  <a:spcBef>
                    <a:spcPts val="1000"/>
                  </a:spcBef>
                </a:pPr>
                <a14:m>
                  <m:oMathPara xmlns:m="http://schemas.openxmlformats.org/officeDocument/2006/math">
                    <m:oMathParaPr>
                      <m:jc m:val="centerGroup"/>
                    </m:oMathParaPr>
                    <m:oMath xmlns:m="http://schemas.openxmlformats.org/officeDocument/2006/math">
                      <m:r>
                        <a:rPr lang="en-US" sz="17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𝑫𝒆𝒄</m:t>
                      </m:r>
                      <m:r>
                        <a:rPr lang="en-US" sz="17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oMath>
                  </m:oMathPara>
                </a14:m>
                <a:endParaRPr lang="en-US" sz="1700" b="1" dirty="0">
                  <a:ln>
                    <a:solidFill>
                      <a:srgbClr val="4E8390"/>
                    </a:solidFill>
                  </a:ln>
                  <a:solidFill>
                    <a:srgbClr val="4E8390"/>
                  </a:solidFill>
                  <a:effectLst>
                    <a:glow rad="63500">
                      <a:schemeClr val="bg1">
                        <a:alpha val="40000"/>
                      </a:schemeClr>
                    </a:glow>
                  </a:effectLst>
                </a:endParaRPr>
              </a:p>
              <a:p>
                <a:pPr lvl="0" algn="ctr" rtl="0">
                  <a:lnSpc>
                    <a:spcPct val="150000"/>
                  </a:lnSpc>
                </a:pPr>
                <a:r>
                  <a:rPr lang="en-US" sz="1700" dirty="0">
                    <a:solidFill>
                      <a:prstClr val="black"/>
                    </a:solidFill>
                  </a:rPr>
                  <a:t>The decryption algorithm takes a secret key </a:t>
                </a:r>
                <a14:m>
                  <m:oMath xmlns:m="http://schemas.openxmlformats.org/officeDocument/2006/math">
                    <m:r>
                      <a:rPr lang="en-US" sz="1700" i="1" dirty="0" smtClean="0">
                        <a:solidFill>
                          <a:prstClr val="black"/>
                        </a:solidFill>
                        <a:latin typeface="Cambria Math" panose="02040503050406030204" pitchFamily="18" charset="0"/>
                      </a:rPr>
                      <m:t>𝑠𝑘</m:t>
                    </m:r>
                  </m:oMath>
                </a14:m>
                <a:r>
                  <a:rPr lang="en-US" sz="1700" dirty="0">
                    <a:solidFill>
                      <a:prstClr val="black"/>
                    </a:solidFill>
                  </a:rPr>
                  <a:t> and a ciphertext </a:t>
                </a:r>
                <a14:m>
                  <m:oMath xmlns:m="http://schemas.openxmlformats.org/officeDocument/2006/math">
                    <m:r>
                      <a:rPr lang="en-US" sz="1700" i="1" dirty="0" smtClean="0">
                        <a:solidFill>
                          <a:prstClr val="black"/>
                        </a:solidFill>
                        <a:latin typeface="Cambria Math" panose="02040503050406030204" pitchFamily="18" charset="0"/>
                      </a:rPr>
                      <m:t>𝑐</m:t>
                    </m:r>
                  </m:oMath>
                </a14:m>
                <a:r>
                  <a:rPr lang="en-US" sz="1700" dirty="0">
                    <a:solidFill>
                      <a:prstClr val="black"/>
                    </a:solidFill>
                  </a:rPr>
                  <a:t> as input and outputs the original message </a:t>
                </a:r>
                <a14:m>
                  <m:oMath xmlns:m="http://schemas.openxmlformats.org/officeDocument/2006/math">
                    <m:r>
                      <a:rPr lang="en-US" sz="1700" i="1" dirty="0" smtClean="0">
                        <a:solidFill>
                          <a:prstClr val="black"/>
                        </a:solidFill>
                        <a:latin typeface="Cambria Math" panose="02040503050406030204" pitchFamily="18" charset="0"/>
                      </a:rPr>
                      <m:t>𝑚</m:t>
                    </m:r>
                  </m:oMath>
                </a14:m>
                <a:r>
                  <a:rPr lang="en-US" sz="1700" dirty="0">
                    <a:solidFill>
                      <a:prstClr val="black"/>
                    </a:solidFill>
                  </a:rPr>
                  <a:t>.</a:t>
                </a:r>
              </a:p>
            </p:txBody>
          </p:sp>
        </mc:Choice>
        <mc:Fallback>
          <p:sp>
            <p:nvSpPr>
              <p:cNvPr id="7" name="מלבן 6">
                <a:extLst>
                  <a:ext uri="{FF2B5EF4-FFF2-40B4-BE49-F238E27FC236}">
                    <a16:creationId xmlns:a16="http://schemas.microsoft.com/office/drawing/2014/main" id="{A4EA1AE7-A9F2-6039-F805-305BFF2B6C61}"/>
                  </a:ext>
                </a:extLst>
              </p:cNvPr>
              <p:cNvSpPr>
                <a:spLocks noRot="1" noChangeAspect="1" noMove="1" noResize="1" noEditPoints="1" noAdjustHandles="1" noChangeArrowheads="1" noChangeShapeType="1" noTextEdit="1"/>
              </p:cNvSpPr>
              <p:nvPr/>
            </p:nvSpPr>
            <p:spPr>
              <a:xfrm>
                <a:off x="5380182" y="3202852"/>
                <a:ext cx="2175163" cy="2974109"/>
              </a:xfrm>
              <a:prstGeom prst="rect">
                <a:avLst/>
              </a:prstGeom>
              <a:blipFill>
                <a:blip r:embed="rId5"/>
                <a:stretch>
                  <a:fillRect/>
                </a:stretch>
              </a:blipFill>
              <a:ln w="38100">
                <a:solidFill>
                  <a:srgbClr val="629CAA"/>
                </a:solidFill>
                <a:extLst>
                  <a:ext uri="{C807C97D-BFC1-408E-A445-0C87EB9F89A2}">
                    <ask:lineSketchStyleProps xmlns:ask="http://schemas.microsoft.com/office/drawing/2018/sketchyshapes" sd="3689820584">
                      <a:custGeom>
                        <a:avLst/>
                        <a:gdLst>
                          <a:gd name="connsiteX0" fmla="*/ 0 w 2175163"/>
                          <a:gd name="connsiteY0" fmla="*/ 0 h 2974109"/>
                          <a:gd name="connsiteX1" fmla="*/ 500287 w 2175163"/>
                          <a:gd name="connsiteY1" fmla="*/ 0 h 2974109"/>
                          <a:gd name="connsiteX2" fmla="*/ 1087582 w 2175163"/>
                          <a:gd name="connsiteY2" fmla="*/ 0 h 2974109"/>
                          <a:gd name="connsiteX3" fmla="*/ 1653124 w 2175163"/>
                          <a:gd name="connsiteY3" fmla="*/ 0 h 2974109"/>
                          <a:gd name="connsiteX4" fmla="*/ 2175163 w 2175163"/>
                          <a:gd name="connsiteY4" fmla="*/ 0 h 2974109"/>
                          <a:gd name="connsiteX5" fmla="*/ 2175163 w 2175163"/>
                          <a:gd name="connsiteY5" fmla="*/ 624563 h 2974109"/>
                          <a:gd name="connsiteX6" fmla="*/ 2175163 w 2175163"/>
                          <a:gd name="connsiteY6" fmla="*/ 1219385 h 2974109"/>
                          <a:gd name="connsiteX7" fmla="*/ 2175163 w 2175163"/>
                          <a:gd name="connsiteY7" fmla="*/ 1873689 h 2974109"/>
                          <a:gd name="connsiteX8" fmla="*/ 2175163 w 2175163"/>
                          <a:gd name="connsiteY8" fmla="*/ 2379287 h 2974109"/>
                          <a:gd name="connsiteX9" fmla="*/ 2175163 w 2175163"/>
                          <a:gd name="connsiteY9" fmla="*/ 2974109 h 2974109"/>
                          <a:gd name="connsiteX10" fmla="*/ 1674876 w 2175163"/>
                          <a:gd name="connsiteY10" fmla="*/ 2974109 h 2974109"/>
                          <a:gd name="connsiteX11" fmla="*/ 1087582 w 2175163"/>
                          <a:gd name="connsiteY11" fmla="*/ 2974109 h 2974109"/>
                          <a:gd name="connsiteX12" fmla="*/ 500287 w 2175163"/>
                          <a:gd name="connsiteY12" fmla="*/ 2974109 h 2974109"/>
                          <a:gd name="connsiteX13" fmla="*/ 0 w 2175163"/>
                          <a:gd name="connsiteY13" fmla="*/ 2974109 h 2974109"/>
                          <a:gd name="connsiteX14" fmla="*/ 0 w 2175163"/>
                          <a:gd name="connsiteY14" fmla="*/ 2438769 h 2974109"/>
                          <a:gd name="connsiteX15" fmla="*/ 0 w 2175163"/>
                          <a:gd name="connsiteY15" fmla="*/ 1843948 h 2974109"/>
                          <a:gd name="connsiteX16" fmla="*/ 0 w 2175163"/>
                          <a:gd name="connsiteY16" fmla="*/ 1338349 h 2974109"/>
                          <a:gd name="connsiteX17" fmla="*/ 0 w 2175163"/>
                          <a:gd name="connsiteY17" fmla="*/ 773268 h 2974109"/>
                          <a:gd name="connsiteX18" fmla="*/ 0 w 2175163"/>
                          <a:gd name="connsiteY18"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75163" h="2974109" extrusionOk="0">
                            <a:moveTo>
                              <a:pt x="0" y="0"/>
                            </a:moveTo>
                            <a:cubicBezTo>
                              <a:pt x="213635" y="10884"/>
                              <a:pt x="333496" y="24892"/>
                              <a:pt x="500287" y="0"/>
                            </a:cubicBezTo>
                            <a:cubicBezTo>
                              <a:pt x="667078" y="-24892"/>
                              <a:pt x="803521" y="11576"/>
                              <a:pt x="1087582" y="0"/>
                            </a:cubicBezTo>
                            <a:cubicBezTo>
                              <a:pt x="1371643" y="-11576"/>
                              <a:pt x="1449962" y="23318"/>
                              <a:pt x="1653124" y="0"/>
                            </a:cubicBezTo>
                            <a:cubicBezTo>
                              <a:pt x="1856286" y="-23318"/>
                              <a:pt x="1985535" y="3714"/>
                              <a:pt x="2175163" y="0"/>
                            </a:cubicBezTo>
                            <a:cubicBezTo>
                              <a:pt x="2144811" y="174945"/>
                              <a:pt x="2187592" y="404330"/>
                              <a:pt x="2175163" y="624563"/>
                            </a:cubicBezTo>
                            <a:cubicBezTo>
                              <a:pt x="2162734" y="844796"/>
                              <a:pt x="2171910" y="976213"/>
                              <a:pt x="2175163" y="1219385"/>
                            </a:cubicBezTo>
                            <a:cubicBezTo>
                              <a:pt x="2178416" y="1462557"/>
                              <a:pt x="2173152" y="1721319"/>
                              <a:pt x="2175163" y="1873689"/>
                            </a:cubicBezTo>
                            <a:cubicBezTo>
                              <a:pt x="2177174" y="2026059"/>
                              <a:pt x="2198955" y="2178881"/>
                              <a:pt x="2175163" y="2379287"/>
                            </a:cubicBezTo>
                            <a:cubicBezTo>
                              <a:pt x="2151371" y="2579693"/>
                              <a:pt x="2199092" y="2788850"/>
                              <a:pt x="2175163" y="2974109"/>
                            </a:cubicBezTo>
                            <a:cubicBezTo>
                              <a:pt x="1964597" y="2968105"/>
                              <a:pt x="1870915" y="2955641"/>
                              <a:pt x="1674876" y="2974109"/>
                            </a:cubicBezTo>
                            <a:cubicBezTo>
                              <a:pt x="1478837" y="2992577"/>
                              <a:pt x="1262468" y="2957440"/>
                              <a:pt x="1087582" y="2974109"/>
                            </a:cubicBezTo>
                            <a:cubicBezTo>
                              <a:pt x="912696" y="2990778"/>
                              <a:pt x="753482" y="2972789"/>
                              <a:pt x="500287" y="2974109"/>
                            </a:cubicBezTo>
                            <a:cubicBezTo>
                              <a:pt x="247093" y="2975429"/>
                              <a:pt x="239413" y="2988104"/>
                              <a:pt x="0" y="2974109"/>
                            </a:cubicBezTo>
                            <a:cubicBezTo>
                              <a:pt x="-12458" y="2780462"/>
                              <a:pt x="-11194" y="2616669"/>
                              <a:pt x="0" y="2438769"/>
                            </a:cubicBezTo>
                            <a:cubicBezTo>
                              <a:pt x="11194" y="2260869"/>
                              <a:pt x="-26464" y="1972564"/>
                              <a:pt x="0" y="1843948"/>
                            </a:cubicBezTo>
                            <a:cubicBezTo>
                              <a:pt x="26464" y="1715332"/>
                              <a:pt x="15696" y="1571072"/>
                              <a:pt x="0" y="1338349"/>
                            </a:cubicBezTo>
                            <a:cubicBezTo>
                              <a:pt x="-15696" y="1105626"/>
                              <a:pt x="25852" y="1023937"/>
                              <a:pt x="0" y="773268"/>
                            </a:cubicBezTo>
                            <a:cubicBezTo>
                              <a:pt x="-25852" y="522599"/>
                              <a:pt x="-33384" y="302104"/>
                              <a:pt x="0" y="0"/>
                            </a:cubicBezTo>
                            <a:close/>
                          </a:path>
                        </a:pathLst>
                      </a:custGeom>
                      <ask:type>
                        <ask:lineSketchFreehand/>
                      </ask:type>
                    </ask:lineSketchStyleProps>
                  </a:ext>
                </a:extLst>
              </a:ln>
              <a:effectLst>
                <a:glow rad="101600">
                  <a:srgbClr val="629CAA">
                    <a:alpha val="60000"/>
                  </a:srgbClr>
                </a:glow>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מלבן 7">
                <a:extLst>
                  <a:ext uri="{FF2B5EF4-FFF2-40B4-BE49-F238E27FC236}">
                    <a16:creationId xmlns:a16="http://schemas.microsoft.com/office/drawing/2014/main" id="{D3AFF2CF-2DE0-B2AD-6BCA-ABD5E74D900A}"/>
                  </a:ext>
                </a:extLst>
              </p:cNvPr>
              <p:cNvSpPr/>
              <p:nvPr/>
            </p:nvSpPr>
            <p:spPr>
              <a:xfrm>
                <a:off x="7901708" y="3202851"/>
                <a:ext cx="3874654" cy="2974109"/>
              </a:xfrm>
              <a:custGeom>
                <a:avLst/>
                <a:gdLst>
                  <a:gd name="connsiteX0" fmla="*/ 0 w 3874654"/>
                  <a:gd name="connsiteY0" fmla="*/ 0 h 2974109"/>
                  <a:gd name="connsiteX1" fmla="*/ 568283 w 3874654"/>
                  <a:gd name="connsiteY1" fmla="*/ 0 h 2974109"/>
                  <a:gd name="connsiteX2" fmla="*/ 1291551 w 3874654"/>
                  <a:gd name="connsiteY2" fmla="*/ 0 h 2974109"/>
                  <a:gd name="connsiteX3" fmla="*/ 1976074 w 3874654"/>
                  <a:gd name="connsiteY3" fmla="*/ 0 h 2974109"/>
                  <a:gd name="connsiteX4" fmla="*/ 2505610 w 3874654"/>
                  <a:gd name="connsiteY4" fmla="*/ 0 h 2974109"/>
                  <a:gd name="connsiteX5" fmla="*/ 3190132 w 3874654"/>
                  <a:gd name="connsiteY5" fmla="*/ 0 h 2974109"/>
                  <a:gd name="connsiteX6" fmla="*/ 3874654 w 3874654"/>
                  <a:gd name="connsiteY6" fmla="*/ 0 h 2974109"/>
                  <a:gd name="connsiteX7" fmla="*/ 3874654 w 3874654"/>
                  <a:gd name="connsiteY7" fmla="*/ 594822 h 2974109"/>
                  <a:gd name="connsiteX8" fmla="*/ 3874654 w 3874654"/>
                  <a:gd name="connsiteY8" fmla="*/ 1100420 h 2974109"/>
                  <a:gd name="connsiteX9" fmla="*/ 3874654 w 3874654"/>
                  <a:gd name="connsiteY9" fmla="*/ 1665501 h 2974109"/>
                  <a:gd name="connsiteX10" fmla="*/ 3874654 w 3874654"/>
                  <a:gd name="connsiteY10" fmla="*/ 2200841 h 2974109"/>
                  <a:gd name="connsiteX11" fmla="*/ 3874654 w 3874654"/>
                  <a:gd name="connsiteY11" fmla="*/ 2974109 h 2974109"/>
                  <a:gd name="connsiteX12" fmla="*/ 3345118 w 3874654"/>
                  <a:gd name="connsiteY12" fmla="*/ 2974109 h 2974109"/>
                  <a:gd name="connsiteX13" fmla="*/ 2738089 w 3874654"/>
                  <a:gd name="connsiteY13" fmla="*/ 2974109 h 2974109"/>
                  <a:gd name="connsiteX14" fmla="*/ 2169806 w 3874654"/>
                  <a:gd name="connsiteY14" fmla="*/ 2974109 h 2974109"/>
                  <a:gd name="connsiteX15" fmla="*/ 1562777 w 3874654"/>
                  <a:gd name="connsiteY15" fmla="*/ 2974109 h 2974109"/>
                  <a:gd name="connsiteX16" fmla="*/ 917001 w 3874654"/>
                  <a:gd name="connsiteY16" fmla="*/ 2974109 h 2974109"/>
                  <a:gd name="connsiteX17" fmla="*/ 0 w 3874654"/>
                  <a:gd name="connsiteY17" fmla="*/ 2974109 h 2974109"/>
                  <a:gd name="connsiteX18" fmla="*/ 0 w 3874654"/>
                  <a:gd name="connsiteY18" fmla="*/ 2468510 h 2974109"/>
                  <a:gd name="connsiteX19" fmla="*/ 0 w 3874654"/>
                  <a:gd name="connsiteY19" fmla="*/ 1814206 h 2974109"/>
                  <a:gd name="connsiteX20" fmla="*/ 0 w 3874654"/>
                  <a:gd name="connsiteY20" fmla="*/ 1189644 h 2974109"/>
                  <a:gd name="connsiteX21" fmla="*/ 0 w 3874654"/>
                  <a:gd name="connsiteY21" fmla="*/ 654304 h 2974109"/>
                  <a:gd name="connsiteX22" fmla="*/ 0 w 3874654"/>
                  <a:gd name="connsiteY22"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74654" h="2974109" extrusionOk="0">
                    <a:moveTo>
                      <a:pt x="0" y="0"/>
                    </a:moveTo>
                    <a:cubicBezTo>
                      <a:pt x="277497" y="24401"/>
                      <a:pt x="437381" y="-2114"/>
                      <a:pt x="568283" y="0"/>
                    </a:cubicBezTo>
                    <a:cubicBezTo>
                      <a:pt x="699185" y="2114"/>
                      <a:pt x="995244" y="33358"/>
                      <a:pt x="1291551" y="0"/>
                    </a:cubicBezTo>
                    <a:cubicBezTo>
                      <a:pt x="1587858" y="-33358"/>
                      <a:pt x="1650326" y="-29877"/>
                      <a:pt x="1976074" y="0"/>
                    </a:cubicBezTo>
                    <a:cubicBezTo>
                      <a:pt x="2301822" y="29877"/>
                      <a:pt x="2276463" y="4776"/>
                      <a:pt x="2505610" y="0"/>
                    </a:cubicBezTo>
                    <a:cubicBezTo>
                      <a:pt x="2734757" y="-4776"/>
                      <a:pt x="2890943" y="21700"/>
                      <a:pt x="3190132" y="0"/>
                    </a:cubicBezTo>
                    <a:cubicBezTo>
                      <a:pt x="3489321" y="-21700"/>
                      <a:pt x="3534993" y="7515"/>
                      <a:pt x="3874654" y="0"/>
                    </a:cubicBezTo>
                    <a:cubicBezTo>
                      <a:pt x="3874161" y="259190"/>
                      <a:pt x="3876590" y="452605"/>
                      <a:pt x="3874654" y="594822"/>
                    </a:cubicBezTo>
                    <a:cubicBezTo>
                      <a:pt x="3872718" y="737039"/>
                      <a:pt x="3898446" y="900014"/>
                      <a:pt x="3874654" y="1100420"/>
                    </a:cubicBezTo>
                    <a:cubicBezTo>
                      <a:pt x="3850862" y="1300826"/>
                      <a:pt x="3858638" y="1405799"/>
                      <a:pt x="3874654" y="1665501"/>
                    </a:cubicBezTo>
                    <a:cubicBezTo>
                      <a:pt x="3890670" y="1925203"/>
                      <a:pt x="3898599" y="1948998"/>
                      <a:pt x="3874654" y="2200841"/>
                    </a:cubicBezTo>
                    <a:cubicBezTo>
                      <a:pt x="3850709" y="2452684"/>
                      <a:pt x="3885760" y="2681517"/>
                      <a:pt x="3874654" y="2974109"/>
                    </a:cubicBezTo>
                    <a:cubicBezTo>
                      <a:pt x="3702138" y="2993062"/>
                      <a:pt x="3579557" y="2971352"/>
                      <a:pt x="3345118" y="2974109"/>
                    </a:cubicBezTo>
                    <a:cubicBezTo>
                      <a:pt x="3110679" y="2976866"/>
                      <a:pt x="2898847" y="2998600"/>
                      <a:pt x="2738089" y="2974109"/>
                    </a:cubicBezTo>
                    <a:cubicBezTo>
                      <a:pt x="2577331" y="2949618"/>
                      <a:pt x="2403252" y="2956779"/>
                      <a:pt x="2169806" y="2974109"/>
                    </a:cubicBezTo>
                    <a:cubicBezTo>
                      <a:pt x="1936360" y="2991439"/>
                      <a:pt x="1691698" y="2984719"/>
                      <a:pt x="1562777" y="2974109"/>
                    </a:cubicBezTo>
                    <a:cubicBezTo>
                      <a:pt x="1433856" y="2963499"/>
                      <a:pt x="1216596" y="2953379"/>
                      <a:pt x="917001" y="2974109"/>
                    </a:cubicBezTo>
                    <a:cubicBezTo>
                      <a:pt x="617406" y="2994839"/>
                      <a:pt x="371111" y="2966046"/>
                      <a:pt x="0" y="2974109"/>
                    </a:cubicBezTo>
                    <a:cubicBezTo>
                      <a:pt x="4405" y="2764877"/>
                      <a:pt x="-22094" y="2685055"/>
                      <a:pt x="0" y="2468510"/>
                    </a:cubicBezTo>
                    <a:cubicBezTo>
                      <a:pt x="22094" y="2251965"/>
                      <a:pt x="-26329" y="2014921"/>
                      <a:pt x="0" y="1814206"/>
                    </a:cubicBezTo>
                    <a:cubicBezTo>
                      <a:pt x="26329" y="1613491"/>
                      <a:pt x="-8354" y="1432663"/>
                      <a:pt x="0" y="1189644"/>
                    </a:cubicBezTo>
                    <a:cubicBezTo>
                      <a:pt x="8354" y="946625"/>
                      <a:pt x="-24871" y="897312"/>
                      <a:pt x="0" y="654304"/>
                    </a:cubicBezTo>
                    <a:cubicBezTo>
                      <a:pt x="24871" y="411296"/>
                      <a:pt x="7624" y="225060"/>
                      <a:pt x="0" y="0"/>
                    </a:cubicBezTo>
                    <a:close/>
                  </a:path>
                </a:pathLst>
              </a:custGeom>
              <a:noFill/>
              <a:ln w="38100">
                <a:solidFill>
                  <a:srgbClr val="629CAA"/>
                </a:solidFill>
                <a:extLst>
                  <a:ext uri="{C807C97D-BFC1-408E-A445-0C87EB9F89A2}">
                    <ask:lineSketchStyleProps xmlns:ask="http://schemas.microsoft.com/office/drawing/2018/sketchyshapes" sd="3689820584">
                      <a:prstGeom prst="rect">
                        <a:avLst/>
                      </a:prstGeom>
                      <ask:type>
                        <ask:lineSketchFreehand/>
                      </ask:type>
                    </ask:lineSketchStyleProps>
                  </a:ext>
                </a:extLst>
              </a:ln>
              <a:effectLst>
                <a:glow rad="101600">
                  <a:srgbClr val="629CAA">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0">
                  <a:spcBef>
                    <a:spcPts val="1000"/>
                  </a:spcBef>
                </a:pPr>
                <a14:m>
                  <m:oMathPara xmlns:m="http://schemas.openxmlformats.org/officeDocument/2006/math">
                    <m:oMathParaPr>
                      <m:jc m:val="centerGroup"/>
                    </m:oMathParaPr>
                    <m:oMath xmlns:m="http://schemas.openxmlformats.org/officeDocument/2006/math">
                      <m:r>
                        <a:rPr lang="en-US" sz="17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𝑬𝒗𝒂𝒍</m:t>
                      </m:r>
                      <m:r>
                        <a:rPr lang="en-US" sz="1700"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oMath>
                  </m:oMathPara>
                </a14:m>
                <a:endParaRPr lang="en-US" sz="1700" b="1" dirty="0">
                  <a:ln>
                    <a:solidFill>
                      <a:srgbClr val="4E8390"/>
                    </a:solidFill>
                  </a:ln>
                  <a:solidFill>
                    <a:srgbClr val="4E8390"/>
                  </a:solidFill>
                  <a:effectLst>
                    <a:glow rad="63500">
                      <a:schemeClr val="bg1">
                        <a:alpha val="40000"/>
                      </a:schemeClr>
                    </a:glow>
                  </a:effectLst>
                </a:endParaRPr>
              </a:p>
              <a:p>
                <a:pPr lvl="0" algn="ctr" rtl="0">
                  <a:lnSpc>
                    <a:spcPct val="150000"/>
                  </a:lnSpc>
                </a:pPr>
                <a:r>
                  <a:rPr lang="en-US" sz="1700" dirty="0">
                    <a:solidFill>
                      <a:prstClr val="black"/>
                    </a:solidFill>
                  </a:rPr>
                  <a:t>The evaluation algorithm takes a function f and a set of ciphertexts </a:t>
                </a:r>
                <a14:m>
                  <m:oMath xmlns:m="http://schemas.openxmlformats.org/officeDocument/2006/math">
                    <m:r>
                      <a:rPr lang="en-US" sz="1700" i="1" dirty="0">
                        <a:solidFill>
                          <a:prstClr val="black"/>
                        </a:solidFill>
                        <a:latin typeface="Cambria Math" panose="02040503050406030204" pitchFamily="18" charset="0"/>
                      </a:rPr>
                      <m:t>{</m:t>
                    </m:r>
                    <m:sSub>
                      <m:sSubPr>
                        <m:ctrlPr>
                          <a:rPr lang="en-US" sz="1700" i="1" dirty="0">
                            <a:solidFill>
                              <a:prstClr val="black"/>
                            </a:solidFill>
                            <a:latin typeface="Cambria Math" panose="02040503050406030204" pitchFamily="18" charset="0"/>
                          </a:rPr>
                        </m:ctrlPr>
                      </m:sSubPr>
                      <m:e>
                        <m:r>
                          <a:rPr lang="en-US" sz="1700" i="1" dirty="0">
                            <a:solidFill>
                              <a:prstClr val="black"/>
                            </a:solidFill>
                            <a:latin typeface="Cambria Math" panose="02040503050406030204" pitchFamily="18" charset="0"/>
                          </a:rPr>
                          <m:t>𝑐</m:t>
                        </m:r>
                      </m:e>
                      <m:sub>
                        <m:r>
                          <a:rPr lang="en-US" sz="1700" i="1" dirty="0">
                            <a:solidFill>
                              <a:prstClr val="black"/>
                            </a:solidFill>
                            <a:latin typeface="Cambria Math" panose="02040503050406030204" pitchFamily="18" charset="0"/>
                          </a:rPr>
                          <m:t>1</m:t>
                        </m:r>
                      </m:sub>
                    </m:sSub>
                    <m:r>
                      <a:rPr lang="en-US" sz="1700" i="1" dirty="0">
                        <a:solidFill>
                          <a:prstClr val="black"/>
                        </a:solidFill>
                        <a:latin typeface="Cambria Math" panose="02040503050406030204" pitchFamily="18" charset="0"/>
                      </a:rPr>
                      <m:t>, </m:t>
                    </m:r>
                    <m:sSub>
                      <m:sSubPr>
                        <m:ctrlPr>
                          <a:rPr lang="en-US" sz="1700" i="1" dirty="0">
                            <a:solidFill>
                              <a:prstClr val="black"/>
                            </a:solidFill>
                            <a:latin typeface="Cambria Math" panose="02040503050406030204" pitchFamily="18" charset="0"/>
                          </a:rPr>
                        </m:ctrlPr>
                      </m:sSubPr>
                      <m:e>
                        <m:r>
                          <a:rPr lang="en-US" sz="1700" i="1" dirty="0">
                            <a:solidFill>
                              <a:prstClr val="black"/>
                            </a:solidFill>
                            <a:latin typeface="Cambria Math" panose="02040503050406030204" pitchFamily="18" charset="0"/>
                          </a:rPr>
                          <m:t>𝑐</m:t>
                        </m:r>
                      </m:e>
                      <m:sub>
                        <m:r>
                          <a:rPr lang="en-US" sz="1700" i="1" dirty="0">
                            <a:solidFill>
                              <a:prstClr val="black"/>
                            </a:solidFill>
                            <a:latin typeface="Cambria Math" panose="02040503050406030204" pitchFamily="18" charset="0"/>
                          </a:rPr>
                          <m:t>2</m:t>
                        </m:r>
                      </m:sub>
                    </m:sSub>
                    <m:r>
                      <a:rPr lang="en-US" sz="1700" i="1" dirty="0">
                        <a:solidFill>
                          <a:prstClr val="black"/>
                        </a:solidFill>
                        <a:latin typeface="Cambria Math" panose="02040503050406030204" pitchFamily="18" charset="0"/>
                      </a:rPr>
                      <m:t>, …, </m:t>
                    </m:r>
                    <m:sSub>
                      <m:sSubPr>
                        <m:ctrlPr>
                          <a:rPr lang="en-US" sz="1700" i="1" dirty="0" err="1">
                            <a:solidFill>
                              <a:prstClr val="black"/>
                            </a:solidFill>
                            <a:latin typeface="Cambria Math" panose="02040503050406030204" pitchFamily="18" charset="0"/>
                          </a:rPr>
                        </m:ctrlPr>
                      </m:sSubPr>
                      <m:e>
                        <m:r>
                          <a:rPr lang="en-US" sz="1700" i="1" dirty="0" err="1">
                            <a:solidFill>
                              <a:prstClr val="black"/>
                            </a:solidFill>
                            <a:latin typeface="Cambria Math" panose="02040503050406030204" pitchFamily="18" charset="0"/>
                          </a:rPr>
                          <m:t>𝑐</m:t>
                        </m:r>
                      </m:e>
                      <m:sub>
                        <m:r>
                          <a:rPr lang="en-US" sz="1700" i="1" dirty="0" err="1">
                            <a:solidFill>
                              <a:prstClr val="black"/>
                            </a:solidFill>
                            <a:latin typeface="Cambria Math" panose="02040503050406030204" pitchFamily="18" charset="0"/>
                          </a:rPr>
                          <m:t>𝑛</m:t>
                        </m:r>
                      </m:sub>
                    </m:sSub>
                    <m:r>
                      <a:rPr lang="en-US" sz="1700" i="1" dirty="0">
                        <a:solidFill>
                          <a:prstClr val="black"/>
                        </a:solidFill>
                        <a:latin typeface="Cambria Math" panose="02040503050406030204" pitchFamily="18" charset="0"/>
                      </a:rPr>
                      <m:t>}</m:t>
                    </m:r>
                  </m:oMath>
                </a14:m>
                <a:r>
                  <a:rPr lang="en-US" sz="1700" dirty="0">
                    <a:solidFill>
                      <a:prstClr val="black"/>
                    </a:solidFill>
                  </a:rPr>
                  <a:t> as input and outputs a new ciphertext </a:t>
                </a:r>
                <a14:m>
                  <m:oMath xmlns:m="http://schemas.openxmlformats.org/officeDocument/2006/math">
                    <m:sSub>
                      <m:sSubPr>
                        <m:ctrlPr>
                          <a:rPr lang="en-US" sz="1700" i="1" dirty="0" err="1">
                            <a:solidFill>
                              <a:prstClr val="black"/>
                            </a:solidFill>
                            <a:latin typeface="Cambria Math" panose="02040503050406030204" pitchFamily="18" charset="0"/>
                          </a:rPr>
                        </m:ctrlPr>
                      </m:sSubPr>
                      <m:e>
                        <m:r>
                          <a:rPr lang="en-US" sz="1700" i="1" dirty="0">
                            <a:solidFill>
                              <a:prstClr val="black"/>
                            </a:solidFill>
                            <a:latin typeface="Cambria Math" panose="02040503050406030204" pitchFamily="18" charset="0"/>
                          </a:rPr>
                          <m:t>𝑐</m:t>
                        </m:r>
                      </m:e>
                      <m:sub>
                        <m:r>
                          <a:rPr lang="en-US" sz="1700" i="1" dirty="0" err="1">
                            <a:solidFill>
                              <a:prstClr val="black"/>
                            </a:solidFill>
                            <a:latin typeface="Cambria Math" panose="02040503050406030204" pitchFamily="18" charset="0"/>
                          </a:rPr>
                          <m:t>𝑓</m:t>
                        </m:r>
                      </m:sub>
                    </m:sSub>
                  </m:oMath>
                </a14:m>
                <a:r>
                  <a:rPr lang="en-US" sz="1700" dirty="0">
                    <a:solidFill>
                      <a:prstClr val="black"/>
                    </a:solidFill>
                  </a:rPr>
                  <a:t> that represents the result of applying the function f to the plaintexts corresponding to the input ciphertexts.</a:t>
                </a:r>
              </a:p>
            </p:txBody>
          </p:sp>
        </mc:Choice>
        <mc:Fallback>
          <p:sp>
            <p:nvSpPr>
              <p:cNvPr id="8" name="מלבן 7">
                <a:extLst>
                  <a:ext uri="{FF2B5EF4-FFF2-40B4-BE49-F238E27FC236}">
                    <a16:creationId xmlns:a16="http://schemas.microsoft.com/office/drawing/2014/main" id="{D3AFF2CF-2DE0-B2AD-6BCA-ABD5E74D900A}"/>
                  </a:ext>
                </a:extLst>
              </p:cNvPr>
              <p:cNvSpPr>
                <a:spLocks noRot="1" noChangeAspect="1" noMove="1" noResize="1" noEditPoints="1" noAdjustHandles="1" noChangeArrowheads="1" noChangeShapeType="1" noTextEdit="1"/>
              </p:cNvSpPr>
              <p:nvPr/>
            </p:nvSpPr>
            <p:spPr>
              <a:xfrm>
                <a:off x="7901708" y="3202851"/>
                <a:ext cx="3874654" cy="2974109"/>
              </a:xfrm>
              <a:prstGeom prst="rect">
                <a:avLst/>
              </a:prstGeom>
              <a:blipFill>
                <a:blip r:embed="rId6"/>
                <a:stretch>
                  <a:fillRect/>
                </a:stretch>
              </a:blipFill>
              <a:ln w="38100">
                <a:solidFill>
                  <a:srgbClr val="629CAA"/>
                </a:solidFill>
                <a:extLst>
                  <a:ext uri="{C807C97D-BFC1-408E-A445-0C87EB9F89A2}">
                    <ask:lineSketchStyleProps xmlns:ask="http://schemas.microsoft.com/office/drawing/2018/sketchyshapes" sd="3689820584">
                      <a:custGeom>
                        <a:avLst/>
                        <a:gdLst>
                          <a:gd name="connsiteX0" fmla="*/ 0 w 3874654"/>
                          <a:gd name="connsiteY0" fmla="*/ 0 h 2974109"/>
                          <a:gd name="connsiteX1" fmla="*/ 568283 w 3874654"/>
                          <a:gd name="connsiteY1" fmla="*/ 0 h 2974109"/>
                          <a:gd name="connsiteX2" fmla="*/ 1291551 w 3874654"/>
                          <a:gd name="connsiteY2" fmla="*/ 0 h 2974109"/>
                          <a:gd name="connsiteX3" fmla="*/ 1976074 w 3874654"/>
                          <a:gd name="connsiteY3" fmla="*/ 0 h 2974109"/>
                          <a:gd name="connsiteX4" fmla="*/ 2505610 w 3874654"/>
                          <a:gd name="connsiteY4" fmla="*/ 0 h 2974109"/>
                          <a:gd name="connsiteX5" fmla="*/ 3190132 w 3874654"/>
                          <a:gd name="connsiteY5" fmla="*/ 0 h 2974109"/>
                          <a:gd name="connsiteX6" fmla="*/ 3874654 w 3874654"/>
                          <a:gd name="connsiteY6" fmla="*/ 0 h 2974109"/>
                          <a:gd name="connsiteX7" fmla="*/ 3874654 w 3874654"/>
                          <a:gd name="connsiteY7" fmla="*/ 594822 h 2974109"/>
                          <a:gd name="connsiteX8" fmla="*/ 3874654 w 3874654"/>
                          <a:gd name="connsiteY8" fmla="*/ 1100420 h 2974109"/>
                          <a:gd name="connsiteX9" fmla="*/ 3874654 w 3874654"/>
                          <a:gd name="connsiteY9" fmla="*/ 1665501 h 2974109"/>
                          <a:gd name="connsiteX10" fmla="*/ 3874654 w 3874654"/>
                          <a:gd name="connsiteY10" fmla="*/ 2200841 h 2974109"/>
                          <a:gd name="connsiteX11" fmla="*/ 3874654 w 3874654"/>
                          <a:gd name="connsiteY11" fmla="*/ 2974109 h 2974109"/>
                          <a:gd name="connsiteX12" fmla="*/ 3345118 w 3874654"/>
                          <a:gd name="connsiteY12" fmla="*/ 2974109 h 2974109"/>
                          <a:gd name="connsiteX13" fmla="*/ 2738089 w 3874654"/>
                          <a:gd name="connsiteY13" fmla="*/ 2974109 h 2974109"/>
                          <a:gd name="connsiteX14" fmla="*/ 2169806 w 3874654"/>
                          <a:gd name="connsiteY14" fmla="*/ 2974109 h 2974109"/>
                          <a:gd name="connsiteX15" fmla="*/ 1562777 w 3874654"/>
                          <a:gd name="connsiteY15" fmla="*/ 2974109 h 2974109"/>
                          <a:gd name="connsiteX16" fmla="*/ 917001 w 3874654"/>
                          <a:gd name="connsiteY16" fmla="*/ 2974109 h 2974109"/>
                          <a:gd name="connsiteX17" fmla="*/ 0 w 3874654"/>
                          <a:gd name="connsiteY17" fmla="*/ 2974109 h 2974109"/>
                          <a:gd name="connsiteX18" fmla="*/ 0 w 3874654"/>
                          <a:gd name="connsiteY18" fmla="*/ 2468510 h 2974109"/>
                          <a:gd name="connsiteX19" fmla="*/ 0 w 3874654"/>
                          <a:gd name="connsiteY19" fmla="*/ 1814206 h 2974109"/>
                          <a:gd name="connsiteX20" fmla="*/ 0 w 3874654"/>
                          <a:gd name="connsiteY20" fmla="*/ 1189644 h 2974109"/>
                          <a:gd name="connsiteX21" fmla="*/ 0 w 3874654"/>
                          <a:gd name="connsiteY21" fmla="*/ 654304 h 2974109"/>
                          <a:gd name="connsiteX22" fmla="*/ 0 w 3874654"/>
                          <a:gd name="connsiteY22"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74654" h="2974109" extrusionOk="0">
                            <a:moveTo>
                              <a:pt x="0" y="0"/>
                            </a:moveTo>
                            <a:cubicBezTo>
                              <a:pt x="277497" y="24401"/>
                              <a:pt x="437381" y="-2114"/>
                              <a:pt x="568283" y="0"/>
                            </a:cubicBezTo>
                            <a:cubicBezTo>
                              <a:pt x="699185" y="2114"/>
                              <a:pt x="995244" y="33358"/>
                              <a:pt x="1291551" y="0"/>
                            </a:cubicBezTo>
                            <a:cubicBezTo>
                              <a:pt x="1587858" y="-33358"/>
                              <a:pt x="1650326" y="-29877"/>
                              <a:pt x="1976074" y="0"/>
                            </a:cubicBezTo>
                            <a:cubicBezTo>
                              <a:pt x="2301822" y="29877"/>
                              <a:pt x="2276463" y="4776"/>
                              <a:pt x="2505610" y="0"/>
                            </a:cubicBezTo>
                            <a:cubicBezTo>
                              <a:pt x="2734757" y="-4776"/>
                              <a:pt x="2890943" y="21700"/>
                              <a:pt x="3190132" y="0"/>
                            </a:cubicBezTo>
                            <a:cubicBezTo>
                              <a:pt x="3489321" y="-21700"/>
                              <a:pt x="3534993" y="7515"/>
                              <a:pt x="3874654" y="0"/>
                            </a:cubicBezTo>
                            <a:cubicBezTo>
                              <a:pt x="3874161" y="259190"/>
                              <a:pt x="3876590" y="452605"/>
                              <a:pt x="3874654" y="594822"/>
                            </a:cubicBezTo>
                            <a:cubicBezTo>
                              <a:pt x="3872718" y="737039"/>
                              <a:pt x="3898446" y="900014"/>
                              <a:pt x="3874654" y="1100420"/>
                            </a:cubicBezTo>
                            <a:cubicBezTo>
                              <a:pt x="3850862" y="1300826"/>
                              <a:pt x="3858638" y="1405799"/>
                              <a:pt x="3874654" y="1665501"/>
                            </a:cubicBezTo>
                            <a:cubicBezTo>
                              <a:pt x="3890670" y="1925203"/>
                              <a:pt x="3898599" y="1948998"/>
                              <a:pt x="3874654" y="2200841"/>
                            </a:cubicBezTo>
                            <a:cubicBezTo>
                              <a:pt x="3850709" y="2452684"/>
                              <a:pt x="3885760" y="2681517"/>
                              <a:pt x="3874654" y="2974109"/>
                            </a:cubicBezTo>
                            <a:cubicBezTo>
                              <a:pt x="3702138" y="2993062"/>
                              <a:pt x="3579557" y="2971352"/>
                              <a:pt x="3345118" y="2974109"/>
                            </a:cubicBezTo>
                            <a:cubicBezTo>
                              <a:pt x="3110679" y="2976866"/>
                              <a:pt x="2898847" y="2998600"/>
                              <a:pt x="2738089" y="2974109"/>
                            </a:cubicBezTo>
                            <a:cubicBezTo>
                              <a:pt x="2577331" y="2949618"/>
                              <a:pt x="2403252" y="2956779"/>
                              <a:pt x="2169806" y="2974109"/>
                            </a:cubicBezTo>
                            <a:cubicBezTo>
                              <a:pt x="1936360" y="2991439"/>
                              <a:pt x="1691698" y="2984719"/>
                              <a:pt x="1562777" y="2974109"/>
                            </a:cubicBezTo>
                            <a:cubicBezTo>
                              <a:pt x="1433856" y="2963499"/>
                              <a:pt x="1216596" y="2953379"/>
                              <a:pt x="917001" y="2974109"/>
                            </a:cubicBezTo>
                            <a:cubicBezTo>
                              <a:pt x="617406" y="2994839"/>
                              <a:pt x="371111" y="2966046"/>
                              <a:pt x="0" y="2974109"/>
                            </a:cubicBezTo>
                            <a:cubicBezTo>
                              <a:pt x="4405" y="2764877"/>
                              <a:pt x="-22094" y="2685055"/>
                              <a:pt x="0" y="2468510"/>
                            </a:cubicBezTo>
                            <a:cubicBezTo>
                              <a:pt x="22094" y="2251965"/>
                              <a:pt x="-26329" y="2014921"/>
                              <a:pt x="0" y="1814206"/>
                            </a:cubicBezTo>
                            <a:cubicBezTo>
                              <a:pt x="26329" y="1613491"/>
                              <a:pt x="-8354" y="1432663"/>
                              <a:pt x="0" y="1189644"/>
                            </a:cubicBezTo>
                            <a:cubicBezTo>
                              <a:pt x="8354" y="946625"/>
                              <a:pt x="-24871" y="897312"/>
                              <a:pt x="0" y="654304"/>
                            </a:cubicBezTo>
                            <a:cubicBezTo>
                              <a:pt x="24871" y="411296"/>
                              <a:pt x="7624" y="225060"/>
                              <a:pt x="0" y="0"/>
                            </a:cubicBezTo>
                            <a:close/>
                          </a:path>
                        </a:pathLst>
                      </a:custGeom>
                      <ask:type>
                        <ask:lineSketchFreehand/>
                      </ask:type>
                    </ask:lineSketchStyleProps>
                  </a:ext>
                </a:extLst>
              </a:ln>
              <a:effectLst>
                <a:glow rad="101600">
                  <a:srgbClr val="629CAA">
                    <a:alpha val="60000"/>
                  </a:srgbClr>
                </a:glow>
              </a:effectLst>
            </p:spPr>
            <p:txBody>
              <a:bodyPr/>
              <a:lstStyle/>
              <a:p>
                <a:r>
                  <a:rPr lang="he-IL">
                    <a:noFill/>
                  </a:rPr>
                  <a:t> </a:t>
                </a:r>
              </a:p>
            </p:txBody>
          </p:sp>
        </mc:Fallback>
      </mc:AlternateContent>
      <p:sp>
        <p:nvSpPr>
          <p:cNvPr id="12" name="מלבן 11">
            <a:extLst>
              <a:ext uri="{FF2B5EF4-FFF2-40B4-BE49-F238E27FC236}">
                <a16:creationId xmlns:a16="http://schemas.microsoft.com/office/drawing/2014/main" id="{4E568BEE-7801-B918-0DFE-95627D133D74}"/>
              </a:ext>
            </a:extLst>
          </p:cNvPr>
          <p:cNvSpPr/>
          <p:nvPr/>
        </p:nvSpPr>
        <p:spPr>
          <a:xfrm>
            <a:off x="487218" y="365124"/>
            <a:ext cx="11217563"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כותרת 1">
            <a:extLst>
              <a:ext uri="{FF2B5EF4-FFF2-40B4-BE49-F238E27FC236}">
                <a16:creationId xmlns:a16="http://schemas.microsoft.com/office/drawing/2014/main" id="{374EC3DB-E550-321F-DF35-2E73583F5646}"/>
              </a:ext>
            </a:extLst>
          </p:cNvPr>
          <p:cNvSpPr>
            <a:spLocks noGrp="1"/>
          </p:cNvSpPr>
          <p:nvPr>
            <p:ph type="title"/>
          </p:nvPr>
        </p:nvSpPr>
        <p:spPr>
          <a:xfrm>
            <a:off x="599208" y="365125"/>
            <a:ext cx="10993582" cy="1325563"/>
          </a:xfrm>
        </p:spPr>
        <p:txBody>
          <a:bodyPr/>
          <a:lstStyle/>
          <a:p>
            <a:pPr algn="ctr"/>
            <a:r>
              <a:rPr lang="en-US" b="1" dirty="0">
                <a:solidFill>
                  <a:srgbClr val="629CAA"/>
                </a:solidFill>
                <a:latin typeface="Amasis MT Pro Black" panose="02040A04050005020304" pitchFamily="18" charset="0"/>
              </a:rPr>
              <a:t>Fully Homomorphic Encryption (FHE)</a:t>
            </a:r>
          </a:p>
        </p:txBody>
      </p:sp>
    </p:spTree>
    <p:extLst>
      <p:ext uri="{BB962C8B-B14F-4D97-AF65-F5344CB8AC3E}">
        <p14:creationId xmlns:p14="http://schemas.microsoft.com/office/powerpoint/2010/main" val="3439118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200" dirty="0"/>
              <a:t>For an FHE scheme to be fully homomorphic, the Eval algorithm must satisfy two additional properties:</a:t>
            </a:r>
          </a:p>
        </p:txBody>
      </p:sp>
      <mc:AlternateContent xmlns:mc="http://schemas.openxmlformats.org/markup-compatibility/2006">
        <mc:Choice xmlns:a14="http://schemas.microsoft.com/office/drawing/2010/main" Requires="a14">
          <p:sp>
            <p:nvSpPr>
              <p:cNvPr id="5" name="מלבן 4">
                <a:extLst>
                  <a:ext uri="{FF2B5EF4-FFF2-40B4-BE49-F238E27FC236}">
                    <a16:creationId xmlns:a16="http://schemas.microsoft.com/office/drawing/2014/main" id="{E2D68CAA-D7F1-2036-F5D9-909D0C6AE9AB}"/>
                  </a:ext>
                </a:extLst>
              </p:cNvPr>
              <p:cNvSpPr/>
              <p:nvPr/>
            </p:nvSpPr>
            <p:spPr>
              <a:xfrm>
                <a:off x="1990436" y="3200690"/>
                <a:ext cx="4230255" cy="2974109"/>
              </a:xfrm>
              <a:custGeom>
                <a:avLst/>
                <a:gdLst>
                  <a:gd name="connsiteX0" fmla="*/ 0 w 4230255"/>
                  <a:gd name="connsiteY0" fmla="*/ 0 h 2974109"/>
                  <a:gd name="connsiteX1" fmla="*/ 519717 w 4230255"/>
                  <a:gd name="connsiteY1" fmla="*/ 0 h 2974109"/>
                  <a:gd name="connsiteX2" fmla="*/ 1208644 w 4230255"/>
                  <a:gd name="connsiteY2" fmla="*/ 0 h 2974109"/>
                  <a:gd name="connsiteX3" fmla="*/ 1855269 w 4230255"/>
                  <a:gd name="connsiteY3" fmla="*/ 0 h 2974109"/>
                  <a:gd name="connsiteX4" fmla="*/ 2332683 w 4230255"/>
                  <a:gd name="connsiteY4" fmla="*/ 0 h 2974109"/>
                  <a:gd name="connsiteX5" fmla="*/ 2979308 w 4230255"/>
                  <a:gd name="connsiteY5" fmla="*/ 0 h 2974109"/>
                  <a:gd name="connsiteX6" fmla="*/ 3583630 w 4230255"/>
                  <a:gd name="connsiteY6" fmla="*/ 0 h 2974109"/>
                  <a:gd name="connsiteX7" fmla="*/ 4230255 w 4230255"/>
                  <a:gd name="connsiteY7" fmla="*/ 0 h 2974109"/>
                  <a:gd name="connsiteX8" fmla="*/ 4230255 w 4230255"/>
                  <a:gd name="connsiteY8" fmla="*/ 624563 h 2974109"/>
                  <a:gd name="connsiteX9" fmla="*/ 4230255 w 4230255"/>
                  <a:gd name="connsiteY9" fmla="*/ 1189644 h 2974109"/>
                  <a:gd name="connsiteX10" fmla="*/ 4230255 w 4230255"/>
                  <a:gd name="connsiteY10" fmla="*/ 1724983 h 2974109"/>
                  <a:gd name="connsiteX11" fmla="*/ 4230255 w 4230255"/>
                  <a:gd name="connsiteY11" fmla="*/ 2230582 h 2974109"/>
                  <a:gd name="connsiteX12" fmla="*/ 4230255 w 4230255"/>
                  <a:gd name="connsiteY12" fmla="*/ 2974109 h 2974109"/>
                  <a:gd name="connsiteX13" fmla="*/ 3583630 w 4230255"/>
                  <a:gd name="connsiteY13" fmla="*/ 2974109 h 2974109"/>
                  <a:gd name="connsiteX14" fmla="*/ 3063913 w 4230255"/>
                  <a:gd name="connsiteY14" fmla="*/ 2974109 h 2974109"/>
                  <a:gd name="connsiteX15" fmla="*/ 2501894 w 4230255"/>
                  <a:gd name="connsiteY15" fmla="*/ 2974109 h 2974109"/>
                  <a:gd name="connsiteX16" fmla="*/ 1897572 w 4230255"/>
                  <a:gd name="connsiteY16" fmla="*/ 2974109 h 2974109"/>
                  <a:gd name="connsiteX17" fmla="*/ 1420157 w 4230255"/>
                  <a:gd name="connsiteY17" fmla="*/ 2974109 h 2974109"/>
                  <a:gd name="connsiteX18" fmla="*/ 942743 w 4230255"/>
                  <a:gd name="connsiteY18" fmla="*/ 2974109 h 2974109"/>
                  <a:gd name="connsiteX19" fmla="*/ 0 w 4230255"/>
                  <a:gd name="connsiteY19" fmla="*/ 2974109 h 2974109"/>
                  <a:gd name="connsiteX20" fmla="*/ 0 w 4230255"/>
                  <a:gd name="connsiteY20" fmla="*/ 2379287 h 2974109"/>
                  <a:gd name="connsiteX21" fmla="*/ 0 w 4230255"/>
                  <a:gd name="connsiteY21" fmla="*/ 1843948 h 2974109"/>
                  <a:gd name="connsiteX22" fmla="*/ 0 w 4230255"/>
                  <a:gd name="connsiteY22" fmla="*/ 1278867 h 2974109"/>
                  <a:gd name="connsiteX23" fmla="*/ 0 w 4230255"/>
                  <a:gd name="connsiteY23" fmla="*/ 773268 h 2974109"/>
                  <a:gd name="connsiteX24" fmla="*/ 0 w 4230255"/>
                  <a:gd name="connsiteY24"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30255" h="2974109" extrusionOk="0">
                    <a:moveTo>
                      <a:pt x="0" y="0"/>
                    </a:moveTo>
                    <a:cubicBezTo>
                      <a:pt x="123524" y="20547"/>
                      <a:pt x="299320" y="9064"/>
                      <a:pt x="519717" y="0"/>
                    </a:cubicBezTo>
                    <a:cubicBezTo>
                      <a:pt x="740114" y="-9064"/>
                      <a:pt x="1068675" y="-3338"/>
                      <a:pt x="1208644" y="0"/>
                    </a:cubicBezTo>
                    <a:cubicBezTo>
                      <a:pt x="1348613" y="3338"/>
                      <a:pt x="1703210" y="-19238"/>
                      <a:pt x="1855269" y="0"/>
                    </a:cubicBezTo>
                    <a:cubicBezTo>
                      <a:pt x="2007328" y="19238"/>
                      <a:pt x="2127042" y="-18398"/>
                      <a:pt x="2332683" y="0"/>
                    </a:cubicBezTo>
                    <a:cubicBezTo>
                      <a:pt x="2538324" y="18398"/>
                      <a:pt x="2825858" y="-9385"/>
                      <a:pt x="2979308" y="0"/>
                    </a:cubicBezTo>
                    <a:cubicBezTo>
                      <a:pt x="3132759" y="9385"/>
                      <a:pt x="3369101" y="-23260"/>
                      <a:pt x="3583630" y="0"/>
                    </a:cubicBezTo>
                    <a:cubicBezTo>
                      <a:pt x="3798159" y="23260"/>
                      <a:pt x="4054978" y="15115"/>
                      <a:pt x="4230255" y="0"/>
                    </a:cubicBezTo>
                    <a:cubicBezTo>
                      <a:pt x="4247978" y="243307"/>
                      <a:pt x="4235505" y="498551"/>
                      <a:pt x="4230255" y="624563"/>
                    </a:cubicBezTo>
                    <a:cubicBezTo>
                      <a:pt x="4225005" y="750575"/>
                      <a:pt x="4214239" y="929942"/>
                      <a:pt x="4230255" y="1189644"/>
                    </a:cubicBezTo>
                    <a:cubicBezTo>
                      <a:pt x="4246271" y="1449346"/>
                      <a:pt x="4251306" y="1476727"/>
                      <a:pt x="4230255" y="1724983"/>
                    </a:cubicBezTo>
                    <a:cubicBezTo>
                      <a:pt x="4209204" y="1973239"/>
                      <a:pt x="4226316" y="2114131"/>
                      <a:pt x="4230255" y="2230582"/>
                    </a:cubicBezTo>
                    <a:cubicBezTo>
                      <a:pt x="4234194" y="2347033"/>
                      <a:pt x="4262588" y="2675236"/>
                      <a:pt x="4230255" y="2974109"/>
                    </a:cubicBezTo>
                    <a:cubicBezTo>
                      <a:pt x="3933668" y="2942219"/>
                      <a:pt x="3888608" y="2991794"/>
                      <a:pt x="3583630" y="2974109"/>
                    </a:cubicBezTo>
                    <a:cubicBezTo>
                      <a:pt x="3278652" y="2956424"/>
                      <a:pt x="3199231" y="2969710"/>
                      <a:pt x="3063913" y="2974109"/>
                    </a:cubicBezTo>
                    <a:cubicBezTo>
                      <a:pt x="2928595" y="2978508"/>
                      <a:pt x="2744308" y="2958628"/>
                      <a:pt x="2501894" y="2974109"/>
                    </a:cubicBezTo>
                    <a:cubicBezTo>
                      <a:pt x="2259480" y="2989590"/>
                      <a:pt x="2029236" y="2952185"/>
                      <a:pt x="1897572" y="2974109"/>
                    </a:cubicBezTo>
                    <a:cubicBezTo>
                      <a:pt x="1765908" y="2996033"/>
                      <a:pt x="1657472" y="2950753"/>
                      <a:pt x="1420157" y="2974109"/>
                    </a:cubicBezTo>
                    <a:cubicBezTo>
                      <a:pt x="1182843" y="2997465"/>
                      <a:pt x="1166992" y="2967133"/>
                      <a:pt x="942743" y="2974109"/>
                    </a:cubicBezTo>
                    <a:cubicBezTo>
                      <a:pt x="718494" y="2981085"/>
                      <a:pt x="301109" y="2985449"/>
                      <a:pt x="0" y="2974109"/>
                    </a:cubicBezTo>
                    <a:cubicBezTo>
                      <a:pt x="-29620" y="2846433"/>
                      <a:pt x="-20627" y="2500555"/>
                      <a:pt x="0" y="2379287"/>
                    </a:cubicBezTo>
                    <a:cubicBezTo>
                      <a:pt x="20627" y="2258019"/>
                      <a:pt x="-24157" y="2086601"/>
                      <a:pt x="0" y="1843948"/>
                    </a:cubicBezTo>
                    <a:cubicBezTo>
                      <a:pt x="24157" y="1601295"/>
                      <a:pt x="5386" y="1482136"/>
                      <a:pt x="0" y="1278867"/>
                    </a:cubicBezTo>
                    <a:cubicBezTo>
                      <a:pt x="-5386" y="1075598"/>
                      <a:pt x="10847" y="972645"/>
                      <a:pt x="0" y="773268"/>
                    </a:cubicBezTo>
                    <a:cubicBezTo>
                      <a:pt x="-10847" y="573891"/>
                      <a:pt x="12014" y="168297"/>
                      <a:pt x="0" y="0"/>
                    </a:cubicBezTo>
                    <a:close/>
                  </a:path>
                </a:pathLst>
              </a:custGeom>
              <a:noFill/>
              <a:ln w="38100">
                <a:solidFill>
                  <a:srgbClr val="629CAA"/>
                </a:solidFill>
                <a:extLst>
                  <a:ext uri="{C807C97D-BFC1-408E-A445-0C87EB9F89A2}">
                    <ask:lineSketchStyleProps xmlns:ask="http://schemas.microsoft.com/office/drawing/2018/sketchyshapes" sd="3689820584">
                      <a:prstGeom prst="rect">
                        <a:avLst/>
                      </a:prstGeom>
                      <ask:type>
                        <ask:lineSketchFreehand/>
                      </ask:type>
                    </ask:lineSketchStyleProps>
                  </a:ext>
                </a:extLst>
              </a:ln>
              <a:effectLst>
                <a:glow rad="101600">
                  <a:srgbClr val="629CAA">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0">
                  <a:spcBef>
                    <a:spcPts val="1000"/>
                  </a:spcBef>
                  <a:defRPr/>
                </a:pPr>
                <a14:m>
                  <m:oMathPara xmlns:m="http://schemas.openxmlformats.org/officeDocument/2006/math">
                    <m:oMathParaPr>
                      <m:jc m:val="centerGroup"/>
                    </m:oMathParaPr>
                    <m:oMath xmlns:m="http://schemas.openxmlformats.org/officeDocument/2006/math">
                      <m:r>
                        <a:rPr lang="en-US"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𝑪𝒐𝒓𝒓𝒆𝒄𝒕𝒏𝒆𝒔𝒔</m:t>
                      </m:r>
                      <m:r>
                        <a:rPr lang="en-US"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oMath>
                  </m:oMathPara>
                </a14:m>
                <a:endParaRPr lang="en-US" b="1" dirty="0">
                  <a:ln>
                    <a:solidFill>
                      <a:srgbClr val="4E8390"/>
                    </a:solidFill>
                  </a:ln>
                  <a:solidFill>
                    <a:srgbClr val="4E8390"/>
                  </a:solidFill>
                  <a:effectLst>
                    <a:glow rad="63500">
                      <a:schemeClr val="bg1">
                        <a:alpha val="40000"/>
                      </a:schemeClr>
                    </a:glow>
                  </a:effectLst>
                </a:endParaRPr>
              </a:p>
              <a:p>
                <a:pPr lvl="0" algn="ctr" rtl="0">
                  <a:lnSpc>
                    <a:spcPct val="150000"/>
                  </a:lnSpc>
                  <a:defRPr/>
                </a:pPr>
                <a:r>
                  <a:rPr lang="en-US" dirty="0">
                    <a:solidFill>
                      <a:schemeClr val="tx1"/>
                    </a:solidFill>
                  </a:rPr>
                  <a:t>For any function f and any set of ciphertexts </a:t>
                </a:r>
                <a14:m>
                  <m:oMath xmlns:m="http://schemas.openxmlformats.org/officeDocument/2006/math">
                    <m:r>
                      <a:rPr lang="en-US" i="1" dirty="0" smtClean="0">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𝑐</m:t>
                        </m:r>
                      </m:e>
                      <m:sub>
                        <m:r>
                          <a:rPr lang="en-US" i="1" dirty="0">
                            <a:solidFill>
                              <a:prstClr val="black"/>
                            </a:solidFill>
                            <a:latin typeface="Cambria Math" panose="02040503050406030204" pitchFamily="18" charset="0"/>
                          </a:rPr>
                          <m:t>1</m:t>
                        </m:r>
                      </m:sub>
                    </m:sSub>
                    <m:r>
                      <a:rPr lang="en-US" i="1" dirty="0">
                        <a:solidFill>
                          <a:prstClr val="black"/>
                        </a:solidFill>
                        <a:latin typeface="Cambria Math" panose="02040503050406030204" pitchFamily="18" charset="0"/>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𝑐</m:t>
                        </m:r>
                      </m:e>
                      <m:sub>
                        <m:r>
                          <a:rPr lang="en-US" i="1" dirty="0">
                            <a:solidFill>
                              <a:prstClr val="black"/>
                            </a:solidFill>
                            <a:latin typeface="Cambria Math" panose="02040503050406030204" pitchFamily="18" charset="0"/>
                          </a:rPr>
                          <m:t>2</m:t>
                        </m:r>
                      </m:sub>
                    </m:sSub>
                    <m:r>
                      <a:rPr lang="en-US" i="1" dirty="0">
                        <a:solidFill>
                          <a:prstClr val="black"/>
                        </a:solidFill>
                        <a:latin typeface="Cambria Math" panose="02040503050406030204" pitchFamily="18" charset="0"/>
                      </a:rPr>
                      <m:t>, …, </m:t>
                    </m:r>
                    <m:sSub>
                      <m:sSubPr>
                        <m:ctrlPr>
                          <a:rPr lang="en-US" i="1" dirty="0" err="1">
                            <a:solidFill>
                              <a:prstClr val="black"/>
                            </a:solidFill>
                            <a:latin typeface="Cambria Math" panose="02040503050406030204" pitchFamily="18" charset="0"/>
                          </a:rPr>
                        </m:ctrlPr>
                      </m:sSubPr>
                      <m:e>
                        <m:r>
                          <a:rPr lang="en-US" i="1" dirty="0" err="1">
                            <a:solidFill>
                              <a:prstClr val="black"/>
                            </a:solidFill>
                            <a:latin typeface="Cambria Math" panose="02040503050406030204" pitchFamily="18" charset="0"/>
                          </a:rPr>
                          <m:t>𝑐</m:t>
                        </m:r>
                      </m:e>
                      <m:sub>
                        <m:r>
                          <a:rPr lang="en-US" i="1" dirty="0" err="1">
                            <a:solidFill>
                              <a:prstClr val="black"/>
                            </a:solidFill>
                            <a:latin typeface="Cambria Math" panose="02040503050406030204" pitchFamily="18" charset="0"/>
                          </a:rPr>
                          <m:t>𝑛</m:t>
                        </m:r>
                      </m:sub>
                    </m:sSub>
                    <m:r>
                      <a:rPr lang="en-US" b="0" i="1" dirty="0" smtClean="0">
                        <a:solidFill>
                          <a:prstClr val="black"/>
                        </a:solidFill>
                        <a:latin typeface="Cambria Math" panose="02040503050406030204" pitchFamily="18" charset="0"/>
                      </a:rPr>
                      <m:t>}</m:t>
                    </m:r>
                  </m:oMath>
                </a14:m>
                <a:r>
                  <a:rPr lang="en-US" dirty="0">
                    <a:solidFill>
                      <a:schemeClr val="tx1"/>
                    </a:solidFill>
                  </a:rPr>
                  <a:t> corresponding to plaintexts </a:t>
                </a:r>
                <a14:m>
                  <m:oMath xmlns:m="http://schemas.openxmlformats.org/officeDocument/2006/math">
                    <m:r>
                      <a:rPr lang="en-US" i="1" dirty="0">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en-US" b="0" i="1" dirty="0" smtClean="0">
                            <a:solidFill>
                              <a:prstClr val="black"/>
                            </a:solidFill>
                            <a:latin typeface="Cambria Math" panose="02040503050406030204" pitchFamily="18" charset="0"/>
                          </a:rPr>
                          <m:t>𝑚</m:t>
                        </m:r>
                      </m:e>
                      <m:sub>
                        <m:r>
                          <a:rPr lang="en-US" i="1" dirty="0">
                            <a:solidFill>
                              <a:prstClr val="black"/>
                            </a:solidFill>
                            <a:latin typeface="Cambria Math" panose="02040503050406030204" pitchFamily="18" charset="0"/>
                          </a:rPr>
                          <m:t>1</m:t>
                        </m:r>
                      </m:sub>
                    </m:sSub>
                    <m:r>
                      <a:rPr lang="en-US" i="1" dirty="0">
                        <a:solidFill>
                          <a:prstClr val="black"/>
                        </a:solidFill>
                        <a:latin typeface="Cambria Math" panose="02040503050406030204" pitchFamily="18" charset="0"/>
                      </a:rPr>
                      <m:t>, </m:t>
                    </m:r>
                    <m:sSub>
                      <m:sSubPr>
                        <m:ctrlPr>
                          <a:rPr lang="en-US" i="1" dirty="0">
                            <a:solidFill>
                              <a:prstClr val="black"/>
                            </a:solidFill>
                            <a:latin typeface="Cambria Math" panose="02040503050406030204" pitchFamily="18" charset="0"/>
                          </a:rPr>
                        </m:ctrlPr>
                      </m:sSubPr>
                      <m:e>
                        <m:r>
                          <a:rPr lang="en-US" b="0" i="1" dirty="0" smtClean="0">
                            <a:solidFill>
                              <a:prstClr val="black"/>
                            </a:solidFill>
                            <a:latin typeface="Cambria Math" panose="02040503050406030204" pitchFamily="18" charset="0"/>
                          </a:rPr>
                          <m:t>𝑚</m:t>
                        </m:r>
                      </m:e>
                      <m:sub>
                        <m:r>
                          <a:rPr lang="en-US" i="1" dirty="0">
                            <a:solidFill>
                              <a:prstClr val="black"/>
                            </a:solidFill>
                            <a:latin typeface="Cambria Math" panose="02040503050406030204" pitchFamily="18" charset="0"/>
                          </a:rPr>
                          <m:t>2</m:t>
                        </m:r>
                      </m:sub>
                    </m:sSub>
                    <m:r>
                      <a:rPr lang="en-US" i="1" dirty="0">
                        <a:solidFill>
                          <a:prstClr val="black"/>
                        </a:solidFill>
                        <a:latin typeface="Cambria Math" panose="02040503050406030204" pitchFamily="18" charset="0"/>
                      </a:rPr>
                      <m:t>, …, </m:t>
                    </m:r>
                    <m:sSub>
                      <m:sSubPr>
                        <m:ctrlPr>
                          <a:rPr lang="en-US" i="1" dirty="0" err="1">
                            <a:solidFill>
                              <a:prstClr val="black"/>
                            </a:solidFill>
                            <a:latin typeface="Cambria Math" panose="02040503050406030204" pitchFamily="18" charset="0"/>
                          </a:rPr>
                        </m:ctrlPr>
                      </m:sSubPr>
                      <m:e>
                        <m:r>
                          <a:rPr lang="en-US" b="0" i="1" dirty="0" smtClean="0">
                            <a:solidFill>
                              <a:prstClr val="black"/>
                            </a:solidFill>
                            <a:latin typeface="Cambria Math" panose="02040503050406030204" pitchFamily="18" charset="0"/>
                          </a:rPr>
                          <m:t>𝑚</m:t>
                        </m:r>
                      </m:e>
                      <m:sub>
                        <m:r>
                          <a:rPr lang="en-US" i="1" dirty="0" err="1">
                            <a:solidFill>
                              <a:prstClr val="black"/>
                            </a:solidFill>
                            <a:latin typeface="Cambria Math" panose="02040503050406030204" pitchFamily="18" charset="0"/>
                          </a:rPr>
                          <m:t>𝑛</m:t>
                        </m:r>
                      </m:sub>
                    </m:sSub>
                  </m:oMath>
                </a14:m>
                <a:r>
                  <a:rPr lang="en-US" dirty="0">
                    <a:solidFill>
                      <a:schemeClr val="tx1"/>
                    </a:solidFill>
                  </a:rPr>
                  <a:t>, the ciphertext </a:t>
                </a:r>
                <a14:m>
                  <m:oMath xmlns:m="http://schemas.openxmlformats.org/officeDocument/2006/math">
                    <m:sSub>
                      <m:sSubPr>
                        <m:ctrlPr>
                          <a:rPr lang="en-US" i="1" dirty="0" err="1">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𝑐</m:t>
                        </m:r>
                      </m:e>
                      <m:sub>
                        <m:r>
                          <a:rPr lang="en-US" i="1" dirty="0" err="1" smtClean="0">
                            <a:solidFill>
                              <a:schemeClr val="tx1"/>
                            </a:solidFill>
                            <a:latin typeface="Cambria Math" panose="02040503050406030204" pitchFamily="18" charset="0"/>
                          </a:rPr>
                          <m:t>𝑓</m:t>
                        </m:r>
                      </m:sub>
                    </m:sSub>
                  </m:oMath>
                </a14:m>
                <a:r>
                  <a:rPr lang="en-US" dirty="0">
                    <a:solidFill>
                      <a:schemeClr val="tx1"/>
                    </a:solidFill>
                  </a:rPr>
                  <a:t> output by </a:t>
                </a:r>
                <a14:m>
                  <m:oMath xmlns:m="http://schemas.openxmlformats.org/officeDocument/2006/math">
                    <m:r>
                      <a:rPr lang="en-US" i="1" dirty="0" smtClean="0">
                        <a:solidFill>
                          <a:schemeClr val="tx1"/>
                        </a:solidFill>
                        <a:latin typeface="Cambria Math" panose="02040503050406030204" pitchFamily="18" charset="0"/>
                      </a:rPr>
                      <m:t>𝐸𝑣𝑎𝑙</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𝑝𝑘</m:t>
                        </m:r>
                        <m:r>
                          <a:rPr lang="en-US"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𝑓</m:t>
                        </m:r>
                        <m:r>
                          <a:rPr lang="en-US" i="1" dirty="0">
                            <a:solidFill>
                              <a:schemeClr val="tx1"/>
                            </a:solidFill>
                            <a:latin typeface="Cambria Math" panose="02040503050406030204" pitchFamily="18" charset="0"/>
                          </a:rPr>
                          <m:t>, </m:t>
                        </m:r>
                        <m:d>
                          <m:dPr>
                            <m:begChr m:val="{"/>
                            <m:endChr m:val="}"/>
                            <m:ctrlPr>
                              <a:rPr lang="en-US" i="1" dirty="0">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𝑐</m:t>
                                </m:r>
                              </m:e>
                              <m:sub>
                                <m:r>
                                  <a:rPr lang="en-US" i="1" dirty="0">
                                    <a:solidFill>
                                      <a:schemeClr val="tx1"/>
                                    </a:solidFill>
                                    <a:latin typeface="Cambria Math" panose="02040503050406030204" pitchFamily="18" charset="0"/>
                                  </a:rPr>
                                  <m:t>1</m:t>
                                </m:r>
                              </m:sub>
                            </m:sSub>
                            <m:r>
                              <a:rPr lang="en-US" i="1" dirty="0">
                                <a:solidFill>
                                  <a:schemeClr val="tx1"/>
                                </a:solidFill>
                                <a:latin typeface="Cambria Math" panose="02040503050406030204" pitchFamily="18" charset="0"/>
                              </a:rPr>
                              <m:t>, </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𝑐</m:t>
                                </m:r>
                              </m:e>
                              <m:sub>
                                <m:r>
                                  <a:rPr lang="en-US" i="1" dirty="0">
                                    <a:solidFill>
                                      <a:schemeClr val="tx1"/>
                                    </a:solidFill>
                                    <a:latin typeface="Cambria Math" panose="02040503050406030204" pitchFamily="18" charset="0"/>
                                  </a:rPr>
                                  <m:t>2</m:t>
                                </m:r>
                              </m:sub>
                            </m:sSub>
                            <m:r>
                              <a:rPr lang="en-US" i="1" dirty="0">
                                <a:solidFill>
                                  <a:schemeClr val="tx1"/>
                                </a:solidFill>
                                <a:latin typeface="Cambria Math" panose="02040503050406030204" pitchFamily="18" charset="0"/>
                              </a:rPr>
                              <m:t>, …, </m:t>
                            </m:r>
                            <m:sSub>
                              <m:sSubPr>
                                <m:ctrlPr>
                                  <a:rPr lang="en-US" i="1" dirty="0" err="1">
                                    <a:solidFill>
                                      <a:schemeClr val="tx1"/>
                                    </a:solidFill>
                                    <a:latin typeface="Cambria Math" panose="02040503050406030204" pitchFamily="18" charset="0"/>
                                  </a:rPr>
                                </m:ctrlPr>
                              </m:sSubPr>
                              <m:e>
                                <m:r>
                                  <a:rPr lang="en-US" i="1" dirty="0" err="1">
                                    <a:solidFill>
                                      <a:schemeClr val="tx1"/>
                                    </a:solidFill>
                                    <a:latin typeface="Cambria Math" panose="02040503050406030204" pitchFamily="18" charset="0"/>
                                  </a:rPr>
                                  <m:t>𝑐</m:t>
                                </m:r>
                              </m:e>
                              <m:sub>
                                <m:r>
                                  <a:rPr lang="en-US" i="1" dirty="0" err="1" smtClean="0">
                                    <a:solidFill>
                                      <a:schemeClr val="tx1"/>
                                    </a:solidFill>
                                    <a:latin typeface="Cambria Math" panose="02040503050406030204" pitchFamily="18" charset="0"/>
                                  </a:rPr>
                                  <m:t>𝑛</m:t>
                                </m:r>
                              </m:sub>
                            </m:sSub>
                          </m:e>
                        </m:d>
                      </m:e>
                    </m:d>
                  </m:oMath>
                </a14:m>
                <a:r>
                  <a:rPr lang="en-US" dirty="0">
                    <a:solidFill>
                      <a:schemeClr val="tx1"/>
                    </a:solidFill>
                  </a:rPr>
                  <a:t> must decrypt to the correct result </a:t>
                </a:r>
                <a14:m>
                  <m:oMath xmlns:m="http://schemas.openxmlformats.org/officeDocument/2006/math">
                    <m:r>
                      <a:rPr lang="en-US" i="1" dirty="0" smtClean="0">
                        <a:solidFill>
                          <a:schemeClr val="tx1"/>
                        </a:solidFill>
                        <a:latin typeface="Cambria Math" panose="02040503050406030204" pitchFamily="18" charset="0"/>
                      </a:rPr>
                      <m:t>𝑓</m:t>
                    </m:r>
                    <m:r>
                      <a:rPr lang="en-US" i="1"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𝑚</m:t>
                        </m:r>
                      </m:e>
                      <m:sub>
                        <m:r>
                          <a:rPr lang="en-US" i="1" dirty="0">
                            <a:solidFill>
                              <a:schemeClr val="tx1"/>
                            </a:solidFill>
                            <a:latin typeface="Cambria Math" panose="02040503050406030204" pitchFamily="18" charset="0"/>
                          </a:rPr>
                          <m:t>1</m:t>
                        </m:r>
                      </m:sub>
                    </m:sSub>
                    <m:r>
                      <a:rPr lang="en-US" i="1" dirty="0">
                        <a:solidFill>
                          <a:schemeClr val="tx1"/>
                        </a:solidFill>
                        <a:latin typeface="Cambria Math" panose="02040503050406030204" pitchFamily="18" charset="0"/>
                      </a:rPr>
                      <m:t>, </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𝑚</m:t>
                        </m:r>
                      </m:e>
                      <m:sub>
                        <m:r>
                          <a:rPr lang="en-US" i="1" dirty="0">
                            <a:solidFill>
                              <a:schemeClr val="tx1"/>
                            </a:solidFill>
                            <a:latin typeface="Cambria Math" panose="02040503050406030204" pitchFamily="18" charset="0"/>
                          </a:rPr>
                          <m:t>2</m:t>
                        </m:r>
                      </m:sub>
                    </m:sSub>
                    <m:r>
                      <a:rPr lang="en-US" i="1" dirty="0">
                        <a:solidFill>
                          <a:schemeClr val="tx1"/>
                        </a:solidFill>
                        <a:latin typeface="Cambria Math" panose="02040503050406030204" pitchFamily="18" charset="0"/>
                      </a:rPr>
                      <m:t>, …, </m:t>
                    </m:r>
                    <m:sSub>
                      <m:sSubPr>
                        <m:ctrlPr>
                          <a:rPr lang="en-US" i="1" dirty="0" err="1">
                            <a:solidFill>
                              <a:schemeClr val="tx1"/>
                            </a:solidFill>
                            <a:latin typeface="Cambria Math" panose="02040503050406030204" pitchFamily="18" charset="0"/>
                          </a:rPr>
                        </m:ctrlPr>
                      </m:sSubPr>
                      <m:e>
                        <m:r>
                          <a:rPr lang="en-US" i="1" dirty="0" err="1">
                            <a:solidFill>
                              <a:schemeClr val="tx1"/>
                            </a:solidFill>
                            <a:latin typeface="Cambria Math" panose="02040503050406030204" pitchFamily="18" charset="0"/>
                          </a:rPr>
                          <m:t>𝑚</m:t>
                        </m:r>
                      </m:e>
                      <m:sub>
                        <m:r>
                          <a:rPr lang="en-US" i="1" dirty="0" err="1" smtClean="0">
                            <a:solidFill>
                              <a:schemeClr val="tx1"/>
                            </a:solidFill>
                            <a:latin typeface="Cambria Math" panose="02040503050406030204" pitchFamily="18" charset="0"/>
                          </a:rPr>
                          <m:t>𝑛</m:t>
                        </m:r>
                      </m:sub>
                    </m:sSub>
                    <m:r>
                      <a:rPr lang="en-US" i="1" dirty="0" smtClean="0">
                        <a:solidFill>
                          <a:schemeClr val="tx1"/>
                        </a:solidFill>
                        <a:latin typeface="Cambria Math" panose="02040503050406030204" pitchFamily="18" charset="0"/>
                      </a:rPr>
                      <m:t>)</m:t>
                    </m:r>
                  </m:oMath>
                </a14:m>
                <a:r>
                  <a:rPr lang="en-US" dirty="0">
                    <a:solidFill>
                      <a:schemeClr val="tx1"/>
                    </a:solidFill>
                  </a:rPr>
                  <a:t>.</a:t>
                </a:r>
              </a:p>
            </p:txBody>
          </p:sp>
        </mc:Choice>
        <mc:Fallback>
          <p:sp>
            <p:nvSpPr>
              <p:cNvPr id="5" name="מלבן 4">
                <a:extLst>
                  <a:ext uri="{FF2B5EF4-FFF2-40B4-BE49-F238E27FC236}">
                    <a16:creationId xmlns:a16="http://schemas.microsoft.com/office/drawing/2014/main" id="{E2D68CAA-D7F1-2036-F5D9-909D0C6AE9AB}"/>
                  </a:ext>
                </a:extLst>
              </p:cNvPr>
              <p:cNvSpPr>
                <a:spLocks noRot="1" noChangeAspect="1" noMove="1" noResize="1" noEditPoints="1" noAdjustHandles="1" noChangeArrowheads="1" noChangeShapeType="1" noTextEdit="1"/>
              </p:cNvSpPr>
              <p:nvPr/>
            </p:nvSpPr>
            <p:spPr>
              <a:xfrm>
                <a:off x="1990436" y="3200690"/>
                <a:ext cx="4230255" cy="2974109"/>
              </a:xfrm>
              <a:prstGeom prst="rect">
                <a:avLst/>
              </a:prstGeom>
              <a:blipFill>
                <a:blip r:embed="rId2"/>
                <a:stretch>
                  <a:fillRect/>
                </a:stretch>
              </a:blipFill>
              <a:ln w="38100">
                <a:solidFill>
                  <a:srgbClr val="629CAA"/>
                </a:solidFill>
                <a:extLst>
                  <a:ext uri="{C807C97D-BFC1-408E-A445-0C87EB9F89A2}">
                    <ask:lineSketchStyleProps xmlns:ask="http://schemas.microsoft.com/office/drawing/2018/sketchyshapes" sd="3689820584">
                      <a:custGeom>
                        <a:avLst/>
                        <a:gdLst>
                          <a:gd name="connsiteX0" fmla="*/ 0 w 4230255"/>
                          <a:gd name="connsiteY0" fmla="*/ 0 h 2974109"/>
                          <a:gd name="connsiteX1" fmla="*/ 519717 w 4230255"/>
                          <a:gd name="connsiteY1" fmla="*/ 0 h 2974109"/>
                          <a:gd name="connsiteX2" fmla="*/ 1208644 w 4230255"/>
                          <a:gd name="connsiteY2" fmla="*/ 0 h 2974109"/>
                          <a:gd name="connsiteX3" fmla="*/ 1855269 w 4230255"/>
                          <a:gd name="connsiteY3" fmla="*/ 0 h 2974109"/>
                          <a:gd name="connsiteX4" fmla="*/ 2332683 w 4230255"/>
                          <a:gd name="connsiteY4" fmla="*/ 0 h 2974109"/>
                          <a:gd name="connsiteX5" fmla="*/ 2979308 w 4230255"/>
                          <a:gd name="connsiteY5" fmla="*/ 0 h 2974109"/>
                          <a:gd name="connsiteX6" fmla="*/ 3583630 w 4230255"/>
                          <a:gd name="connsiteY6" fmla="*/ 0 h 2974109"/>
                          <a:gd name="connsiteX7" fmla="*/ 4230255 w 4230255"/>
                          <a:gd name="connsiteY7" fmla="*/ 0 h 2974109"/>
                          <a:gd name="connsiteX8" fmla="*/ 4230255 w 4230255"/>
                          <a:gd name="connsiteY8" fmla="*/ 624563 h 2974109"/>
                          <a:gd name="connsiteX9" fmla="*/ 4230255 w 4230255"/>
                          <a:gd name="connsiteY9" fmla="*/ 1189644 h 2974109"/>
                          <a:gd name="connsiteX10" fmla="*/ 4230255 w 4230255"/>
                          <a:gd name="connsiteY10" fmla="*/ 1724983 h 2974109"/>
                          <a:gd name="connsiteX11" fmla="*/ 4230255 w 4230255"/>
                          <a:gd name="connsiteY11" fmla="*/ 2230582 h 2974109"/>
                          <a:gd name="connsiteX12" fmla="*/ 4230255 w 4230255"/>
                          <a:gd name="connsiteY12" fmla="*/ 2974109 h 2974109"/>
                          <a:gd name="connsiteX13" fmla="*/ 3583630 w 4230255"/>
                          <a:gd name="connsiteY13" fmla="*/ 2974109 h 2974109"/>
                          <a:gd name="connsiteX14" fmla="*/ 3063913 w 4230255"/>
                          <a:gd name="connsiteY14" fmla="*/ 2974109 h 2974109"/>
                          <a:gd name="connsiteX15" fmla="*/ 2501894 w 4230255"/>
                          <a:gd name="connsiteY15" fmla="*/ 2974109 h 2974109"/>
                          <a:gd name="connsiteX16" fmla="*/ 1897572 w 4230255"/>
                          <a:gd name="connsiteY16" fmla="*/ 2974109 h 2974109"/>
                          <a:gd name="connsiteX17" fmla="*/ 1420157 w 4230255"/>
                          <a:gd name="connsiteY17" fmla="*/ 2974109 h 2974109"/>
                          <a:gd name="connsiteX18" fmla="*/ 942743 w 4230255"/>
                          <a:gd name="connsiteY18" fmla="*/ 2974109 h 2974109"/>
                          <a:gd name="connsiteX19" fmla="*/ 0 w 4230255"/>
                          <a:gd name="connsiteY19" fmla="*/ 2974109 h 2974109"/>
                          <a:gd name="connsiteX20" fmla="*/ 0 w 4230255"/>
                          <a:gd name="connsiteY20" fmla="*/ 2379287 h 2974109"/>
                          <a:gd name="connsiteX21" fmla="*/ 0 w 4230255"/>
                          <a:gd name="connsiteY21" fmla="*/ 1843948 h 2974109"/>
                          <a:gd name="connsiteX22" fmla="*/ 0 w 4230255"/>
                          <a:gd name="connsiteY22" fmla="*/ 1278867 h 2974109"/>
                          <a:gd name="connsiteX23" fmla="*/ 0 w 4230255"/>
                          <a:gd name="connsiteY23" fmla="*/ 773268 h 2974109"/>
                          <a:gd name="connsiteX24" fmla="*/ 0 w 4230255"/>
                          <a:gd name="connsiteY24"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30255" h="2974109" extrusionOk="0">
                            <a:moveTo>
                              <a:pt x="0" y="0"/>
                            </a:moveTo>
                            <a:cubicBezTo>
                              <a:pt x="123524" y="20547"/>
                              <a:pt x="299320" y="9064"/>
                              <a:pt x="519717" y="0"/>
                            </a:cubicBezTo>
                            <a:cubicBezTo>
                              <a:pt x="740114" y="-9064"/>
                              <a:pt x="1068675" y="-3338"/>
                              <a:pt x="1208644" y="0"/>
                            </a:cubicBezTo>
                            <a:cubicBezTo>
                              <a:pt x="1348613" y="3338"/>
                              <a:pt x="1703210" y="-19238"/>
                              <a:pt x="1855269" y="0"/>
                            </a:cubicBezTo>
                            <a:cubicBezTo>
                              <a:pt x="2007328" y="19238"/>
                              <a:pt x="2127042" y="-18398"/>
                              <a:pt x="2332683" y="0"/>
                            </a:cubicBezTo>
                            <a:cubicBezTo>
                              <a:pt x="2538324" y="18398"/>
                              <a:pt x="2825858" y="-9385"/>
                              <a:pt x="2979308" y="0"/>
                            </a:cubicBezTo>
                            <a:cubicBezTo>
                              <a:pt x="3132759" y="9385"/>
                              <a:pt x="3369101" y="-23260"/>
                              <a:pt x="3583630" y="0"/>
                            </a:cubicBezTo>
                            <a:cubicBezTo>
                              <a:pt x="3798159" y="23260"/>
                              <a:pt x="4054978" y="15115"/>
                              <a:pt x="4230255" y="0"/>
                            </a:cubicBezTo>
                            <a:cubicBezTo>
                              <a:pt x="4247978" y="243307"/>
                              <a:pt x="4235505" y="498551"/>
                              <a:pt x="4230255" y="624563"/>
                            </a:cubicBezTo>
                            <a:cubicBezTo>
                              <a:pt x="4225005" y="750575"/>
                              <a:pt x="4214239" y="929942"/>
                              <a:pt x="4230255" y="1189644"/>
                            </a:cubicBezTo>
                            <a:cubicBezTo>
                              <a:pt x="4246271" y="1449346"/>
                              <a:pt x="4251306" y="1476727"/>
                              <a:pt x="4230255" y="1724983"/>
                            </a:cubicBezTo>
                            <a:cubicBezTo>
                              <a:pt x="4209204" y="1973239"/>
                              <a:pt x="4226316" y="2114131"/>
                              <a:pt x="4230255" y="2230582"/>
                            </a:cubicBezTo>
                            <a:cubicBezTo>
                              <a:pt x="4234194" y="2347033"/>
                              <a:pt x="4262588" y="2675236"/>
                              <a:pt x="4230255" y="2974109"/>
                            </a:cubicBezTo>
                            <a:cubicBezTo>
                              <a:pt x="3933668" y="2942219"/>
                              <a:pt x="3888608" y="2991794"/>
                              <a:pt x="3583630" y="2974109"/>
                            </a:cubicBezTo>
                            <a:cubicBezTo>
                              <a:pt x="3278652" y="2956424"/>
                              <a:pt x="3199231" y="2969710"/>
                              <a:pt x="3063913" y="2974109"/>
                            </a:cubicBezTo>
                            <a:cubicBezTo>
                              <a:pt x="2928595" y="2978508"/>
                              <a:pt x="2744308" y="2958628"/>
                              <a:pt x="2501894" y="2974109"/>
                            </a:cubicBezTo>
                            <a:cubicBezTo>
                              <a:pt x="2259480" y="2989590"/>
                              <a:pt x="2029236" y="2952185"/>
                              <a:pt x="1897572" y="2974109"/>
                            </a:cubicBezTo>
                            <a:cubicBezTo>
                              <a:pt x="1765908" y="2996033"/>
                              <a:pt x="1657472" y="2950753"/>
                              <a:pt x="1420157" y="2974109"/>
                            </a:cubicBezTo>
                            <a:cubicBezTo>
                              <a:pt x="1182843" y="2997465"/>
                              <a:pt x="1166992" y="2967133"/>
                              <a:pt x="942743" y="2974109"/>
                            </a:cubicBezTo>
                            <a:cubicBezTo>
                              <a:pt x="718494" y="2981085"/>
                              <a:pt x="301109" y="2985449"/>
                              <a:pt x="0" y="2974109"/>
                            </a:cubicBezTo>
                            <a:cubicBezTo>
                              <a:pt x="-29620" y="2846433"/>
                              <a:pt x="-20627" y="2500555"/>
                              <a:pt x="0" y="2379287"/>
                            </a:cubicBezTo>
                            <a:cubicBezTo>
                              <a:pt x="20627" y="2258019"/>
                              <a:pt x="-24157" y="2086601"/>
                              <a:pt x="0" y="1843948"/>
                            </a:cubicBezTo>
                            <a:cubicBezTo>
                              <a:pt x="24157" y="1601295"/>
                              <a:pt x="5386" y="1482136"/>
                              <a:pt x="0" y="1278867"/>
                            </a:cubicBezTo>
                            <a:cubicBezTo>
                              <a:pt x="-5386" y="1075598"/>
                              <a:pt x="10847" y="972645"/>
                              <a:pt x="0" y="773268"/>
                            </a:cubicBezTo>
                            <a:cubicBezTo>
                              <a:pt x="-10847" y="573891"/>
                              <a:pt x="12014" y="168297"/>
                              <a:pt x="0" y="0"/>
                            </a:cubicBezTo>
                            <a:close/>
                          </a:path>
                        </a:pathLst>
                      </a:custGeom>
                      <ask:type>
                        <ask:lineSketchFreehand/>
                      </ask:type>
                    </ask:lineSketchStyleProps>
                  </a:ext>
                </a:extLst>
              </a:ln>
              <a:effectLst>
                <a:glow rad="101600">
                  <a:srgbClr val="629CAA">
                    <a:alpha val="60000"/>
                  </a:srgbClr>
                </a:glow>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מלבן 5">
                <a:extLst>
                  <a:ext uri="{FF2B5EF4-FFF2-40B4-BE49-F238E27FC236}">
                    <a16:creationId xmlns:a16="http://schemas.microsoft.com/office/drawing/2014/main" id="{BFCB6B6C-F571-437A-B4BE-DBAA4FF70234}"/>
                  </a:ext>
                </a:extLst>
              </p:cNvPr>
              <p:cNvSpPr/>
              <p:nvPr/>
            </p:nvSpPr>
            <p:spPr>
              <a:xfrm>
                <a:off x="6784110" y="3202854"/>
                <a:ext cx="3417454" cy="2974109"/>
              </a:xfrm>
              <a:custGeom>
                <a:avLst/>
                <a:gdLst>
                  <a:gd name="connsiteX0" fmla="*/ 0 w 3417454"/>
                  <a:gd name="connsiteY0" fmla="*/ 0 h 2974109"/>
                  <a:gd name="connsiteX1" fmla="*/ 615142 w 3417454"/>
                  <a:gd name="connsiteY1" fmla="*/ 0 h 2974109"/>
                  <a:gd name="connsiteX2" fmla="*/ 1366982 w 3417454"/>
                  <a:gd name="connsiteY2" fmla="*/ 0 h 2974109"/>
                  <a:gd name="connsiteX3" fmla="*/ 2084647 w 3417454"/>
                  <a:gd name="connsiteY3" fmla="*/ 0 h 2974109"/>
                  <a:gd name="connsiteX4" fmla="*/ 2665614 w 3417454"/>
                  <a:gd name="connsiteY4" fmla="*/ 0 h 2974109"/>
                  <a:gd name="connsiteX5" fmla="*/ 3417454 w 3417454"/>
                  <a:gd name="connsiteY5" fmla="*/ 0 h 2974109"/>
                  <a:gd name="connsiteX6" fmla="*/ 3417454 w 3417454"/>
                  <a:gd name="connsiteY6" fmla="*/ 594822 h 2974109"/>
                  <a:gd name="connsiteX7" fmla="*/ 3417454 w 3417454"/>
                  <a:gd name="connsiteY7" fmla="*/ 1249126 h 2974109"/>
                  <a:gd name="connsiteX8" fmla="*/ 3417454 w 3417454"/>
                  <a:gd name="connsiteY8" fmla="*/ 1754724 h 2974109"/>
                  <a:gd name="connsiteX9" fmla="*/ 3417454 w 3417454"/>
                  <a:gd name="connsiteY9" fmla="*/ 2319805 h 2974109"/>
                  <a:gd name="connsiteX10" fmla="*/ 3417454 w 3417454"/>
                  <a:gd name="connsiteY10" fmla="*/ 2974109 h 2974109"/>
                  <a:gd name="connsiteX11" fmla="*/ 2836487 w 3417454"/>
                  <a:gd name="connsiteY11" fmla="*/ 2974109 h 2974109"/>
                  <a:gd name="connsiteX12" fmla="*/ 2084647 w 3417454"/>
                  <a:gd name="connsiteY12" fmla="*/ 2974109 h 2974109"/>
                  <a:gd name="connsiteX13" fmla="*/ 1435331 w 3417454"/>
                  <a:gd name="connsiteY13" fmla="*/ 2974109 h 2974109"/>
                  <a:gd name="connsiteX14" fmla="*/ 820189 w 3417454"/>
                  <a:gd name="connsiteY14" fmla="*/ 2974109 h 2974109"/>
                  <a:gd name="connsiteX15" fmla="*/ 0 w 3417454"/>
                  <a:gd name="connsiteY15" fmla="*/ 2974109 h 2974109"/>
                  <a:gd name="connsiteX16" fmla="*/ 0 w 3417454"/>
                  <a:gd name="connsiteY16" fmla="*/ 2379287 h 2974109"/>
                  <a:gd name="connsiteX17" fmla="*/ 0 w 3417454"/>
                  <a:gd name="connsiteY17" fmla="*/ 1814206 h 2974109"/>
                  <a:gd name="connsiteX18" fmla="*/ 0 w 3417454"/>
                  <a:gd name="connsiteY18" fmla="*/ 1219385 h 2974109"/>
                  <a:gd name="connsiteX19" fmla="*/ 0 w 3417454"/>
                  <a:gd name="connsiteY19" fmla="*/ 565081 h 2974109"/>
                  <a:gd name="connsiteX20" fmla="*/ 0 w 3417454"/>
                  <a:gd name="connsiteY20"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7454" h="2974109" extrusionOk="0">
                    <a:moveTo>
                      <a:pt x="0" y="0"/>
                    </a:moveTo>
                    <a:cubicBezTo>
                      <a:pt x="267578" y="1817"/>
                      <a:pt x="423990" y="8330"/>
                      <a:pt x="615142" y="0"/>
                    </a:cubicBezTo>
                    <a:cubicBezTo>
                      <a:pt x="806294" y="-8330"/>
                      <a:pt x="1038394" y="37430"/>
                      <a:pt x="1366982" y="0"/>
                    </a:cubicBezTo>
                    <a:cubicBezTo>
                      <a:pt x="1695570" y="-37430"/>
                      <a:pt x="1780878" y="-20588"/>
                      <a:pt x="2084647" y="0"/>
                    </a:cubicBezTo>
                    <a:cubicBezTo>
                      <a:pt x="2388416" y="20588"/>
                      <a:pt x="2461819" y="12444"/>
                      <a:pt x="2665614" y="0"/>
                    </a:cubicBezTo>
                    <a:cubicBezTo>
                      <a:pt x="2869409" y="-12444"/>
                      <a:pt x="3091191" y="-19967"/>
                      <a:pt x="3417454" y="0"/>
                    </a:cubicBezTo>
                    <a:cubicBezTo>
                      <a:pt x="3434628" y="285013"/>
                      <a:pt x="3414201" y="351650"/>
                      <a:pt x="3417454" y="594822"/>
                    </a:cubicBezTo>
                    <a:cubicBezTo>
                      <a:pt x="3420707" y="837994"/>
                      <a:pt x="3415443" y="1096756"/>
                      <a:pt x="3417454" y="1249126"/>
                    </a:cubicBezTo>
                    <a:cubicBezTo>
                      <a:pt x="3419465" y="1401496"/>
                      <a:pt x="3441246" y="1554318"/>
                      <a:pt x="3417454" y="1754724"/>
                    </a:cubicBezTo>
                    <a:cubicBezTo>
                      <a:pt x="3393662" y="1955130"/>
                      <a:pt x="3401438" y="2060103"/>
                      <a:pt x="3417454" y="2319805"/>
                    </a:cubicBezTo>
                    <a:cubicBezTo>
                      <a:pt x="3433470" y="2579507"/>
                      <a:pt x="3410606" y="2737641"/>
                      <a:pt x="3417454" y="2974109"/>
                    </a:cubicBezTo>
                    <a:cubicBezTo>
                      <a:pt x="3137348" y="2989271"/>
                      <a:pt x="3084900" y="2966995"/>
                      <a:pt x="2836487" y="2974109"/>
                    </a:cubicBezTo>
                    <a:cubicBezTo>
                      <a:pt x="2588074" y="2981223"/>
                      <a:pt x="2352581" y="2976067"/>
                      <a:pt x="2084647" y="2974109"/>
                    </a:cubicBezTo>
                    <a:cubicBezTo>
                      <a:pt x="1816713" y="2972151"/>
                      <a:pt x="1726919" y="2985941"/>
                      <a:pt x="1435331" y="2974109"/>
                    </a:cubicBezTo>
                    <a:cubicBezTo>
                      <a:pt x="1143743" y="2962277"/>
                      <a:pt x="1092216" y="3004160"/>
                      <a:pt x="820189" y="2974109"/>
                    </a:cubicBezTo>
                    <a:cubicBezTo>
                      <a:pt x="548162" y="2944058"/>
                      <a:pt x="258349" y="2977989"/>
                      <a:pt x="0" y="2974109"/>
                    </a:cubicBezTo>
                    <a:cubicBezTo>
                      <a:pt x="-27478" y="2741643"/>
                      <a:pt x="-1159" y="2588450"/>
                      <a:pt x="0" y="2379287"/>
                    </a:cubicBezTo>
                    <a:cubicBezTo>
                      <a:pt x="1159" y="2170124"/>
                      <a:pt x="25852" y="2064875"/>
                      <a:pt x="0" y="1814206"/>
                    </a:cubicBezTo>
                    <a:cubicBezTo>
                      <a:pt x="-25852" y="1563537"/>
                      <a:pt x="-5233" y="1343431"/>
                      <a:pt x="0" y="1219385"/>
                    </a:cubicBezTo>
                    <a:cubicBezTo>
                      <a:pt x="5233" y="1095339"/>
                      <a:pt x="-26329" y="765796"/>
                      <a:pt x="0" y="565081"/>
                    </a:cubicBezTo>
                    <a:cubicBezTo>
                      <a:pt x="26329" y="364366"/>
                      <a:pt x="-22301" y="249199"/>
                      <a:pt x="0" y="0"/>
                    </a:cubicBezTo>
                    <a:close/>
                  </a:path>
                </a:pathLst>
              </a:custGeom>
              <a:noFill/>
              <a:ln w="38100">
                <a:solidFill>
                  <a:srgbClr val="629CAA"/>
                </a:solidFill>
                <a:extLst>
                  <a:ext uri="{C807C97D-BFC1-408E-A445-0C87EB9F89A2}">
                    <ask:lineSketchStyleProps xmlns:ask="http://schemas.microsoft.com/office/drawing/2018/sketchyshapes" sd="3689820584">
                      <a:prstGeom prst="rect">
                        <a:avLst/>
                      </a:prstGeom>
                      <ask:type>
                        <ask:lineSketchFreehand/>
                      </ask:type>
                    </ask:lineSketchStyleProps>
                  </a:ext>
                </a:extLst>
              </a:ln>
              <a:effectLst>
                <a:glow rad="101600">
                  <a:srgbClr val="629CAA">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0">
                  <a:lnSpc>
                    <a:spcPct val="150000"/>
                  </a:lnSpc>
                </a:pPr>
                <a14:m>
                  <m:oMathPara xmlns:m="http://schemas.openxmlformats.org/officeDocument/2006/math">
                    <m:oMathParaPr>
                      <m:jc m:val="centerGroup"/>
                    </m:oMathParaPr>
                    <m:oMath xmlns:m="http://schemas.openxmlformats.org/officeDocument/2006/math">
                      <m:r>
                        <a:rPr lang="en-US"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𝑺𝒆𝒄𝒖𝒓𝒊𝒕𝒚</m:t>
                      </m:r>
                      <m:r>
                        <a:rPr lang="en-US" b="1" i="1" dirty="0" smtClean="0">
                          <a:ln>
                            <a:solidFill>
                              <a:srgbClr val="4E8390"/>
                            </a:solidFill>
                          </a:ln>
                          <a:solidFill>
                            <a:srgbClr val="4E8390"/>
                          </a:solidFill>
                          <a:effectLst>
                            <a:glow rad="63500">
                              <a:schemeClr val="bg1">
                                <a:alpha val="40000"/>
                              </a:schemeClr>
                            </a:glow>
                          </a:effectLst>
                          <a:latin typeface="Cambria Math" panose="02040503050406030204" pitchFamily="18" charset="0"/>
                        </a:rPr>
                        <m:t>:</m:t>
                      </m:r>
                    </m:oMath>
                  </m:oMathPara>
                </a14:m>
                <a:endParaRPr lang="en-US" b="1" dirty="0">
                  <a:ln>
                    <a:solidFill>
                      <a:srgbClr val="4E8390"/>
                    </a:solidFill>
                  </a:ln>
                  <a:solidFill>
                    <a:srgbClr val="4E8390"/>
                  </a:solidFill>
                  <a:effectLst>
                    <a:glow rad="63500">
                      <a:schemeClr val="bg1">
                        <a:alpha val="40000"/>
                      </a:schemeClr>
                    </a:glow>
                  </a:effectLst>
                </a:endParaRPr>
              </a:p>
              <a:p>
                <a:pPr lvl="0" algn="ctr" rtl="0">
                  <a:lnSpc>
                    <a:spcPct val="150000"/>
                  </a:lnSpc>
                </a:pPr>
                <a:r>
                  <a:rPr lang="en-US" dirty="0">
                    <a:solidFill>
                      <a:prstClr val="black"/>
                    </a:solidFill>
                  </a:rPr>
                  <a:t>The scheme must provide a level of security that makes it infeasible for an attacker to learn any information about the plaintexts from the ciphertexts or the public key.</a:t>
                </a:r>
              </a:p>
            </p:txBody>
          </p:sp>
        </mc:Choice>
        <mc:Fallback>
          <p:sp>
            <p:nvSpPr>
              <p:cNvPr id="6" name="מלבן 5">
                <a:extLst>
                  <a:ext uri="{FF2B5EF4-FFF2-40B4-BE49-F238E27FC236}">
                    <a16:creationId xmlns:a16="http://schemas.microsoft.com/office/drawing/2014/main" id="{BFCB6B6C-F571-437A-B4BE-DBAA4FF70234}"/>
                  </a:ext>
                </a:extLst>
              </p:cNvPr>
              <p:cNvSpPr>
                <a:spLocks noRot="1" noChangeAspect="1" noMove="1" noResize="1" noEditPoints="1" noAdjustHandles="1" noChangeArrowheads="1" noChangeShapeType="1" noTextEdit="1"/>
              </p:cNvSpPr>
              <p:nvPr/>
            </p:nvSpPr>
            <p:spPr>
              <a:xfrm>
                <a:off x="6784110" y="3202854"/>
                <a:ext cx="3417454" cy="2974109"/>
              </a:xfrm>
              <a:prstGeom prst="rect">
                <a:avLst/>
              </a:prstGeom>
              <a:blipFill>
                <a:blip r:embed="rId3"/>
                <a:stretch>
                  <a:fillRect/>
                </a:stretch>
              </a:blipFill>
              <a:ln w="38100">
                <a:solidFill>
                  <a:srgbClr val="629CAA"/>
                </a:solidFill>
                <a:extLst>
                  <a:ext uri="{C807C97D-BFC1-408E-A445-0C87EB9F89A2}">
                    <ask:lineSketchStyleProps xmlns:ask="http://schemas.microsoft.com/office/drawing/2018/sketchyshapes" sd="3689820584">
                      <a:custGeom>
                        <a:avLst/>
                        <a:gdLst>
                          <a:gd name="connsiteX0" fmla="*/ 0 w 3417454"/>
                          <a:gd name="connsiteY0" fmla="*/ 0 h 2974109"/>
                          <a:gd name="connsiteX1" fmla="*/ 615142 w 3417454"/>
                          <a:gd name="connsiteY1" fmla="*/ 0 h 2974109"/>
                          <a:gd name="connsiteX2" fmla="*/ 1366982 w 3417454"/>
                          <a:gd name="connsiteY2" fmla="*/ 0 h 2974109"/>
                          <a:gd name="connsiteX3" fmla="*/ 2084647 w 3417454"/>
                          <a:gd name="connsiteY3" fmla="*/ 0 h 2974109"/>
                          <a:gd name="connsiteX4" fmla="*/ 2665614 w 3417454"/>
                          <a:gd name="connsiteY4" fmla="*/ 0 h 2974109"/>
                          <a:gd name="connsiteX5" fmla="*/ 3417454 w 3417454"/>
                          <a:gd name="connsiteY5" fmla="*/ 0 h 2974109"/>
                          <a:gd name="connsiteX6" fmla="*/ 3417454 w 3417454"/>
                          <a:gd name="connsiteY6" fmla="*/ 594822 h 2974109"/>
                          <a:gd name="connsiteX7" fmla="*/ 3417454 w 3417454"/>
                          <a:gd name="connsiteY7" fmla="*/ 1249126 h 2974109"/>
                          <a:gd name="connsiteX8" fmla="*/ 3417454 w 3417454"/>
                          <a:gd name="connsiteY8" fmla="*/ 1754724 h 2974109"/>
                          <a:gd name="connsiteX9" fmla="*/ 3417454 w 3417454"/>
                          <a:gd name="connsiteY9" fmla="*/ 2319805 h 2974109"/>
                          <a:gd name="connsiteX10" fmla="*/ 3417454 w 3417454"/>
                          <a:gd name="connsiteY10" fmla="*/ 2974109 h 2974109"/>
                          <a:gd name="connsiteX11" fmla="*/ 2836487 w 3417454"/>
                          <a:gd name="connsiteY11" fmla="*/ 2974109 h 2974109"/>
                          <a:gd name="connsiteX12" fmla="*/ 2084647 w 3417454"/>
                          <a:gd name="connsiteY12" fmla="*/ 2974109 h 2974109"/>
                          <a:gd name="connsiteX13" fmla="*/ 1435331 w 3417454"/>
                          <a:gd name="connsiteY13" fmla="*/ 2974109 h 2974109"/>
                          <a:gd name="connsiteX14" fmla="*/ 820189 w 3417454"/>
                          <a:gd name="connsiteY14" fmla="*/ 2974109 h 2974109"/>
                          <a:gd name="connsiteX15" fmla="*/ 0 w 3417454"/>
                          <a:gd name="connsiteY15" fmla="*/ 2974109 h 2974109"/>
                          <a:gd name="connsiteX16" fmla="*/ 0 w 3417454"/>
                          <a:gd name="connsiteY16" fmla="*/ 2379287 h 2974109"/>
                          <a:gd name="connsiteX17" fmla="*/ 0 w 3417454"/>
                          <a:gd name="connsiteY17" fmla="*/ 1814206 h 2974109"/>
                          <a:gd name="connsiteX18" fmla="*/ 0 w 3417454"/>
                          <a:gd name="connsiteY18" fmla="*/ 1219385 h 2974109"/>
                          <a:gd name="connsiteX19" fmla="*/ 0 w 3417454"/>
                          <a:gd name="connsiteY19" fmla="*/ 565081 h 2974109"/>
                          <a:gd name="connsiteX20" fmla="*/ 0 w 3417454"/>
                          <a:gd name="connsiteY20" fmla="*/ 0 h 297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7454" h="2974109" extrusionOk="0">
                            <a:moveTo>
                              <a:pt x="0" y="0"/>
                            </a:moveTo>
                            <a:cubicBezTo>
                              <a:pt x="267578" y="1817"/>
                              <a:pt x="423990" y="8330"/>
                              <a:pt x="615142" y="0"/>
                            </a:cubicBezTo>
                            <a:cubicBezTo>
                              <a:pt x="806294" y="-8330"/>
                              <a:pt x="1038394" y="37430"/>
                              <a:pt x="1366982" y="0"/>
                            </a:cubicBezTo>
                            <a:cubicBezTo>
                              <a:pt x="1695570" y="-37430"/>
                              <a:pt x="1780878" y="-20588"/>
                              <a:pt x="2084647" y="0"/>
                            </a:cubicBezTo>
                            <a:cubicBezTo>
                              <a:pt x="2388416" y="20588"/>
                              <a:pt x="2461819" y="12444"/>
                              <a:pt x="2665614" y="0"/>
                            </a:cubicBezTo>
                            <a:cubicBezTo>
                              <a:pt x="2869409" y="-12444"/>
                              <a:pt x="3091191" y="-19967"/>
                              <a:pt x="3417454" y="0"/>
                            </a:cubicBezTo>
                            <a:cubicBezTo>
                              <a:pt x="3434628" y="285013"/>
                              <a:pt x="3414201" y="351650"/>
                              <a:pt x="3417454" y="594822"/>
                            </a:cubicBezTo>
                            <a:cubicBezTo>
                              <a:pt x="3420707" y="837994"/>
                              <a:pt x="3415443" y="1096756"/>
                              <a:pt x="3417454" y="1249126"/>
                            </a:cubicBezTo>
                            <a:cubicBezTo>
                              <a:pt x="3419465" y="1401496"/>
                              <a:pt x="3441246" y="1554318"/>
                              <a:pt x="3417454" y="1754724"/>
                            </a:cubicBezTo>
                            <a:cubicBezTo>
                              <a:pt x="3393662" y="1955130"/>
                              <a:pt x="3401438" y="2060103"/>
                              <a:pt x="3417454" y="2319805"/>
                            </a:cubicBezTo>
                            <a:cubicBezTo>
                              <a:pt x="3433470" y="2579507"/>
                              <a:pt x="3410606" y="2737641"/>
                              <a:pt x="3417454" y="2974109"/>
                            </a:cubicBezTo>
                            <a:cubicBezTo>
                              <a:pt x="3137348" y="2989271"/>
                              <a:pt x="3084900" y="2966995"/>
                              <a:pt x="2836487" y="2974109"/>
                            </a:cubicBezTo>
                            <a:cubicBezTo>
                              <a:pt x="2588074" y="2981223"/>
                              <a:pt x="2352581" y="2976067"/>
                              <a:pt x="2084647" y="2974109"/>
                            </a:cubicBezTo>
                            <a:cubicBezTo>
                              <a:pt x="1816713" y="2972151"/>
                              <a:pt x="1726919" y="2985941"/>
                              <a:pt x="1435331" y="2974109"/>
                            </a:cubicBezTo>
                            <a:cubicBezTo>
                              <a:pt x="1143743" y="2962277"/>
                              <a:pt x="1092216" y="3004160"/>
                              <a:pt x="820189" y="2974109"/>
                            </a:cubicBezTo>
                            <a:cubicBezTo>
                              <a:pt x="548162" y="2944058"/>
                              <a:pt x="258349" y="2977989"/>
                              <a:pt x="0" y="2974109"/>
                            </a:cubicBezTo>
                            <a:cubicBezTo>
                              <a:pt x="-27478" y="2741643"/>
                              <a:pt x="-1159" y="2588450"/>
                              <a:pt x="0" y="2379287"/>
                            </a:cubicBezTo>
                            <a:cubicBezTo>
                              <a:pt x="1159" y="2170124"/>
                              <a:pt x="25852" y="2064875"/>
                              <a:pt x="0" y="1814206"/>
                            </a:cubicBezTo>
                            <a:cubicBezTo>
                              <a:pt x="-25852" y="1563537"/>
                              <a:pt x="-5233" y="1343431"/>
                              <a:pt x="0" y="1219385"/>
                            </a:cubicBezTo>
                            <a:cubicBezTo>
                              <a:pt x="5233" y="1095339"/>
                              <a:pt x="-26329" y="765796"/>
                              <a:pt x="0" y="565081"/>
                            </a:cubicBezTo>
                            <a:cubicBezTo>
                              <a:pt x="26329" y="364366"/>
                              <a:pt x="-22301" y="249199"/>
                              <a:pt x="0" y="0"/>
                            </a:cubicBezTo>
                            <a:close/>
                          </a:path>
                        </a:pathLst>
                      </a:custGeom>
                      <ask:type>
                        <ask:lineSketchFreehand/>
                      </ask:type>
                    </ask:lineSketchStyleProps>
                  </a:ext>
                </a:extLst>
              </a:ln>
              <a:effectLst>
                <a:glow rad="101600">
                  <a:srgbClr val="629CAA">
                    <a:alpha val="60000"/>
                  </a:srgbClr>
                </a:glow>
              </a:effectLst>
            </p:spPr>
            <p:txBody>
              <a:bodyPr/>
              <a:lstStyle/>
              <a:p>
                <a:r>
                  <a:rPr lang="he-IL">
                    <a:noFill/>
                  </a:rPr>
                  <a:t> </a:t>
                </a:r>
              </a:p>
            </p:txBody>
          </p:sp>
        </mc:Fallback>
      </mc:AlternateContent>
      <p:sp>
        <p:nvSpPr>
          <p:cNvPr id="12" name="מלבן 11">
            <a:extLst>
              <a:ext uri="{FF2B5EF4-FFF2-40B4-BE49-F238E27FC236}">
                <a16:creationId xmlns:a16="http://schemas.microsoft.com/office/drawing/2014/main" id="{67D1D69C-FC5C-C665-F7ED-F30082DAF925}"/>
              </a:ext>
            </a:extLst>
          </p:cNvPr>
          <p:cNvSpPr/>
          <p:nvPr/>
        </p:nvSpPr>
        <p:spPr>
          <a:xfrm>
            <a:off x="487218" y="365124"/>
            <a:ext cx="11217563"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כותרת 1">
            <a:extLst>
              <a:ext uri="{FF2B5EF4-FFF2-40B4-BE49-F238E27FC236}">
                <a16:creationId xmlns:a16="http://schemas.microsoft.com/office/drawing/2014/main" id="{4D4EAB16-AFE9-DBF7-9DDF-362B11D6E09B}"/>
              </a:ext>
            </a:extLst>
          </p:cNvPr>
          <p:cNvSpPr>
            <a:spLocks noGrp="1"/>
          </p:cNvSpPr>
          <p:nvPr>
            <p:ph type="title"/>
          </p:nvPr>
        </p:nvSpPr>
        <p:spPr>
          <a:xfrm>
            <a:off x="599208" y="365125"/>
            <a:ext cx="10993582" cy="1325563"/>
          </a:xfrm>
        </p:spPr>
        <p:txBody>
          <a:bodyPr/>
          <a:lstStyle/>
          <a:p>
            <a:pPr algn="ctr"/>
            <a:r>
              <a:rPr lang="en-US" b="1" dirty="0">
                <a:solidFill>
                  <a:srgbClr val="629CAA"/>
                </a:solidFill>
                <a:latin typeface="Amasis MT Pro Black" panose="02040A04050005020304" pitchFamily="18" charset="0"/>
              </a:rPr>
              <a:t>Fully Homomorphic Encryption (FHE)</a:t>
            </a:r>
          </a:p>
        </p:txBody>
      </p:sp>
    </p:spTree>
    <p:extLst>
      <p:ext uri="{BB962C8B-B14F-4D97-AF65-F5344CB8AC3E}">
        <p14:creationId xmlns:p14="http://schemas.microsoft.com/office/powerpoint/2010/main" val="124212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784FDEC-E5BD-A06F-C8B0-3F22B93126C0}"/>
              </a:ext>
            </a:extLst>
          </p:cNvPr>
          <p:cNvSpPr/>
          <p:nvPr/>
        </p:nvSpPr>
        <p:spPr>
          <a:xfrm>
            <a:off x="3860800" y="365124"/>
            <a:ext cx="4387274"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Introduction</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lnSpcReduction="10000"/>
          </a:bodyPr>
          <a:lstStyle/>
          <a:p>
            <a:pPr marL="0" indent="0" algn="just" rtl="0">
              <a:lnSpc>
                <a:spcPct val="150000"/>
              </a:lnSpc>
              <a:buNone/>
            </a:pPr>
            <a:r>
              <a:rPr lang="en-US" dirty="0"/>
              <a:t>In recent years, cloud computing has emerged as a ubiquitous and cost-effective solution for storing and processing large volumes of data. However, the outsourcing of data to remote servers in the cloud raises concerns about data privacy and security. As data breaches and privacy violations become increasingly common, there is a growing need for secure cloud computing solutions that can ensure the confidentiality, integrity, and availability of data.</a:t>
            </a:r>
            <a:endParaRPr lang="he-IL" dirty="0"/>
          </a:p>
        </p:txBody>
      </p:sp>
    </p:spTree>
    <p:extLst>
      <p:ext uri="{BB962C8B-B14F-4D97-AF65-F5344CB8AC3E}">
        <p14:creationId xmlns:p14="http://schemas.microsoft.com/office/powerpoint/2010/main" val="3362302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9EB3D26-EFAD-27B4-C6BC-D3BEBDA1B806}"/>
              </a:ext>
            </a:extLst>
          </p:cNvPr>
          <p:cNvSpPr/>
          <p:nvPr/>
        </p:nvSpPr>
        <p:spPr>
          <a:xfrm>
            <a:off x="3735530" y="365124"/>
            <a:ext cx="4720937"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CKKS scheme</a:t>
            </a: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200" b="1" dirty="0">
                <a:ln>
                  <a:solidFill>
                    <a:srgbClr val="4E8390"/>
                  </a:solidFill>
                </a:ln>
                <a:solidFill>
                  <a:srgbClr val="4E8390"/>
                </a:solidFill>
                <a:effectLst>
                  <a:glow rad="63500">
                    <a:schemeClr val="bg1">
                      <a:alpha val="40000"/>
                    </a:schemeClr>
                  </a:glow>
                </a:effectLst>
              </a:rPr>
              <a:t>Definition:</a:t>
            </a:r>
            <a:r>
              <a:rPr lang="en-US" sz="2200" b="1" dirty="0"/>
              <a:t> </a:t>
            </a:r>
            <a:r>
              <a:rPr lang="en-US" sz="2200" dirty="0" err="1"/>
              <a:t>Cheon</a:t>
            </a:r>
            <a:r>
              <a:rPr lang="en-US" sz="2200" dirty="0"/>
              <a:t>-Kim-Kim-Song(CKKS) is a scheme for Leveled Homomorphic Encryption that supports approximate </a:t>
            </a:r>
            <a:r>
              <a:rPr lang="en-US" sz="2200" dirty="0" err="1"/>
              <a:t>arithmetics</a:t>
            </a:r>
            <a:r>
              <a:rPr lang="en-US" sz="2200" dirty="0"/>
              <a:t> over complex numbers (hence, real numbers). </a:t>
            </a:r>
          </a:p>
        </p:txBody>
      </p:sp>
      <p:pic>
        <p:nvPicPr>
          <p:cNvPr id="4098" name="Picture 2">
            <a:extLst>
              <a:ext uri="{FF2B5EF4-FFF2-40B4-BE49-F238E27FC236}">
                <a16:creationId xmlns:a16="http://schemas.microsoft.com/office/drawing/2014/main" id="{3F5FA836-BCB5-3D1C-D486-FE0172348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962" y="3195638"/>
            <a:ext cx="59340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416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92500" lnSpcReduction="20000"/>
              </a:bodyPr>
              <a:lstStyle/>
              <a:p>
                <a:pPr marL="0" indent="0" algn="just" rtl="0">
                  <a:lnSpc>
                    <a:spcPct val="150000"/>
                  </a:lnSpc>
                  <a:buNone/>
                </a:pPr>
                <a:r>
                  <a:rPr lang="en-US" sz="2200" b="1" dirty="0">
                    <a:ln>
                      <a:solidFill>
                        <a:srgbClr val="4E8390"/>
                      </a:solidFill>
                    </a:ln>
                    <a:solidFill>
                      <a:srgbClr val="4E8390"/>
                    </a:solidFill>
                    <a:effectLst>
                      <a:glow rad="63500">
                        <a:schemeClr val="bg1">
                          <a:alpha val="40000"/>
                        </a:schemeClr>
                      </a:glow>
                    </a:effectLst>
                  </a:rPr>
                  <a:t>CKKS keys:</a:t>
                </a:r>
              </a:p>
              <a:p>
                <a:pPr algn="just" rtl="0">
                  <a:lnSpc>
                    <a:spcPct val="150000"/>
                  </a:lnSpc>
                </a:pPr>
                <a:r>
                  <a:rPr lang="en-US" sz="2200" b="1" dirty="0">
                    <a:ln>
                      <a:solidFill>
                        <a:srgbClr val="4E8390"/>
                      </a:solidFill>
                    </a:ln>
                    <a:solidFill>
                      <a:srgbClr val="4E8390"/>
                    </a:solidFill>
                    <a:effectLst>
                      <a:glow rad="63500">
                        <a:schemeClr val="bg1">
                          <a:alpha val="40000"/>
                        </a:schemeClr>
                      </a:glow>
                    </a:effectLst>
                  </a:rPr>
                  <a:t>The secret key: </a:t>
                </a:r>
                <a:r>
                  <a:rPr lang="en-US" sz="2200" dirty="0"/>
                  <a:t>The secret key is used for decryption. DO NOT SHARE IT.</a:t>
                </a:r>
              </a:p>
              <a:p>
                <a:pPr algn="just" rtl="0">
                  <a:lnSpc>
                    <a:spcPct val="150000"/>
                  </a:lnSpc>
                </a:pPr>
                <a:r>
                  <a:rPr lang="en-US" sz="2200" b="1" dirty="0">
                    <a:ln>
                      <a:solidFill>
                        <a:srgbClr val="4E8390"/>
                      </a:solidFill>
                    </a:ln>
                    <a:solidFill>
                      <a:srgbClr val="4E8390"/>
                    </a:solidFill>
                    <a:effectLst>
                      <a:glow rad="63500">
                        <a:schemeClr val="bg1">
                          <a:alpha val="40000"/>
                        </a:schemeClr>
                      </a:glow>
                    </a:effectLst>
                  </a:rPr>
                  <a:t>The public encryption key: </a:t>
                </a:r>
                <a:r>
                  <a:rPr lang="en-US" sz="2200" dirty="0"/>
                  <a:t>The key is used for encryption in the public key encryption setup.</a:t>
                </a:r>
              </a:p>
              <a:p>
                <a:pPr algn="just" rtl="0">
                  <a:lnSpc>
                    <a:spcPct val="150000"/>
                  </a:lnSpc>
                </a:pPr>
                <a:r>
                  <a:rPr lang="en-US" sz="2200" b="1" dirty="0">
                    <a:ln>
                      <a:solidFill>
                        <a:srgbClr val="4E8390"/>
                      </a:solidFill>
                    </a:ln>
                    <a:solidFill>
                      <a:srgbClr val="4E8390"/>
                    </a:solidFill>
                    <a:effectLst>
                      <a:glow rad="63500">
                        <a:schemeClr val="bg1">
                          <a:alpha val="40000"/>
                        </a:schemeClr>
                      </a:glow>
                    </a:effectLst>
                  </a:rPr>
                  <a:t>The </a:t>
                </a:r>
                <a:r>
                  <a:rPr lang="en-US" sz="2200" b="1" dirty="0" err="1">
                    <a:ln>
                      <a:solidFill>
                        <a:srgbClr val="4E8390"/>
                      </a:solidFill>
                    </a:ln>
                    <a:solidFill>
                      <a:srgbClr val="4E8390"/>
                    </a:solidFill>
                    <a:effectLst>
                      <a:glow rad="63500">
                        <a:schemeClr val="bg1">
                          <a:alpha val="40000"/>
                        </a:schemeClr>
                      </a:glow>
                    </a:effectLst>
                  </a:rPr>
                  <a:t>relinearization</a:t>
                </a:r>
                <a:r>
                  <a:rPr lang="en-US" sz="2200" b="1" dirty="0">
                    <a:ln>
                      <a:solidFill>
                        <a:srgbClr val="4E8390"/>
                      </a:solidFill>
                    </a:ln>
                    <a:solidFill>
                      <a:srgbClr val="4E8390"/>
                    </a:solidFill>
                    <a:effectLst>
                      <a:glow rad="63500">
                        <a:schemeClr val="bg1">
                          <a:alpha val="40000"/>
                        </a:schemeClr>
                      </a:glow>
                    </a:effectLst>
                  </a:rPr>
                  <a:t> keys: </a:t>
                </a:r>
                <a:r>
                  <a:rPr lang="en-US" sz="2200" dirty="0"/>
                  <a:t>Every new ciphertext has a size of 2, and multiplying ciphertexts of sizes </a:t>
                </a:r>
                <a14:m>
                  <m:oMath xmlns:m="http://schemas.openxmlformats.org/officeDocument/2006/math">
                    <m:r>
                      <a:rPr lang="en-US" sz="2200" b="0" i="1" smtClean="0">
                        <a:latin typeface="Cambria Math" panose="02040503050406030204" pitchFamily="18" charset="0"/>
                      </a:rPr>
                      <m:t>𝐾</m:t>
                    </m:r>
                  </m:oMath>
                </a14:m>
                <a:r>
                  <a:rPr lang="en-US" sz="2200" dirty="0"/>
                  <a:t> and </a:t>
                </a:r>
                <a14:m>
                  <m:oMath xmlns:m="http://schemas.openxmlformats.org/officeDocument/2006/math">
                    <m:r>
                      <a:rPr lang="en-US" sz="2200" b="0" i="1" smtClean="0">
                        <a:latin typeface="Cambria Math" panose="02040503050406030204" pitchFamily="18" charset="0"/>
                      </a:rPr>
                      <m:t>𝐿</m:t>
                    </m:r>
                  </m:oMath>
                </a14:m>
                <a:r>
                  <a:rPr lang="en-US" sz="2200" dirty="0"/>
                  <a:t> results in a ciphertext of size </a:t>
                </a:r>
                <a14:m>
                  <m:oMath xmlns:m="http://schemas.openxmlformats.org/officeDocument/2006/math">
                    <m:r>
                      <a:rPr lang="en-US" sz="2200" b="0" i="1" smtClean="0">
                        <a:latin typeface="Cambria Math" panose="02040503050406030204" pitchFamily="18" charset="0"/>
                      </a:rPr>
                      <m:t>𝐾</m:t>
                    </m:r>
                    <m:r>
                      <a:rPr lang="en-US" sz="2200" b="0" i="1" smtClean="0">
                        <a:latin typeface="Cambria Math" panose="02040503050406030204" pitchFamily="18" charset="0"/>
                      </a:rPr>
                      <m:t>+</m:t>
                    </m:r>
                    <m:r>
                      <a:rPr lang="en-US" sz="2200" b="0" i="1" smtClean="0">
                        <a:latin typeface="Cambria Math" panose="02040503050406030204" pitchFamily="18" charset="0"/>
                      </a:rPr>
                      <m:t>𝐿</m:t>
                    </m:r>
                    <m:r>
                      <a:rPr lang="en-US" sz="2200" b="0" i="1" smtClean="0">
                        <a:latin typeface="Cambria Math" panose="02040503050406030204" pitchFamily="18" charset="0"/>
                      </a:rPr>
                      <m:t>−</m:t>
                    </m:r>
                    <m:r>
                      <a:rPr lang="en-US" sz="2200" b="0" i="1" smtClean="0">
                        <a:latin typeface="Cambria Math" panose="02040503050406030204" pitchFamily="18" charset="0"/>
                      </a:rPr>
                      <m:t>1</m:t>
                    </m:r>
                  </m:oMath>
                </a14:m>
                <a:r>
                  <a:rPr lang="en-US" sz="2200" dirty="0"/>
                  <a:t>. Unfortunately, this growth in size slows down further multiplications and increases noise growth.</a:t>
                </a:r>
              </a:p>
              <a:p>
                <a:pPr algn="just" rtl="0">
                  <a:lnSpc>
                    <a:spcPct val="150000"/>
                  </a:lnSpc>
                </a:pPr>
                <a:r>
                  <a:rPr lang="en-US" sz="2200" b="1" dirty="0">
                    <a:ln>
                      <a:solidFill>
                        <a:srgbClr val="4E8390"/>
                      </a:solidFill>
                    </a:ln>
                    <a:solidFill>
                      <a:srgbClr val="4E8390"/>
                    </a:solidFill>
                    <a:effectLst>
                      <a:glow rad="63500">
                        <a:schemeClr val="bg1">
                          <a:alpha val="40000"/>
                        </a:schemeClr>
                      </a:glow>
                    </a:effectLst>
                  </a:rPr>
                  <a:t>The Galois Keys(optional): </a:t>
                </a:r>
                <a:r>
                  <a:rPr lang="en-US" sz="2200" dirty="0"/>
                  <a:t>Galois keys are another type of public keys needed to perform encrypted vector rotation operations on batched ciphertexts. One use case for vector rotations is summing the batched vector that is encrypted.</a:t>
                </a:r>
              </a:p>
              <a:p>
                <a:pPr marL="0" indent="0" algn="just" rtl="0">
                  <a:lnSpc>
                    <a:spcPct val="150000"/>
                  </a:lnSpc>
                  <a:buNone/>
                </a:pPr>
                <a:endParaRPr lang="en-US" sz="2200" dirty="0"/>
              </a:p>
              <a:p>
                <a:pPr marL="0" indent="0" algn="just" rtl="0">
                  <a:lnSpc>
                    <a:spcPct val="150000"/>
                  </a:lnSpc>
                  <a:buNone/>
                </a:pPr>
                <a:endParaRPr lang="en-US" sz="2200" dirty="0"/>
              </a:p>
              <a:p>
                <a:pPr marL="0" indent="0" algn="just" rtl="0">
                  <a:lnSpc>
                    <a:spcPct val="150000"/>
                  </a:lnSpc>
                  <a:buNone/>
                </a:pPr>
                <a:endParaRPr lang="en-US" sz="2200" dirty="0"/>
              </a:p>
              <a:p>
                <a:pPr marL="0" indent="0" algn="just" rtl="0">
                  <a:lnSpc>
                    <a:spcPct val="150000"/>
                  </a:lnSpc>
                  <a:buNone/>
                </a:pPr>
                <a:endParaRPr lang="en-US" sz="2200"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r="-580"/>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FBAD383F-7AA2-8DEF-1AA6-3A76CCF4F283}"/>
              </a:ext>
            </a:extLst>
          </p:cNvPr>
          <p:cNvSpPr/>
          <p:nvPr/>
        </p:nvSpPr>
        <p:spPr>
          <a:xfrm>
            <a:off x="3735530" y="365124"/>
            <a:ext cx="4720937"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C3732411-9AC4-B9C9-7A08-C0F043BAC0E3}"/>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CKKS scheme</a:t>
            </a:r>
          </a:p>
        </p:txBody>
      </p:sp>
    </p:spTree>
    <p:extLst>
      <p:ext uri="{BB962C8B-B14F-4D97-AF65-F5344CB8AC3E}">
        <p14:creationId xmlns:p14="http://schemas.microsoft.com/office/powerpoint/2010/main" val="333114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000" b="1" dirty="0">
                <a:ln>
                  <a:solidFill>
                    <a:srgbClr val="4E8390"/>
                  </a:solidFill>
                </a:ln>
                <a:solidFill>
                  <a:srgbClr val="4E8390"/>
                </a:solidFill>
                <a:effectLst>
                  <a:glow rad="63500">
                    <a:schemeClr val="bg1">
                      <a:alpha val="40000"/>
                    </a:schemeClr>
                  </a:glow>
                </a:effectLst>
              </a:rPr>
              <a:t>Note:</a:t>
            </a:r>
          </a:p>
          <a:p>
            <a:pPr marL="0" indent="0" algn="just" rtl="0">
              <a:lnSpc>
                <a:spcPct val="150000"/>
              </a:lnSpc>
              <a:buNone/>
            </a:pPr>
            <a:r>
              <a:rPr lang="en-US" sz="2200" dirty="0" err="1"/>
              <a:t>Relinearization</a:t>
            </a:r>
            <a:r>
              <a:rPr lang="en-US" sz="2200" dirty="0"/>
              <a:t> is the operation that reduces the size of ciphertexts back to 2. This operation requires another type of public keys, the </a:t>
            </a:r>
            <a:r>
              <a:rPr lang="en-US" sz="2200" dirty="0" err="1"/>
              <a:t>relinearization</a:t>
            </a:r>
            <a:r>
              <a:rPr lang="en-US" sz="2200" dirty="0"/>
              <a:t> keys created by the secret key owner.</a:t>
            </a:r>
          </a:p>
          <a:p>
            <a:pPr marL="0" indent="0" algn="just" rtl="0">
              <a:lnSpc>
                <a:spcPct val="150000"/>
              </a:lnSpc>
              <a:buNone/>
            </a:pPr>
            <a:r>
              <a:rPr lang="en-US" sz="2200" dirty="0"/>
              <a:t>The operation is needed for encrypted multiplications. The plain multiplication is fundamentally different from normal multiplication and does not result in ciphertext size growth.</a:t>
            </a:r>
          </a:p>
        </p:txBody>
      </p:sp>
      <p:sp>
        <p:nvSpPr>
          <p:cNvPr id="7" name="מלבן 6">
            <a:extLst>
              <a:ext uri="{FF2B5EF4-FFF2-40B4-BE49-F238E27FC236}">
                <a16:creationId xmlns:a16="http://schemas.microsoft.com/office/drawing/2014/main" id="{954C3873-2803-E00B-462B-4CCE46190C30}"/>
              </a:ext>
            </a:extLst>
          </p:cNvPr>
          <p:cNvSpPr/>
          <p:nvPr/>
        </p:nvSpPr>
        <p:spPr>
          <a:xfrm>
            <a:off x="3735530" y="365124"/>
            <a:ext cx="4720937"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1E69C496-8C0C-3D9B-98AF-8DE454525423}"/>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CKKS scheme</a:t>
            </a:r>
          </a:p>
        </p:txBody>
      </p:sp>
    </p:spTree>
    <p:extLst>
      <p:ext uri="{BB962C8B-B14F-4D97-AF65-F5344CB8AC3E}">
        <p14:creationId xmlns:p14="http://schemas.microsoft.com/office/powerpoint/2010/main" val="191453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9EB3D26-EFAD-27B4-C6BC-D3BEBDA1B806}"/>
              </a:ext>
            </a:extLst>
          </p:cNvPr>
          <p:cNvSpPr/>
          <p:nvPr/>
        </p:nvSpPr>
        <p:spPr>
          <a:xfrm>
            <a:off x="3215265" y="365124"/>
            <a:ext cx="5761470"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Adversary Models</a:t>
            </a: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sz="2200" dirty="0"/>
              <a:t>Adversary models are used to describe the capabilities and goals of attackers who may attempt to compromise the security of the system, such as:</a:t>
            </a:r>
          </a:p>
          <a:p>
            <a:pPr algn="just" rtl="0">
              <a:lnSpc>
                <a:spcPct val="150000"/>
              </a:lnSpc>
            </a:pPr>
            <a:r>
              <a:rPr lang="en-US" sz="2000" b="1" dirty="0">
                <a:ln>
                  <a:solidFill>
                    <a:srgbClr val="4E8390"/>
                  </a:solidFill>
                </a:ln>
                <a:solidFill>
                  <a:srgbClr val="4E8390"/>
                </a:solidFill>
                <a:effectLst>
                  <a:glow rad="63500">
                    <a:schemeClr val="bg1">
                      <a:alpha val="40000"/>
                    </a:schemeClr>
                  </a:glow>
                </a:effectLst>
              </a:rPr>
              <a:t>Semi-Honest ("honest, but curious"): </a:t>
            </a:r>
            <a:r>
              <a:rPr lang="en-US" sz="2200" dirty="0"/>
              <a:t>All parties follow protocol instructions, but dishonest parties may be curious to violate privacy of others when possible.</a:t>
            </a:r>
          </a:p>
          <a:p>
            <a:pPr algn="just" rtl="0">
              <a:lnSpc>
                <a:spcPct val="150000"/>
              </a:lnSpc>
            </a:pPr>
            <a:r>
              <a:rPr lang="en-US" sz="2000" b="1" dirty="0">
                <a:ln>
                  <a:solidFill>
                    <a:srgbClr val="4E8390"/>
                  </a:solidFill>
                </a:ln>
                <a:solidFill>
                  <a:srgbClr val="4E8390"/>
                </a:solidFill>
                <a:effectLst>
                  <a:glow rad="63500">
                    <a:schemeClr val="bg1">
                      <a:alpha val="40000"/>
                    </a:schemeClr>
                  </a:glow>
                </a:effectLst>
              </a:rPr>
              <a:t>Fully Malicious Model: </a:t>
            </a:r>
            <a:r>
              <a:rPr lang="en-US" sz="2200" dirty="0"/>
              <a:t>Adversarial Parties may deviate from the protocol arbitrarily (quit unexpectedly, send different messages </a:t>
            </a:r>
            <a:r>
              <a:rPr lang="en-US" sz="2200" dirty="0" err="1"/>
              <a:t>etc</a:t>
            </a:r>
            <a:r>
              <a:rPr lang="en-US" sz="2200" dirty="0"/>
              <a:t>). It is much harder to achieve security in the fully malicious model.</a:t>
            </a:r>
          </a:p>
        </p:txBody>
      </p:sp>
    </p:spTree>
    <p:extLst>
      <p:ext uri="{BB962C8B-B14F-4D97-AF65-F5344CB8AC3E}">
        <p14:creationId xmlns:p14="http://schemas.microsoft.com/office/powerpoint/2010/main" val="764675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6" name="חץ: סוגר זוויתי 5">
            <a:extLst>
              <a:ext uri="{FF2B5EF4-FFF2-40B4-BE49-F238E27FC236}">
                <a16:creationId xmlns:a16="http://schemas.microsoft.com/office/drawing/2014/main" id="{C05B1F44-22B7-E744-4881-059D5F16DECB}"/>
              </a:ext>
            </a:extLst>
          </p:cNvPr>
          <p:cNvSpPr/>
          <p:nvPr/>
        </p:nvSpPr>
        <p:spPr>
          <a:xfrm>
            <a:off x="441562" y="2925620"/>
            <a:ext cx="3541799" cy="1006761"/>
          </a:xfrm>
          <a:custGeom>
            <a:avLst/>
            <a:gdLst>
              <a:gd name="connsiteX0" fmla="*/ 0 w 3541799"/>
              <a:gd name="connsiteY0" fmla="*/ 0 h 1006761"/>
              <a:gd name="connsiteX1" fmla="*/ 567172 w 3541799"/>
              <a:gd name="connsiteY1" fmla="*/ 0 h 1006761"/>
              <a:gd name="connsiteX2" fmla="*/ 1073575 w 3541799"/>
              <a:gd name="connsiteY2" fmla="*/ 0 h 1006761"/>
              <a:gd name="connsiteX3" fmla="*/ 1549594 w 3541799"/>
              <a:gd name="connsiteY3" fmla="*/ 0 h 1006761"/>
              <a:gd name="connsiteX4" fmla="*/ 1995228 w 3541799"/>
              <a:gd name="connsiteY4" fmla="*/ 0 h 1006761"/>
              <a:gd name="connsiteX5" fmla="*/ 2410479 w 3541799"/>
              <a:gd name="connsiteY5" fmla="*/ 0 h 1006761"/>
              <a:gd name="connsiteX6" fmla="*/ 3038419 w 3541799"/>
              <a:gd name="connsiteY6" fmla="*/ 0 h 1006761"/>
              <a:gd name="connsiteX7" fmla="*/ 3300177 w 3541799"/>
              <a:gd name="connsiteY7" fmla="*/ 261758 h 1006761"/>
              <a:gd name="connsiteX8" fmla="*/ 3541799 w 3541799"/>
              <a:gd name="connsiteY8" fmla="*/ 503381 h 1006761"/>
              <a:gd name="connsiteX9" fmla="*/ 3300177 w 3541799"/>
              <a:gd name="connsiteY9" fmla="*/ 745003 h 1006761"/>
              <a:gd name="connsiteX10" fmla="*/ 3038419 w 3541799"/>
              <a:gd name="connsiteY10" fmla="*/ 1006761 h 1006761"/>
              <a:gd name="connsiteX11" fmla="*/ 2471247 w 3541799"/>
              <a:gd name="connsiteY11" fmla="*/ 1006761 h 1006761"/>
              <a:gd name="connsiteX12" fmla="*/ 1934460 w 3541799"/>
              <a:gd name="connsiteY12" fmla="*/ 1006761 h 1006761"/>
              <a:gd name="connsiteX13" fmla="*/ 1458441 w 3541799"/>
              <a:gd name="connsiteY13" fmla="*/ 1006761 h 1006761"/>
              <a:gd name="connsiteX14" fmla="*/ 1012806 w 3541799"/>
              <a:gd name="connsiteY14" fmla="*/ 1006761 h 1006761"/>
              <a:gd name="connsiteX15" fmla="*/ 536787 w 3541799"/>
              <a:gd name="connsiteY15" fmla="*/ 1006761 h 1006761"/>
              <a:gd name="connsiteX16" fmla="*/ 0 w 3541799"/>
              <a:gd name="connsiteY16" fmla="*/ 1006761 h 1006761"/>
              <a:gd name="connsiteX17" fmla="*/ 236589 w 3541799"/>
              <a:gd name="connsiteY17" fmla="*/ 770172 h 1006761"/>
              <a:gd name="connsiteX18" fmla="*/ 503381 w 3541799"/>
              <a:gd name="connsiteY18" fmla="*/ 503381 h 1006761"/>
              <a:gd name="connsiteX19" fmla="*/ 246657 w 3541799"/>
              <a:gd name="connsiteY19" fmla="*/ 246657 h 1006761"/>
              <a:gd name="connsiteX20" fmla="*/ 0 w 3541799"/>
              <a:gd name="connsiteY20"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1799" h="1006761" fill="none" extrusionOk="0">
                <a:moveTo>
                  <a:pt x="0" y="0"/>
                </a:moveTo>
                <a:cubicBezTo>
                  <a:pt x="168183" y="-47633"/>
                  <a:pt x="386456" y="65110"/>
                  <a:pt x="567172" y="0"/>
                </a:cubicBezTo>
                <a:cubicBezTo>
                  <a:pt x="747888" y="-65110"/>
                  <a:pt x="838845" y="55025"/>
                  <a:pt x="1073575" y="0"/>
                </a:cubicBezTo>
                <a:cubicBezTo>
                  <a:pt x="1308305" y="-55025"/>
                  <a:pt x="1429985" y="33691"/>
                  <a:pt x="1549594" y="0"/>
                </a:cubicBezTo>
                <a:cubicBezTo>
                  <a:pt x="1669203" y="-33691"/>
                  <a:pt x="1897500" y="27654"/>
                  <a:pt x="1995228" y="0"/>
                </a:cubicBezTo>
                <a:cubicBezTo>
                  <a:pt x="2092956" y="-27654"/>
                  <a:pt x="2218664" y="1652"/>
                  <a:pt x="2410479" y="0"/>
                </a:cubicBezTo>
                <a:cubicBezTo>
                  <a:pt x="2602294" y="-1652"/>
                  <a:pt x="2758505" y="18904"/>
                  <a:pt x="3038419" y="0"/>
                </a:cubicBezTo>
                <a:cubicBezTo>
                  <a:pt x="3177660" y="115107"/>
                  <a:pt x="3168936" y="177735"/>
                  <a:pt x="3300177" y="261758"/>
                </a:cubicBezTo>
                <a:cubicBezTo>
                  <a:pt x="3431417" y="345781"/>
                  <a:pt x="3431803" y="420633"/>
                  <a:pt x="3541799" y="503381"/>
                </a:cubicBezTo>
                <a:cubicBezTo>
                  <a:pt x="3456943" y="593507"/>
                  <a:pt x="3375084" y="624226"/>
                  <a:pt x="3300177" y="745003"/>
                </a:cubicBezTo>
                <a:cubicBezTo>
                  <a:pt x="3225270" y="865780"/>
                  <a:pt x="3130508" y="907230"/>
                  <a:pt x="3038419" y="1006761"/>
                </a:cubicBezTo>
                <a:cubicBezTo>
                  <a:pt x="2770111" y="1038781"/>
                  <a:pt x="2702549" y="954648"/>
                  <a:pt x="2471247" y="1006761"/>
                </a:cubicBezTo>
                <a:cubicBezTo>
                  <a:pt x="2239945" y="1058874"/>
                  <a:pt x="2065432" y="988429"/>
                  <a:pt x="1934460" y="1006761"/>
                </a:cubicBezTo>
                <a:cubicBezTo>
                  <a:pt x="1803488" y="1025093"/>
                  <a:pt x="1681330" y="993392"/>
                  <a:pt x="1458441" y="1006761"/>
                </a:cubicBezTo>
                <a:cubicBezTo>
                  <a:pt x="1235552" y="1020130"/>
                  <a:pt x="1107219" y="968584"/>
                  <a:pt x="1012806" y="1006761"/>
                </a:cubicBezTo>
                <a:cubicBezTo>
                  <a:pt x="918394" y="1044938"/>
                  <a:pt x="694950" y="957116"/>
                  <a:pt x="536787" y="1006761"/>
                </a:cubicBezTo>
                <a:cubicBezTo>
                  <a:pt x="378624" y="1056406"/>
                  <a:pt x="208064" y="989156"/>
                  <a:pt x="0" y="1006761"/>
                </a:cubicBezTo>
                <a:cubicBezTo>
                  <a:pt x="82175" y="904593"/>
                  <a:pt x="192733" y="827347"/>
                  <a:pt x="236589" y="770172"/>
                </a:cubicBezTo>
                <a:cubicBezTo>
                  <a:pt x="280445" y="712997"/>
                  <a:pt x="412744" y="616195"/>
                  <a:pt x="503381" y="503381"/>
                </a:cubicBezTo>
                <a:cubicBezTo>
                  <a:pt x="380610" y="433843"/>
                  <a:pt x="344590" y="340131"/>
                  <a:pt x="246657" y="246657"/>
                </a:cubicBezTo>
                <a:cubicBezTo>
                  <a:pt x="148724" y="153183"/>
                  <a:pt x="66333" y="59897"/>
                  <a:pt x="0" y="0"/>
                </a:cubicBezTo>
                <a:close/>
              </a:path>
              <a:path w="3541799" h="1006761" stroke="0" extrusionOk="0">
                <a:moveTo>
                  <a:pt x="0" y="0"/>
                </a:moveTo>
                <a:cubicBezTo>
                  <a:pt x="120680" y="-21645"/>
                  <a:pt x="313542" y="10005"/>
                  <a:pt x="445635" y="0"/>
                </a:cubicBezTo>
                <a:cubicBezTo>
                  <a:pt x="577728" y="-10005"/>
                  <a:pt x="686587" y="7354"/>
                  <a:pt x="860885" y="0"/>
                </a:cubicBezTo>
                <a:cubicBezTo>
                  <a:pt x="1035183" y="-7354"/>
                  <a:pt x="1211566" y="24110"/>
                  <a:pt x="1397673" y="0"/>
                </a:cubicBezTo>
                <a:cubicBezTo>
                  <a:pt x="1583780" y="-24110"/>
                  <a:pt x="1643694" y="40204"/>
                  <a:pt x="1843308" y="0"/>
                </a:cubicBezTo>
                <a:cubicBezTo>
                  <a:pt x="2042922" y="-40204"/>
                  <a:pt x="2164957" y="25443"/>
                  <a:pt x="2258558" y="0"/>
                </a:cubicBezTo>
                <a:cubicBezTo>
                  <a:pt x="2352159" y="-25443"/>
                  <a:pt x="2713442" y="85482"/>
                  <a:pt x="3038419" y="0"/>
                </a:cubicBezTo>
                <a:cubicBezTo>
                  <a:pt x="3170606" y="71284"/>
                  <a:pt x="3159468" y="148476"/>
                  <a:pt x="3300177" y="261758"/>
                </a:cubicBezTo>
                <a:cubicBezTo>
                  <a:pt x="3440886" y="375040"/>
                  <a:pt x="3460686" y="476735"/>
                  <a:pt x="3541799" y="503381"/>
                </a:cubicBezTo>
                <a:cubicBezTo>
                  <a:pt x="3497420" y="597583"/>
                  <a:pt x="3366892" y="643871"/>
                  <a:pt x="3295143" y="750037"/>
                </a:cubicBezTo>
                <a:cubicBezTo>
                  <a:pt x="3223394" y="856203"/>
                  <a:pt x="3080772" y="944328"/>
                  <a:pt x="3038419" y="1006761"/>
                </a:cubicBezTo>
                <a:cubicBezTo>
                  <a:pt x="2936370" y="1023980"/>
                  <a:pt x="2774484" y="966320"/>
                  <a:pt x="2532016" y="1006761"/>
                </a:cubicBezTo>
                <a:cubicBezTo>
                  <a:pt x="2289548" y="1047202"/>
                  <a:pt x="2254442" y="981189"/>
                  <a:pt x="1995228" y="1006761"/>
                </a:cubicBezTo>
                <a:cubicBezTo>
                  <a:pt x="1736014" y="1032333"/>
                  <a:pt x="1744938" y="999934"/>
                  <a:pt x="1579978" y="1006761"/>
                </a:cubicBezTo>
                <a:cubicBezTo>
                  <a:pt x="1415018" y="1013588"/>
                  <a:pt x="1308252" y="999892"/>
                  <a:pt x="1103959" y="1006761"/>
                </a:cubicBezTo>
                <a:cubicBezTo>
                  <a:pt x="899666" y="1013630"/>
                  <a:pt x="719936" y="953140"/>
                  <a:pt x="536787" y="1006761"/>
                </a:cubicBezTo>
                <a:cubicBezTo>
                  <a:pt x="353638" y="1060382"/>
                  <a:pt x="241308" y="989151"/>
                  <a:pt x="0" y="1006761"/>
                </a:cubicBezTo>
                <a:cubicBezTo>
                  <a:pt x="43252" y="948862"/>
                  <a:pt x="134141" y="887826"/>
                  <a:pt x="241623" y="765139"/>
                </a:cubicBezTo>
                <a:cubicBezTo>
                  <a:pt x="349104" y="642452"/>
                  <a:pt x="409747" y="643814"/>
                  <a:pt x="503381" y="503381"/>
                </a:cubicBezTo>
                <a:cubicBezTo>
                  <a:pt x="401011" y="448424"/>
                  <a:pt x="380628" y="357559"/>
                  <a:pt x="261758" y="261758"/>
                </a:cubicBezTo>
                <a:cubicBezTo>
                  <a:pt x="142888" y="165957"/>
                  <a:pt x="110130" y="53632"/>
                  <a:pt x="0" y="0"/>
                </a:cubicBezTo>
                <a:close/>
              </a:path>
            </a:pathLst>
          </a:custGeom>
          <a:solidFill>
            <a:schemeClr val="bg1"/>
          </a:solidFill>
          <a:ln>
            <a:solidFill>
              <a:srgbClr val="4E8390"/>
            </a:solidFill>
            <a:extLst>
              <a:ext uri="{C807C97D-BFC1-408E-A445-0C87EB9F89A2}">
                <ask:lineSketchStyleProps xmlns:ask="http://schemas.microsoft.com/office/drawing/2018/sketchyshapes" sd="2698583034">
                  <a:prstGeom prst="chevron">
                    <a:avLst/>
                  </a:prstGeom>
                  <ask:type>
                    <ask:lineSketchScribbl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ln>
                  <a:solidFill>
                    <a:srgbClr val="4E8390"/>
                  </a:solidFill>
                </a:ln>
                <a:solidFill>
                  <a:srgbClr val="4E8390"/>
                </a:solidFill>
              </a:rPr>
              <a:t>Introduction</a:t>
            </a:r>
            <a:endParaRPr lang="he-IL" sz="2800" dirty="0">
              <a:ln>
                <a:solidFill>
                  <a:srgbClr val="4E8390"/>
                </a:solidFill>
              </a:ln>
              <a:solidFill>
                <a:srgbClr val="4E8390"/>
              </a:solidFill>
            </a:endParaRPr>
          </a:p>
        </p:txBody>
      </p:sp>
      <p:sp>
        <p:nvSpPr>
          <p:cNvPr id="7" name="חץ: סוגר זוויתי 6">
            <a:extLst>
              <a:ext uri="{FF2B5EF4-FFF2-40B4-BE49-F238E27FC236}">
                <a16:creationId xmlns:a16="http://schemas.microsoft.com/office/drawing/2014/main" id="{4F3CED62-B718-3491-7716-68386332215F}"/>
              </a:ext>
            </a:extLst>
          </p:cNvPr>
          <p:cNvSpPr/>
          <p:nvPr/>
        </p:nvSpPr>
        <p:spPr>
          <a:xfrm>
            <a:off x="3882493" y="2925620"/>
            <a:ext cx="3477875" cy="1006761"/>
          </a:xfrm>
          <a:custGeom>
            <a:avLst/>
            <a:gdLst>
              <a:gd name="connsiteX0" fmla="*/ 0 w 3477875"/>
              <a:gd name="connsiteY0" fmla="*/ 0 h 1006761"/>
              <a:gd name="connsiteX1" fmla="*/ 594899 w 3477875"/>
              <a:gd name="connsiteY1" fmla="*/ 0 h 1006761"/>
              <a:gd name="connsiteX2" fmla="*/ 1100563 w 3477875"/>
              <a:gd name="connsiteY2" fmla="*/ 0 h 1006761"/>
              <a:gd name="connsiteX3" fmla="*/ 1695462 w 3477875"/>
              <a:gd name="connsiteY3" fmla="*/ 0 h 1006761"/>
              <a:gd name="connsiteX4" fmla="*/ 2290361 w 3477875"/>
              <a:gd name="connsiteY4" fmla="*/ 0 h 1006761"/>
              <a:gd name="connsiteX5" fmla="*/ 2974495 w 3477875"/>
              <a:gd name="connsiteY5" fmla="*/ 0 h 1006761"/>
              <a:gd name="connsiteX6" fmla="*/ 3216117 w 3477875"/>
              <a:gd name="connsiteY6" fmla="*/ 241623 h 1006761"/>
              <a:gd name="connsiteX7" fmla="*/ 3477875 w 3477875"/>
              <a:gd name="connsiteY7" fmla="*/ 503381 h 1006761"/>
              <a:gd name="connsiteX8" fmla="*/ 3231219 w 3477875"/>
              <a:gd name="connsiteY8" fmla="*/ 750037 h 1006761"/>
              <a:gd name="connsiteX9" fmla="*/ 2974495 w 3477875"/>
              <a:gd name="connsiteY9" fmla="*/ 1006761 h 1006761"/>
              <a:gd name="connsiteX10" fmla="*/ 2320106 w 3477875"/>
              <a:gd name="connsiteY10" fmla="*/ 1006761 h 1006761"/>
              <a:gd name="connsiteX11" fmla="*/ 1695462 w 3477875"/>
              <a:gd name="connsiteY11" fmla="*/ 1006761 h 1006761"/>
              <a:gd name="connsiteX12" fmla="*/ 1130308 w 3477875"/>
              <a:gd name="connsiteY12" fmla="*/ 1006761 h 1006761"/>
              <a:gd name="connsiteX13" fmla="*/ 594899 w 3477875"/>
              <a:gd name="connsiteY13" fmla="*/ 1006761 h 1006761"/>
              <a:gd name="connsiteX14" fmla="*/ 0 w 3477875"/>
              <a:gd name="connsiteY14" fmla="*/ 1006761 h 1006761"/>
              <a:gd name="connsiteX15" fmla="*/ 246657 w 3477875"/>
              <a:gd name="connsiteY15" fmla="*/ 760105 h 1006761"/>
              <a:gd name="connsiteX16" fmla="*/ 503381 w 3477875"/>
              <a:gd name="connsiteY16" fmla="*/ 503381 h 1006761"/>
              <a:gd name="connsiteX17" fmla="*/ 256724 w 3477875"/>
              <a:gd name="connsiteY17" fmla="*/ 256724 h 1006761"/>
              <a:gd name="connsiteX18" fmla="*/ 0 w 3477875"/>
              <a:gd name="connsiteY18"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77875" h="1006761" fill="none" extrusionOk="0">
                <a:moveTo>
                  <a:pt x="0" y="0"/>
                </a:moveTo>
                <a:cubicBezTo>
                  <a:pt x="223720" y="-19436"/>
                  <a:pt x="436593" y="65065"/>
                  <a:pt x="594899" y="0"/>
                </a:cubicBezTo>
                <a:cubicBezTo>
                  <a:pt x="753205" y="-65065"/>
                  <a:pt x="885513" y="42630"/>
                  <a:pt x="1100563" y="0"/>
                </a:cubicBezTo>
                <a:cubicBezTo>
                  <a:pt x="1315613" y="-42630"/>
                  <a:pt x="1414447" y="64700"/>
                  <a:pt x="1695462" y="0"/>
                </a:cubicBezTo>
                <a:cubicBezTo>
                  <a:pt x="1976477" y="-64700"/>
                  <a:pt x="2075106" y="24978"/>
                  <a:pt x="2290361" y="0"/>
                </a:cubicBezTo>
                <a:cubicBezTo>
                  <a:pt x="2505616" y="-24978"/>
                  <a:pt x="2817646" y="77356"/>
                  <a:pt x="2974495" y="0"/>
                </a:cubicBezTo>
                <a:cubicBezTo>
                  <a:pt x="3054327" y="30287"/>
                  <a:pt x="3118754" y="178352"/>
                  <a:pt x="3216117" y="241623"/>
                </a:cubicBezTo>
                <a:cubicBezTo>
                  <a:pt x="3313480" y="304894"/>
                  <a:pt x="3400593" y="470014"/>
                  <a:pt x="3477875" y="503381"/>
                </a:cubicBezTo>
                <a:cubicBezTo>
                  <a:pt x="3417689" y="589620"/>
                  <a:pt x="3282916" y="693733"/>
                  <a:pt x="3231219" y="750037"/>
                </a:cubicBezTo>
                <a:cubicBezTo>
                  <a:pt x="3179522" y="806341"/>
                  <a:pt x="3050698" y="902394"/>
                  <a:pt x="2974495" y="1006761"/>
                </a:cubicBezTo>
                <a:cubicBezTo>
                  <a:pt x="2835330" y="1034595"/>
                  <a:pt x="2541295" y="956332"/>
                  <a:pt x="2320106" y="1006761"/>
                </a:cubicBezTo>
                <a:cubicBezTo>
                  <a:pt x="2098917" y="1057190"/>
                  <a:pt x="1934936" y="961844"/>
                  <a:pt x="1695462" y="1006761"/>
                </a:cubicBezTo>
                <a:cubicBezTo>
                  <a:pt x="1455988" y="1051678"/>
                  <a:pt x="1362166" y="940128"/>
                  <a:pt x="1130308" y="1006761"/>
                </a:cubicBezTo>
                <a:cubicBezTo>
                  <a:pt x="898450" y="1073394"/>
                  <a:pt x="834338" y="953526"/>
                  <a:pt x="594899" y="1006761"/>
                </a:cubicBezTo>
                <a:cubicBezTo>
                  <a:pt x="355460" y="1059996"/>
                  <a:pt x="157211" y="965535"/>
                  <a:pt x="0" y="1006761"/>
                </a:cubicBezTo>
                <a:cubicBezTo>
                  <a:pt x="67053" y="909804"/>
                  <a:pt x="157850" y="904595"/>
                  <a:pt x="246657" y="760105"/>
                </a:cubicBezTo>
                <a:cubicBezTo>
                  <a:pt x="335464" y="615615"/>
                  <a:pt x="447035" y="611621"/>
                  <a:pt x="503381" y="503381"/>
                </a:cubicBezTo>
                <a:cubicBezTo>
                  <a:pt x="433519" y="448335"/>
                  <a:pt x="337019" y="278689"/>
                  <a:pt x="256724" y="256724"/>
                </a:cubicBezTo>
                <a:cubicBezTo>
                  <a:pt x="176429" y="234759"/>
                  <a:pt x="109676" y="85064"/>
                  <a:pt x="0" y="0"/>
                </a:cubicBezTo>
                <a:close/>
              </a:path>
              <a:path w="3477875" h="1006761" stroke="0" extrusionOk="0">
                <a:moveTo>
                  <a:pt x="0" y="0"/>
                </a:moveTo>
                <a:cubicBezTo>
                  <a:pt x="212255" y="-52440"/>
                  <a:pt x="332301" y="30409"/>
                  <a:pt x="535409" y="0"/>
                </a:cubicBezTo>
                <a:cubicBezTo>
                  <a:pt x="738517" y="-30409"/>
                  <a:pt x="889429" y="58674"/>
                  <a:pt x="1041073" y="0"/>
                </a:cubicBezTo>
                <a:cubicBezTo>
                  <a:pt x="1192717" y="-58674"/>
                  <a:pt x="1458321" y="13667"/>
                  <a:pt x="1665717" y="0"/>
                </a:cubicBezTo>
                <a:cubicBezTo>
                  <a:pt x="1873113" y="-13667"/>
                  <a:pt x="2092577" y="54040"/>
                  <a:pt x="2201126" y="0"/>
                </a:cubicBezTo>
                <a:cubicBezTo>
                  <a:pt x="2309675" y="-54040"/>
                  <a:pt x="2799621" y="82206"/>
                  <a:pt x="2974495" y="0"/>
                </a:cubicBezTo>
                <a:cubicBezTo>
                  <a:pt x="3086129" y="79641"/>
                  <a:pt x="3131286" y="201580"/>
                  <a:pt x="3216117" y="241623"/>
                </a:cubicBezTo>
                <a:cubicBezTo>
                  <a:pt x="3300949" y="281666"/>
                  <a:pt x="3337166" y="390099"/>
                  <a:pt x="3477875" y="503381"/>
                </a:cubicBezTo>
                <a:cubicBezTo>
                  <a:pt x="3442260" y="580333"/>
                  <a:pt x="3280862" y="646825"/>
                  <a:pt x="3226185" y="755071"/>
                </a:cubicBezTo>
                <a:cubicBezTo>
                  <a:pt x="3171508" y="863317"/>
                  <a:pt x="3063132" y="895517"/>
                  <a:pt x="2974495" y="1006761"/>
                </a:cubicBezTo>
                <a:cubicBezTo>
                  <a:pt x="2685794" y="1079757"/>
                  <a:pt x="2636792" y="985025"/>
                  <a:pt x="2320106" y="1006761"/>
                </a:cubicBezTo>
                <a:cubicBezTo>
                  <a:pt x="2003420" y="1028497"/>
                  <a:pt x="2047986" y="952523"/>
                  <a:pt x="1784697" y="1006761"/>
                </a:cubicBezTo>
                <a:cubicBezTo>
                  <a:pt x="1521408" y="1060999"/>
                  <a:pt x="1414931" y="981408"/>
                  <a:pt x="1160053" y="1006761"/>
                </a:cubicBezTo>
                <a:cubicBezTo>
                  <a:pt x="905175" y="1032114"/>
                  <a:pt x="781282" y="958225"/>
                  <a:pt x="654389" y="1006761"/>
                </a:cubicBezTo>
                <a:cubicBezTo>
                  <a:pt x="527496" y="1055297"/>
                  <a:pt x="258904" y="932509"/>
                  <a:pt x="0" y="1006761"/>
                </a:cubicBezTo>
                <a:cubicBezTo>
                  <a:pt x="48099" y="918869"/>
                  <a:pt x="196387" y="867235"/>
                  <a:pt x="261758" y="745003"/>
                </a:cubicBezTo>
                <a:cubicBezTo>
                  <a:pt x="327129" y="622771"/>
                  <a:pt x="416080" y="605495"/>
                  <a:pt x="503381" y="503381"/>
                </a:cubicBezTo>
                <a:cubicBezTo>
                  <a:pt x="431476" y="439580"/>
                  <a:pt x="401951" y="355431"/>
                  <a:pt x="266792" y="266792"/>
                </a:cubicBezTo>
                <a:cubicBezTo>
                  <a:pt x="131633" y="178153"/>
                  <a:pt x="77289" y="72150"/>
                  <a:pt x="0" y="0"/>
                </a:cubicBezTo>
                <a:close/>
              </a:path>
            </a:pathLst>
          </a:custGeom>
          <a:solidFill>
            <a:schemeClr val="bg1"/>
          </a:solidFill>
          <a:ln>
            <a:solidFill>
              <a:srgbClr val="4E8390"/>
            </a:solidFill>
            <a:extLst>
              <a:ext uri="{C807C97D-BFC1-408E-A445-0C87EB9F89A2}">
                <ask:lineSketchStyleProps xmlns:ask="http://schemas.microsoft.com/office/drawing/2018/sketchyshapes" sd="2698583034">
                  <a:prstGeom prst="chevron">
                    <a:avLst/>
                  </a:prstGeom>
                  <ask:type>
                    <ask:lineSketchScribbl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ln>
                  <a:solidFill>
                    <a:srgbClr val="4E8390"/>
                  </a:solidFill>
                </a:ln>
                <a:solidFill>
                  <a:srgbClr val="4E8390"/>
                </a:solidFill>
              </a:rPr>
              <a:t>Background</a:t>
            </a:r>
            <a:endParaRPr lang="he-IL" sz="2800" dirty="0">
              <a:ln>
                <a:solidFill>
                  <a:srgbClr val="4E8390"/>
                </a:solidFill>
              </a:ln>
              <a:solidFill>
                <a:srgbClr val="4E8390"/>
              </a:solidFill>
            </a:endParaRPr>
          </a:p>
        </p:txBody>
      </p:sp>
      <p:sp>
        <p:nvSpPr>
          <p:cNvPr id="8" name="חץ: סוגר זוויתי 7">
            <a:extLst>
              <a:ext uri="{FF2B5EF4-FFF2-40B4-BE49-F238E27FC236}">
                <a16:creationId xmlns:a16="http://schemas.microsoft.com/office/drawing/2014/main" id="{2B6CD9A5-1FE2-3D4C-8BD5-C75498568E4C}"/>
              </a:ext>
            </a:extLst>
          </p:cNvPr>
          <p:cNvSpPr/>
          <p:nvPr/>
        </p:nvSpPr>
        <p:spPr>
          <a:xfrm>
            <a:off x="7218571" y="2925620"/>
            <a:ext cx="4733287" cy="1006761"/>
          </a:xfrm>
          <a:custGeom>
            <a:avLst/>
            <a:gdLst>
              <a:gd name="connsiteX0" fmla="*/ 0 w 4733287"/>
              <a:gd name="connsiteY0" fmla="*/ 0 h 1006761"/>
              <a:gd name="connsiteX1" fmla="*/ 444140 w 4733287"/>
              <a:gd name="connsiteY1" fmla="*/ 0 h 1006761"/>
              <a:gd name="connsiteX2" fmla="*/ 1015178 w 4733287"/>
              <a:gd name="connsiteY2" fmla="*/ 0 h 1006761"/>
              <a:gd name="connsiteX3" fmla="*/ 1628514 w 4733287"/>
              <a:gd name="connsiteY3" fmla="*/ 0 h 1006761"/>
              <a:gd name="connsiteX4" fmla="*/ 2114954 w 4733287"/>
              <a:gd name="connsiteY4" fmla="*/ 0 h 1006761"/>
              <a:gd name="connsiteX5" fmla="*/ 2559094 w 4733287"/>
              <a:gd name="connsiteY5" fmla="*/ 0 h 1006761"/>
              <a:gd name="connsiteX6" fmla="*/ 3172430 w 4733287"/>
              <a:gd name="connsiteY6" fmla="*/ 0 h 1006761"/>
              <a:gd name="connsiteX7" fmla="*/ 3743468 w 4733287"/>
              <a:gd name="connsiteY7" fmla="*/ 0 h 1006761"/>
              <a:gd name="connsiteX8" fmla="*/ 4229907 w 4733287"/>
              <a:gd name="connsiteY8" fmla="*/ 0 h 1006761"/>
              <a:gd name="connsiteX9" fmla="*/ 4471529 w 4733287"/>
              <a:gd name="connsiteY9" fmla="*/ 241623 h 1006761"/>
              <a:gd name="connsiteX10" fmla="*/ 4733287 w 4733287"/>
              <a:gd name="connsiteY10" fmla="*/ 503381 h 1006761"/>
              <a:gd name="connsiteX11" fmla="*/ 4476563 w 4733287"/>
              <a:gd name="connsiteY11" fmla="*/ 760105 h 1006761"/>
              <a:gd name="connsiteX12" fmla="*/ 4229907 w 4733287"/>
              <a:gd name="connsiteY12" fmla="*/ 1006761 h 1006761"/>
              <a:gd name="connsiteX13" fmla="*/ 3828066 w 4733287"/>
              <a:gd name="connsiteY13" fmla="*/ 1006761 h 1006761"/>
              <a:gd name="connsiteX14" fmla="*/ 3214729 w 4733287"/>
              <a:gd name="connsiteY14" fmla="*/ 1006761 h 1006761"/>
              <a:gd name="connsiteX15" fmla="*/ 2812888 w 4733287"/>
              <a:gd name="connsiteY15" fmla="*/ 1006761 h 1006761"/>
              <a:gd name="connsiteX16" fmla="*/ 2284150 w 4733287"/>
              <a:gd name="connsiteY16" fmla="*/ 1006761 h 1006761"/>
              <a:gd name="connsiteX17" fmla="*/ 1713112 w 4733287"/>
              <a:gd name="connsiteY17" fmla="*/ 1006761 h 1006761"/>
              <a:gd name="connsiteX18" fmla="*/ 1099776 w 4733287"/>
              <a:gd name="connsiteY18" fmla="*/ 1006761 h 1006761"/>
              <a:gd name="connsiteX19" fmla="*/ 486439 w 4733287"/>
              <a:gd name="connsiteY19" fmla="*/ 1006761 h 1006761"/>
              <a:gd name="connsiteX20" fmla="*/ 0 w 4733287"/>
              <a:gd name="connsiteY20" fmla="*/ 1006761 h 1006761"/>
              <a:gd name="connsiteX21" fmla="*/ 261758 w 4733287"/>
              <a:gd name="connsiteY21" fmla="*/ 745003 h 1006761"/>
              <a:gd name="connsiteX22" fmla="*/ 503381 w 4733287"/>
              <a:gd name="connsiteY22" fmla="*/ 503381 h 1006761"/>
              <a:gd name="connsiteX23" fmla="*/ 241623 w 4733287"/>
              <a:gd name="connsiteY23" fmla="*/ 241623 h 1006761"/>
              <a:gd name="connsiteX24" fmla="*/ 0 w 4733287"/>
              <a:gd name="connsiteY24"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33287" h="1006761" fill="none" extrusionOk="0">
                <a:moveTo>
                  <a:pt x="0" y="0"/>
                </a:moveTo>
                <a:cubicBezTo>
                  <a:pt x="201994" y="-44221"/>
                  <a:pt x="327457" y="33433"/>
                  <a:pt x="444140" y="0"/>
                </a:cubicBezTo>
                <a:cubicBezTo>
                  <a:pt x="560823" y="-33433"/>
                  <a:pt x="884863" y="62024"/>
                  <a:pt x="1015178" y="0"/>
                </a:cubicBezTo>
                <a:cubicBezTo>
                  <a:pt x="1145493" y="-62024"/>
                  <a:pt x="1389419" y="65897"/>
                  <a:pt x="1628514" y="0"/>
                </a:cubicBezTo>
                <a:cubicBezTo>
                  <a:pt x="1867609" y="-65897"/>
                  <a:pt x="1986344" y="22641"/>
                  <a:pt x="2114954" y="0"/>
                </a:cubicBezTo>
                <a:cubicBezTo>
                  <a:pt x="2243564" y="-22641"/>
                  <a:pt x="2436607" y="41951"/>
                  <a:pt x="2559094" y="0"/>
                </a:cubicBezTo>
                <a:cubicBezTo>
                  <a:pt x="2681581" y="-41951"/>
                  <a:pt x="2991529" y="24435"/>
                  <a:pt x="3172430" y="0"/>
                </a:cubicBezTo>
                <a:cubicBezTo>
                  <a:pt x="3353331" y="-24435"/>
                  <a:pt x="3496952" y="49753"/>
                  <a:pt x="3743468" y="0"/>
                </a:cubicBezTo>
                <a:cubicBezTo>
                  <a:pt x="3989984" y="-49753"/>
                  <a:pt x="3987191" y="29140"/>
                  <a:pt x="4229907" y="0"/>
                </a:cubicBezTo>
                <a:cubicBezTo>
                  <a:pt x="4318168" y="62231"/>
                  <a:pt x="4356926" y="153125"/>
                  <a:pt x="4471529" y="241623"/>
                </a:cubicBezTo>
                <a:cubicBezTo>
                  <a:pt x="4586132" y="330121"/>
                  <a:pt x="4638619" y="440253"/>
                  <a:pt x="4733287" y="503381"/>
                </a:cubicBezTo>
                <a:cubicBezTo>
                  <a:pt x="4632427" y="630500"/>
                  <a:pt x="4522225" y="671695"/>
                  <a:pt x="4476563" y="760105"/>
                </a:cubicBezTo>
                <a:cubicBezTo>
                  <a:pt x="4430901" y="848515"/>
                  <a:pt x="4261570" y="925962"/>
                  <a:pt x="4229907" y="1006761"/>
                </a:cubicBezTo>
                <a:cubicBezTo>
                  <a:pt x="4139988" y="1016753"/>
                  <a:pt x="4012013" y="969883"/>
                  <a:pt x="3828066" y="1006761"/>
                </a:cubicBezTo>
                <a:cubicBezTo>
                  <a:pt x="3644119" y="1043639"/>
                  <a:pt x="3349956" y="942055"/>
                  <a:pt x="3214729" y="1006761"/>
                </a:cubicBezTo>
                <a:cubicBezTo>
                  <a:pt x="3079502" y="1071467"/>
                  <a:pt x="2994936" y="976634"/>
                  <a:pt x="2812888" y="1006761"/>
                </a:cubicBezTo>
                <a:cubicBezTo>
                  <a:pt x="2630840" y="1036888"/>
                  <a:pt x="2472662" y="953732"/>
                  <a:pt x="2284150" y="1006761"/>
                </a:cubicBezTo>
                <a:cubicBezTo>
                  <a:pt x="2095638" y="1059790"/>
                  <a:pt x="1837914" y="980371"/>
                  <a:pt x="1713112" y="1006761"/>
                </a:cubicBezTo>
                <a:cubicBezTo>
                  <a:pt x="1588310" y="1033151"/>
                  <a:pt x="1357374" y="964183"/>
                  <a:pt x="1099776" y="1006761"/>
                </a:cubicBezTo>
                <a:cubicBezTo>
                  <a:pt x="842178" y="1049339"/>
                  <a:pt x="653324" y="957940"/>
                  <a:pt x="486439" y="1006761"/>
                </a:cubicBezTo>
                <a:cubicBezTo>
                  <a:pt x="319554" y="1055582"/>
                  <a:pt x="235609" y="999962"/>
                  <a:pt x="0" y="1006761"/>
                </a:cubicBezTo>
                <a:cubicBezTo>
                  <a:pt x="36982" y="914071"/>
                  <a:pt x="216014" y="850065"/>
                  <a:pt x="261758" y="745003"/>
                </a:cubicBezTo>
                <a:cubicBezTo>
                  <a:pt x="307503" y="639941"/>
                  <a:pt x="434048" y="582096"/>
                  <a:pt x="503381" y="503381"/>
                </a:cubicBezTo>
                <a:cubicBezTo>
                  <a:pt x="356067" y="403424"/>
                  <a:pt x="371983" y="355852"/>
                  <a:pt x="241623" y="241623"/>
                </a:cubicBezTo>
                <a:cubicBezTo>
                  <a:pt x="111263" y="127394"/>
                  <a:pt x="118604" y="107818"/>
                  <a:pt x="0" y="0"/>
                </a:cubicBezTo>
                <a:close/>
              </a:path>
              <a:path w="4733287" h="1006761" stroke="0" extrusionOk="0">
                <a:moveTo>
                  <a:pt x="0" y="0"/>
                </a:moveTo>
                <a:cubicBezTo>
                  <a:pt x="138559" y="-14385"/>
                  <a:pt x="249271" y="18831"/>
                  <a:pt x="444140" y="0"/>
                </a:cubicBezTo>
                <a:cubicBezTo>
                  <a:pt x="639009" y="-18831"/>
                  <a:pt x="655141" y="11664"/>
                  <a:pt x="845981" y="0"/>
                </a:cubicBezTo>
                <a:cubicBezTo>
                  <a:pt x="1036821" y="-11664"/>
                  <a:pt x="1250417" y="66841"/>
                  <a:pt x="1417019" y="0"/>
                </a:cubicBezTo>
                <a:cubicBezTo>
                  <a:pt x="1583621" y="-66841"/>
                  <a:pt x="1722759" y="27342"/>
                  <a:pt x="1861159" y="0"/>
                </a:cubicBezTo>
                <a:cubicBezTo>
                  <a:pt x="1999559" y="-27342"/>
                  <a:pt x="2141687" y="18253"/>
                  <a:pt x="2263000" y="0"/>
                </a:cubicBezTo>
                <a:cubicBezTo>
                  <a:pt x="2384313" y="-18253"/>
                  <a:pt x="2589514" y="24352"/>
                  <a:pt x="2707140" y="0"/>
                </a:cubicBezTo>
                <a:cubicBezTo>
                  <a:pt x="2824766" y="-24352"/>
                  <a:pt x="3168662" y="23608"/>
                  <a:pt x="3320477" y="0"/>
                </a:cubicBezTo>
                <a:cubicBezTo>
                  <a:pt x="3472292" y="-23608"/>
                  <a:pt x="3794925" y="51905"/>
                  <a:pt x="4229907" y="0"/>
                </a:cubicBezTo>
                <a:cubicBezTo>
                  <a:pt x="4303047" y="53644"/>
                  <a:pt x="4358260" y="170949"/>
                  <a:pt x="4481597" y="251691"/>
                </a:cubicBezTo>
                <a:cubicBezTo>
                  <a:pt x="4604934" y="332433"/>
                  <a:pt x="4673445" y="446429"/>
                  <a:pt x="4733287" y="503381"/>
                </a:cubicBezTo>
                <a:cubicBezTo>
                  <a:pt x="4695614" y="600231"/>
                  <a:pt x="4557827" y="674710"/>
                  <a:pt x="4481597" y="755071"/>
                </a:cubicBezTo>
                <a:cubicBezTo>
                  <a:pt x="4405367" y="835432"/>
                  <a:pt x="4319910" y="877979"/>
                  <a:pt x="4229907" y="1006761"/>
                </a:cubicBezTo>
                <a:cubicBezTo>
                  <a:pt x="4037097" y="1040089"/>
                  <a:pt x="3990794" y="1000036"/>
                  <a:pt x="3828066" y="1006761"/>
                </a:cubicBezTo>
                <a:cubicBezTo>
                  <a:pt x="3665338" y="1013486"/>
                  <a:pt x="3572429" y="971181"/>
                  <a:pt x="3341627" y="1006761"/>
                </a:cubicBezTo>
                <a:cubicBezTo>
                  <a:pt x="3110825" y="1042341"/>
                  <a:pt x="2880728" y="969876"/>
                  <a:pt x="2728290" y="1006761"/>
                </a:cubicBezTo>
                <a:cubicBezTo>
                  <a:pt x="2575852" y="1043646"/>
                  <a:pt x="2367668" y="955523"/>
                  <a:pt x="2157253" y="1006761"/>
                </a:cubicBezTo>
                <a:cubicBezTo>
                  <a:pt x="1946838" y="1057999"/>
                  <a:pt x="1903976" y="954369"/>
                  <a:pt x="1713112" y="1006761"/>
                </a:cubicBezTo>
                <a:cubicBezTo>
                  <a:pt x="1522248" y="1059153"/>
                  <a:pt x="1408234" y="954145"/>
                  <a:pt x="1268972" y="1006761"/>
                </a:cubicBezTo>
                <a:cubicBezTo>
                  <a:pt x="1129710" y="1059377"/>
                  <a:pt x="801106" y="985187"/>
                  <a:pt x="655636" y="1006761"/>
                </a:cubicBezTo>
                <a:cubicBezTo>
                  <a:pt x="510166" y="1028335"/>
                  <a:pt x="156458" y="951044"/>
                  <a:pt x="0" y="1006761"/>
                </a:cubicBezTo>
                <a:cubicBezTo>
                  <a:pt x="114418" y="874628"/>
                  <a:pt x="160407" y="884452"/>
                  <a:pt x="256724" y="750037"/>
                </a:cubicBezTo>
                <a:cubicBezTo>
                  <a:pt x="353041" y="615622"/>
                  <a:pt x="399386" y="626843"/>
                  <a:pt x="503381" y="503381"/>
                </a:cubicBezTo>
                <a:cubicBezTo>
                  <a:pt x="408544" y="414344"/>
                  <a:pt x="336573" y="297628"/>
                  <a:pt x="241623" y="241623"/>
                </a:cubicBezTo>
                <a:cubicBezTo>
                  <a:pt x="146673" y="185618"/>
                  <a:pt x="89680" y="83928"/>
                  <a:pt x="0" y="0"/>
                </a:cubicBezTo>
                <a:close/>
              </a:path>
            </a:pathLst>
          </a:custGeom>
          <a:solidFill>
            <a:schemeClr val="bg1"/>
          </a:solidFill>
          <a:ln>
            <a:solidFill>
              <a:schemeClr val="bg1"/>
            </a:solidFill>
            <a:extLst>
              <a:ext uri="{C807C97D-BFC1-408E-A445-0C87EB9F89A2}">
                <ask:lineSketchStyleProps xmlns:ask="http://schemas.microsoft.com/office/drawing/2018/sketchyshapes" sd="2698583034">
                  <a:prstGeom prst="chevron">
                    <a:avLst/>
                  </a:prstGeom>
                  <ask:type>
                    <ask:lineSketchScribble/>
                  </ask:type>
                </ask:lineSketchStyleProps>
              </a:ext>
            </a:extLst>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solidFill>
                  <a:srgbClr val="D4B186"/>
                </a:solidFill>
                <a:latin typeface="Amasis MT Pro Black" panose="02040A04050005020304" pitchFamily="18" charset="0"/>
              </a:rPr>
              <a:t>Proposed Approach</a:t>
            </a:r>
            <a:endParaRPr lang="he-IL" sz="2800" dirty="0">
              <a:solidFill>
                <a:srgbClr val="D4B186"/>
              </a:solidFill>
              <a:latin typeface="Amasis MT Pro Black" panose="02040A04050005020304" pitchFamily="18" charset="0"/>
            </a:endParaRPr>
          </a:p>
        </p:txBody>
      </p:sp>
    </p:spTree>
    <p:extLst>
      <p:ext uri="{BB962C8B-B14F-4D97-AF65-F5344CB8AC3E}">
        <p14:creationId xmlns:p14="http://schemas.microsoft.com/office/powerpoint/2010/main" val="1553823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544946" y="-683491"/>
            <a:ext cx="6640946" cy="3429000"/>
          </a:xfrm>
        </p:spPr>
        <p:txBody>
          <a:bodyPr>
            <a:normAutofit/>
          </a:bodyPr>
          <a:lstStyle/>
          <a:p>
            <a:pPr algn="ctr"/>
            <a:r>
              <a:rPr lang="en-US" sz="6000" b="1" dirty="0">
                <a:solidFill>
                  <a:srgbClr val="629CAA"/>
                </a:solidFill>
                <a:latin typeface="Amasis MT Pro Black" panose="02040A04050005020304" pitchFamily="18" charset="0"/>
              </a:rPr>
              <a:t>Motivation</a:t>
            </a:r>
            <a:endParaRPr lang="he-IL" sz="6000" b="1" dirty="0">
              <a:solidFill>
                <a:srgbClr val="629CAA"/>
              </a:solidFill>
              <a:latin typeface="Amasis MT Pro Black" panose="02040A04050005020304" pitchFamily="18" charset="0"/>
            </a:endParaRPr>
          </a:p>
        </p:txBody>
      </p:sp>
      <p:pic>
        <p:nvPicPr>
          <p:cNvPr id="4" name="תמונה 3" descr="תמונה שמכילה טקסט, שעון, מד, מכשיר&#10;&#10;התיאור נוצר באופן אוטומטי">
            <a:extLst>
              <a:ext uri="{FF2B5EF4-FFF2-40B4-BE49-F238E27FC236}">
                <a16:creationId xmlns:a16="http://schemas.microsoft.com/office/drawing/2014/main" id="{396386D2-D42E-DA41-B04E-404781817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 y="915307"/>
            <a:ext cx="3487661" cy="3487661"/>
          </a:xfrm>
          <a:prstGeom prst="rect">
            <a:avLst/>
          </a:prstGeom>
        </p:spPr>
      </p:pic>
    </p:spTree>
    <p:extLst>
      <p:ext uri="{BB962C8B-B14F-4D97-AF65-F5344CB8AC3E}">
        <p14:creationId xmlns:p14="http://schemas.microsoft.com/office/powerpoint/2010/main" val="568438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D90126-30E2-0C4E-15B0-AFD12E81E274}"/>
              </a:ext>
            </a:extLst>
          </p:cNvPr>
          <p:cNvSpPr/>
          <p:nvPr/>
        </p:nvSpPr>
        <p:spPr>
          <a:xfrm>
            <a:off x="4106574" y="365124"/>
            <a:ext cx="3978852"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Motivation</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lnSpcReduction="10000"/>
          </a:bodyPr>
          <a:lstStyle/>
          <a:p>
            <a:pPr marL="0" indent="0" algn="just" rtl="0">
              <a:lnSpc>
                <a:spcPct val="150000"/>
              </a:lnSpc>
              <a:buNone/>
            </a:pPr>
            <a:r>
              <a:rPr lang="en-US" dirty="0"/>
              <a:t>All proposed approaches in prior work on PPEM involve a trade-off between accuracy, privacy, and performance.</a:t>
            </a:r>
          </a:p>
          <a:p>
            <a:pPr marL="0" indent="0" algn="just" rtl="0">
              <a:lnSpc>
                <a:spcPct val="150000"/>
              </a:lnSpc>
              <a:buNone/>
            </a:pPr>
            <a:r>
              <a:rPr lang="en-US" dirty="0"/>
              <a:t>For example, Fully Homomorphic Encryption (FHE) based algorithms can be time consuming and computationally heavy as computing over encrypted data incurs a high computational overhead, however privacy will be maintained as FHE allows for secure computations on encrypted data without requiring access to the plaintext.</a:t>
            </a:r>
          </a:p>
        </p:txBody>
      </p:sp>
    </p:spTree>
    <p:extLst>
      <p:ext uri="{BB962C8B-B14F-4D97-AF65-F5344CB8AC3E}">
        <p14:creationId xmlns:p14="http://schemas.microsoft.com/office/powerpoint/2010/main" val="3833910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Another example is Secure Multi-Party Computation (SMPC) based PPEM: maintaining privacy is a primary goal of SMPC. However, achieving perfect privacy comes at the cost of computational complexity and performance, and the efficiency of SMPC can be impacted by the number of parties involved in the computation.</a:t>
            </a:r>
          </a:p>
        </p:txBody>
      </p:sp>
      <p:sp>
        <p:nvSpPr>
          <p:cNvPr id="7" name="מלבן 6">
            <a:extLst>
              <a:ext uri="{FF2B5EF4-FFF2-40B4-BE49-F238E27FC236}">
                <a16:creationId xmlns:a16="http://schemas.microsoft.com/office/drawing/2014/main" id="{2918650E-80FB-5654-0410-79DB4B39B52F}"/>
              </a:ext>
            </a:extLst>
          </p:cNvPr>
          <p:cNvSpPr/>
          <p:nvPr/>
        </p:nvSpPr>
        <p:spPr>
          <a:xfrm>
            <a:off x="4106574" y="365124"/>
            <a:ext cx="3978852"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4AC46A33-F208-EA44-8ABD-DDBFEC751755}"/>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Motivation</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2943902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245534" y="0"/>
            <a:ext cx="5850466" cy="2251075"/>
          </a:xfrm>
        </p:spPr>
        <p:txBody>
          <a:bodyPr>
            <a:normAutofit/>
          </a:bodyPr>
          <a:lstStyle/>
          <a:p>
            <a:pPr algn="ctr"/>
            <a:r>
              <a:rPr lang="en-US" sz="4800" b="1" dirty="0">
                <a:solidFill>
                  <a:srgbClr val="629CAA"/>
                </a:solidFill>
                <a:latin typeface="Amasis MT Pro Black" panose="02040A04050005020304" pitchFamily="18" charset="0"/>
              </a:rPr>
              <a:t>Our Contribution</a:t>
            </a:r>
            <a:endParaRPr lang="he-IL" sz="4800" b="1" dirty="0">
              <a:solidFill>
                <a:srgbClr val="629CAA"/>
              </a:solidFill>
              <a:latin typeface="Amasis MT Pro Black" panose="02040A04050005020304" pitchFamily="18" charset="0"/>
            </a:endParaRPr>
          </a:p>
        </p:txBody>
      </p:sp>
      <p:pic>
        <p:nvPicPr>
          <p:cNvPr id="6" name="תמונה 5">
            <a:extLst>
              <a:ext uri="{FF2B5EF4-FFF2-40B4-BE49-F238E27FC236}">
                <a16:creationId xmlns:a16="http://schemas.microsoft.com/office/drawing/2014/main" id="{30213759-DC7E-5FBF-9A15-E4E8E8F4D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9" y="1207762"/>
            <a:ext cx="3214002" cy="3214002"/>
          </a:xfrm>
          <a:prstGeom prst="rect">
            <a:avLst/>
          </a:prstGeom>
        </p:spPr>
      </p:pic>
    </p:spTree>
    <p:extLst>
      <p:ext uri="{BB962C8B-B14F-4D97-AF65-F5344CB8AC3E}">
        <p14:creationId xmlns:p14="http://schemas.microsoft.com/office/powerpoint/2010/main" val="1538633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D90126-30E2-0C4E-15B0-AFD12E81E274}"/>
              </a:ext>
            </a:extLst>
          </p:cNvPr>
          <p:cNvSpPr/>
          <p:nvPr/>
        </p:nvSpPr>
        <p:spPr>
          <a:xfrm>
            <a:off x="3243821" y="365124"/>
            <a:ext cx="5704357"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Our Contribution</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92500" lnSpcReduction="20000"/>
          </a:bodyPr>
          <a:lstStyle/>
          <a:p>
            <a:pPr marL="0" indent="0" algn="just" rtl="0">
              <a:lnSpc>
                <a:spcPct val="150000"/>
              </a:lnSpc>
              <a:buNone/>
            </a:pPr>
            <a:r>
              <a:rPr lang="en-US" dirty="0"/>
              <a:t>We propose a protocol for privacy-preserving expectation maximization that attains the desirable properties of FHE while simplifying calculations to only require addition operations on encrypted data. This approach allows us to achieve a high level of privacy while also improving performance and reducing computational overhead.</a:t>
            </a:r>
          </a:p>
          <a:p>
            <a:pPr marL="0" indent="0" algn="just" rtl="0">
              <a:lnSpc>
                <a:spcPct val="150000"/>
              </a:lnSpc>
              <a:buNone/>
            </a:pPr>
            <a:r>
              <a:rPr lang="en-US" dirty="0"/>
              <a:t>By utilizing the strengths of FHE while streamlining the computation process, we are able to strike a balance between accuracy, privacy, and performance in our proposed approach.</a:t>
            </a:r>
          </a:p>
        </p:txBody>
      </p:sp>
    </p:spTree>
    <p:extLst>
      <p:ext uri="{BB962C8B-B14F-4D97-AF65-F5344CB8AC3E}">
        <p14:creationId xmlns:p14="http://schemas.microsoft.com/office/powerpoint/2010/main" val="3726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One of the major challenges in secure cloud computing is the need to preserve the privacy of sensitive data while allowing for meaningful analysis. In this paper, we propose a privacy-preserving distributed expectation-maximization algorithm for Gaussian mixture models. Our method involves utilizing fully homomorphic encryption to facilitate a privacy-preserving centralized federated learning approach. </a:t>
            </a:r>
            <a:endParaRPr lang="he-IL" dirty="0"/>
          </a:p>
        </p:txBody>
      </p:sp>
      <p:sp>
        <p:nvSpPr>
          <p:cNvPr id="7" name="מלבן 6">
            <a:extLst>
              <a:ext uri="{FF2B5EF4-FFF2-40B4-BE49-F238E27FC236}">
                <a16:creationId xmlns:a16="http://schemas.microsoft.com/office/drawing/2014/main" id="{0EE8529C-7FDC-A3D5-0FD5-57ACED392A41}"/>
              </a:ext>
            </a:extLst>
          </p:cNvPr>
          <p:cNvSpPr/>
          <p:nvPr/>
        </p:nvSpPr>
        <p:spPr>
          <a:xfrm>
            <a:off x="3860800" y="365124"/>
            <a:ext cx="4387274"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16BE36EF-A2FF-9033-ACC6-717A963C3884}"/>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Introduction</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358431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769583" y="0"/>
            <a:ext cx="5850466" cy="2251075"/>
          </a:xfrm>
        </p:spPr>
        <p:txBody>
          <a:bodyPr>
            <a:normAutofit/>
          </a:bodyPr>
          <a:lstStyle/>
          <a:p>
            <a:pPr algn="ctr"/>
            <a:r>
              <a:rPr lang="en-US" sz="6000" b="1" dirty="0">
                <a:solidFill>
                  <a:srgbClr val="629CAA"/>
                </a:solidFill>
                <a:latin typeface="Amasis MT Pro Black" panose="02040A04050005020304" pitchFamily="18" charset="0"/>
              </a:rPr>
              <a:t>Settings</a:t>
            </a:r>
            <a:endParaRPr lang="he-IL" sz="6000" b="1" dirty="0">
              <a:solidFill>
                <a:srgbClr val="629CAA"/>
              </a:solidFill>
              <a:latin typeface="Amasis MT Pro Black" panose="02040A04050005020304" pitchFamily="18" charset="0"/>
            </a:endParaRPr>
          </a:p>
        </p:txBody>
      </p:sp>
      <p:pic>
        <p:nvPicPr>
          <p:cNvPr id="7" name="תמונה 6">
            <a:extLst>
              <a:ext uri="{FF2B5EF4-FFF2-40B4-BE49-F238E27FC236}">
                <a16:creationId xmlns:a16="http://schemas.microsoft.com/office/drawing/2014/main" id="{DE537E76-A02A-20C0-3D40-067DB48B1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40" y="1171991"/>
            <a:ext cx="3434935" cy="3434935"/>
          </a:xfrm>
          <a:prstGeom prst="rect">
            <a:avLst/>
          </a:prstGeom>
        </p:spPr>
      </p:pic>
    </p:spTree>
    <p:extLst>
      <p:ext uri="{BB962C8B-B14F-4D97-AF65-F5344CB8AC3E}">
        <p14:creationId xmlns:p14="http://schemas.microsoft.com/office/powerpoint/2010/main" val="20879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D90126-30E2-0C4E-15B0-AFD12E81E274}"/>
              </a:ext>
            </a:extLst>
          </p:cNvPr>
          <p:cNvSpPr/>
          <p:nvPr/>
        </p:nvSpPr>
        <p:spPr>
          <a:xfrm>
            <a:off x="4505965" y="365124"/>
            <a:ext cx="3180069"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Settings</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62500" lnSpcReduction="20000"/>
              </a:bodyPr>
              <a:lstStyle/>
              <a:p>
                <a:pPr marL="0" indent="0" algn="just" rtl="0">
                  <a:lnSpc>
                    <a:spcPct val="150000"/>
                  </a:lnSpc>
                  <a:buNone/>
                </a:pPr>
                <a:r>
                  <a:rPr lang="en-US" dirty="0"/>
                  <a:t>We address the following scenario:</a:t>
                </a:r>
              </a:p>
              <a:p>
                <a:pPr algn="just" rtl="0">
                  <a:lnSpc>
                    <a:spcPct val="150000"/>
                  </a:lnSpc>
                </a:pPr>
                <a:r>
                  <a:rPr lang="en-US" dirty="0"/>
                  <a:t>Data is distributed and private: there are </a:t>
                </a:r>
                <a14:m>
                  <m:oMath xmlns:m="http://schemas.openxmlformats.org/officeDocument/2006/math">
                    <m:r>
                      <a:rPr lang="en-US" b="0" i="1" smtClean="0">
                        <a:latin typeface="Cambria Math" panose="02040503050406030204" pitchFamily="18" charset="0"/>
                      </a:rPr>
                      <m:t>𝑛</m:t>
                    </m:r>
                  </m:oMath>
                </a14:m>
                <a:r>
                  <a:rPr lang="en-US" dirty="0"/>
                  <a:t> parties, each holding its own private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 two-dimensional point) and we wish to fit a GMM to the full dataset, without revealing the private data of each party.</a:t>
                </a:r>
              </a:p>
              <a:p>
                <a:pPr algn="just" rtl="0">
                  <a:lnSpc>
                    <a:spcPct val="150000"/>
                  </a:lnSpc>
                </a:pPr>
                <a:r>
                  <a:rPr lang="en-US" dirty="0"/>
                  <a:t>We propose a client-server model, where the cloud service is an untrusted third party and acts as the central server, providing a service to the clients who are the owners of the private data.</a:t>
                </a:r>
              </a:p>
              <a:p>
                <a:pPr algn="just" rtl="0">
                  <a:lnSpc>
                    <a:spcPct val="150000"/>
                  </a:lnSpc>
                </a:pPr>
                <a:r>
                  <a:rPr lang="en-US" dirty="0"/>
                  <a:t>We assume an Honest-but-Curious adversary and do not consider the Malicious case, thus we can assume that the server (the untrusted third party, the "cloud") is not </a:t>
                </a:r>
                <a:r>
                  <a:rPr lang="en-US" dirty="0" err="1"/>
                  <a:t>mailcious</a:t>
                </a:r>
                <a:r>
                  <a:rPr lang="en-US" dirty="0"/>
                  <a:t>.</a:t>
                </a:r>
              </a:p>
              <a:p>
                <a:pPr algn="just" rtl="0">
                  <a:lnSpc>
                    <a:spcPct val="150000"/>
                  </a:lnSpc>
                </a:pPr>
                <a:r>
                  <a:rPr lang="en-US" dirty="0"/>
                  <a:t>To generate, distribute, and manage cryptographic keys for the CKKS scheme via </a:t>
                </a:r>
                <a:r>
                  <a:rPr lang="en-US" dirty="0" err="1"/>
                  <a:t>TenSEAL</a:t>
                </a:r>
                <a:r>
                  <a:rPr lang="en-US" dirty="0"/>
                  <a:t> library, we utilize a Key Management Service (KMS).</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522" r="-464"/>
                </a:stretch>
              </a:blipFill>
            </p:spPr>
            <p:txBody>
              <a:bodyPr/>
              <a:lstStyle/>
              <a:p>
                <a:r>
                  <a:rPr lang="he-IL">
                    <a:noFill/>
                  </a:rPr>
                  <a:t> </a:t>
                </a:r>
              </a:p>
            </p:txBody>
          </p:sp>
        </mc:Fallback>
      </mc:AlternateContent>
    </p:spTree>
    <p:extLst>
      <p:ext uri="{BB962C8B-B14F-4D97-AF65-F5344CB8AC3E}">
        <p14:creationId xmlns:p14="http://schemas.microsoft.com/office/powerpoint/2010/main" val="3673126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415637" y="-83128"/>
            <a:ext cx="5850466" cy="2251075"/>
          </a:xfrm>
        </p:spPr>
        <p:txBody>
          <a:bodyPr>
            <a:normAutofit/>
          </a:bodyPr>
          <a:lstStyle/>
          <a:p>
            <a:pPr algn="ctr"/>
            <a:r>
              <a:rPr lang="en-US" sz="6000" b="1" dirty="0">
                <a:solidFill>
                  <a:srgbClr val="629CAA"/>
                </a:solidFill>
                <a:latin typeface="Amasis MT Pro Black" panose="02040A04050005020304" pitchFamily="18" charset="0"/>
              </a:rPr>
              <a:t>Reminder</a:t>
            </a:r>
            <a:endParaRPr lang="he-IL" sz="6000" b="1" dirty="0">
              <a:solidFill>
                <a:srgbClr val="629CAA"/>
              </a:solidFill>
              <a:latin typeface="Amasis MT Pro Black" panose="02040A04050005020304" pitchFamily="18" charset="0"/>
            </a:endParaRPr>
          </a:p>
        </p:txBody>
      </p:sp>
      <p:pic>
        <p:nvPicPr>
          <p:cNvPr id="7" name="תמונה 6">
            <a:extLst>
              <a:ext uri="{FF2B5EF4-FFF2-40B4-BE49-F238E27FC236}">
                <a16:creationId xmlns:a16="http://schemas.microsoft.com/office/drawing/2014/main" id="{C1204D07-DB4C-E6E9-80B8-7F4096036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99733"/>
            <a:ext cx="3122031" cy="3122031"/>
          </a:xfrm>
          <a:prstGeom prst="rect">
            <a:avLst/>
          </a:prstGeom>
        </p:spPr>
      </p:pic>
    </p:spTree>
    <p:extLst>
      <p:ext uri="{BB962C8B-B14F-4D97-AF65-F5344CB8AC3E}">
        <p14:creationId xmlns:p14="http://schemas.microsoft.com/office/powerpoint/2010/main" val="1240762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BAA3343-6850-A546-968C-E72C7DC4819C}"/>
              </a:ext>
            </a:extLst>
          </p:cNvPr>
          <p:cNvSpPr/>
          <p:nvPr/>
        </p:nvSpPr>
        <p:spPr>
          <a:xfrm>
            <a:off x="625761" y="365125"/>
            <a:ext cx="11021293"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a:xfrm>
            <a:off x="737754" y="365125"/>
            <a:ext cx="10716491" cy="1325563"/>
          </a:xfrm>
        </p:spPr>
        <p:txBody>
          <a:bodyPr/>
          <a:lstStyle/>
          <a:p>
            <a:pPr algn="ctr"/>
            <a:r>
              <a:rPr lang="en-US" b="1" dirty="0">
                <a:solidFill>
                  <a:srgbClr val="629CAA"/>
                </a:solidFill>
                <a:latin typeface="Amasis MT Pro Black" panose="02040A04050005020304" pitchFamily="18" charset="0"/>
              </a:rPr>
              <a:t>Reminder: Distributed EM for GMM</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85000" lnSpcReduction="10000"/>
              </a:bodyPr>
              <a:lstStyle/>
              <a:p>
                <a:pPr marL="0" indent="0" algn="just" rtl="0">
                  <a:lnSpc>
                    <a:spcPct val="150000"/>
                  </a:lnSpc>
                  <a:buNone/>
                </a:pPr>
                <a:r>
                  <a:rPr lang="en-US" dirty="0"/>
                  <a:t>Consider the scenario where </a:t>
                </a:r>
                <a14:m>
                  <m:oMath xmlns:m="http://schemas.openxmlformats.org/officeDocument/2006/math">
                    <m:r>
                      <a:rPr lang="en-US" b="0" i="1" smtClean="0">
                        <a:latin typeface="Cambria Math" panose="02040503050406030204" pitchFamily="18" charset="0"/>
                      </a:rPr>
                      <m:t>𝑛</m:t>
                    </m:r>
                  </m:oMath>
                </a14:m>
                <a:r>
                  <a:rPr lang="en-US" dirty="0"/>
                  <a:t> parties each has its own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these parties would like to collaborate to learn a GMM based on the full dataset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a:t>
                </a:r>
              </a:p>
              <a:p>
                <a:pPr marL="0" indent="0" algn="just" rtl="0">
                  <a:lnSpc>
                    <a:spcPct val="150000"/>
                  </a:lnSpc>
                  <a:buNone/>
                </a:pPr>
                <a:r>
                  <a:rPr lang="en-US" dirty="0"/>
                  <a:t>Assuming there are </a:t>
                </a:r>
                <a14:m>
                  <m:oMath xmlns:m="http://schemas.openxmlformats.org/officeDocument/2006/math">
                    <m:r>
                      <a:rPr lang="en-US" b="0" i="1" smtClean="0">
                        <a:latin typeface="Cambria Math" panose="02040503050406030204" pitchFamily="18" charset="0"/>
                      </a:rPr>
                      <m:t>𝑐</m:t>
                    </m:r>
                  </m:oMath>
                </a14:m>
                <a:r>
                  <a:rPr lang="en-US" dirty="0"/>
                  <a:t> Gaussian components, the GMM density is given </a:t>
                </a:r>
                <a:r>
                  <a:rPr lang="en-US" dirty="0" err="1"/>
                  <a:t>by:</a:t>
                </a:r>
                <a:r>
                  <a:rPr lang="en-US" dirty="0"/>
                  <a:t> </a:t>
                </a:r>
              </a:p>
              <a:p>
                <a:pPr marL="0" indent="0" algn="just" rtl="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𝑐</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sub>
                          </m:sSub>
                        </m:e>
                      </m:d>
                    </m:oMath>
                  </m:oMathPara>
                </a14:m>
                <a:endParaRPr lang="en-US" dirty="0"/>
              </a:p>
              <a:p>
                <a:pPr marL="0" indent="0" algn="just" rtl="0">
                  <a:lnSpc>
                    <a:spcPct val="150000"/>
                  </a:lnSpc>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oMath>
                </a14:m>
                <a:r>
                  <a:rPr lang="en-US" dirty="0"/>
                  <a:t> is the mixing coefficient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m:t>
                        </m:r>
                        <m:r>
                          <a:rPr lang="en-US" b="0" i="1" smtClean="0">
                            <a:latin typeface="Cambria Math" panose="02040503050406030204" pitchFamily="18" charset="0"/>
                          </a:rPr>
                          <m:t>h</m:t>
                        </m:r>
                      </m:sup>
                    </m:sSup>
                  </m:oMath>
                </a14:m>
                <a:r>
                  <a:rPr lang="en-US" dirty="0"/>
                  <a:t> Gaussian component, and </a:t>
                </a:r>
                <a14:m>
                  <m:oMath xmlns:m="http://schemas.openxmlformats.org/officeDocument/2006/math">
                    <m:sSub>
                      <m:sSubPr>
                        <m:ctrlPr>
                          <a:rPr lang="en-US" b="0" i="1" smtClean="0">
                            <a:latin typeface="Cambria Math" panose="02040503050406030204" pitchFamily="18" charset="0"/>
                          </a:rPr>
                        </m:ctrlPr>
                      </m:sSubPr>
                      <m:e>
                        <m:r>
                          <a:rPr lang="he-IL" b="0" i="1" smtClean="0">
                            <a:latin typeface="Cambria Math" panose="02040503050406030204" pitchFamily="18" charset="0"/>
                          </a:rPr>
                          <m:t>𝜇</m:t>
                        </m:r>
                      </m:e>
                      <m:sub>
                        <m:r>
                          <a:rPr lang="en-US" b="0" i="1" smtClean="0">
                            <a:latin typeface="Cambria Math" panose="02040503050406030204" pitchFamily="18" charset="0"/>
                          </a:rPr>
                          <m:t>𝑗</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sub>
                    </m:sSub>
                  </m:oMath>
                </a14:m>
                <a:r>
                  <a:rPr lang="en-US" dirty="0"/>
                  <a:t> are the mean and covariance, respectively,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m:t>
                        </m:r>
                        <m:r>
                          <a:rPr lang="en-US" b="0" i="1" smtClean="0">
                            <a:latin typeface="Cambria Math" panose="02040503050406030204" pitchFamily="18" charset="0"/>
                          </a:rPr>
                          <m:t>h</m:t>
                        </m:r>
                      </m:sup>
                    </m:sSup>
                  </m:oMath>
                </a14:m>
                <a:r>
                  <a:rPr lang="en-US" dirty="0"/>
                  <a:t> Gaussian component. </a:t>
                </a:r>
                <a:endParaRPr lang="he-IL"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he-IL">
                    <a:noFill/>
                  </a:rPr>
                  <a:t> </a:t>
                </a:r>
              </a:p>
            </p:txBody>
          </p:sp>
        </mc:Fallback>
      </mc:AlternateContent>
    </p:spTree>
    <p:extLst>
      <p:ext uri="{BB962C8B-B14F-4D97-AF65-F5344CB8AC3E}">
        <p14:creationId xmlns:p14="http://schemas.microsoft.com/office/powerpoint/2010/main" val="4188939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The EM algorithm is iterative and for each iteration </a:t>
                </a:r>
                <a14:m>
                  <m:oMath xmlns:m="http://schemas.openxmlformats.org/officeDocument/2006/math">
                    <m:r>
                      <a:rPr lang="en-US" i="1">
                        <a:latin typeface="Cambria Math" panose="02040503050406030204" pitchFamily="18" charset="0"/>
                      </a:rPr>
                      <m:t>𝑡</m:t>
                    </m:r>
                  </m:oMath>
                </a14:m>
                <a:r>
                  <a:rPr lang="en-US" dirty="0"/>
                  <a:t>, the following steps are taken for all Gaussian components:</a:t>
                </a:r>
                <a:endParaRPr lang="he-IL"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he-IL">
                    <a:noFill/>
                  </a:rPr>
                  <a:t> </a:t>
                </a:r>
              </a:p>
            </p:txBody>
          </p:sp>
        </mc:Fallback>
      </mc:AlternateContent>
      <p:sp>
        <p:nvSpPr>
          <p:cNvPr id="11" name="מלבן 10">
            <a:extLst>
              <a:ext uri="{FF2B5EF4-FFF2-40B4-BE49-F238E27FC236}">
                <a16:creationId xmlns:a16="http://schemas.microsoft.com/office/drawing/2014/main" id="{72D2F140-24BB-DD66-01AC-CCD63894CB6A}"/>
              </a:ext>
            </a:extLst>
          </p:cNvPr>
          <p:cNvSpPr/>
          <p:nvPr/>
        </p:nvSpPr>
        <p:spPr>
          <a:xfrm>
            <a:off x="625761" y="365125"/>
            <a:ext cx="11021293"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כותרת 1">
            <a:extLst>
              <a:ext uri="{FF2B5EF4-FFF2-40B4-BE49-F238E27FC236}">
                <a16:creationId xmlns:a16="http://schemas.microsoft.com/office/drawing/2014/main" id="{85AA22B9-12AB-E7FA-2196-251D61832899}"/>
              </a:ext>
            </a:extLst>
          </p:cNvPr>
          <p:cNvSpPr>
            <a:spLocks noGrp="1"/>
          </p:cNvSpPr>
          <p:nvPr>
            <p:ph type="title"/>
          </p:nvPr>
        </p:nvSpPr>
        <p:spPr>
          <a:xfrm>
            <a:off x="737754" y="365125"/>
            <a:ext cx="10716491" cy="1325563"/>
          </a:xfrm>
        </p:spPr>
        <p:txBody>
          <a:bodyPr/>
          <a:lstStyle/>
          <a:p>
            <a:pPr algn="ctr"/>
            <a:r>
              <a:rPr lang="en-US" b="1" dirty="0">
                <a:solidFill>
                  <a:srgbClr val="629CAA"/>
                </a:solidFill>
                <a:latin typeface="Amasis MT Pro Black" panose="02040A04050005020304" pitchFamily="18" charset="0"/>
              </a:rPr>
              <a:t>Reminder: Distributed EM for GMM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286133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0B6943A-12BB-1A79-9072-2D35C68A8341}"/>
              </a:ext>
            </a:extLst>
          </p:cNvPr>
          <p:cNvSpPr/>
          <p:nvPr/>
        </p:nvSpPr>
        <p:spPr>
          <a:xfrm>
            <a:off x="4820227" y="365125"/>
            <a:ext cx="2551546"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E-Step</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𝜇</m:t>
                                      </m:r>
                                    </m:e>
                                    <m:sub>
                                      <m:r>
                                        <a:rPr lang="en-US" i="1" dirty="0" err="1" smtClean="0">
                                          <a:latin typeface="Cambria Math" panose="02040503050406030204" pitchFamily="18" charset="0"/>
                                        </a:rPr>
                                        <m:t>𝑗</m:t>
                                      </m:r>
                                    </m:sub>
                                  </m:sSub>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m:rPr>
                                          <m:sty m:val="p"/>
                                        </m:rPr>
                                        <a:rPr lang="en-US" b="0" i="0" dirty="0" smtClean="0">
                                          <a:latin typeface="Cambria Math" panose="02040503050406030204" pitchFamily="18" charset="0"/>
                                        </a:rPr>
                                        <m:t>Σ</m:t>
                                      </m:r>
                                    </m:e>
                                    <m:sub>
                                      <m:r>
                                        <a:rPr lang="en-US" i="1" dirty="0" err="1" smtClean="0">
                                          <a:latin typeface="Cambria Math" panose="02040503050406030204" pitchFamily="18" charset="0"/>
                                        </a:rPr>
                                        <m:t>𝑗</m:t>
                                      </m:r>
                                    </m:sub>
                                  </m:sSub>
                                </m:e>
                              </m:d>
                              <m:r>
                                <a:rPr lang="en-US" b="0" i="1" dirty="0" smtClean="0">
                                  <a:latin typeface="Cambria Math" panose="02040503050406030204" pitchFamily="18" charset="0"/>
                                </a:rPr>
                                <m:t>𝛽</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num>
                        <m:den>
                          <m:sSubSup>
                            <m:sSubSupPr>
                              <m:ctrlPr>
                                <a:rPr lang="en-US" i="1" dirty="0" smtClean="0">
                                  <a:latin typeface="Cambria Math" panose="02040503050406030204" pitchFamily="18" charset="0"/>
                                </a:rPr>
                              </m:ctrlPr>
                            </m:sSubSupPr>
                            <m:e>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𝑐</m:t>
                                  </m:r>
                                </m:sup>
                              </m:sSubSup>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𝜇</m:t>
                                      </m:r>
                                      <m:r>
                                        <a:rPr lang="en-US" b="0" i="0" dirty="0" smtClean="0">
                                          <a:latin typeface="Cambria Math" panose="02040503050406030204" pitchFamily="18" charset="0"/>
                                        </a:rPr>
                                        <m:t> </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m:rPr>
                                          <m:sty m:val="p"/>
                                        </m:rPr>
                                        <a:rPr lang="en-US" b="0" i="0" dirty="0" smtClean="0">
                                          <a:latin typeface="Cambria Math" panose="02040503050406030204" pitchFamily="18" charset="0"/>
                                        </a:rPr>
                                        <m:t>Σ</m:t>
                                      </m:r>
                                    </m:e>
                                    <m:sub>
                                      <m:r>
                                        <a:rPr lang="en-US" i="1" dirty="0" err="1" smtClean="0">
                                          <a:latin typeface="Cambria Math" panose="02040503050406030204" pitchFamily="18" charset="0"/>
                                        </a:rPr>
                                        <m:t>𝑘</m:t>
                                      </m:r>
                                    </m:sub>
                                  </m:sSub>
                                </m:e>
                              </m:d>
                              <m:r>
                                <a:rPr lang="en-US" b="0" i="1" dirty="0" smtClean="0">
                                  <a:latin typeface="Cambria Math" panose="02040503050406030204" pitchFamily="18" charset="0"/>
                                </a:rPr>
                                <m:t>𝛽</m:t>
                              </m:r>
                            </m:e>
                            <m:sub>
                              <m:r>
                                <a:rPr lang="en-US" i="1" dirty="0" err="1" smtClean="0">
                                  <a:latin typeface="Cambria Math" panose="02040503050406030204" pitchFamily="18" charset="0"/>
                                </a:rPr>
                                <m:t>𝑘</m:t>
                              </m:r>
                            </m:sub>
                            <m:sup>
                              <m:r>
                                <a:rPr lang="en-US" i="1" dirty="0" err="1" smtClean="0">
                                  <a:latin typeface="Cambria Math" panose="02040503050406030204" pitchFamily="18" charset="0"/>
                                </a:rPr>
                                <m:t>𝑡</m:t>
                              </m:r>
                            </m:sup>
                          </m:sSubSup>
                        </m:den>
                      </m:f>
                      <m:r>
                        <a:rPr lang="en-US" i="1" dirty="0" smtClean="0">
                          <a:latin typeface="Cambria Math" panose="02040503050406030204" pitchFamily="18" charset="0"/>
                        </a:rPr>
                        <m:t>  </m:t>
                      </m:r>
                    </m:oMath>
                  </m:oMathPara>
                </a14:m>
                <a:endParaRPr lang="en-US" dirty="0"/>
              </a:p>
              <a:p>
                <a:pPr marL="0" indent="0" algn="just" rtl="0">
                  <a:lnSpc>
                    <a:spcPct val="150000"/>
                  </a:lnSpc>
                  <a:buNone/>
                </a:pPr>
                <a:r>
                  <a:rPr lang="en-US" dirty="0"/>
                  <a:t>where </a:t>
                </a:r>
                <a14:m>
                  <m:oMath xmlns:m="http://schemas.openxmlformats.org/officeDocument/2006/math">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𝜇</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m:rPr>
                                <m:sty m:val="p"/>
                              </m:rPr>
                              <a:rPr lang="en-US" b="0" i="0" dirty="0" smtClean="0">
                                <a:latin typeface="Cambria Math" panose="02040503050406030204" pitchFamily="18" charset="0"/>
                              </a:rPr>
                              <m:t>Σ</m:t>
                            </m:r>
                          </m:e>
                          <m:sub>
                            <m:r>
                              <a:rPr lang="en-US" i="1" dirty="0" err="1" smtClean="0">
                                <a:latin typeface="Cambria Math" panose="02040503050406030204" pitchFamily="18" charset="0"/>
                              </a:rPr>
                              <m:t>𝑘</m:t>
                            </m:r>
                          </m:sub>
                        </m:sSub>
                      </m:e>
                    </m:d>
                  </m:oMath>
                </a14:m>
                <a:r>
                  <a:rPr lang="en-US" dirty="0"/>
                  <a:t> is the pdf for a Gaussian distribution with mean </a:t>
                </a:r>
                <a14:m>
                  <m:oMath xmlns:m="http://schemas.openxmlformats.org/officeDocument/2006/math">
                    <m:sSub>
                      <m:sSubPr>
                        <m:ctrlPr>
                          <a:rPr lang="he-IL" b="0" i="1" smtClean="0">
                            <a:latin typeface="Cambria Math" panose="02040503050406030204" pitchFamily="18" charset="0"/>
                          </a:rPr>
                        </m:ctrlPr>
                      </m:sSubPr>
                      <m:e>
                        <m:r>
                          <a:rPr lang="he-IL" b="0" i="1" smtClean="0">
                            <a:latin typeface="Cambria Math" panose="02040503050406030204" pitchFamily="18" charset="0"/>
                          </a:rPr>
                          <m:t>𝜇</m:t>
                        </m:r>
                      </m:e>
                      <m:sub>
                        <m:r>
                          <a:rPr lang="en-US" b="0" i="1" smtClean="0">
                            <a:latin typeface="Cambria Math" panose="02040503050406030204" pitchFamily="18" charset="0"/>
                          </a:rPr>
                          <m:t>𝑘</m:t>
                        </m:r>
                      </m:sub>
                    </m:sSub>
                  </m:oMath>
                </a14:m>
                <a:r>
                  <a:rPr lang="en-US" dirty="0"/>
                  <a:t> and covariance matrix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oMath>
                </a14:m>
                <a:r>
                  <a:rPr lang="en-US" dirty="0"/>
                  <a:t> is the mixing coefficient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m:t>
                        </m:r>
                        <m:r>
                          <a:rPr lang="en-US" b="0" i="1" smtClean="0">
                            <a:latin typeface="Cambria Math" panose="02040503050406030204" pitchFamily="18" charset="0"/>
                          </a:rPr>
                          <m:t>h</m:t>
                        </m:r>
                      </m:sup>
                    </m:sSup>
                  </m:oMath>
                </a14:m>
                <a:r>
                  <a:rPr lang="en-US" dirty="0"/>
                  <a:t> Gaussian component.</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he-IL">
                    <a:noFill/>
                  </a:rPr>
                  <a:t> </a:t>
                </a:r>
              </a:p>
            </p:txBody>
          </p:sp>
        </mc:Fallback>
      </mc:AlternateContent>
    </p:spTree>
    <p:extLst>
      <p:ext uri="{BB962C8B-B14F-4D97-AF65-F5344CB8AC3E}">
        <p14:creationId xmlns:p14="http://schemas.microsoft.com/office/powerpoint/2010/main" val="1977092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DCA4168-AE39-C048-2B7A-FF3AD1ECE6AF}"/>
              </a:ext>
            </a:extLst>
          </p:cNvPr>
          <p:cNvSpPr/>
          <p:nvPr/>
        </p:nvSpPr>
        <p:spPr>
          <a:xfrm>
            <a:off x="4753841" y="365124"/>
            <a:ext cx="2684318"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M-Step</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70000" lnSpcReduction="20000"/>
              </a:bodyPr>
              <a:lstStyle/>
              <a:p>
                <a:pPr marL="0" indent="0" algn="ctr"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𝛽</m:t>
                          </m:r>
                        </m:e>
                        <m:sub>
                          <m:r>
                            <a:rPr lang="en-US" i="1" dirty="0" smtClean="0">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num>
                        <m:den>
                          <m:r>
                            <a:rPr lang="en-US" b="0" i="1" dirty="0" smtClean="0">
                              <a:latin typeface="Cambria Math" panose="02040503050406030204" pitchFamily="18" charset="0"/>
                            </a:rPr>
                            <m:t>𝑛</m:t>
                          </m:r>
                        </m:den>
                      </m:f>
                    </m:oMath>
                  </m:oMathPara>
                </a14:m>
                <a:endParaRPr lang="en-US" dirty="0"/>
              </a:p>
              <a:p>
                <a:pPr marL="0" indent="0" algn="ctr" rtl="0">
                  <a:lnSpc>
                    <a:spcPct val="150000"/>
                  </a:lnSpc>
                  <a:buNone/>
                </a:pPr>
                <a:r>
                  <a:rPr lang="en-US" dirty="0"/>
                  <a:t>     </a:t>
                </a:r>
                <a14:m>
                  <m:oMath xmlns:m="http://schemas.openxmlformats.org/officeDocument/2006/math">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smtClean="0">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num>
                      <m:den>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den>
                    </m:f>
                  </m:oMath>
                </a14:m>
                <a:endParaRPr lang="en-US" dirty="0"/>
              </a:p>
              <a:p>
                <a:pPr marL="0" indent="0" algn="ctr" rtl="0">
                  <a:lnSpc>
                    <a:spcPct val="150000"/>
                  </a:lnSpc>
                  <a:buNone/>
                </a:pPr>
                <a:r>
                  <a:rPr lang="en-US" dirty="0"/>
                  <a:t>    </a:t>
                </a:r>
                <a14:m>
                  <m:oMath xmlns:m="http://schemas.openxmlformats.org/officeDocument/2006/math">
                    <m:sSubSup>
                      <m:sSubSupPr>
                        <m:ctrlPr>
                          <a:rPr lang="en-US" i="1" dirty="0" err="1"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i="1" dirty="0" err="1" smtClean="0">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m:t>
                                </m:r>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e>
                          <m:sup>
                            <m:r>
                              <a:rPr lang="en-US" i="1" dirty="0" smtClean="0">
                                <a:latin typeface="Cambria Math" panose="02040503050406030204" pitchFamily="18" charset="0"/>
                              </a:rPr>
                              <m:t>⊤</m:t>
                            </m:r>
                          </m:sup>
                        </m:sSup>
                      </m:num>
                      <m:den>
                        <m:sSubSup>
                          <m:sSubSupPr>
                            <m:ctrlPr>
                              <a:rPr lang="en-US" i="1" dirty="0" smtClean="0">
                                <a:latin typeface="Cambria Math" panose="02040503050406030204" pitchFamily="18" charset="0"/>
                              </a:rPr>
                            </m:ctrlPr>
                          </m:sSubSupPr>
                          <m:e>
                            <m:r>
                              <m:rPr>
                                <m:sty m:val="p"/>
                              </m:rPr>
                              <a:rPr lang="en-US" i="0" dirty="0" smtClean="0">
                                <a:latin typeface="Cambria Math" panose="02040503050406030204" pitchFamily="18" charset="0"/>
                              </a:rPr>
                              <m:t>Σ</m:t>
                            </m:r>
                          </m:e>
                          <m:sub>
                            <m:d>
                              <m:dPr>
                                <m:begChr m:val="{"/>
                                <m:endChr m:val="}"/>
                                <m:ctrlPr>
                                  <a:rPr lang="en-US" i="1" dirty="0" smtClean="0">
                                    <a:latin typeface="Cambria Math" panose="02040503050406030204" pitchFamily="18" charset="0"/>
                                  </a:rPr>
                                </m:ctrlPr>
                              </m:dPr>
                              <m:e>
                                <m:r>
                                  <a:rPr lang="en-US" i="1" dirty="0" err="1"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1</m:t>
                                </m:r>
                              </m:e>
                            </m:d>
                          </m:sub>
                          <m:sup>
                            <m:r>
                              <a:rPr lang="en-US" i="1" dirty="0" smtClean="0">
                                <a:latin typeface="Cambria Math" panose="02040503050406030204" pitchFamily="18" charset="0"/>
                              </a:rPr>
                              <m:t>𝑛</m:t>
                            </m:r>
                          </m:sup>
                        </m:sSubSup>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den>
                    </m:f>
                  </m:oMath>
                </a14:m>
                <a:endParaRPr lang="en-US" dirty="0"/>
              </a:p>
              <a:p>
                <a:pPr marL="0" indent="0" algn="just" rtl="0">
                  <a:lnSpc>
                    <a:spcPct val="150000"/>
                  </a:lnSpc>
                  <a:buNone/>
                </a:pPr>
                <a:r>
                  <a:rPr lang="en-US" dirty="0"/>
                  <a:t>where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e>
                        <m:sSubSup>
                          <m:sSubSupPr>
                            <m:ctrlPr>
                              <a:rPr lang="en-US" i="1" dirty="0" err="1" smtClean="0">
                                <a:latin typeface="Cambria Math" panose="02040503050406030204" pitchFamily="18" charset="0"/>
                              </a:rPr>
                            </m:ctrlPr>
                          </m:sSubSupPr>
                          <m:e>
                            <m:r>
                              <a:rPr lang="en-US" i="1" dirty="0" err="1" smtClean="0">
                                <a:latin typeface="Cambria Math" panose="02040503050406030204" pitchFamily="18" charset="0"/>
                              </a:rPr>
                              <m:t>𝑁</m:t>
                            </m:r>
                          </m:e>
                          <m:sub>
                            <m:r>
                              <a:rPr lang="en-US" i="1" dirty="0" err="1" smtClean="0">
                                <a:latin typeface="Cambria Math" panose="02040503050406030204" pitchFamily="18" charset="0"/>
                              </a:rPr>
                              <m:t>𝑗</m:t>
                            </m:r>
                          </m:sub>
                          <m:sup>
                            <m:r>
                              <a:rPr lang="en-US" i="1" dirty="0" err="1" smtClean="0">
                                <a:latin typeface="Cambria Math" panose="02040503050406030204" pitchFamily="18" charset="0"/>
                              </a:rPr>
                              <m:t>𝑡</m:t>
                            </m:r>
                          </m:sup>
                        </m:sSubSup>
                      </m:e>
                    </m:d>
                  </m:oMath>
                </a14:m>
                <a:r>
                  <a:rPr lang="en-US" dirty="0"/>
                  <a:t> denotes the conditional probability that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belongs to Gaussian model </a:t>
                </a:r>
                <a14:m>
                  <m:oMath xmlns:m="http://schemas.openxmlformats.org/officeDocument/2006/math">
                    <m:r>
                      <a:rPr lang="en-US" b="0" i="1" smtClean="0">
                        <a:latin typeface="Cambria Math" panose="02040503050406030204" pitchFamily="18" charset="0"/>
                      </a:rPr>
                      <m:t>𝑗</m:t>
                    </m:r>
                  </m:oMath>
                </a14:m>
                <a:r>
                  <a:rPr lang="en-US" dirty="0"/>
                  <a:t> (result of the E-Step).</a:t>
                </a:r>
                <a:endParaRPr lang="he-IL"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638" r="-116"/>
                </a:stretch>
              </a:blipFill>
            </p:spPr>
            <p:txBody>
              <a:bodyPr/>
              <a:lstStyle/>
              <a:p>
                <a:r>
                  <a:rPr lang="he-IL">
                    <a:noFill/>
                  </a:rPr>
                  <a:t> </a:t>
                </a:r>
              </a:p>
            </p:txBody>
          </p:sp>
        </mc:Fallback>
      </mc:AlternateContent>
    </p:spTree>
    <p:extLst>
      <p:ext uri="{BB962C8B-B14F-4D97-AF65-F5344CB8AC3E}">
        <p14:creationId xmlns:p14="http://schemas.microsoft.com/office/powerpoint/2010/main" val="3351336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1" y="0"/>
            <a:ext cx="5850466" cy="2251075"/>
          </a:xfrm>
        </p:spPr>
        <p:txBody>
          <a:bodyPr>
            <a:normAutofit/>
          </a:bodyPr>
          <a:lstStyle/>
          <a:p>
            <a:pPr algn="ctr"/>
            <a:r>
              <a:rPr lang="en-US" sz="5400" b="1" dirty="0">
                <a:solidFill>
                  <a:srgbClr val="629CAA"/>
                </a:solidFill>
                <a:latin typeface="Amasis MT Pro Black" panose="02040A04050005020304" pitchFamily="18" charset="0"/>
              </a:rPr>
              <a:t>Our Approach</a:t>
            </a:r>
            <a:endParaRPr lang="he-IL" sz="5400" b="1" dirty="0">
              <a:solidFill>
                <a:srgbClr val="629CAA"/>
              </a:solidFill>
              <a:latin typeface="Amasis MT Pro Black" panose="02040A04050005020304" pitchFamily="18" charset="0"/>
            </a:endParaRPr>
          </a:p>
        </p:txBody>
      </p:sp>
      <p:pic>
        <p:nvPicPr>
          <p:cNvPr id="4" name="תמונה 3">
            <a:extLst>
              <a:ext uri="{FF2B5EF4-FFF2-40B4-BE49-F238E27FC236}">
                <a16:creationId xmlns:a16="http://schemas.microsoft.com/office/drawing/2014/main" id="{8AF32376-B21F-3247-3FAE-76F3A1323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7" y="1344523"/>
            <a:ext cx="3402837" cy="3402837"/>
          </a:xfrm>
          <a:prstGeom prst="rect">
            <a:avLst/>
          </a:prstGeom>
        </p:spPr>
      </p:pic>
    </p:spTree>
    <p:extLst>
      <p:ext uri="{BB962C8B-B14F-4D97-AF65-F5344CB8AC3E}">
        <p14:creationId xmlns:p14="http://schemas.microsoft.com/office/powerpoint/2010/main" val="1678661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D90126-30E2-0C4E-15B0-AFD12E81E274}"/>
              </a:ext>
            </a:extLst>
          </p:cNvPr>
          <p:cNvSpPr/>
          <p:nvPr/>
        </p:nvSpPr>
        <p:spPr>
          <a:xfrm>
            <a:off x="3795455" y="365124"/>
            <a:ext cx="4601090"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Our Approach</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85000" lnSpcReduction="20000"/>
              </a:bodyPr>
              <a:lstStyle/>
              <a:p>
                <a:pPr marL="0" indent="0" algn="just" rtl="0">
                  <a:lnSpc>
                    <a:spcPct val="150000"/>
                  </a:lnSpc>
                  <a:buNone/>
                </a:pPr>
                <a:r>
                  <a:rPr lang="en-US" dirty="0"/>
                  <a:t>It's worth noting that in the distributed version of the Expectation Maximization algorithm, the </a:t>
                </a:r>
                <a14:m>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𝑆𝑡𝑒𝑝</m:t>
                    </m:r>
                  </m:oMath>
                </a14:m>
                <a:r>
                  <a:rPr lang="en-US" dirty="0"/>
                  <a:t> can be computed locally. This means that each party can perform the E-step on its own data, thus preserving data privacy. </a:t>
                </a:r>
              </a:p>
              <a:p>
                <a:pPr marL="0" indent="0" algn="just" rtl="0">
                  <a:lnSpc>
                    <a:spcPct val="150000"/>
                  </a:lnSpc>
                  <a:buNone/>
                </a:pPr>
                <a:r>
                  <a:rPr lang="en-US" dirty="0"/>
                  <a:t>However, the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𝑆𝑡𝑒𝑝</m:t>
                    </m:r>
                  </m:oMath>
                </a14:m>
                <a:r>
                  <a:rPr lang="en-US" dirty="0"/>
                  <a:t> requires data aggregation to compute global updates of the Gaussian components' parameters, which raises privacy concerns. </a:t>
                </a:r>
              </a:p>
              <a:p>
                <a:pPr marL="0" indent="0" algn="just" rtl="0">
                  <a:lnSpc>
                    <a:spcPct val="150000"/>
                  </a:lnSpc>
                  <a:buNone/>
                </a:pPr>
                <a:r>
                  <a:rPr lang="en-US" dirty="0"/>
                  <a:t>To address this, we simplify the M-step by breaking it down into intermediate updates that are also computed locally and will periodically be communicated with the central server.</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he-IL">
                    <a:noFill/>
                  </a:rPr>
                  <a:t> </a:t>
                </a:r>
              </a:p>
            </p:txBody>
          </p:sp>
        </mc:Fallback>
      </mc:AlternateContent>
    </p:spTree>
    <p:extLst>
      <p:ext uri="{BB962C8B-B14F-4D97-AF65-F5344CB8AC3E}">
        <p14:creationId xmlns:p14="http://schemas.microsoft.com/office/powerpoint/2010/main" val="886341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D90126-30E2-0C4E-15B0-AFD12E81E274}"/>
              </a:ext>
            </a:extLst>
          </p:cNvPr>
          <p:cNvSpPr/>
          <p:nvPr/>
        </p:nvSpPr>
        <p:spPr>
          <a:xfrm>
            <a:off x="3698473" y="365125"/>
            <a:ext cx="4795054"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The Algorithm</a:t>
            </a:r>
            <a:endParaRPr lang="he-IL" b="1" dirty="0">
              <a:solidFill>
                <a:srgbClr val="629CAA"/>
              </a:solidFill>
              <a:latin typeface="Amasis MT Pro Black" panose="02040A04050005020304" pitchFamily="18" charset="0"/>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For each iteration </a:t>
                </a:r>
                <a14:m>
                  <m:oMath xmlns:m="http://schemas.openxmlformats.org/officeDocument/2006/math">
                    <m:r>
                      <a:rPr lang="en-US" i="1" dirty="0" smtClean="0">
                        <a:latin typeface="Cambria Math" panose="02040503050406030204" pitchFamily="18" charset="0"/>
                      </a:rPr>
                      <m:t>𝑡</m:t>
                    </m:r>
                  </m:oMath>
                </a14:m>
                <a:r>
                  <a:rPr lang="en-US" dirty="0"/>
                  <a:t>, the KMS generates a pair of public and secret keys </a:t>
                </a:r>
                <a14:m>
                  <m:oMath xmlns:m="http://schemas.openxmlformats.org/officeDocument/2006/math">
                    <m:r>
                      <a:rPr lang="en-US" b="0" i="0" dirty="0" smtClean="0">
                        <a:latin typeface="Cambria Math" panose="02040503050406030204" pitchFamily="18" charset="0"/>
                      </a:rPr>
                      <m:t>(</m:t>
                    </m:r>
                    <m:r>
                      <a:rPr lang="en-US" i="1" dirty="0" smtClean="0">
                        <a:latin typeface="Cambria Math" panose="02040503050406030204" pitchFamily="18" charset="0"/>
                      </a:rPr>
                      <m:t>𝑝</m:t>
                    </m:r>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𝑘</m:t>
                        </m:r>
                      </m:e>
                      <m:sub>
                        <m:r>
                          <a:rPr lang="en-US" i="1" dirty="0" err="1">
                            <a:latin typeface="Cambria Math" panose="02040503050406030204" pitchFamily="18" charset="0"/>
                          </a:rPr>
                          <m:t>𝑡</m:t>
                        </m:r>
                      </m:sub>
                    </m:sSub>
                    <m:r>
                      <a:rPr lang="en-US" i="1" dirty="0">
                        <a:latin typeface="Cambria Math" panose="02040503050406030204" pitchFamily="18" charset="0"/>
                      </a:rPr>
                      <m:t>, </m:t>
                    </m:r>
                    <m:r>
                      <a:rPr lang="en-US" i="1" dirty="0" err="1">
                        <a:latin typeface="Cambria Math" panose="02040503050406030204" pitchFamily="18" charset="0"/>
                      </a:rPr>
                      <m:t>𝑠</m:t>
                    </m:r>
                    <m:sSub>
                      <m:sSubPr>
                        <m:ctrlPr>
                          <a:rPr lang="en-US" i="1" dirty="0" err="1">
                            <a:latin typeface="Cambria Math" panose="02040503050406030204" pitchFamily="18" charset="0"/>
                          </a:rPr>
                        </m:ctrlPr>
                      </m:sSubPr>
                      <m:e>
                        <m:r>
                          <a:rPr lang="en-US" i="1" dirty="0" err="1">
                            <a:latin typeface="Cambria Math" panose="02040503050406030204" pitchFamily="18" charset="0"/>
                          </a:rPr>
                          <m:t>𝑘</m:t>
                        </m:r>
                      </m:e>
                      <m:sub>
                        <m:r>
                          <a:rPr lang="en-US" i="1" dirty="0" err="1" smtClean="0">
                            <a:latin typeface="Cambria Math" panose="02040503050406030204" pitchFamily="18" charset="0"/>
                          </a:rPr>
                          <m:t>𝑡</m:t>
                        </m:r>
                      </m:sub>
                    </m:sSub>
                    <m:r>
                      <a:rPr lang="en-US" b="0" i="1" dirty="0" smtClean="0">
                        <a:latin typeface="Cambria Math" panose="02040503050406030204" pitchFamily="18" charset="0"/>
                      </a:rPr>
                      <m:t>)</m:t>
                    </m:r>
                  </m:oMath>
                </a14:m>
                <a:endParaRPr lang="en-US" dirty="0"/>
              </a:p>
              <a:p>
                <a:pPr marL="0" indent="0" algn="just" rtl="0">
                  <a:lnSpc>
                    <a:spcPct val="150000"/>
                  </a:lnSpc>
                  <a:buNone/>
                </a:pPr>
                <a:r>
                  <a:rPr lang="en-US" dirty="0"/>
                  <a:t>and distributes both keys to all parties involved in the computation. Therefore, each party will hold both the public key </a:t>
                </a:r>
                <a14:m>
                  <m:oMath xmlns:m="http://schemas.openxmlformats.org/officeDocument/2006/math">
                    <m:r>
                      <a:rPr lang="en-US" i="1" dirty="0" smtClean="0">
                        <a:latin typeface="Cambria Math" panose="02040503050406030204" pitchFamily="18" charset="0"/>
                      </a:rPr>
                      <m:t>𝑝</m:t>
                    </m:r>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𝑘</m:t>
                        </m:r>
                      </m:e>
                      <m:sub>
                        <m:r>
                          <a:rPr lang="en-US" i="1" dirty="0" err="1" smtClean="0">
                            <a:latin typeface="Cambria Math" panose="02040503050406030204" pitchFamily="18" charset="0"/>
                          </a:rPr>
                          <m:t>𝑡</m:t>
                        </m:r>
                      </m:sub>
                    </m:sSub>
                  </m:oMath>
                </a14:m>
                <a:r>
                  <a:rPr lang="en-US" dirty="0"/>
                  <a:t> and the corresponding secret key </a:t>
                </a:r>
                <a14:m>
                  <m:oMath xmlns:m="http://schemas.openxmlformats.org/officeDocument/2006/math">
                    <m:r>
                      <a:rPr lang="en-US" i="1" dirty="0" smtClean="0">
                        <a:latin typeface="Cambria Math" panose="02040503050406030204" pitchFamily="18" charset="0"/>
                      </a:rPr>
                      <m:t>𝑠</m:t>
                    </m:r>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𝑘</m:t>
                        </m:r>
                      </m:e>
                      <m:sub>
                        <m:r>
                          <a:rPr lang="en-US" i="1" dirty="0" err="1" smtClean="0">
                            <a:latin typeface="Cambria Math" panose="02040503050406030204" pitchFamily="18" charset="0"/>
                          </a:rPr>
                          <m:t>𝑡</m:t>
                        </m:r>
                      </m:sub>
                    </m:sSub>
                  </m:oMath>
                </a14:m>
                <a:r>
                  <a:rPr lang="en-US" dirty="0"/>
                  <a:t> for the current iteration. Furthermore, the server gets access only to the </a:t>
                </a:r>
                <a:r>
                  <a:rPr lang="en-US" dirty="0" err="1"/>
                  <a:t>oublic</a:t>
                </a:r>
                <a:r>
                  <a:rPr lang="en-US" dirty="0"/>
                  <a:t> key </a:t>
                </a:r>
                <a14:m>
                  <m:oMath xmlns:m="http://schemas.openxmlformats.org/officeDocument/2006/math">
                    <m:r>
                      <a:rPr lang="en-US" i="1" dirty="0" smtClean="0">
                        <a:latin typeface="Cambria Math" panose="02040503050406030204" pitchFamily="18" charset="0"/>
                      </a:rPr>
                      <m:t>𝑝</m:t>
                    </m:r>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𝑘</m:t>
                        </m:r>
                      </m:e>
                      <m:sub>
                        <m:r>
                          <a:rPr lang="en-US" i="1" dirty="0" err="1" smtClean="0">
                            <a:latin typeface="Cambria Math" panose="02040503050406030204" pitchFamily="18" charset="0"/>
                          </a:rPr>
                          <m:t>𝑡</m:t>
                        </m:r>
                      </m:sub>
                    </m:sSub>
                  </m:oMath>
                </a14:m>
                <a:r>
                  <a:rPr lang="en-US" dirty="0"/>
                  <a:t>.</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he-IL">
                    <a:noFill/>
                  </a:rPr>
                  <a:t> </a:t>
                </a:r>
              </a:p>
            </p:txBody>
          </p:sp>
        </mc:Fallback>
      </mc:AlternateContent>
    </p:spTree>
    <p:extLst>
      <p:ext uri="{BB962C8B-B14F-4D97-AF65-F5344CB8AC3E}">
        <p14:creationId xmlns:p14="http://schemas.microsoft.com/office/powerpoint/2010/main" val="184704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6" name="חץ: סוגר זוויתי 5">
            <a:extLst>
              <a:ext uri="{FF2B5EF4-FFF2-40B4-BE49-F238E27FC236}">
                <a16:creationId xmlns:a16="http://schemas.microsoft.com/office/drawing/2014/main" id="{C05B1F44-22B7-E744-4881-059D5F16DECB}"/>
              </a:ext>
            </a:extLst>
          </p:cNvPr>
          <p:cNvSpPr/>
          <p:nvPr/>
        </p:nvSpPr>
        <p:spPr>
          <a:xfrm>
            <a:off x="441562" y="2925620"/>
            <a:ext cx="3541799" cy="1006761"/>
          </a:xfrm>
          <a:custGeom>
            <a:avLst/>
            <a:gdLst>
              <a:gd name="connsiteX0" fmla="*/ 0 w 3541799"/>
              <a:gd name="connsiteY0" fmla="*/ 0 h 1006761"/>
              <a:gd name="connsiteX1" fmla="*/ 567172 w 3541799"/>
              <a:gd name="connsiteY1" fmla="*/ 0 h 1006761"/>
              <a:gd name="connsiteX2" fmla="*/ 1073575 w 3541799"/>
              <a:gd name="connsiteY2" fmla="*/ 0 h 1006761"/>
              <a:gd name="connsiteX3" fmla="*/ 1549594 w 3541799"/>
              <a:gd name="connsiteY3" fmla="*/ 0 h 1006761"/>
              <a:gd name="connsiteX4" fmla="*/ 1995228 w 3541799"/>
              <a:gd name="connsiteY4" fmla="*/ 0 h 1006761"/>
              <a:gd name="connsiteX5" fmla="*/ 2410479 w 3541799"/>
              <a:gd name="connsiteY5" fmla="*/ 0 h 1006761"/>
              <a:gd name="connsiteX6" fmla="*/ 3038419 w 3541799"/>
              <a:gd name="connsiteY6" fmla="*/ 0 h 1006761"/>
              <a:gd name="connsiteX7" fmla="*/ 3300177 w 3541799"/>
              <a:gd name="connsiteY7" fmla="*/ 261758 h 1006761"/>
              <a:gd name="connsiteX8" fmla="*/ 3541799 w 3541799"/>
              <a:gd name="connsiteY8" fmla="*/ 503381 h 1006761"/>
              <a:gd name="connsiteX9" fmla="*/ 3300177 w 3541799"/>
              <a:gd name="connsiteY9" fmla="*/ 745003 h 1006761"/>
              <a:gd name="connsiteX10" fmla="*/ 3038419 w 3541799"/>
              <a:gd name="connsiteY10" fmla="*/ 1006761 h 1006761"/>
              <a:gd name="connsiteX11" fmla="*/ 2471247 w 3541799"/>
              <a:gd name="connsiteY11" fmla="*/ 1006761 h 1006761"/>
              <a:gd name="connsiteX12" fmla="*/ 1934460 w 3541799"/>
              <a:gd name="connsiteY12" fmla="*/ 1006761 h 1006761"/>
              <a:gd name="connsiteX13" fmla="*/ 1458441 w 3541799"/>
              <a:gd name="connsiteY13" fmla="*/ 1006761 h 1006761"/>
              <a:gd name="connsiteX14" fmla="*/ 1012806 w 3541799"/>
              <a:gd name="connsiteY14" fmla="*/ 1006761 h 1006761"/>
              <a:gd name="connsiteX15" fmla="*/ 536787 w 3541799"/>
              <a:gd name="connsiteY15" fmla="*/ 1006761 h 1006761"/>
              <a:gd name="connsiteX16" fmla="*/ 0 w 3541799"/>
              <a:gd name="connsiteY16" fmla="*/ 1006761 h 1006761"/>
              <a:gd name="connsiteX17" fmla="*/ 236589 w 3541799"/>
              <a:gd name="connsiteY17" fmla="*/ 770172 h 1006761"/>
              <a:gd name="connsiteX18" fmla="*/ 503381 w 3541799"/>
              <a:gd name="connsiteY18" fmla="*/ 503381 h 1006761"/>
              <a:gd name="connsiteX19" fmla="*/ 246657 w 3541799"/>
              <a:gd name="connsiteY19" fmla="*/ 246657 h 1006761"/>
              <a:gd name="connsiteX20" fmla="*/ 0 w 3541799"/>
              <a:gd name="connsiteY20"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1799" h="1006761" fill="none" extrusionOk="0">
                <a:moveTo>
                  <a:pt x="0" y="0"/>
                </a:moveTo>
                <a:cubicBezTo>
                  <a:pt x="168183" y="-47633"/>
                  <a:pt x="386456" y="65110"/>
                  <a:pt x="567172" y="0"/>
                </a:cubicBezTo>
                <a:cubicBezTo>
                  <a:pt x="747888" y="-65110"/>
                  <a:pt x="838845" y="55025"/>
                  <a:pt x="1073575" y="0"/>
                </a:cubicBezTo>
                <a:cubicBezTo>
                  <a:pt x="1308305" y="-55025"/>
                  <a:pt x="1429985" y="33691"/>
                  <a:pt x="1549594" y="0"/>
                </a:cubicBezTo>
                <a:cubicBezTo>
                  <a:pt x="1669203" y="-33691"/>
                  <a:pt x="1897500" y="27654"/>
                  <a:pt x="1995228" y="0"/>
                </a:cubicBezTo>
                <a:cubicBezTo>
                  <a:pt x="2092956" y="-27654"/>
                  <a:pt x="2218664" y="1652"/>
                  <a:pt x="2410479" y="0"/>
                </a:cubicBezTo>
                <a:cubicBezTo>
                  <a:pt x="2602294" y="-1652"/>
                  <a:pt x="2758505" y="18904"/>
                  <a:pt x="3038419" y="0"/>
                </a:cubicBezTo>
                <a:cubicBezTo>
                  <a:pt x="3177660" y="115107"/>
                  <a:pt x="3168936" y="177735"/>
                  <a:pt x="3300177" y="261758"/>
                </a:cubicBezTo>
                <a:cubicBezTo>
                  <a:pt x="3431417" y="345781"/>
                  <a:pt x="3431803" y="420633"/>
                  <a:pt x="3541799" y="503381"/>
                </a:cubicBezTo>
                <a:cubicBezTo>
                  <a:pt x="3456943" y="593507"/>
                  <a:pt x="3375084" y="624226"/>
                  <a:pt x="3300177" y="745003"/>
                </a:cubicBezTo>
                <a:cubicBezTo>
                  <a:pt x="3225270" y="865780"/>
                  <a:pt x="3130508" y="907230"/>
                  <a:pt x="3038419" y="1006761"/>
                </a:cubicBezTo>
                <a:cubicBezTo>
                  <a:pt x="2770111" y="1038781"/>
                  <a:pt x="2702549" y="954648"/>
                  <a:pt x="2471247" y="1006761"/>
                </a:cubicBezTo>
                <a:cubicBezTo>
                  <a:pt x="2239945" y="1058874"/>
                  <a:pt x="2065432" y="988429"/>
                  <a:pt x="1934460" y="1006761"/>
                </a:cubicBezTo>
                <a:cubicBezTo>
                  <a:pt x="1803488" y="1025093"/>
                  <a:pt x="1681330" y="993392"/>
                  <a:pt x="1458441" y="1006761"/>
                </a:cubicBezTo>
                <a:cubicBezTo>
                  <a:pt x="1235552" y="1020130"/>
                  <a:pt x="1107219" y="968584"/>
                  <a:pt x="1012806" y="1006761"/>
                </a:cubicBezTo>
                <a:cubicBezTo>
                  <a:pt x="918394" y="1044938"/>
                  <a:pt x="694950" y="957116"/>
                  <a:pt x="536787" y="1006761"/>
                </a:cubicBezTo>
                <a:cubicBezTo>
                  <a:pt x="378624" y="1056406"/>
                  <a:pt x="208064" y="989156"/>
                  <a:pt x="0" y="1006761"/>
                </a:cubicBezTo>
                <a:cubicBezTo>
                  <a:pt x="82175" y="904593"/>
                  <a:pt x="192733" y="827347"/>
                  <a:pt x="236589" y="770172"/>
                </a:cubicBezTo>
                <a:cubicBezTo>
                  <a:pt x="280445" y="712997"/>
                  <a:pt x="412744" y="616195"/>
                  <a:pt x="503381" y="503381"/>
                </a:cubicBezTo>
                <a:cubicBezTo>
                  <a:pt x="380610" y="433843"/>
                  <a:pt x="344590" y="340131"/>
                  <a:pt x="246657" y="246657"/>
                </a:cubicBezTo>
                <a:cubicBezTo>
                  <a:pt x="148724" y="153183"/>
                  <a:pt x="66333" y="59897"/>
                  <a:pt x="0" y="0"/>
                </a:cubicBezTo>
                <a:close/>
              </a:path>
              <a:path w="3541799" h="1006761" stroke="0" extrusionOk="0">
                <a:moveTo>
                  <a:pt x="0" y="0"/>
                </a:moveTo>
                <a:cubicBezTo>
                  <a:pt x="120680" y="-21645"/>
                  <a:pt x="313542" y="10005"/>
                  <a:pt x="445635" y="0"/>
                </a:cubicBezTo>
                <a:cubicBezTo>
                  <a:pt x="577728" y="-10005"/>
                  <a:pt x="686587" y="7354"/>
                  <a:pt x="860885" y="0"/>
                </a:cubicBezTo>
                <a:cubicBezTo>
                  <a:pt x="1035183" y="-7354"/>
                  <a:pt x="1211566" y="24110"/>
                  <a:pt x="1397673" y="0"/>
                </a:cubicBezTo>
                <a:cubicBezTo>
                  <a:pt x="1583780" y="-24110"/>
                  <a:pt x="1643694" y="40204"/>
                  <a:pt x="1843308" y="0"/>
                </a:cubicBezTo>
                <a:cubicBezTo>
                  <a:pt x="2042922" y="-40204"/>
                  <a:pt x="2164957" y="25443"/>
                  <a:pt x="2258558" y="0"/>
                </a:cubicBezTo>
                <a:cubicBezTo>
                  <a:pt x="2352159" y="-25443"/>
                  <a:pt x="2713442" y="85482"/>
                  <a:pt x="3038419" y="0"/>
                </a:cubicBezTo>
                <a:cubicBezTo>
                  <a:pt x="3170606" y="71284"/>
                  <a:pt x="3159468" y="148476"/>
                  <a:pt x="3300177" y="261758"/>
                </a:cubicBezTo>
                <a:cubicBezTo>
                  <a:pt x="3440886" y="375040"/>
                  <a:pt x="3460686" y="476735"/>
                  <a:pt x="3541799" y="503381"/>
                </a:cubicBezTo>
                <a:cubicBezTo>
                  <a:pt x="3497420" y="597583"/>
                  <a:pt x="3366892" y="643871"/>
                  <a:pt x="3295143" y="750037"/>
                </a:cubicBezTo>
                <a:cubicBezTo>
                  <a:pt x="3223394" y="856203"/>
                  <a:pt x="3080772" y="944328"/>
                  <a:pt x="3038419" y="1006761"/>
                </a:cubicBezTo>
                <a:cubicBezTo>
                  <a:pt x="2936370" y="1023980"/>
                  <a:pt x="2774484" y="966320"/>
                  <a:pt x="2532016" y="1006761"/>
                </a:cubicBezTo>
                <a:cubicBezTo>
                  <a:pt x="2289548" y="1047202"/>
                  <a:pt x="2254442" y="981189"/>
                  <a:pt x="1995228" y="1006761"/>
                </a:cubicBezTo>
                <a:cubicBezTo>
                  <a:pt x="1736014" y="1032333"/>
                  <a:pt x="1744938" y="999934"/>
                  <a:pt x="1579978" y="1006761"/>
                </a:cubicBezTo>
                <a:cubicBezTo>
                  <a:pt x="1415018" y="1013588"/>
                  <a:pt x="1308252" y="999892"/>
                  <a:pt x="1103959" y="1006761"/>
                </a:cubicBezTo>
                <a:cubicBezTo>
                  <a:pt x="899666" y="1013630"/>
                  <a:pt x="719936" y="953140"/>
                  <a:pt x="536787" y="1006761"/>
                </a:cubicBezTo>
                <a:cubicBezTo>
                  <a:pt x="353638" y="1060382"/>
                  <a:pt x="241308" y="989151"/>
                  <a:pt x="0" y="1006761"/>
                </a:cubicBezTo>
                <a:cubicBezTo>
                  <a:pt x="43252" y="948862"/>
                  <a:pt x="134141" y="887826"/>
                  <a:pt x="241623" y="765139"/>
                </a:cubicBezTo>
                <a:cubicBezTo>
                  <a:pt x="349104" y="642452"/>
                  <a:pt x="409747" y="643814"/>
                  <a:pt x="503381" y="503381"/>
                </a:cubicBezTo>
                <a:cubicBezTo>
                  <a:pt x="401011" y="448424"/>
                  <a:pt x="380628" y="357559"/>
                  <a:pt x="261758" y="261758"/>
                </a:cubicBezTo>
                <a:cubicBezTo>
                  <a:pt x="142888" y="165957"/>
                  <a:pt x="110130" y="53632"/>
                  <a:pt x="0" y="0"/>
                </a:cubicBezTo>
                <a:close/>
              </a:path>
            </a:pathLst>
          </a:custGeom>
          <a:solidFill>
            <a:schemeClr val="bg1"/>
          </a:solidFill>
          <a:ln>
            <a:solidFill>
              <a:srgbClr val="4E8390"/>
            </a:solidFill>
            <a:extLst>
              <a:ext uri="{C807C97D-BFC1-408E-A445-0C87EB9F89A2}">
                <ask:lineSketchStyleProps xmlns:ask="http://schemas.microsoft.com/office/drawing/2018/sketchyshapes" sd="2698583034">
                  <a:prstGeom prst="chevron">
                    <a:avLst/>
                  </a:prstGeom>
                  <ask:type>
                    <ask:lineSketchScribbl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ln>
                  <a:solidFill>
                    <a:srgbClr val="4E8390"/>
                  </a:solidFill>
                </a:ln>
                <a:solidFill>
                  <a:srgbClr val="4E8390"/>
                </a:solidFill>
              </a:rPr>
              <a:t>Introduction</a:t>
            </a:r>
            <a:endParaRPr lang="he-IL" sz="2800" dirty="0">
              <a:ln>
                <a:solidFill>
                  <a:srgbClr val="4E8390"/>
                </a:solidFill>
              </a:ln>
              <a:solidFill>
                <a:srgbClr val="4E8390"/>
              </a:solidFill>
            </a:endParaRPr>
          </a:p>
        </p:txBody>
      </p:sp>
      <p:sp>
        <p:nvSpPr>
          <p:cNvPr id="7" name="חץ: סוגר זוויתי 6">
            <a:extLst>
              <a:ext uri="{FF2B5EF4-FFF2-40B4-BE49-F238E27FC236}">
                <a16:creationId xmlns:a16="http://schemas.microsoft.com/office/drawing/2014/main" id="{4F3CED62-B718-3491-7716-68386332215F}"/>
              </a:ext>
            </a:extLst>
          </p:cNvPr>
          <p:cNvSpPr/>
          <p:nvPr/>
        </p:nvSpPr>
        <p:spPr>
          <a:xfrm>
            <a:off x="3919437" y="2925620"/>
            <a:ext cx="3477875" cy="1006761"/>
          </a:xfrm>
          <a:custGeom>
            <a:avLst/>
            <a:gdLst>
              <a:gd name="connsiteX0" fmla="*/ 0 w 3477875"/>
              <a:gd name="connsiteY0" fmla="*/ 0 h 1006761"/>
              <a:gd name="connsiteX1" fmla="*/ 594899 w 3477875"/>
              <a:gd name="connsiteY1" fmla="*/ 0 h 1006761"/>
              <a:gd name="connsiteX2" fmla="*/ 1100563 w 3477875"/>
              <a:gd name="connsiteY2" fmla="*/ 0 h 1006761"/>
              <a:gd name="connsiteX3" fmla="*/ 1695462 w 3477875"/>
              <a:gd name="connsiteY3" fmla="*/ 0 h 1006761"/>
              <a:gd name="connsiteX4" fmla="*/ 2290361 w 3477875"/>
              <a:gd name="connsiteY4" fmla="*/ 0 h 1006761"/>
              <a:gd name="connsiteX5" fmla="*/ 2974495 w 3477875"/>
              <a:gd name="connsiteY5" fmla="*/ 0 h 1006761"/>
              <a:gd name="connsiteX6" fmla="*/ 3216117 w 3477875"/>
              <a:gd name="connsiteY6" fmla="*/ 241623 h 1006761"/>
              <a:gd name="connsiteX7" fmla="*/ 3477875 w 3477875"/>
              <a:gd name="connsiteY7" fmla="*/ 503381 h 1006761"/>
              <a:gd name="connsiteX8" fmla="*/ 3231219 w 3477875"/>
              <a:gd name="connsiteY8" fmla="*/ 750037 h 1006761"/>
              <a:gd name="connsiteX9" fmla="*/ 2974495 w 3477875"/>
              <a:gd name="connsiteY9" fmla="*/ 1006761 h 1006761"/>
              <a:gd name="connsiteX10" fmla="*/ 2320106 w 3477875"/>
              <a:gd name="connsiteY10" fmla="*/ 1006761 h 1006761"/>
              <a:gd name="connsiteX11" fmla="*/ 1695462 w 3477875"/>
              <a:gd name="connsiteY11" fmla="*/ 1006761 h 1006761"/>
              <a:gd name="connsiteX12" fmla="*/ 1130308 w 3477875"/>
              <a:gd name="connsiteY12" fmla="*/ 1006761 h 1006761"/>
              <a:gd name="connsiteX13" fmla="*/ 594899 w 3477875"/>
              <a:gd name="connsiteY13" fmla="*/ 1006761 h 1006761"/>
              <a:gd name="connsiteX14" fmla="*/ 0 w 3477875"/>
              <a:gd name="connsiteY14" fmla="*/ 1006761 h 1006761"/>
              <a:gd name="connsiteX15" fmla="*/ 246657 w 3477875"/>
              <a:gd name="connsiteY15" fmla="*/ 760105 h 1006761"/>
              <a:gd name="connsiteX16" fmla="*/ 503381 w 3477875"/>
              <a:gd name="connsiteY16" fmla="*/ 503381 h 1006761"/>
              <a:gd name="connsiteX17" fmla="*/ 256724 w 3477875"/>
              <a:gd name="connsiteY17" fmla="*/ 256724 h 1006761"/>
              <a:gd name="connsiteX18" fmla="*/ 0 w 3477875"/>
              <a:gd name="connsiteY18"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77875" h="1006761" fill="none" extrusionOk="0">
                <a:moveTo>
                  <a:pt x="0" y="0"/>
                </a:moveTo>
                <a:cubicBezTo>
                  <a:pt x="223720" y="-19436"/>
                  <a:pt x="436593" y="65065"/>
                  <a:pt x="594899" y="0"/>
                </a:cubicBezTo>
                <a:cubicBezTo>
                  <a:pt x="753205" y="-65065"/>
                  <a:pt x="885513" y="42630"/>
                  <a:pt x="1100563" y="0"/>
                </a:cubicBezTo>
                <a:cubicBezTo>
                  <a:pt x="1315613" y="-42630"/>
                  <a:pt x="1414447" y="64700"/>
                  <a:pt x="1695462" y="0"/>
                </a:cubicBezTo>
                <a:cubicBezTo>
                  <a:pt x="1976477" y="-64700"/>
                  <a:pt x="2075106" y="24978"/>
                  <a:pt x="2290361" y="0"/>
                </a:cubicBezTo>
                <a:cubicBezTo>
                  <a:pt x="2505616" y="-24978"/>
                  <a:pt x="2817646" y="77356"/>
                  <a:pt x="2974495" y="0"/>
                </a:cubicBezTo>
                <a:cubicBezTo>
                  <a:pt x="3054327" y="30287"/>
                  <a:pt x="3118754" y="178352"/>
                  <a:pt x="3216117" y="241623"/>
                </a:cubicBezTo>
                <a:cubicBezTo>
                  <a:pt x="3313480" y="304894"/>
                  <a:pt x="3400593" y="470014"/>
                  <a:pt x="3477875" y="503381"/>
                </a:cubicBezTo>
                <a:cubicBezTo>
                  <a:pt x="3417689" y="589620"/>
                  <a:pt x="3282916" y="693733"/>
                  <a:pt x="3231219" y="750037"/>
                </a:cubicBezTo>
                <a:cubicBezTo>
                  <a:pt x="3179522" y="806341"/>
                  <a:pt x="3050698" y="902394"/>
                  <a:pt x="2974495" y="1006761"/>
                </a:cubicBezTo>
                <a:cubicBezTo>
                  <a:pt x="2835330" y="1034595"/>
                  <a:pt x="2541295" y="956332"/>
                  <a:pt x="2320106" y="1006761"/>
                </a:cubicBezTo>
                <a:cubicBezTo>
                  <a:pt x="2098917" y="1057190"/>
                  <a:pt x="1934936" y="961844"/>
                  <a:pt x="1695462" y="1006761"/>
                </a:cubicBezTo>
                <a:cubicBezTo>
                  <a:pt x="1455988" y="1051678"/>
                  <a:pt x="1362166" y="940128"/>
                  <a:pt x="1130308" y="1006761"/>
                </a:cubicBezTo>
                <a:cubicBezTo>
                  <a:pt x="898450" y="1073394"/>
                  <a:pt x="834338" y="953526"/>
                  <a:pt x="594899" y="1006761"/>
                </a:cubicBezTo>
                <a:cubicBezTo>
                  <a:pt x="355460" y="1059996"/>
                  <a:pt x="157211" y="965535"/>
                  <a:pt x="0" y="1006761"/>
                </a:cubicBezTo>
                <a:cubicBezTo>
                  <a:pt x="67053" y="909804"/>
                  <a:pt x="157850" y="904595"/>
                  <a:pt x="246657" y="760105"/>
                </a:cubicBezTo>
                <a:cubicBezTo>
                  <a:pt x="335464" y="615615"/>
                  <a:pt x="447035" y="611621"/>
                  <a:pt x="503381" y="503381"/>
                </a:cubicBezTo>
                <a:cubicBezTo>
                  <a:pt x="433519" y="448335"/>
                  <a:pt x="337019" y="278689"/>
                  <a:pt x="256724" y="256724"/>
                </a:cubicBezTo>
                <a:cubicBezTo>
                  <a:pt x="176429" y="234759"/>
                  <a:pt x="109676" y="85064"/>
                  <a:pt x="0" y="0"/>
                </a:cubicBezTo>
                <a:close/>
              </a:path>
              <a:path w="3477875" h="1006761" stroke="0" extrusionOk="0">
                <a:moveTo>
                  <a:pt x="0" y="0"/>
                </a:moveTo>
                <a:cubicBezTo>
                  <a:pt x="212255" y="-52440"/>
                  <a:pt x="332301" y="30409"/>
                  <a:pt x="535409" y="0"/>
                </a:cubicBezTo>
                <a:cubicBezTo>
                  <a:pt x="738517" y="-30409"/>
                  <a:pt x="889429" y="58674"/>
                  <a:pt x="1041073" y="0"/>
                </a:cubicBezTo>
                <a:cubicBezTo>
                  <a:pt x="1192717" y="-58674"/>
                  <a:pt x="1458321" y="13667"/>
                  <a:pt x="1665717" y="0"/>
                </a:cubicBezTo>
                <a:cubicBezTo>
                  <a:pt x="1873113" y="-13667"/>
                  <a:pt x="2092577" y="54040"/>
                  <a:pt x="2201126" y="0"/>
                </a:cubicBezTo>
                <a:cubicBezTo>
                  <a:pt x="2309675" y="-54040"/>
                  <a:pt x="2799621" y="82206"/>
                  <a:pt x="2974495" y="0"/>
                </a:cubicBezTo>
                <a:cubicBezTo>
                  <a:pt x="3086129" y="79641"/>
                  <a:pt x="3131286" y="201580"/>
                  <a:pt x="3216117" y="241623"/>
                </a:cubicBezTo>
                <a:cubicBezTo>
                  <a:pt x="3300949" y="281666"/>
                  <a:pt x="3337166" y="390099"/>
                  <a:pt x="3477875" y="503381"/>
                </a:cubicBezTo>
                <a:cubicBezTo>
                  <a:pt x="3442260" y="580333"/>
                  <a:pt x="3280862" y="646825"/>
                  <a:pt x="3226185" y="755071"/>
                </a:cubicBezTo>
                <a:cubicBezTo>
                  <a:pt x="3171508" y="863317"/>
                  <a:pt x="3063132" y="895517"/>
                  <a:pt x="2974495" y="1006761"/>
                </a:cubicBezTo>
                <a:cubicBezTo>
                  <a:pt x="2685794" y="1079757"/>
                  <a:pt x="2636792" y="985025"/>
                  <a:pt x="2320106" y="1006761"/>
                </a:cubicBezTo>
                <a:cubicBezTo>
                  <a:pt x="2003420" y="1028497"/>
                  <a:pt x="2047986" y="952523"/>
                  <a:pt x="1784697" y="1006761"/>
                </a:cubicBezTo>
                <a:cubicBezTo>
                  <a:pt x="1521408" y="1060999"/>
                  <a:pt x="1414931" y="981408"/>
                  <a:pt x="1160053" y="1006761"/>
                </a:cubicBezTo>
                <a:cubicBezTo>
                  <a:pt x="905175" y="1032114"/>
                  <a:pt x="781282" y="958225"/>
                  <a:pt x="654389" y="1006761"/>
                </a:cubicBezTo>
                <a:cubicBezTo>
                  <a:pt x="527496" y="1055297"/>
                  <a:pt x="258904" y="932509"/>
                  <a:pt x="0" y="1006761"/>
                </a:cubicBezTo>
                <a:cubicBezTo>
                  <a:pt x="48099" y="918869"/>
                  <a:pt x="196387" y="867235"/>
                  <a:pt x="261758" y="745003"/>
                </a:cubicBezTo>
                <a:cubicBezTo>
                  <a:pt x="327129" y="622771"/>
                  <a:pt x="416080" y="605495"/>
                  <a:pt x="503381" y="503381"/>
                </a:cubicBezTo>
                <a:cubicBezTo>
                  <a:pt x="431476" y="439580"/>
                  <a:pt x="401951" y="355431"/>
                  <a:pt x="266792" y="266792"/>
                </a:cubicBezTo>
                <a:cubicBezTo>
                  <a:pt x="131633" y="178153"/>
                  <a:pt x="77289" y="72150"/>
                  <a:pt x="0" y="0"/>
                </a:cubicBezTo>
                <a:close/>
              </a:path>
            </a:pathLst>
          </a:custGeom>
          <a:solidFill>
            <a:schemeClr val="bg1"/>
          </a:solidFill>
          <a:ln>
            <a:solidFill>
              <a:schemeClr val="bg1"/>
            </a:solidFill>
            <a:extLst>
              <a:ext uri="{C807C97D-BFC1-408E-A445-0C87EB9F89A2}">
                <ask:lineSketchStyleProps xmlns:ask="http://schemas.microsoft.com/office/drawing/2018/sketchyshapes" sd="2698583034">
                  <a:prstGeom prst="chevron">
                    <a:avLst/>
                  </a:prstGeom>
                  <ask:type>
                    <ask:lineSketchScribble/>
                  </ask:type>
                </ask:lineSketchStyleProps>
              </a:ext>
            </a:extLst>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solidFill>
                  <a:srgbClr val="D4B186"/>
                </a:solidFill>
                <a:latin typeface="Amasis MT Pro Black" panose="02040A04050005020304" pitchFamily="18" charset="0"/>
              </a:rPr>
              <a:t>Background</a:t>
            </a:r>
            <a:endParaRPr lang="he-IL" sz="2800" dirty="0">
              <a:solidFill>
                <a:srgbClr val="D4B186"/>
              </a:solidFill>
              <a:latin typeface="Amasis MT Pro Black" panose="02040A04050005020304" pitchFamily="18" charset="0"/>
            </a:endParaRPr>
          </a:p>
        </p:txBody>
      </p:sp>
      <p:sp>
        <p:nvSpPr>
          <p:cNvPr id="8" name="חץ: סוגר זוויתי 7">
            <a:extLst>
              <a:ext uri="{FF2B5EF4-FFF2-40B4-BE49-F238E27FC236}">
                <a16:creationId xmlns:a16="http://schemas.microsoft.com/office/drawing/2014/main" id="{2B6CD9A5-1FE2-3D4C-8BD5-C75498568E4C}"/>
              </a:ext>
            </a:extLst>
          </p:cNvPr>
          <p:cNvSpPr/>
          <p:nvPr/>
        </p:nvSpPr>
        <p:spPr>
          <a:xfrm>
            <a:off x="7218571" y="2925620"/>
            <a:ext cx="4733287" cy="1006761"/>
          </a:xfrm>
          <a:custGeom>
            <a:avLst/>
            <a:gdLst>
              <a:gd name="connsiteX0" fmla="*/ 0 w 4733287"/>
              <a:gd name="connsiteY0" fmla="*/ 0 h 1006761"/>
              <a:gd name="connsiteX1" fmla="*/ 444140 w 4733287"/>
              <a:gd name="connsiteY1" fmla="*/ 0 h 1006761"/>
              <a:gd name="connsiteX2" fmla="*/ 1015178 w 4733287"/>
              <a:gd name="connsiteY2" fmla="*/ 0 h 1006761"/>
              <a:gd name="connsiteX3" fmla="*/ 1628514 w 4733287"/>
              <a:gd name="connsiteY3" fmla="*/ 0 h 1006761"/>
              <a:gd name="connsiteX4" fmla="*/ 2114954 w 4733287"/>
              <a:gd name="connsiteY4" fmla="*/ 0 h 1006761"/>
              <a:gd name="connsiteX5" fmla="*/ 2559094 w 4733287"/>
              <a:gd name="connsiteY5" fmla="*/ 0 h 1006761"/>
              <a:gd name="connsiteX6" fmla="*/ 3172430 w 4733287"/>
              <a:gd name="connsiteY6" fmla="*/ 0 h 1006761"/>
              <a:gd name="connsiteX7" fmla="*/ 3743468 w 4733287"/>
              <a:gd name="connsiteY7" fmla="*/ 0 h 1006761"/>
              <a:gd name="connsiteX8" fmla="*/ 4229907 w 4733287"/>
              <a:gd name="connsiteY8" fmla="*/ 0 h 1006761"/>
              <a:gd name="connsiteX9" fmla="*/ 4471529 w 4733287"/>
              <a:gd name="connsiteY9" fmla="*/ 241623 h 1006761"/>
              <a:gd name="connsiteX10" fmla="*/ 4733287 w 4733287"/>
              <a:gd name="connsiteY10" fmla="*/ 503381 h 1006761"/>
              <a:gd name="connsiteX11" fmla="*/ 4476563 w 4733287"/>
              <a:gd name="connsiteY11" fmla="*/ 760105 h 1006761"/>
              <a:gd name="connsiteX12" fmla="*/ 4229907 w 4733287"/>
              <a:gd name="connsiteY12" fmla="*/ 1006761 h 1006761"/>
              <a:gd name="connsiteX13" fmla="*/ 3828066 w 4733287"/>
              <a:gd name="connsiteY13" fmla="*/ 1006761 h 1006761"/>
              <a:gd name="connsiteX14" fmla="*/ 3214729 w 4733287"/>
              <a:gd name="connsiteY14" fmla="*/ 1006761 h 1006761"/>
              <a:gd name="connsiteX15" fmla="*/ 2812888 w 4733287"/>
              <a:gd name="connsiteY15" fmla="*/ 1006761 h 1006761"/>
              <a:gd name="connsiteX16" fmla="*/ 2284150 w 4733287"/>
              <a:gd name="connsiteY16" fmla="*/ 1006761 h 1006761"/>
              <a:gd name="connsiteX17" fmla="*/ 1713112 w 4733287"/>
              <a:gd name="connsiteY17" fmla="*/ 1006761 h 1006761"/>
              <a:gd name="connsiteX18" fmla="*/ 1099776 w 4733287"/>
              <a:gd name="connsiteY18" fmla="*/ 1006761 h 1006761"/>
              <a:gd name="connsiteX19" fmla="*/ 486439 w 4733287"/>
              <a:gd name="connsiteY19" fmla="*/ 1006761 h 1006761"/>
              <a:gd name="connsiteX20" fmla="*/ 0 w 4733287"/>
              <a:gd name="connsiteY20" fmla="*/ 1006761 h 1006761"/>
              <a:gd name="connsiteX21" fmla="*/ 261758 w 4733287"/>
              <a:gd name="connsiteY21" fmla="*/ 745003 h 1006761"/>
              <a:gd name="connsiteX22" fmla="*/ 503381 w 4733287"/>
              <a:gd name="connsiteY22" fmla="*/ 503381 h 1006761"/>
              <a:gd name="connsiteX23" fmla="*/ 241623 w 4733287"/>
              <a:gd name="connsiteY23" fmla="*/ 241623 h 1006761"/>
              <a:gd name="connsiteX24" fmla="*/ 0 w 4733287"/>
              <a:gd name="connsiteY24" fmla="*/ 0 h 10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33287" h="1006761" fill="none" extrusionOk="0">
                <a:moveTo>
                  <a:pt x="0" y="0"/>
                </a:moveTo>
                <a:cubicBezTo>
                  <a:pt x="201994" y="-44221"/>
                  <a:pt x="327457" y="33433"/>
                  <a:pt x="444140" y="0"/>
                </a:cubicBezTo>
                <a:cubicBezTo>
                  <a:pt x="560823" y="-33433"/>
                  <a:pt x="884863" y="62024"/>
                  <a:pt x="1015178" y="0"/>
                </a:cubicBezTo>
                <a:cubicBezTo>
                  <a:pt x="1145493" y="-62024"/>
                  <a:pt x="1389419" y="65897"/>
                  <a:pt x="1628514" y="0"/>
                </a:cubicBezTo>
                <a:cubicBezTo>
                  <a:pt x="1867609" y="-65897"/>
                  <a:pt x="1986344" y="22641"/>
                  <a:pt x="2114954" y="0"/>
                </a:cubicBezTo>
                <a:cubicBezTo>
                  <a:pt x="2243564" y="-22641"/>
                  <a:pt x="2436607" y="41951"/>
                  <a:pt x="2559094" y="0"/>
                </a:cubicBezTo>
                <a:cubicBezTo>
                  <a:pt x="2681581" y="-41951"/>
                  <a:pt x="2991529" y="24435"/>
                  <a:pt x="3172430" y="0"/>
                </a:cubicBezTo>
                <a:cubicBezTo>
                  <a:pt x="3353331" y="-24435"/>
                  <a:pt x="3496952" y="49753"/>
                  <a:pt x="3743468" y="0"/>
                </a:cubicBezTo>
                <a:cubicBezTo>
                  <a:pt x="3989984" y="-49753"/>
                  <a:pt x="3987191" y="29140"/>
                  <a:pt x="4229907" y="0"/>
                </a:cubicBezTo>
                <a:cubicBezTo>
                  <a:pt x="4318168" y="62231"/>
                  <a:pt x="4356926" y="153125"/>
                  <a:pt x="4471529" y="241623"/>
                </a:cubicBezTo>
                <a:cubicBezTo>
                  <a:pt x="4586132" y="330121"/>
                  <a:pt x="4638619" y="440253"/>
                  <a:pt x="4733287" y="503381"/>
                </a:cubicBezTo>
                <a:cubicBezTo>
                  <a:pt x="4632427" y="630500"/>
                  <a:pt x="4522225" y="671695"/>
                  <a:pt x="4476563" y="760105"/>
                </a:cubicBezTo>
                <a:cubicBezTo>
                  <a:pt x="4430901" y="848515"/>
                  <a:pt x="4261570" y="925962"/>
                  <a:pt x="4229907" y="1006761"/>
                </a:cubicBezTo>
                <a:cubicBezTo>
                  <a:pt x="4139988" y="1016753"/>
                  <a:pt x="4012013" y="969883"/>
                  <a:pt x="3828066" y="1006761"/>
                </a:cubicBezTo>
                <a:cubicBezTo>
                  <a:pt x="3644119" y="1043639"/>
                  <a:pt x="3349956" y="942055"/>
                  <a:pt x="3214729" y="1006761"/>
                </a:cubicBezTo>
                <a:cubicBezTo>
                  <a:pt x="3079502" y="1071467"/>
                  <a:pt x="2994936" y="976634"/>
                  <a:pt x="2812888" y="1006761"/>
                </a:cubicBezTo>
                <a:cubicBezTo>
                  <a:pt x="2630840" y="1036888"/>
                  <a:pt x="2472662" y="953732"/>
                  <a:pt x="2284150" y="1006761"/>
                </a:cubicBezTo>
                <a:cubicBezTo>
                  <a:pt x="2095638" y="1059790"/>
                  <a:pt x="1837914" y="980371"/>
                  <a:pt x="1713112" y="1006761"/>
                </a:cubicBezTo>
                <a:cubicBezTo>
                  <a:pt x="1588310" y="1033151"/>
                  <a:pt x="1357374" y="964183"/>
                  <a:pt x="1099776" y="1006761"/>
                </a:cubicBezTo>
                <a:cubicBezTo>
                  <a:pt x="842178" y="1049339"/>
                  <a:pt x="653324" y="957940"/>
                  <a:pt x="486439" y="1006761"/>
                </a:cubicBezTo>
                <a:cubicBezTo>
                  <a:pt x="319554" y="1055582"/>
                  <a:pt x="235609" y="999962"/>
                  <a:pt x="0" y="1006761"/>
                </a:cubicBezTo>
                <a:cubicBezTo>
                  <a:pt x="36982" y="914071"/>
                  <a:pt x="216014" y="850065"/>
                  <a:pt x="261758" y="745003"/>
                </a:cubicBezTo>
                <a:cubicBezTo>
                  <a:pt x="307503" y="639941"/>
                  <a:pt x="434048" y="582096"/>
                  <a:pt x="503381" y="503381"/>
                </a:cubicBezTo>
                <a:cubicBezTo>
                  <a:pt x="356067" y="403424"/>
                  <a:pt x="371983" y="355852"/>
                  <a:pt x="241623" y="241623"/>
                </a:cubicBezTo>
                <a:cubicBezTo>
                  <a:pt x="111263" y="127394"/>
                  <a:pt x="118604" y="107818"/>
                  <a:pt x="0" y="0"/>
                </a:cubicBezTo>
                <a:close/>
              </a:path>
              <a:path w="4733287" h="1006761" stroke="0" extrusionOk="0">
                <a:moveTo>
                  <a:pt x="0" y="0"/>
                </a:moveTo>
                <a:cubicBezTo>
                  <a:pt x="138559" y="-14385"/>
                  <a:pt x="249271" y="18831"/>
                  <a:pt x="444140" y="0"/>
                </a:cubicBezTo>
                <a:cubicBezTo>
                  <a:pt x="639009" y="-18831"/>
                  <a:pt x="655141" y="11664"/>
                  <a:pt x="845981" y="0"/>
                </a:cubicBezTo>
                <a:cubicBezTo>
                  <a:pt x="1036821" y="-11664"/>
                  <a:pt x="1250417" y="66841"/>
                  <a:pt x="1417019" y="0"/>
                </a:cubicBezTo>
                <a:cubicBezTo>
                  <a:pt x="1583621" y="-66841"/>
                  <a:pt x="1722759" y="27342"/>
                  <a:pt x="1861159" y="0"/>
                </a:cubicBezTo>
                <a:cubicBezTo>
                  <a:pt x="1999559" y="-27342"/>
                  <a:pt x="2141687" y="18253"/>
                  <a:pt x="2263000" y="0"/>
                </a:cubicBezTo>
                <a:cubicBezTo>
                  <a:pt x="2384313" y="-18253"/>
                  <a:pt x="2589514" y="24352"/>
                  <a:pt x="2707140" y="0"/>
                </a:cubicBezTo>
                <a:cubicBezTo>
                  <a:pt x="2824766" y="-24352"/>
                  <a:pt x="3168662" y="23608"/>
                  <a:pt x="3320477" y="0"/>
                </a:cubicBezTo>
                <a:cubicBezTo>
                  <a:pt x="3472292" y="-23608"/>
                  <a:pt x="3794925" y="51905"/>
                  <a:pt x="4229907" y="0"/>
                </a:cubicBezTo>
                <a:cubicBezTo>
                  <a:pt x="4303047" y="53644"/>
                  <a:pt x="4358260" y="170949"/>
                  <a:pt x="4481597" y="251691"/>
                </a:cubicBezTo>
                <a:cubicBezTo>
                  <a:pt x="4604934" y="332433"/>
                  <a:pt x="4673445" y="446429"/>
                  <a:pt x="4733287" y="503381"/>
                </a:cubicBezTo>
                <a:cubicBezTo>
                  <a:pt x="4695614" y="600231"/>
                  <a:pt x="4557827" y="674710"/>
                  <a:pt x="4481597" y="755071"/>
                </a:cubicBezTo>
                <a:cubicBezTo>
                  <a:pt x="4405367" y="835432"/>
                  <a:pt x="4319910" y="877979"/>
                  <a:pt x="4229907" y="1006761"/>
                </a:cubicBezTo>
                <a:cubicBezTo>
                  <a:pt x="4037097" y="1040089"/>
                  <a:pt x="3990794" y="1000036"/>
                  <a:pt x="3828066" y="1006761"/>
                </a:cubicBezTo>
                <a:cubicBezTo>
                  <a:pt x="3665338" y="1013486"/>
                  <a:pt x="3572429" y="971181"/>
                  <a:pt x="3341627" y="1006761"/>
                </a:cubicBezTo>
                <a:cubicBezTo>
                  <a:pt x="3110825" y="1042341"/>
                  <a:pt x="2880728" y="969876"/>
                  <a:pt x="2728290" y="1006761"/>
                </a:cubicBezTo>
                <a:cubicBezTo>
                  <a:pt x="2575852" y="1043646"/>
                  <a:pt x="2367668" y="955523"/>
                  <a:pt x="2157253" y="1006761"/>
                </a:cubicBezTo>
                <a:cubicBezTo>
                  <a:pt x="1946838" y="1057999"/>
                  <a:pt x="1903976" y="954369"/>
                  <a:pt x="1713112" y="1006761"/>
                </a:cubicBezTo>
                <a:cubicBezTo>
                  <a:pt x="1522248" y="1059153"/>
                  <a:pt x="1408234" y="954145"/>
                  <a:pt x="1268972" y="1006761"/>
                </a:cubicBezTo>
                <a:cubicBezTo>
                  <a:pt x="1129710" y="1059377"/>
                  <a:pt x="801106" y="985187"/>
                  <a:pt x="655636" y="1006761"/>
                </a:cubicBezTo>
                <a:cubicBezTo>
                  <a:pt x="510166" y="1028335"/>
                  <a:pt x="156458" y="951044"/>
                  <a:pt x="0" y="1006761"/>
                </a:cubicBezTo>
                <a:cubicBezTo>
                  <a:pt x="114418" y="874628"/>
                  <a:pt x="160407" y="884452"/>
                  <a:pt x="256724" y="750037"/>
                </a:cubicBezTo>
                <a:cubicBezTo>
                  <a:pt x="353041" y="615622"/>
                  <a:pt x="399386" y="626843"/>
                  <a:pt x="503381" y="503381"/>
                </a:cubicBezTo>
                <a:cubicBezTo>
                  <a:pt x="408544" y="414344"/>
                  <a:pt x="336573" y="297628"/>
                  <a:pt x="241623" y="241623"/>
                </a:cubicBezTo>
                <a:cubicBezTo>
                  <a:pt x="146673" y="185618"/>
                  <a:pt x="89680" y="83928"/>
                  <a:pt x="0" y="0"/>
                </a:cubicBezTo>
                <a:close/>
              </a:path>
            </a:pathLst>
          </a:custGeom>
          <a:solidFill>
            <a:schemeClr val="bg1"/>
          </a:solidFill>
          <a:ln>
            <a:solidFill>
              <a:srgbClr val="4E8390"/>
            </a:solidFill>
            <a:extLst>
              <a:ext uri="{C807C97D-BFC1-408E-A445-0C87EB9F89A2}">
                <ask:lineSketchStyleProps xmlns:ask="http://schemas.microsoft.com/office/drawing/2018/sketchyshapes" sd="2698583034">
                  <a:prstGeom prst="chevr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ln>
                  <a:solidFill>
                    <a:srgbClr val="4E8390"/>
                  </a:solidFill>
                </a:ln>
                <a:solidFill>
                  <a:srgbClr val="4E8390"/>
                </a:solidFill>
              </a:rPr>
              <a:t>Proposed Approach</a:t>
            </a:r>
            <a:endParaRPr lang="he-IL" sz="2800" dirty="0">
              <a:ln>
                <a:solidFill>
                  <a:srgbClr val="4E8390"/>
                </a:solidFill>
              </a:ln>
              <a:solidFill>
                <a:srgbClr val="4E8390"/>
              </a:solidFill>
            </a:endParaRPr>
          </a:p>
        </p:txBody>
      </p:sp>
    </p:spTree>
    <p:extLst>
      <p:ext uri="{BB962C8B-B14F-4D97-AF65-F5344CB8AC3E}">
        <p14:creationId xmlns:p14="http://schemas.microsoft.com/office/powerpoint/2010/main" val="2030306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For every Gaussian component </a:t>
                </a:r>
                <a14:m>
                  <m:oMath xmlns:m="http://schemas.openxmlformats.org/officeDocument/2006/math">
                    <m:r>
                      <a:rPr lang="en-US" i="1" dirty="0" smtClean="0">
                        <a:latin typeface="Cambria Math" panose="02040503050406030204" pitchFamily="18" charset="0"/>
                      </a:rPr>
                      <m:t>𝑗</m:t>
                    </m:r>
                  </m:oMath>
                </a14:m>
                <a:r>
                  <a:rPr lang="en-US" dirty="0"/>
                  <a:t>, each node </a:t>
                </a:r>
                <a14:m>
                  <m:oMath xmlns:m="http://schemas.openxmlformats.org/officeDocument/2006/math">
                    <m:r>
                      <a:rPr lang="en-US" i="1" dirty="0" smtClean="0">
                        <a:latin typeface="Cambria Math" panose="02040503050406030204" pitchFamily="18" charset="0"/>
                      </a:rPr>
                      <m:t>𝑖</m:t>
                    </m:r>
                  </m:oMath>
                </a14:m>
                <a:r>
                  <a:rPr lang="en-US" dirty="0"/>
                  <a:t> computes the following intermediate updates:</a:t>
                </a:r>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𝑎</m:t>
                          </m:r>
                        </m:e>
                        <m:sub>
                          <m:r>
                            <a:rPr lang="en-US" b="0" i="1" dirty="0" smtClean="0">
                              <a:latin typeface="Cambria Math" panose="02040503050406030204" pitchFamily="18" charset="0"/>
                            </a:rPr>
                            <m:t>𝑖𝑗</m:t>
                          </m:r>
                        </m:sub>
                        <m:sup>
                          <m:r>
                            <a:rPr lang="en-US" i="1" dirty="0">
                              <a:latin typeface="Cambria Math" panose="02040503050406030204" pitchFamily="18" charset="0"/>
                            </a:rPr>
                            <m:t>𝑡</m:t>
                          </m:r>
                        </m:sup>
                      </m:sSubSup>
                      <m:r>
                        <a:rPr lang="en-US" i="1" dirty="0">
                          <a:latin typeface="Cambria Math" panose="02040503050406030204" pitchFamily="18" charset="0"/>
                        </a:rPr>
                        <m:t> = </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oMath>
                  </m:oMathPara>
                </a14:m>
                <a:endParaRPr lang="en-US" dirty="0"/>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𝑏</m:t>
                          </m:r>
                        </m:e>
                        <m:sub>
                          <m:r>
                            <a:rPr lang="en-US" b="0" i="1" dirty="0" smtClean="0">
                              <a:latin typeface="Cambria Math" panose="02040503050406030204" pitchFamily="18" charset="0"/>
                            </a:rPr>
                            <m:t>𝑖𝑗</m:t>
                          </m:r>
                        </m:sub>
                        <m:sup>
                          <m:r>
                            <a:rPr lang="en-US" i="1" dirty="0" smtClean="0">
                              <a:latin typeface="Cambria Math" panose="02040503050406030204" pitchFamily="18" charset="0"/>
                            </a:rPr>
                            <m:t>𝑡</m:t>
                          </m:r>
                        </m:sup>
                      </m:sSubSup>
                      <m:r>
                        <a:rPr lang="en-US" i="1" dirty="0">
                          <a:latin typeface="Cambria Math" panose="02040503050406030204" pitchFamily="18" charset="0"/>
                        </a:rPr>
                        <m:t>= </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smtClean="0">
                              <a:latin typeface="Cambria Math" panose="02040503050406030204" pitchFamily="18" charset="0"/>
                            </a:rPr>
                            <m:t>𝑖</m:t>
                          </m:r>
                        </m:sub>
                      </m:sSub>
                    </m:oMath>
                  </m:oMathPara>
                </a14:m>
                <a:endParaRPr lang="en-US" dirty="0"/>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𝑐</m:t>
                          </m:r>
                        </m:e>
                        <m:sub>
                          <m:r>
                            <a:rPr lang="en-US" b="0" i="1" dirty="0" smtClean="0">
                              <a:latin typeface="Cambria Math" panose="02040503050406030204" pitchFamily="18" charset="0"/>
                            </a:rPr>
                            <m:t>𝑖𝑗</m:t>
                          </m:r>
                        </m:sub>
                        <m:sup>
                          <m:r>
                            <a:rPr lang="en-US" i="1" dirty="0">
                              <a:latin typeface="Cambria Math" panose="02040503050406030204" pitchFamily="18" charset="0"/>
                            </a:rPr>
                            <m:t>𝑡</m:t>
                          </m:r>
                        </m:sup>
                      </m:sSubSup>
                      <m:r>
                        <a:rPr lang="en-US" i="1" dirty="0">
                          <a:latin typeface="Cambria Math" panose="02040503050406030204" pitchFamily="18" charset="0"/>
                        </a:rPr>
                        <m:t>= </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r>
                            <a:rPr lang="en-US" i="1" dirty="0">
                              <a:latin typeface="Cambria Math" panose="02040503050406030204" pitchFamily="18" charset="0"/>
                            </a:rPr>
                            <m:t>− </m:t>
                          </m:r>
                          <m:sSubSup>
                            <m:sSubSupPr>
                              <m:ctrlPr>
                                <a:rPr lang="en-US" i="1" dirty="0" err="1">
                                  <a:latin typeface="Cambria Math" panose="02040503050406030204" pitchFamily="18" charset="0"/>
                                </a:rPr>
                              </m:ctrlPr>
                            </m:sSubSupPr>
                            <m:e>
                              <m:r>
                                <a:rPr lang="en-US" i="1" dirty="0" smtClean="0">
                                  <a:latin typeface="Cambria Math" panose="02040503050406030204" pitchFamily="18" charset="0"/>
                                </a:rPr>
                                <m:t>𝜇</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r>
                                <a:rPr lang="en-US" i="1" dirty="0">
                                  <a:latin typeface="Cambria Math" panose="02040503050406030204" pitchFamily="18" charset="0"/>
                                </a:rPr>
                                <m:t>− </m:t>
                              </m:r>
                              <m:sSubSup>
                                <m:sSubSupPr>
                                  <m:ctrlPr>
                                    <a:rPr lang="en-US" i="1" dirty="0" err="1">
                                      <a:latin typeface="Cambria Math" panose="02040503050406030204" pitchFamily="18" charset="0"/>
                                    </a:rPr>
                                  </m:ctrlPr>
                                </m:sSubSupPr>
                                <m:e>
                                  <m:r>
                                    <a:rPr lang="en-US" i="1" dirty="0" smtClean="0">
                                      <a:latin typeface="Cambria Math" panose="02040503050406030204" pitchFamily="18" charset="0"/>
                                    </a:rPr>
                                    <m:t>𝜇</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e>
                        <m:sup>
                          <m:r>
                            <a:rPr lang="en-US" i="1" dirty="0" smtClean="0">
                              <a:latin typeface="Cambria Math" panose="02040503050406030204" pitchFamily="18" charset="0"/>
                            </a:rPr>
                            <m:t>⊤</m:t>
                          </m:r>
                        </m:sup>
                      </m:sSup>
                    </m:oMath>
                  </m:oMathPara>
                </a14:m>
                <a:endParaRPr lang="en-US"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F26ECEC-BEF1-8AF3-31CB-87B2A6EF5863}"/>
              </a:ext>
            </a:extLst>
          </p:cNvPr>
          <p:cNvSpPr/>
          <p:nvPr/>
        </p:nvSpPr>
        <p:spPr>
          <a:xfrm>
            <a:off x="3698473" y="365125"/>
            <a:ext cx="4795054"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84719C2D-C20C-B1F8-9820-D7ACD520B4EE}"/>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The Algorithm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2701763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All the above updates can also be computed locally at node </a:t>
                </a:r>
                <a14:m>
                  <m:oMath xmlns:m="http://schemas.openxmlformats.org/officeDocument/2006/math">
                    <m:r>
                      <a:rPr lang="en-US" i="1" dirty="0" smtClean="0">
                        <a:latin typeface="Cambria Math" panose="02040503050406030204" pitchFamily="18" charset="0"/>
                      </a:rPr>
                      <m:t>𝑖</m:t>
                    </m:r>
                  </m:oMath>
                </a14:m>
                <a:r>
                  <a:rPr lang="en-US" dirty="0"/>
                  <a:t>, and then the node can compute its intermediate updates vector:</a:t>
                </a:r>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𝑣</m:t>
                          </m:r>
                        </m:e>
                        <m:sub>
                          <m:r>
                            <a:rPr lang="en-US" b="0" i="1" dirty="0" smtClean="0">
                              <a:latin typeface="Cambria Math" panose="02040503050406030204" pitchFamily="18" charset="0"/>
                            </a:rPr>
                            <m:t>𝑖𝑗</m:t>
                          </m:r>
                        </m:sub>
                        <m:sup>
                          <m:r>
                            <a:rPr lang="en-US" i="1" dirty="0">
                              <a:latin typeface="Cambria Math" panose="02040503050406030204" pitchFamily="18" charset="0"/>
                            </a:rPr>
                            <m:t>𝑡</m:t>
                          </m:r>
                        </m:sup>
                      </m:sSubSup>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bSup>
                            <m:sSubSupPr>
                              <m:ctrlPr>
                                <a:rPr lang="en-US" i="1" dirty="0">
                                  <a:latin typeface="Cambria Math" panose="02040503050406030204" pitchFamily="18" charset="0"/>
                                </a:rPr>
                              </m:ctrlPr>
                            </m:sSubSupPr>
                            <m:e>
                              <m:r>
                                <a:rPr lang="en-US" i="1" dirty="0">
                                  <a:latin typeface="Cambria Math" panose="02040503050406030204" pitchFamily="18" charset="0"/>
                                </a:rPr>
                                <m:t>𝑎</m:t>
                              </m:r>
                            </m:e>
                            <m:sub>
                              <m:r>
                                <a:rPr lang="en-US" b="0" i="1" dirty="0" smtClean="0">
                                  <a:latin typeface="Cambria Math" panose="02040503050406030204" pitchFamily="18" charset="0"/>
                                </a:rPr>
                                <m:t>𝑖𝑗</m:t>
                              </m:r>
                            </m:sub>
                            <m:sup>
                              <m:r>
                                <a:rPr lang="en-US" i="1" dirty="0">
                                  <a:latin typeface="Cambria Math" panose="02040503050406030204" pitchFamily="18" charset="0"/>
                                </a:rPr>
                                <m:t>𝑡</m:t>
                              </m:r>
                            </m:sup>
                          </m:sSubSup>
                          <m:r>
                            <a:rPr lang="en-US" i="1" dirty="0">
                              <a:latin typeface="Cambria Math" panose="02040503050406030204" pitchFamily="18" charset="0"/>
                            </a:rPr>
                            <m:t>,  </m:t>
                          </m:r>
                          <m:sSubSup>
                            <m:sSubSupPr>
                              <m:ctrlPr>
                                <a:rPr lang="en-US" i="1" dirty="0">
                                  <a:latin typeface="Cambria Math" panose="02040503050406030204" pitchFamily="18" charset="0"/>
                                </a:rPr>
                              </m:ctrlPr>
                            </m:sSubSupPr>
                            <m:e>
                              <m:r>
                                <a:rPr lang="en-US" i="1" dirty="0">
                                  <a:latin typeface="Cambria Math" panose="02040503050406030204" pitchFamily="18" charset="0"/>
                                </a:rPr>
                                <m:t>𝑏</m:t>
                              </m:r>
                            </m:e>
                            <m: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𝑖</m:t>
                                  </m:r>
                                  <m:r>
                                    <a:rPr lang="en-US" i="1" dirty="0" err="1">
                                      <a:latin typeface="Cambria Math" panose="02040503050406030204" pitchFamily="18" charset="0"/>
                                    </a:rPr>
                                    <m:t>𝑗</m:t>
                                  </m:r>
                                </m:e>
                                <m:sub>
                                  <m:r>
                                    <a:rPr lang="en-US" i="1" dirty="0">
                                      <a:latin typeface="Cambria Math" panose="02040503050406030204" pitchFamily="18" charset="0"/>
                                    </a:rPr>
                                    <m:t>0</m:t>
                                  </m:r>
                                </m:sub>
                              </m:sSub>
                            </m:sub>
                            <m:sup>
                              <m:r>
                                <a:rPr lang="en-US" i="1" dirty="0">
                                  <a:latin typeface="Cambria Math" panose="02040503050406030204" pitchFamily="18" charset="0"/>
                                </a:rPr>
                                <m:t>𝑡</m:t>
                              </m:r>
                            </m:sup>
                          </m:sSubSup>
                          <m:r>
                            <a:rPr lang="en-US" i="1" dirty="0">
                              <a:latin typeface="Cambria Math" panose="02040503050406030204" pitchFamily="18" charset="0"/>
                            </a:rPr>
                            <m:t>, </m:t>
                          </m:r>
                          <m:sSubSup>
                            <m:sSubSupPr>
                              <m:ctrlPr>
                                <a:rPr lang="en-US" i="1" dirty="0">
                                  <a:latin typeface="Cambria Math" panose="02040503050406030204" pitchFamily="18" charset="0"/>
                                </a:rPr>
                              </m:ctrlPr>
                            </m:sSubSupPr>
                            <m:e>
                              <m:r>
                                <a:rPr lang="en-US" i="1" dirty="0">
                                  <a:latin typeface="Cambria Math" panose="02040503050406030204" pitchFamily="18" charset="0"/>
                                </a:rPr>
                                <m:t>𝑏</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r>
                                    <a:rPr lang="en-US" i="1" dirty="0" err="1">
                                      <a:latin typeface="Cambria Math" panose="02040503050406030204" pitchFamily="18" charset="0"/>
                                    </a:rPr>
                                    <m:t>𝑗</m:t>
                                  </m:r>
                                </m:e>
                                <m:sub>
                                  <m:r>
                                    <a:rPr lang="en-US" b="0" i="1" dirty="0" smtClean="0">
                                      <a:latin typeface="Cambria Math" panose="02040503050406030204" pitchFamily="18" charset="0"/>
                                    </a:rPr>
                                    <m:t>1</m:t>
                                  </m:r>
                                </m:sub>
                              </m:sSub>
                            </m:sub>
                            <m:sup>
                              <m:r>
                                <a:rPr lang="en-US" i="1" dirty="0">
                                  <a:latin typeface="Cambria Math" panose="02040503050406030204" pitchFamily="18" charset="0"/>
                                </a:rPr>
                                <m:t>𝑡</m:t>
                              </m:r>
                            </m:sup>
                          </m:sSubSup>
                          <m:r>
                            <a:rPr lang="en-US" i="1" dirty="0">
                              <a:latin typeface="Cambria Math" panose="02040503050406030204" pitchFamily="18" charset="0"/>
                            </a:rPr>
                            <m:t>, </m:t>
                          </m:r>
                          <m:sSubSup>
                            <m:sSubSupPr>
                              <m:ctrlPr>
                                <a:rPr lang="en-US" i="1" dirty="0">
                                  <a:latin typeface="Cambria Math" panose="02040503050406030204" pitchFamily="18" charset="0"/>
                                </a:rPr>
                              </m:ctrlPr>
                            </m:sSubSupPr>
                            <m:e>
                              <m:r>
                                <a:rPr lang="en-US" i="1" dirty="0">
                                  <a:latin typeface="Cambria Math" panose="02040503050406030204" pitchFamily="18" charset="0"/>
                                </a:rPr>
                                <m:t>𝑐</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r>
                                    <a:rPr lang="en-US" i="1" dirty="0" err="1">
                                      <a:latin typeface="Cambria Math" panose="02040503050406030204" pitchFamily="18" charset="0"/>
                                    </a:rPr>
                                    <m:t>𝑗</m:t>
                                  </m:r>
                                </m:e>
                                <m:sub>
                                  <m:r>
                                    <a:rPr lang="en-US" i="1" dirty="0">
                                      <a:latin typeface="Cambria Math" panose="02040503050406030204" pitchFamily="18" charset="0"/>
                                    </a:rPr>
                                    <m:t>0</m:t>
                                  </m:r>
                                  <m:r>
                                    <a:rPr lang="en-US" b="0" i="1" dirty="0" smtClean="0">
                                      <a:latin typeface="Cambria Math" panose="02040503050406030204" pitchFamily="18" charset="0"/>
                                    </a:rPr>
                                    <m:t>0</m:t>
                                  </m:r>
                                </m:sub>
                              </m:sSub>
                            </m:sub>
                            <m:sup>
                              <m:r>
                                <a:rPr lang="en-US" i="1" dirty="0">
                                  <a:latin typeface="Cambria Math" panose="02040503050406030204" pitchFamily="18" charset="0"/>
                                </a:rPr>
                                <m:t>𝑡</m:t>
                              </m:r>
                            </m:sup>
                          </m:sSubSup>
                          <m:r>
                            <a:rPr lang="en-US" i="1" dirty="0">
                              <a:latin typeface="Cambria Math" panose="02040503050406030204" pitchFamily="18" charset="0"/>
                            </a:rPr>
                            <m:t>, </m:t>
                          </m:r>
                          <m:sSubSup>
                            <m:sSubSupPr>
                              <m:ctrlPr>
                                <a:rPr lang="en-US" i="1" dirty="0">
                                  <a:latin typeface="Cambria Math" panose="02040503050406030204" pitchFamily="18" charset="0"/>
                                </a:rPr>
                              </m:ctrlPr>
                            </m:sSubSupPr>
                            <m:e>
                              <m:r>
                                <a:rPr lang="en-US" i="1" dirty="0">
                                  <a:latin typeface="Cambria Math" panose="02040503050406030204" pitchFamily="18" charset="0"/>
                                </a:rPr>
                                <m:t>𝑐</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r>
                                    <a:rPr lang="en-US" i="1" dirty="0" err="1">
                                      <a:latin typeface="Cambria Math" panose="02040503050406030204" pitchFamily="18" charset="0"/>
                                    </a:rPr>
                                    <m:t>𝑗</m:t>
                                  </m:r>
                                </m:e>
                                <m:sub>
                                  <m:r>
                                    <a:rPr lang="en-US" i="1" dirty="0">
                                      <a:latin typeface="Cambria Math" panose="02040503050406030204" pitchFamily="18" charset="0"/>
                                    </a:rPr>
                                    <m:t>0</m:t>
                                  </m:r>
                                  <m:r>
                                    <a:rPr lang="en-US" b="0" i="1" dirty="0" smtClean="0">
                                      <a:latin typeface="Cambria Math" panose="02040503050406030204" pitchFamily="18" charset="0"/>
                                    </a:rPr>
                                    <m:t>1</m:t>
                                  </m:r>
                                </m:sub>
                              </m:sSub>
                            </m:sub>
                            <m:sup>
                              <m:r>
                                <a:rPr lang="en-US" i="1" dirty="0">
                                  <a:latin typeface="Cambria Math" panose="02040503050406030204" pitchFamily="18" charset="0"/>
                                </a:rPr>
                                <m:t>𝑡</m:t>
                              </m:r>
                            </m:sup>
                          </m:sSubSup>
                          <m:r>
                            <a:rPr lang="en-US" i="1" dirty="0">
                              <a:latin typeface="Cambria Math" panose="02040503050406030204" pitchFamily="18" charset="0"/>
                            </a:rPr>
                            <m:t>, </m:t>
                          </m:r>
                          <m:sSubSup>
                            <m:sSubSupPr>
                              <m:ctrlPr>
                                <a:rPr lang="en-US" i="1" dirty="0">
                                  <a:latin typeface="Cambria Math" panose="02040503050406030204" pitchFamily="18" charset="0"/>
                                </a:rPr>
                              </m:ctrlPr>
                            </m:sSubSupPr>
                            <m:e>
                              <m:r>
                                <a:rPr lang="en-US" i="1" dirty="0">
                                  <a:latin typeface="Cambria Math" panose="02040503050406030204" pitchFamily="18" charset="0"/>
                                </a:rPr>
                                <m:t>𝑐</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r>
                                    <a:rPr lang="en-US" i="1" dirty="0" err="1">
                                      <a:latin typeface="Cambria Math" panose="02040503050406030204" pitchFamily="18" charset="0"/>
                                    </a:rPr>
                                    <m:t>𝑗</m:t>
                                  </m:r>
                                </m:e>
                                <m:sub>
                                  <m:r>
                                    <a:rPr lang="en-US" b="0" i="1" dirty="0" smtClean="0">
                                      <a:latin typeface="Cambria Math" panose="02040503050406030204" pitchFamily="18" charset="0"/>
                                    </a:rPr>
                                    <m:t>1</m:t>
                                  </m:r>
                                  <m:r>
                                    <a:rPr lang="en-US" i="1" dirty="0">
                                      <a:latin typeface="Cambria Math" panose="02040503050406030204" pitchFamily="18" charset="0"/>
                                    </a:rPr>
                                    <m:t>0</m:t>
                                  </m:r>
                                </m:sub>
                              </m:sSub>
                            </m:sub>
                            <m:sup>
                              <m:r>
                                <a:rPr lang="en-US" i="1" dirty="0">
                                  <a:latin typeface="Cambria Math" panose="02040503050406030204" pitchFamily="18" charset="0"/>
                                </a:rPr>
                                <m:t>𝑡</m:t>
                              </m:r>
                            </m:sup>
                          </m:sSubSup>
                          <m:r>
                            <a:rPr lang="en-US" i="1" dirty="0">
                              <a:latin typeface="Cambria Math" panose="02040503050406030204" pitchFamily="18" charset="0"/>
                            </a:rPr>
                            <m:t>, </m:t>
                          </m:r>
                          <m:sSubSup>
                            <m:sSubSupPr>
                              <m:ctrlPr>
                                <a:rPr lang="en-US" i="1" dirty="0">
                                  <a:latin typeface="Cambria Math" panose="02040503050406030204" pitchFamily="18" charset="0"/>
                                </a:rPr>
                              </m:ctrlPr>
                            </m:sSubSupPr>
                            <m:e>
                              <m:r>
                                <a:rPr lang="en-US" i="1" dirty="0">
                                  <a:latin typeface="Cambria Math" panose="02040503050406030204" pitchFamily="18" charset="0"/>
                                </a:rPr>
                                <m:t>𝑐</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r>
                                    <a:rPr lang="en-US" i="1" dirty="0" err="1">
                                      <a:latin typeface="Cambria Math" panose="02040503050406030204" pitchFamily="18" charset="0"/>
                                    </a:rPr>
                                    <m:t>𝑗</m:t>
                                  </m:r>
                                </m:e>
                                <m:sub>
                                  <m:r>
                                    <a:rPr lang="en-US" b="0" i="1" dirty="0" smtClean="0">
                                      <a:latin typeface="Cambria Math" panose="02040503050406030204" pitchFamily="18" charset="0"/>
                                    </a:rPr>
                                    <m:t>11</m:t>
                                  </m:r>
                                </m:sub>
                              </m:sSub>
                            </m:sub>
                            <m:sup>
                              <m:r>
                                <a:rPr lang="en-US" i="1" dirty="0">
                                  <a:latin typeface="Cambria Math" panose="02040503050406030204" pitchFamily="18" charset="0"/>
                                </a:rPr>
                                <m:t>𝑡</m:t>
                              </m:r>
                            </m:sup>
                          </m:sSubSup>
                        </m:e>
                      </m:d>
                    </m:oMath>
                  </m:oMathPara>
                </a14:m>
                <a:endParaRPr lang="en-US" dirty="0"/>
              </a:p>
              <a:p>
                <a:pPr marL="0" indent="0" algn="just" rtl="0">
                  <a:lnSpc>
                    <a:spcPct val="150000"/>
                  </a:lnSpc>
                  <a:buNone/>
                </a:pPr>
                <a14:m>
                  <m:oMath xmlns:m="http://schemas.openxmlformats.org/officeDocument/2006/math">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err="1" smtClean="0">
                            <a:latin typeface="Cambria Math" panose="02040503050406030204" pitchFamily="18" charset="0"/>
                          </a:rPr>
                          <m:t>𝑖</m:t>
                        </m:r>
                      </m:sub>
                    </m:sSub>
                  </m:oMath>
                </a14:m>
                <a:r>
                  <a:rPr lang="en-US" dirty="0"/>
                  <a:t> is a two-dimensional point,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𝑖𝑗</m:t>
                        </m:r>
                      </m:sub>
                    </m:sSub>
                  </m:oMath>
                </a14:m>
                <a:r>
                  <a:rPr lang="en-US" dirty="0"/>
                  <a:t> is a scalar,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𝑖𝑗</m:t>
                        </m:r>
                      </m:sub>
                    </m:sSub>
                  </m:oMath>
                </a14:m>
                <a:r>
                  <a:rPr lang="en-US" dirty="0"/>
                  <a:t> is a two-dimensional vector,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𝑖𝑗</m:t>
                        </m:r>
                      </m:sub>
                    </m:sSub>
                  </m:oMath>
                </a14:m>
                <a:r>
                  <a:rPr lang="en-US" dirty="0"/>
                  <a:t> is a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2</m:t>
                    </m:r>
                  </m:oMath>
                </a14:m>
                <a:r>
                  <a:rPr lang="en-US" dirty="0"/>
                  <a:t> matrix. Thus,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𝑣</m:t>
                        </m:r>
                      </m:e>
                      <m:sub>
                        <m:r>
                          <a:rPr lang="en-US" i="1" dirty="0" err="1" smtClean="0">
                            <a:latin typeface="Cambria Math" panose="02040503050406030204" pitchFamily="18" charset="0"/>
                          </a:rPr>
                          <m:t>𝑖𝑗</m:t>
                        </m:r>
                      </m:sub>
                      <m:sup>
                        <m:r>
                          <a:rPr lang="en-US" i="1" dirty="0" smtClean="0">
                            <a:latin typeface="Cambria Math" panose="02040503050406030204" pitchFamily="18" charset="0"/>
                          </a:rPr>
                          <m:t>𝑡</m:t>
                        </m:r>
                      </m:sup>
                    </m:sSubSup>
                  </m:oMath>
                </a14:m>
                <a:r>
                  <a:rPr lang="en-US" dirty="0"/>
                  <a:t> includes all the entries of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𝑐</m:t>
                    </m:r>
                  </m:oMath>
                </a14:m>
                <a:r>
                  <a:rPr lang="en-US" dirty="0"/>
                  <a:t>.</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217" r="-1159" b="-2241"/>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E7A3A96E-4F1C-36E3-36D8-4D63766A0CE6}"/>
              </a:ext>
            </a:extLst>
          </p:cNvPr>
          <p:cNvSpPr/>
          <p:nvPr/>
        </p:nvSpPr>
        <p:spPr>
          <a:xfrm>
            <a:off x="3698473" y="365125"/>
            <a:ext cx="4795054"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F6CAFA14-8086-BEC0-E741-8FE6CC03C953}"/>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The Algorithm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1801727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a:xfrm>
                <a:off x="788553" y="1816389"/>
                <a:ext cx="10614891" cy="4351338"/>
              </a:xfrm>
            </p:spPr>
            <p:txBody>
              <a:bodyPr>
                <a:normAutofit fontScale="92500"/>
              </a:bodyPr>
              <a:lstStyle/>
              <a:p>
                <a:pPr marL="0" indent="0" algn="just" rtl="0">
                  <a:lnSpc>
                    <a:spcPct val="150000"/>
                  </a:lnSpc>
                  <a:buNone/>
                </a:pPr>
                <a:r>
                  <a:rPr lang="en-US" dirty="0"/>
                  <a:t>Node </a:t>
                </a:r>
                <a14:m>
                  <m:oMath xmlns:m="http://schemas.openxmlformats.org/officeDocument/2006/math">
                    <m:r>
                      <a:rPr lang="en-US" i="1" dirty="0" smtClean="0">
                        <a:latin typeface="Cambria Math" panose="02040503050406030204" pitchFamily="18" charset="0"/>
                      </a:rPr>
                      <m:t>𝑖</m:t>
                    </m:r>
                  </m:oMath>
                </a14:m>
                <a:r>
                  <a:rPr lang="en-US" dirty="0"/>
                  <a:t> then encrypts this vector and sends the ciphertext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𝑣</m:t>
                        </m:r>
                      </m:e>
                      <m:sub>
                        <m:r>
                          <a:rPr lang="en-US" i="1" dirty="0" err="1">
                            <a:latin typeface="Cambria Math" panose="02040503050406030204" pitchFamily="18" charset="0"/>
                          </a:rPr>
                          <m:t>𝑖𝑗</m:t>
                        </m:r>
                      </m:sub>
                      <m:sup>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sup>
                    </m:sSubSup>
                    <m:r>
                      <a:rPr lang="en-US" i="1" dirty="0">
                        <a:latin typeface="Cambria Math" panose="02040503050406030204" pitchFamily="18" charset="0"/>
                      </a:rPr>
                      <m:t>← </m:t>
                    </m:r>
                    <m:r>
                      <a:rPr lang="en-US" i="1" dirty="0">
                        <a:latin typeface="Cambria Math" panose="02040503050406030204" pitchFamily="18" charset="0"/>
                      </a:rPr>
                      <m:t>𝐸𝑛</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𝑝</m:t>
                        </m:r>
                        <m:sSub>
                          <m:sSubPr>
                            <m:ctrlPr>
                              <a:rPr lang="en-US" i="1" dirty="0" err="1">
                                <a:latin typeface="Cambria Math" panose="02040503050406030204" pitchFamily="18" charset="0"/>
                              </a:rPr>
                            </m:ctrlPr>
                          </m:sSubPr>
                          <m:e>
                            <m:r>
                              <a:rPr lang="en-US" i="1" dirty="0" err="1">
                                <a:latin typeface="Cambria Math" panose="02040503050406030204" pitchFamily="18" charset="0"/>
                              </a:rPr>
                              <m:t>𝑘</m:t>
                            </m:r>
                          </m:e>
                          <m:sub>
                            <m:r>
                              <a:rPr lang="en-US" i="1" dirty="0" err="1">
                                <a:latin typeface="Cambria Math" panose="02040503050406030204" pitchFamily="18" charset="0"/>
                              </a:rPr>
                              <m:t>𝑡</m:t>
                            </m:r>
                          </m:sub>
                        </m:sSub>
                      </m:sub>
                    </m:sSub>
                    <m:d>
                      <m:dPr>
                        <m:ctrlPr>
                          <a:rPr lang="en-US" i="1" dirty="0">
                            <a:latin typeface="Cambria Math" panose="02040503050406030204" pitchFamily="18" charset="0"/>
                          </a:rPr>
                        </m:ctrlPr>
                      </m:dPr>
                      <m:e>
                        <m:sSubSup>
                          <m:sSubSupPr>
                            <m:ctrlPr>
                              <a:rPr lang="en-US" i="1" dirty="0">
                                <a:latin typeface="Cambria Math" panose="02040503050406030204" pitchFamily="18" charset="0"/>
                              </a:rPr>
                            </m:ctrlPr>
                          </m:sSubSupPr>
                          <m:e>
                            <m:r>
                              <a:rPr lang="en-US" i="1" dirty="0">
                                <a:latin typeface="Cambria Math" panose="02040503050406030204" pitchFamily="18" charset="0"/>
                              </a:rPr>
                              <m:t>𝑣</m:t>
                            </m:r>
                          </m:e>
                          <m:sub>
                            <m:r>
                              <a:rPr lang="en-US" i="1" dirty="0" err="1">
                                <a:latin typeface="Cambria Math" panose="02040503050406030204" pitchFamily="18" charset="0"/>
                              </a:rPr>
                              <m:t>𝑖𝑗</m:t>
                            </m:r>
                          </m:sub>
                          <m:sup>
                            <m:r>
                              <a:rPr lang="en-US" i="1" dirty="0">
                                <a:latin typeface="Cambria Math" panose="02040503050406030204" pitchFamily="18" charset="0"/>
                              </a:rPr>
                              <m:t>𝑡</m:t>
                            </m:r>
                          </m:sup>
                        </m:sSubSup>
                      </m:e>
                    </m:d>
                  </m:oMath>
                </a14:m>
                <a:r>
                  <a:rPr lang="en-US" dirty="0"/>
                  <a:t> to the server.</a:t>
                </a:r>
              </a:p>
              <a:p>
                <a:pPr marL="0" indent="0" algn="just" rtl="0">
                  <a:lnSpc>
                    <a:spcPct val="150000"/>
                  </a:lnSpc>
                  <a:buNone/>
                </a:pPr>
                <a:r>
                  <a:rPr lang="en-US" dirty="0"/>
                  <a:t>After receiving these intermediate updates from all nodes, the server computes the sum of all the vectors (for a specific Gaussian component </a:t>
                </a:r>
                <a14:m>
                  <m:oMath xmlns:m="http://schemas.openxmlformats.org/officeDocument/2006/math">
                    <m:r>
                      <a:rPr lang="en-US" i="1" dirty="0" smtClean="0">
                        <a:latin typeface="Cambria Math" panose="02040503050406030204" pitchFamily="18" charset="0"/>
                      </a:rPr>
                      <m:t>𝑗</m:t>
                    </m:r>
                  </m:oMath>
                </a14:m>
                <a:r>
                  <a:rPr lang="en-US" dirty="0"/>
                  <a:t>):</a:t>
                </a:r>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𝑣</m:t>
                          </m:r>
                        </m:e>
                        <m:sub>
                          <m:r>
                            <a:rPr lang="en-US" i="1" dirty="0" err="1">
                              <a:latin typeface="Cambria Math" panose="02040503050406030204" pitchFamily="18" charset="0"/>
                            </a:rPr>
                            <m:t>𝑖𝑗</m:t>
                          </m:r>
                        </m:sub>
                        <m:sup>
                          <m:acc>
                            <m:accPr>
                              <m:chr m:val="̂"/>
                              <m:ctrlPr>
                                <a:rPr lang="en-US" i="1" dirty="0">
                                  <a:latin typeface="Cambria Math" panose="02040503050406030204" pitchFamily="18" charset="0"/>
                                </a:rPr>
                              </m:ctrlPr>
                            </m:accPr>
                            <m:e>
                              <m:r>
                                <a:rPr lang="en-US" i="1" dirty="0">
                                  <a:latin typeface="Cambria Math" panose="02040503050406030204" pitchFamily="18" charset="0"/>
                                </a:rPr>
                                <m:t>𝑡</m:t>
                              </m:r>
                            </m:e>
                          </m:acc>
                        </m:sup>
                      </m:sSubSup>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𝐸𝑣𝑎𝑙</m:t>
                          </m:r>
                        </m:e>
                        <m:sub>
                          <m:r>
                            <a:rPr lang="en-US" i="1" dirty="0">
                              <a:latin typeface="Cambria Math" panose="02040503050406030204" pitchFamily="18" charset="0"/>
                            </a:rPr>
                            <m:t>𝑝</m:t>
                          </m:r>
                          <m:sSub>
                            <m:sSubPr>
                              <m:ctrlPr>
                                <a:rPr lang="en-US" i="1" dirty="0" err="1">
                                  <a:latin typeface="Cambria Math" panose="02040503050406030204" pitchFamily="18" charset="0"/>
                                </a:rPr>
                              </m:ctrlPr>
                            </m:sSubPr>
                            <m:e>
                              <m:r>
                                <a:rPr lang="en-US" i="1" dirty="0" err="1">
                                  <a:latin typeface="Cambria Math" panose="02040503050406030204" pitchFamily="18" charset="0"/>
                                </a:rPr>
                                <m:t>𝑘</m:t>
                              </m:r>
                            </m:e>
                            <m:sub>
                              <m:r>
                                <a:rPr lang="en-US" i="1" dirty="0" err="1">
                                  <a:latin typeface="Cambria Math" panose="02040503050406030204" pitchFamily="18" charset="0"/>
                                </a:rPr>
                                <m:t>𝑡</m:t>
                              </m:r>
                            </m:sub>
                          </m:sSub>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r>
                            <a:rPr lang="en-US" b="0" i="1" dirty="0" smtClean="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𝑣</m:t>
                              </m:r>
                            </m:e>
                            <m:sub>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𝑖</m:t>
                                  </m:r>
                                </m:e>
                                <m:sub>
                                  <m:r>
                                    <a:rPr lang="en-US" b="0" i="1" dirty="0" smtClean="0">
                                      <a:latin typeface="Cambria Math" panose="02040503050406030204" pitchFamily="18" charset="0"/>
                                    </a:rPr>
                                    <m:t>1</m:t>
                                  </m:r>
                                </m:sub>
                              </m:sSub>
                              <m:r>
                                <a:rPr lang="en-US" i="1" dirty="0" err="1">
                                  <a:latin typeface="Cambria Math" panose="02040503050406030204" pitchFamily="18" charset="0"/>
                                </a:rPr>
                                <m:t>𝑗</m:t>
                              </m:r>
                            </m:sub>
                            <m:sup>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sup>
                          </m:sSubSup>
                          <m:r>
                            <a:rPr lang="en-US" b="0" i="1" dirty="0" smtClean="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𝑣</m:t>
                              </m:r>
                            </m:e>
                            <m:sub>
                              <m:sSub>
                                <m:sSubPr>
                                  <m:ctrlPr>
                                    <a:rPr lang="en-US" i="1" dirty="0">
                                      <a:latin typeface="Cambria Math" panose="02040503050406030204" pitchFamily="18" charset="0"/>
                                    </a:rPr>
                                  </m:ctrlPr>
                                </m:sSubPr>
                                <m:e>
                                  <m:r>
                                    <a:rPr lang="en-US" i="1" dirty="0" err="1">
                                      <a:latin typeface="Cambria Math" panose="02040503050406030204" pitchFamily="18" charset="0"/>
                                    </a:rPr>
                                    <m:t>𝑖</m:t>
                                  </m:r>
                                </m:e>
                                <m:sub>
                                  <m:r>
                                    <a:rPr lang="en-US" b="0" i="1" dirty="0" smtClean="0">
                                      <a:latin typeface="Cambria Math" panose="02040503050406030204" pitchFamily="18" charset="0"/>
                                    </a:rPr>
                                    <m:t>𝑛</m:t>
                                  </m:r>
                                </m:sub>
                              </m:sSub>
                              <m:r>
                                <a:rPr lang="en-US" i="1" dirty="0" err="1">
                                  <a:latin typeface="Cambria Math" panose="02040503050406030204" pitchFamily="18" charset="0"/>
                                </a:rPr>
                                <m:t>𝑗</m:t>
                              </m:r>
                            </m:sub>
                            <m:sup>
                              <m:acc>
                                <m:accPr>
                                  <m:chr m:val="̂"/>
                                  <m:ctrlPr>
                                    <a:rPr lang="en-US" i="1" dirty="0">
                                      <a:latin typeface="Cambria Math" panose="02040503050406030204" pitchFamily="18" charset="0"/>
                                    </a:rPr>
                                  </m:ctrlPr>
                                </m:accPr>
                                <m:e>
                                  <m:r>
                                    <a:rPr lang="en-US" i="1" dirty="0">
                                      <a:latin typeface="Cambria Math" panose="02040503050406030204" pitchFamily="18" charset="0"/>
                                    </a:rPr>
                                    <m:t>𝑡</m:t>
                                  </m:r>
                                </m:e>
                              </m:acc>
                            </m:sup>
                          </m:sSubSup>
                        </m:e>
                      </m:d>
                    </m:oMath>
                  </m:oMathPara>
                </a14:m>
                <a:endParaRPr lang="en-US" dirty="0"/>
              </a:p>
              <a:p>
                <a:pPr marL="0" indent="0" algn="just" rtl="0">
                  <a:lnSpc>
                    <a:spcPct val="150000"/>
                  </a:lnSpc>
                  <a:buNone/>
                </a:pPr>
                <a:r>
                  <a:rPr lang="en-US" dirty="0"/>
                  <a:t>where </a:t>
                </a:r>
                <a14:m>
                  <m:oMath xmlns:m="http://schemas.openxmlformats.org/officeDocument/2006/math">
                    <m:r>
                      <a:rPr lang="en-US" i="1" dirty="0" smtClean="0">
                        <a:latin typeface="Cambria Math" panose="02040503050406030204" pitchFamily="18" charset="0"/>
                      </a:rPr>
                      <m:t>𝐶</m:t>
                    </m:r>
                  </m:oMath>
                </a14:m>
                <a:r>
                  <a:rPr lang="en-US" dirty="0"/>
                  <a:t> is a full adder circuit.</a:t>
                </a:r>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xfrm>
                <a:off x="788553" y="1816389"/>
                <a:ext cx="10614891" cy="4351338"/>
              </a:xfrm>
              <a:blipFill>
                <a:blip r:embed="rId2"/>
                <a:stretch>
                  <a:fillRect l="-1033" r="-976"/>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FFA5A055-CE1A-C598-9401-582E8E66C430}"/>
              </a:ext>
            </a:extLst>
          </p:cNvPr>
          <p:cNvSpPr/>
          <p:nvPr/>
        </p:nvSpPr>
        <p:spPr>
          <a:xfrm>
            <a:off x="3698473" y="365125"/>
            <a:ext cx="4795054"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25EC6ABB-32AF-7CCD-B6F3-849EBAC73AFC}"/>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The Algorithm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4274764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a:xfrm>
                <a:off x="788553" y="1816389"/>
                <a:ext cx="10614891" cy="4351338"/>
              </a:xfrm>
            </p:spPr>
            <p:txBody>
              <a:bodyPr>
                <a:normAutofit/>
              </a:bodyPr>
              <a:lstStyle/>
              <a:p>
                <a:pPr marL="0" indent="0" algn="just" rtl="0">
                  <a:lnSpc>
                    <a:spcPct val="150000"/>
                  </a:lnSpc>
                  <a:buNone/>
                </a:pPr>
                <a:r>
                  <a:rPr lang="en-US" dirty="0"/>
                  <a:t>The server sends back the result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i="1" dirty="0" err="1" smtClean="0">
                            <a:latin typeface="Cambria Math" panose="02040503050406030204" pitchFamily="18" charset="0"/>
                          </a:rPr>
                          <m:t>𝑖𝑗</m:t>
                        </m:r>
                      </m:sub>
                      <m:sup>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sup>
                    </m:sSubSup>
                  </m:oMath>
                </a14:m>
                <a:r>
                  <a:rPr lang="en-US" dirty="0"/>
                  <a:t> to all the nodes, and then every node $</a:t>
                </a:r>
                <a:r>
                  <a:rPr lang="en-US" dirty="0" err="1"/>
                  <a:t>i</a:t>
                </a:r>
                <a:r>
                  <a:rPr lang="en-US" dirty="0"/>
                  <a:t>$ decrypts it to obtain the sum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𝑣</m:t>
                        </m:r>
                      </m:e>
                      <m:sub>
                        <m:r>
                          <a:rPr lang="en-US" i="1" dirty="0" smtClean="0">
                            <a:latin typeface="Cambria Math" panose="02040503050406030204" pitchFamily="18" charset="0"/>
                          </a:rPr>
                          <m:t>𝑗</m:t>
                        </m:r>
                      </m:sub>
                      <m:sup>
                        <m:r>
                          <a:rPr lang="en-US" i="1" dirty="0" smtClean="0">
                            <a:latin typeface="Cambria Math" panose="02040503050406030204" pitchFamily="18" charset="0"/>
                          </a:rPr>
                          <m:t>𝑡</m:t>
                        </m:r>
                      </m:sup>
                    </m:sSubSup>
                    <m:r>
                      <a:rPr lang="en-US" i="1" dirty="0">
                        <a:latin typeface="Cambria Math" panose="02040503050406030204" pitchFamily="18" charset="0"/>
                      </a:rPr>
                      <m:t>← </m:t>
                    </m:r>
                    <m:r>
                      <a:rPr lang="en-US" i="1" dirty="0">
                        <a:latin typeface="Cambria Math" panose="02040503050406030204" pitchFamily="18" charset="0"/>
                      </a:rPr>
                      <m:t>𝐷𝑒</m:t>
                    </m:r>
                    <m:sSub>
                      <m:sSubPr>
                        <m:ctrlPr>
                          <a:rPr lang="en-US" i="1" dirty="0" smtClean="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𝑠</m:t>
                        </m:r>
                        <m:sSub>
                          <m:sSubPr>
                            <m:ctrlPr>
                              <a:rPr lang="en-US" i="1" dirty="0" err="1">
                                <a:latin typeface="Cambria Math" panose="02040503050406030204" pitchFamily="18" charset="0"/>
                              </a:rPr>
                            </m:ctrlPr>
                          </m:sSubPr>
                          <m:e>
                            <m:r>
                              <a:rPr lang="en-US" i="1" dirty="0" err="1">
                                <a:latin typeface="Cambria Math" panose="02040503050406030204" pitchFamily="18" charset="0"/>
                              </a:rPr>
                              <m:t>𝑘</m:t>
                            </m:r>
                          </m:e>
                          <m:sub>
                            <m:r>
                              <a:rPr lang="en-US" i="1" dirty="0" err="1">
                                <a:latin typeface="Cambria Math" panose="02040503050406030204" pitchFamily="18" charset="0"/>
                              </a:rPr>
                              <m:t>𝑡</m:t>
                            </m:r>
                          </m:sub>
                        </m:sSub>
                      </m:sub>
                    </m:sSub>
                    <m:d>
                      <m:dPr>
                        <m:ctrlPr>
                          <a:rPr lang="en-US" i="1" dirty="0">
                            <a:latin typeface="Cambria Math" panose="02040503050406030204" pitchFamily="18" charset="0"/>
                          </a:rPr>
                        </m:ctrlPr>
                      </m:dPr>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𝑣</m:t>
                            </m:r>
                          </m:e>
                          <m:sub>
                            <m:r>
                              <a:rPr lang="en-US" i="1" dirty="0" err="1">
                                <a:latin typeface="Cambria Math" panose="02040503050406030204" pitchFamily="18" charset="0"/>
                              </a:rPr>
                              <m:t>𝑗</m:t>
                            </m:r>
                          </m:sub>
                          <m:sup>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sup>
                        </m:sSubSup>
                      </m:e>
                    </m:d>
                  </m:oMath>
                </a14:m>
                <a:endParaRPr lang="en-US" dirty="0"/>
              </a:p>
              <a:p>
                <a:pPr marL="0" indent="0" algn="just" rtl="0">
                  <a:lnSpc>
                    <a:spcPct val="150000"/>
                  </a:lnSpc>
                  <a:buNone/>
                </a:pPr>
                <a:r>
                  <a:rPr lang="en-US" dirty="0"/>
                  <a:t> which is</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𝑣</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𝑣</m:t>
                        </m:r>
                      </m:e>
                      <m:sub>
                        <m:r>
                          <a:rPr lang="en-US" b="0" i="1" dirty="0" smtClean="0">
                            <a:latin typeface="Cambria Math" panose="02040503050406030204" pitchFamily="18" charset="0"/>
                          </a:rPr>
                          <m:t>𝑖𝑗</m:t>
                        </m:r>
                      </m:sub>
                      <m:sup>
                        <m:r>
                          <a:rPr lang="en-US" b="0" i="1" dirty="0" smtClean="0">
                            <a:latin typeface="Cambria Math" panose="02040503050406030204" pitchFamily="18" charset="0"/>
                          </a:rPr>
                          <m:t>𝑡</m:t>
                        </m:r>
                      </m:sup>
                    </m:sSubSup>
                  </m:oMath>
                </a14:m>
                <a:r>
                  <a:rPr lang="en-US" dirty="0"/>
                  <a:t>from which we can obtain the sums</a:t>
                </a:r>
                <a14:m>
                  <m:oMath xmlns:m="http://schemas.openxmlformats.org/officeDocument/2006/math">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𝑎</m:t>
                        </m:r>
                      </m:e>
                      <m:sub>
                        <m:r>
                          <a:rPr lang="en-US" i="1" dirty="0">
                            <a:latin typeface="Cambria Math" panose="02040503050406030204" pitchFamily="18" charset="0"/>
                          </a:rPr>
                          <m:t>𝑖𝑗</m:t>
                        </m:r>
                      </m:sub>
                      <m:sup>
                        <m:r>
                          <a:rPr lang="en-US" i="1" dirty="0">
                            <a:latin typeface="Cambria Math" panose="02040503050406030204" pitchFamily="18" charset="0"/>
                          </a:rPr>
                          <m:t>𝑡</m:t>
                        </m:r>
                      </m:sup>
                    </m:sSubSup>
                    <m:r>
                      <a:rPr lang="en-US" b="0" i="1" dirty="0" smtClean="0">
                        <a:latin typeface="Cambria Math" panose="02040503050406030204" pitchFamily="18" charset="0"/>
                      </a:rPr>
                      <m:t>,</m:t>
                    </m:r>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𝑏</m:t>
                        </m:r>
                      </m:e>
                      <m:sub>
                        <m:r>
                          <a:rPr lang="en-US" i="1" dirty="0" err="1">
                            <a:latin typeface="Cambria Math" panose="02040503050406030204" pitchFamily="18" charset="0"/>
                          </a:rPr>
                          <m:t>𝑖𝑗</m:t>
                        </m:r>
                      </m:sub>
                      <m:sup>
                        <m:r>
                          <a:rPr lang="en-US" i="1" dirty="0">
                            <a:latin typeface="Cambria Math" panose="02040503050406030204" pitchFamily="18" charset="0"/>
                          </a:rPr>
                          <m:t>𝑡</m:t>
                        </m:r>
                      </m:sup>
                    </m:sSubSup>
                    <m:r>
                      <a:rPr lang="en-US" b="0" i="1" dirty="0" smtClean="0">
                        <a:latin typeface="Cambria Math" panose="02040503050406030204" pitchFamily="18" charset="0"/>
                      </a:rPr>
                      <m:t>,</m:t>
                    </m:r>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𝑐</m:t>
                        </m:r>
                      </m:e>
                      <m:sub>
                        <m:r>
                          <a:rPr lang="en-US" i="1" dirty="0">
                            <a:latin typeface="Cambria Math" panose="02040503050406030204" pitchFamily="18" charset="0"/>
                          </a:rPr>
                          <m:t>𝑖𝑗</m:t>
                        </m:r>
                      </m:sub>
                      <m:sup>
                        <m:r>
                          <a:rPr lang="en-US" i="1" dirty="0">
                            <a:latin typeface="Cambria Math" panose="02040503050406030204" pitchFamily="18" charset="0"/>
                          </a:rPr>
                          <m:t>𝑡</m:t>
                        </m:r>
                      </m:sup>
                    </m:sSubSup>
                  </m:oMath>
                </a14:m>
                <a:r>
                  <a:rPr lang="en-US" dirty="0"/>
                  <a:t>.</a:t>
                </a:r>
              </a:p>
              <a:p>
                <a:pPr marL="0" indent="0" algn="just" rtl="0">
                  <a:lnSpc>
                    <a:spcPct val="150000"/>
                  </a:lnSpc>
                  <a:buNone/>
                </a:pPr>
                <a:endParaRPr lang="en-US"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xfrm>
                <a:off x="788553" y="1816389"/>
                <a:ext cx="10614891" cy="4351338"/>
              </a:xfrm>
              <a:blipFill>
                <a:blip r:embed="rId2"/>
                <a:stretch>
                  <a:fillRect l="-1148" r="-1148"/>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3B263ACB-9BC0-A0D5-1790-81E8085F1020}"/>
              </a:ext>
            </a:extLst>
          </p:cNvPr>
          <p:cNvSpPr/>
          <p:nvPr/>
        </p:nvSpPr>
        <p:spPr>
          <a:xfrm>
            <a:off x="3698473" y="365125"/>
            <a:ext cx="4795054"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953A39ED-BE24-3542-55F9-D9E30E40374E}"/>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The Algorithm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813856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a:xfrm>
                <a:off x="788553" y="1816389"/>
                <a:ext cx="10614891" cy="4351338"/>
              </a:xfrm>
            </p:spPr>
            <p:txBody>
              <a:bodyPr>
                <a:normAutofit fontScale="70000" lnSpcReduction="20000"/>
              </a:bodyPr>
              <a:lstStyle/>
              <a:p>
                <a:pPr marL="0" indent="0" algn="just" rtl="0">
                  <a:lnSpc>
                    <a:spcPct val="150000"/>
                  </a:lnSpc>
                  <a:buNone/>
                </a:pPr>
                <a:r>
                  <a:rPr lang="en-US" dirty="0"/>
                  <a:t>These sums are used to update the global estimates of the mixture weights and the means and covariances of each Gaussian component (global updates):</a:t>
                </a:r>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𝛽</m:t>
                          </m:r>
                        </m:e>
                        <m:sub>
                          <m:r>
                            <a:rPr lang="en-US" i="1" dirty="0" err="1">
                              <a:latin typeface="Cambria Math" panose="02040503050406030204" pitchFamily="18" charset="0"/>
                            </a:rPr>
                            <m:t>𝑗</m:t>
                          </m:r>
                        </m:sub>
                        <m:sup>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a:latin typeface="Cambria Math" panose="02040503050406030204" pitchFamily="18" charset="0"/>
                        </a:rPr>
                        <m:t>= </m:t>
                      </m:r>
                      <m:f>
                        <m:fPr>
                          <m:ctrlPr>
                            <a:rPr lang="en-US" i="1" dirty="0" smtClean="0">
                              <a:latin typeface="Cambria Math" panose="02040503050406030204" pitchFamily="18" charset="0"/>
                            </a:rPr>
                          </m:ctrlPr>
                        </m:fPr>
                        <m:num>
                          <m:sSubSup>
                            <m:sSubSupPr>
                              <m:ctrlPr>
                                <a:rPr lang="en-US" i="1" dirty="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a:latin typeface="Cambria Math" panose="02040503050406030204" pitchFamily="18" charset="0"/>
                                </a:rPr>
                                <m:t>𝑛</m:t>
                              </m:r>
                            </m:sup>
                          </m:sSubSup>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num>
                        <m:den>
                          <m:r>
                            <a:rPr lang="en-US" b="0" i="1" dirty="0" smtClean="0">
                              <a:latin typeface="Cambria Math" panose="02040503050406030204" pitchFamily="18" charset="0"/>
                            </a:rPr>
                            <m:t>𝑛</m:t>
                          </m:r>
                        </m:den>
                      </m:f>
                      <m:r>
                        <a:rPr lang="en-US" i="1" dirty="0">
                          <a:latin typeface="Cambria Math" panose="02040503050406030204" pitchFamily="18" charset="0"/>
                        </a:rPr>
                        <m:t>=</m:t>
                      </m:r>
                      <m:f>
                        <m:fPr>
                          <m:ctrlPr>
                            <a:rPr lang="en-US" i="1" dirty="0">
                              <a:latin typeface="Cambria Math" panose="02040503050406030204" pitchFamily="18" charset="0"/>
                            </a:rPr>
                          </m:ctrlPr>
                        </m:fPr>
                        <m:num>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𝑎</m:t>
                              </m:r>
                            </m:e>
                            <m:sub>
                              <m:r>
                                <a:rPr lang="en-US" i="1" dirty="0" smtClean="0">
                                  <a:latin typeface="Cambria Math" panose="02040503050406030204" pitchFamily="18" charset="0"/>
                                </a:rPr>
                                <m:t>𝑖</m:t>
                              </m:r>
                              <m:r>
                                <a:rPr lang="en-US" b="0" i="1" dirty="0" smtClean="0">
                                  <a:latin typeface="Cambria Math" panose="02040503050406030204" pitchFamily="18" charset="0"/>
                                </a:rPr>
                                <m:t>𝑗</m:t>
                              </m:r>
                            </m:sub>
                            <m:sup>
                              <m:r>
                                <a:rPr lang="en-US" i="1" dirty="0">
                                  <a:latin typeface="Cambria Math" panose="02040503050406030204" pitchFamily="18" charset="0"/>
                                </a:rPr>
                                <m:t>𝑡</m:t>
                              </m:r>
                            </m:sup>
                          </m:sSubSup>
                        </m:num>
                        <m:den>
                          <m:r>
                            <a:rPr lang="en-US" i="1" dirty="0">
                              <a:latin typeface="Cambria Math" panose="02040503050406030204" pitchFamily="18" charset="0"/>
                            </a:rPr>
                            <m:t>𝑛</m:t>
                          </m:r>
                        </m:den>
                      </m:f>
                    </m:oMath>
                  </m:oMathPara>
                </a14:m>
                <a:endParaRPr lang="en-US" dirty="0"/>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err="1" smtClean="0">
                              <a:latin typeface="Cambria Math" panose="02040503050406030204" pitchFamily="18" charset="0"/>
                            </a:rPr>
                          </m:ctrlPr>
                        </m:sSubSupPr>
                        <m:e>
                          <m:r>
                            <a:rPr lang="en-US" i="1" dirty="0" smtClean="0">
                              <a:latin typeface="Cambria Math" panose="02040503050406030204" pitchFamily="18" charset="0"/>
                            </a:rPr>
                            <m:t>𝜇</m:t>
                          </m:r>
                        </m:e>
                        <m:sub>
                          <m:r>
                            <a:rPr lang="en-US" i="1" dirty="0" err="1">
                              <a:latin typeface="Cambria Math" panose="02040503050406030204" pitchFamily="18" charset="0"/>
                            </a:rPr>
                            <m:t>𝑗</m:t>
                          </m:r>
                        </m:sub>
                        <m:sup>
                          <m:r>
                            <a:rPr lang="en-US" i="1" dirty="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p>
                      </m:sSubSup>
                      <m:r>
                        <a:rPr lang="en-US" i="1" dirty="0">
                          <a:latin typeface="Cambria Math" panose="02040503050406030204" pitchFamily="18" charset="0"/>
                        </a:rPr>
                        <m:t> = </m:t>
                      </m:r>
                      <m:f>
                        <m:fPr>
                          <m:ctrlPr>
                            <a:rPr lang="en-US" i="1" dirty="0" smtClean="0">
                              <a:latin typeface="Cambria Math" panose="02040503050406030204" pitchFamily="18" charset="0"/>
                            </a:rPr>
                          </m:ctrlPr>
                        </m:fPr>
                        <m:num>
                          <m:sSubSup>
                            <m:sSubSupPr>
                              <m:ctrlPr>
                                <a:rPr lang="en-US" i="1" dirty="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i="1" dirty="0">
                                  <a:latin typeface="Cambria Math" panose="02040503050406030204" pitchFamily="18" charset="0"/>
                                </a:rPr>
                                <m:t>𝑛</m:t>
                              </m:r>
                            </m:sup>
                          </m:sSubSup>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num>
                        <m:den>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den>
                      </m:f>
                      <m:r>
                        <a:rPr lang="en-US" i="1" dirty="0">
                          <a:latin typeface="Cambria Math" panose="02040503050406030204" pitchFamily="18" charset="0"/>
                        </a:rPr>
                        <m:t>=</m:t>
                      </m:r>
                      <m:f>
                        <m:fPr>
                          <m:ctrlPr>
                            <a:rPr lang="en-US" i="1" dirty="0">
                              <a:latin typeface="Cambria Math" panose="02040503050406030204" pitchFamily="18" charset="0"/>
                            </a:rPr>
                          </m:ctrlPr>
                        </m:fPr>
                        <m:num>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𝑏</m:t>
                              </m:r>
                            </m:e>
                            <m:sub>
                              <m:r>
                                <a:rPr lang="en-US" i="1" dirty="0" err="1">
                                  <a:latin typeface="Cambria Math" panose="02040503050406030204" pitchFamily="18" charset="0"/>
                                </a:rPr>
                                <m:t>𝑖𝑗</m:t>
                              </m:r>
                            </m:sub>
                            <m:sup>
                              <m:r>
                                <a:rPr lang="en-US" i="1" dirty="0">
                                  <a:latin typeface="Cambria Math" panose="02040503050406030204" pitchFamily="18" charset="0"/>
                                </a:rPr>
                                <m:t>𝑡</m:t>
                              </m:r>
                            </m:sup>
                          </m:sSubSup>
                        </m:num>
                        <m:den>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𝑎</m:t>
                              </m:r>
                            </m:e>
                            <m:sub>
                              <m:r>
                                <a:rPr lang="en-US" i="1" dirty="0" err="1">
                                  <a:latin typeface="Cambria Math" panose="02040503050406030204" pitchFamily="18" charset="0"/>
                                </a:rPr>
                                <m:t>𝑖𝑗</m:t>
                              </m:r>
                            </m:sub>
                            <m:sup>
                              <m:r>
                                <a:rPr lang="en-US" i="1" dirty="0">
                                  <a:latin typeface="Cambria Math" panose="02040503050406030204" pitchFamily="18" charset="0"/>
                                </a:rPr>
                                <m:t>𝑡</m:t>
                              </m:r>
                            </m:sup>
                          </m:sSubSup>
                        </m:den>
                      </m:f>
                    </m:oMath>
                  </m:oMathPara>
                </a14:m>
                <a:endParaRPr lang="en-US" dirty="0"/>
              </a:p>
              <a:p>
                <a:pPr marL="0" indent="0" algn="just" rtl="0">
                  <a:lnSpc>
                    <a:spcPct val="150000"/>
                  </a:lnSpc>
                  <a:buNone/>
                </a:pPr>
                <a14:m>
                  <m:oMathPara xmlns:m="http://schemas.openxmlformats.org/officeDocument/2006/math">
                    <m:oMathParaPr>
                      <m:jc m:val="centerGroup"/>
                    </m:oMathParaPr>
                    <m:oMath xmlns:m="http://schemas.openxmlformats.org/officeDocument/2006/math">
                      <m:sSubSup>
                        <m:sSubSupPr>
                          <m:ctrlPr>
                            <a:rPr lang="en-US" i="1" dirty="0" err="1" smtClean="0">
                              <a:latin typeface="Cambria Math" panose="02040503050406030204" pitchFamily="18" charset="0"/>
                            </a:rPr>
                          </m:ctrlPr>
                        </m:sSubSupPr>
                        <m:e>
                          <m:r>
                            <m:rPr>
                              <m:sty m:val="p"/>
                            </m:rPr>
                            <a:rPr lang="en-US" i="0" dirty="0" smtClean="0">
                              <a:latin typeface="Cambria Math" panose="02040503050406030204" pitchFamily="18" charset="0"/>
                            </a:rPr>
                            <m:t>Σ</m:t>
                          </m:r>
                        </m:e>
                        <m:sub>
                          <m:r>
                            <a:rPr lang="en-US" i="1" dirty="0" err="1">
                              <a:latin typeface="Cambria Math" panose="02040503050406030204" pitchFamily="18" charset="0"/>
                            </a:rPr>
                            <m:t>𝑗</m:t>
                          </m:r>
                        </m:sub>
                        <m:sup>
                          <m:r>
                            <a:rPr lang="en-US" i="1" dirty="0">
                              <a:latin typeface="Cambria Math" panose="02040503050406030204" pitchFamily="18" charset="0"/>
                            </a:rPr>
                            <m:t>𝑡</m:t>
                          </m:r>
                          <m:r>
                            <a:rPr lang="en-US" i="1" dirty="0">
                              <a:latin typeface="Cambria Math" panose="02040503050406030204" pitchFamily="18" charset="0"/>
                            </a:rPr>
                            <m:t>+</m:t>
                          </m:r>
                          <m:r>
                            <a:rPr lang="en-US" i="1" dirty="0">
                              <a:latin typeface="Cambria Math" panose="02040503050406030204" pitchFamily="18" charset="0"/>
                            </a:rPr>
                            <m:t>1</m:t>
                          </m:r>
                        </m:sup>
                      </m:sSubSup>
                      <m:r>
                        <a:rPr lang="en-US" i="1" dirty="0">
                          <a:latin typeface="Cambria Math" panose="02040503050406030204" pitchFamily="18" charset="0"/>
                        </a:rPr>
                        <m:t>=</m:t>
                      </m:r>
                      <m:f>
                        <m:fPr>
                          <m:ctrlPr>
                            <a:rPr lang="en-US" i="1" dirty="0" smtClean="0">
                              <a:latin typeface="Cambria Math" panose="02040503050406030204" pitchFamily="18" charset="0"/>
                            </a:rPr>
                          </m:ctrlPr>
                        </m:fPr>
                        <m:num>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r>
                                <a:rPr lang="en-US" i="1" dirty="0">
                                  <a:latin typeface="Cambria Math" panose="02040503050406030204" pitchFamily="18" charset="0"/>
                                </a:rPr>
                                <m:t>−</m:t>
                              </m:r>
                              <m:sSubSup>
                                <m:sSubSupPr>
                                  <m:ctrlPr>
                                    <a:rPr lang="el-GR" i="1" dirty="0">
                                      <a:latin typeface="Cambria Math" panose="02040503050406030204" pitchFamily="18" charset="0"/>
                                    </a:rPr>
                                  </m:ctrlPr>
                                </m:sSubSupPr>
                                <m:e>
                                  <m:r>
                                    <a:rPr lang="el-GR" i="1" dirty="0">
                                      <a:latin typeface="Cambria Math" panose="02040503050406030204" pitchFamily="18" charset="0"/>
                                    </a:rPr>
                                    <m:t>𝜇</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r>
                                    <a:rPr lang="en-US" i="1" dirty="0">
                                      <a:latin typeface="Cambria Math" panose="02040503050406030204" pitchFamily="18" charset="0"/>
                                    </a:rPr>
                                    <m:t>−</m:t>
                                  </m:r>
                                  <m:sSubSup>
                                    <m:sSubSupPr>
                                      <m:ctrlPr>
                                        <a:rPr lang="el-GR" i="1" dirty="0">
                                          <a:latin typeface="Cambria Math" panose="02040503050406030204" pitchFamily="18" charset="0"/>
                                        </a:rPr>
                                      </m:ctrlPr>
                                    </m:sSubSupPr>
                                    <m:e>
                                      <m:r>
                                        <a:rPr lang="el-GR" i="1" dirty="0">
                                          <a:latin typeface="Cambria Math" panose="02040503050406030204" pitchFamily="18" charset="0"/>
                                        </a:rPr>
                                        <m:t>𝜇</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e>
                            <m:sup>
                              <m:r>
                                <a:rPr lang="en-US" i="1" dirty="0">
                                  <a:latin typeface="Cambria Math" panose="02040503050406030204" pitchFamily="18" charset="0"/>
                                </a:rPr>
                                <m:t>⊤</m:t>
                              </m:r>
                            </m:sup>
                          </m:sSup>
                        </m:num>
                        <m:den>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e>
                              <m:sSubSup>
                                <m:sSubSupPr>
                                  <m:ctrlPr>
                                    <a:rPr lang="en-US" i="1" dirty="0" err="1">
                                      <a:latin typeface="Cambria Math" panose="02040503050406030204" pitchFamily="18" charset="0"/>
                                    </a:rPr>
                                  </m:ctrlPr>
                                </m:sSubSupPr>
                                <m:e>
                                  <m:r>
                                    <a:rPr lang="en-US" i="1" dirty="0" err="1">
                                      <a:latin typeface="Cambria Math" panose="02040503050406030204" pitchFamily="18" charset="0"/>
                                    </a:rPr>
                                    <m:t>𝑁</m:t>
                                  </m:r>
                                </m:e>
                                <m:sub>
                                  <m:r>
                                    <a:rPr lang="en-US" i="1" dirty="0" err="1">
                                      <a:latin typeface="Cambria Math" panose="02040503050406030204" pitchFamily="18" charset="0"/>
                                    </a:rPr>
                                    <m:t>𝑗</m:t>
                                  </m:r>
                                </m:sub>
                                <m:sup>
                                  <m:r>
                                    <a:rPr lang="en-US" i="1" dirty="0" err="1">
                                      <a:latin typeface="Cambria Math" panose="02040503050406030204" pitchFamily="18" charset="0"/>
                                    </a:rPr>
                                    <m:t>𝑡</m:t>
                                  </m:r>
                                </m:sup>
                              </m:sSubSup>
                            </m:e>
                          </m:d>
                        </m:den>
                      </m:f>
                      <m:r>
                        <a:rPr lang="en-US" i="1" dirty="0">
                          <a:latin typeface="Cambria Math" panose="02040503050406030204" pitchFamily="18" charset="0"/>
                        </a:rPr>
                        <m:t>=</m:t>
                      </m:r>
                      <m:f>
                        <m:fPr>
                          <m:ctrlPr>
                            <a:rPr lang="en-US" i="1" dirty="0">
                              <a:latin typeface="Cambria Math" panose="02040503050406030204" pitchFamily="18" charset="0"/>
                            </a:rPr>
                          </m:ctrlPr>
                        </m:fPr>
                        <m:num>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𝑐</m:t>
                              </m:r>
                            </m:e>
                            <m:sub>
                              <m:r>
                                <a:rPr lang="en-US" b="0" i="1" dirty="0" smtClean="0">
                                  <a:latin typeface="Cambria Math" panose="02040503050406030204" pitchFamily="18" charset="0"/>
                                </a:rPr>
                                <m:t>𝑖𝑗</m:t>
                              </m:r>
                            </m:sub>
                            <m:sup>
                              <m:r>
                                <a:rPr lang="en-US" b="0" i="1" dirty="0" smtClean="0">
                                  <a:latin typeface="Cambria Math" panose="02040503050406030204" pitchFamily="18" charset="0"/>
                                </a:rPr>
                                <m:t>𝑡</m:t>
                              </m:r>
                            </m:sup>
                          </m:sSubSup>
                        </m:num>
                        <m:den>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1</m:t>
                              </m:r>
                            </m:sub>
                            <m:sup>
                              <m:r>
                                <a:rPr lang="en-US" i="1" dirty="0">
                                  <a:latin typeface="Cambria Math" panose="02040503050406030204" pitchFamily="18" charset="0"/>
                                </a:rPr>
                                <m:t>𝑛</m:t>
                              </m:r>
                            </m:sup>
                          </m:sSubSup>
                          <m:sSubSup>
                            <m:sSubSupPr>
                              <m:ctrlPr>
                                <a:rPr lang="en-US" i="1" dirty="0">
                                  <a:latin typeface="Cambria Math" panose="02040503050406030204" pitchFamily="18" charset="0"/>
                                </a:rPr>
                              </m:ctrlPr>
                            </m:sSubSupPr>
                            <m:e>
                              <m:r>
                                <a:rPr lang="en-US" i="1" dirty="0">
                                  <a:latin typeface="Cambria Math" panose="02040503050406030204" pitchFamily="18" charset="0"/>
                                </a:rPr>
                                <m:t>𝑎</m:t>
                              </m:r>
                            </m:e>
                            <m:sub>
                              <m:r>
                                <a:rPr lang="en-US" i="1" dirty="0" err="1">
                                  <a:latin typeface="Cambria Math" panose="02040503050406030204" pitchFamily="18" charset="0"/>
                                </a:rPr>
                                <m:t>𝑖𝑗</m:t>
                              </m:r>
                            </m:sub>
                            <m:sup>
                              <m:r>
                                <a:rPr lang="en-US" i="1" dirty="0">
                                  <a:latin typeface="Cambria Math" panose="02040503050406030204" pitchFamily="18" charset="0"/>
                                </a:rPr>
                                <m:t>𝑡</m:t>
                              </m:r>
                            </m:sup>
                          </m:sSubSup>
                        </m:den>
                      </m:f>
                    </m:oMath>
                  </m:oMathPara>
                </a14:m>
                <a:endParaRPr lang="en-US" dirty="0"/>
              </a:p>
            </p:txBody>
          </p:sp>
        </mc:Choice>
        <mc:Fallback>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xfrm>
                <a:off x="788553" y="1816389"/>
                <a:ext cx="10614891" cy="4351338"/>
              </a:xfrm>
              <a:blipFill>
                <a:blip r:embed="rId2"/>
                <a:stretch>
                  <a:fillRect l="-574" r="-574"/>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0066E1AD-014D-B57C-09FE-FB34675E8BCE}"/>
              </a:ext>
            </a:extLst>
          </p:cNvPr>
          <p:cNvSpPr/>
          <p:nvPr/>
        </p:nvSpPr>
        <p:spPr>
          <a:xfrm>
            <a:off x="3698473" y="365125"/>
            <a:ext cx="4795054"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F60499D4-2E87-E7D0-D394-2F27E9D11008}"/>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The Algorithm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3018155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770072" y="-32325"/>
            <a:ext cx="5850466" cy="2251075"/>
          </a:xfrm>
        </p:spPr>
        <p:txBody>
          <a:bodyPr>
            <a:normAutofit/>
          </a:bodyPr>
          <a:lstStyle/>
          <a:p>
            <a:pPr algn="ctr"/>
            <a:r>
              <a:rPr lang="en-US" sz="6000" b="1" dirty="0">
                <a:solidFill>
                  <a:srgbClr val="629CAA"/>
                </a:solidFill>
                <a:latin typeface="Amasis MT Pro Black" panose="02040A04050005020304" pitchFamily="18" charset="0"/>
              </a:rPr>
              <a:t>Results</a:t>
            </a:r>
            <a:endParaRPr lang="he-IL" sz="6000" b="1" dirty="0">
              <a:solidFill>
                <a:srgbClr val="629CAA"/>
              </a:solidFill>
              <a:latin typeface="Amasis MT Pro Black" panose="02040A04050005020304" pitchFamily="18" charset="0"/>
            </a:endParaRPr>
          </a:p>
        </p:txBody>
      </p:sp>
      <p:pic>
        <p:nvPicPr>
          <p:cNvPr id="11" name="תמונה 10">
            <a:extLst>
              <a:ext uri="{FF2B5EF4-FFF2-40B4-BE49-F238E27FC236}">
                <a16:creationId xmlns:a16="http://schemas.microsoft.com/office/drawing/2014/main" id="{B420769C-E4A9-4127-DA7E-69BBC76B6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2" y="1093213"/>
            <a:ext cx="3432884" cy="3432884"/>
          </a:xfrm>
          <a:prstGeom prst="rect">
            <a:avLst/>
          </a:prstGeom>
        </p:spPr>
      </p:pic>
    </p:spTree>
    <p:extLst>
      <p:ext uri="{BB962C8B-B14F-4D97-AF65-F5344CB8AC3E}">
        <p14:creationId xmlns:p14="http://schemas.microsoft.com/office/powerpoint/2010/main" val="2146581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D90126-30E2-0C4E-15B0-AFD12E81E274}"/>
              </a:ext>
            </a:extLst>
          </p:cNvPr>
          <p:cNvSpPr/>
          <p:nvPr/>
        </p:nvSpPr>
        <p:spPr>
          <a:xfrm>
            <a:off x="4664015" y="365124"/>
            <a:ext cx="2863965" cy="1325564"/>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Results</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a:xfrm>
            <a:off x="788553" y="1816389"/>
            <a:ext cx="10614891" cy="4351338"/>
          </a:xfrm>
        </p:spPr>
        <p:txBody>
          <a:bodyPr>
            <a:normAutofit/>
          </a:bodyPr>
          <a:lstStyle/>
          <a:p>
            <a:pPr marL="0" indent="0" algn="just" rtl="0">
              <a:lnSpc>
                <a:spcPct val="150000"/>
              </a:lnSpc>
              <a:buNone/>
            </a:pPr>
            <a:r>
              <a:rPr lang="en-US" dirty="0"/>
              <a:t>Th</a:t>
            </a:r>
          </a:p>
        </p:txBody>
      </p:sp>
    </p:spTree>
    <p:extLst>
      <p:ext uri="{BB962C8B-B14F-4D97-AF65-F5344CB8AC3E}">
        <p14:creationId xmlns:p14="http://schemas.microsoft.com/office/powerpoint/2010/main" val="38605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397934" y="85725"/>
            <a:ext cx="5850466" cy="2251075"/>
          </a:xfrm>
        </p:spPr>
        <p:txBody>
          <a:bodyPr>
            <a:normAutofit/>
          </a:bodyPr>
          <a:lstStyle/>
          <a:p>
            <a:pPr algn="l">
              <a:lnSpc>
                <a:spcPct val="150000"/>
              </a:lnSpc>
            </a:pPr>
            <a:r>
              <a:rPr lang="en-US" b="1" dirty="0">
                <a:solidFill>
                  <a:srgbClr val="629CAA"/>
                </a:solidFill>
                <a:latin typeface="Amasis MT Pro Black" panose="02040A04050005020304" pitchFamily="18" charset="0"/>
              </a:rPr>
              <a:t>Gaussian Mixture Models (GMM)</a:t>
            </a:r>
            <a:endParaRPr lang="he-IL" b="1" dirty="0">
              <a:solidFill>
                <a:srgbClr val="629CAA"/>
              </a:solidFill>
              <a:latin typeface="Amasis MT Pro Black" panose="02040A04050005020304" pitchFamily="18" charset="0"/>
            </a:endParaRPr>
          </a:p>
        </p:txBody>
      </p:sp>
      <p:pic>
        <p:nvPicPr>
          <p:cNvPr id="4" name="Picture 2">
            <a:extLst>
              <a:ext uri="{FF2B5EF4-FFF2-40B4-BE49-F238E27FC236}">
                <a16:creationId xmlns:a16="http://schemas.microsoft.com/office/drawing/2014/main" id="{B5914A1C-D40E-07E4-B3C2-D92CCA7DE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62" y="2425123"/>
            <a:ext cx="2096078" cy="209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79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7938097-0D63-9FD9-DA78-1FF2B17A4C38}"/>
              </a:ext>
            </a:extLst>
          </p:cNvPr>
          <p:cNvSpPr/>
          <p:nvPr/>
        </p:nvSpPr>
        <p:spPr>
          <a:xfrm>
            <a:off x="914400" y="365124"/>
            <a:ext cx="10317018"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53BECD22-2CCD-603A-E830-CE63739208F7}"/>
              </a:ext>
            </a:extLst>
          </p:cNvPr>
          <p:cNvSpPr>
            <a:spLocks noGrp="1"/>
          </p:cNvSpPr>
          <p:nvPr>
            <p:ph type="title"/>
          </p:nvPr>
        </p:nvSpPr>
        <p:spPr/>
        <p:txBody>
          <a:bodyPr/>
          <a:lstStyle/>
          <a:p>
            <a:pPr algn="ctr"/>
            <a:r>
              <a:rPr lang="en-US" b="1" dirty="0">
                <a:solidFill>
                  <a:srgbClr val="629CAA"/>
                </a:solidFill>
                <a:latin typeface="Amasis MT Pro Black" panose="02040A04050005020304" pitchFamily="18" charset="0"/>
              </a:rPr>
              <a:t>Gaussian Mixture Models (GMM)</a:t>
            </a:r>
            <a:endParaRPr lang="he-IL" b="1" dirty="0">
              <a:solidFill>
                <a:srgbClr val="629CAA"/>
              </a:solidFill>
              <a:latin typeface="Amasis MT Pro Black" panose="02040A04050005020304" pitchFamily="18" charset="0"/>
            </a:endParaRPr>
          </a:p>
        </p:txBody>
      </p:sp>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a:bodyPr>
          <a:lstStyle/>
          <a:p>
            <a:pPr marL="0" indent="0" algn="just" rtl="0">
              <a:lnSpc>
                <a:spcPct val="150000"/>
              </a:lnSpc>
              <a:buNone/>
            </a:pPr>
            <a:r>
              <a:rPr lang="en-US" dirty="0"/>
              <a:t>A Gaussian mixture model is a probabilistic model that assumes all the data points are generated from a mixture of a finite number of Gaussian distributions with unknown parameters. </a:t>
            </a:r>
          </a:p>
        </p:txBody>
      </p:sp>
      <p:pic>
        <p:nvPicPr>
          <p:cNvPr id="1026" name="Picture 2">
            <a:extLst>
              <a:ext uri="{FF2B5EF4-FFF2-40B4-BE49-F238E27FC236}">
                <a16:creationId xmlns:a16="http://schemas.microsoft.com/office/drawing/2014/main" id="{3226882D-FCD7-6758-63AC-607FF90D5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378" y="3855538"/>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48C897-B71D-BFFA-32D0-42746C3B5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065" y="3855538"/>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009BB8B-791B-4AF1-F788-1ACB7310D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240" y="385553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5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9CAA">
            <a:alpha val="55000"/>
          </a:srgb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B791114-AB32-8156-497E-BE136ACBF930}"/>
                  </a:ext>
                </a:extLst>
              </p:cNvPr>
              <p:cNvSpPr>
                <a:spLocks noGrp="1"/>
              </p:cNvSpPr>
              <p:nvPr>
                <p:ph idx="1"/>
              </p:nvPr>
            </p:nvSpPr>
            <p:spPr/>
            <p:txBody>
              <a:bodyPr>
                <a:normAutofit fontScale="92500" lnSpcReduction="20000"/>
              </a:bodyPr>
              <a:lstStyle/>
              <a:p>
                <a:pPr marL="0" indent="0" algn="just" rtl="0">
                  <a:lnSpc>
                    <a:spcPct val="150000"/>
                  </a:lnSpc>
                  <a:buNone/>
                </a:pPr>
                <a:r>
                  <a:rPr lang="en-US" dirty="0"/>
                  <a:t>Gaussian mixture models are very useful clustering models. Note that in traditional clustering algorithms such as k-means or DBSCAN, each data point belongs to exactly one cluster (hard clustering). </a:t>
                </a:r>
              </a:p>
              <a:p>
                <a:pPr marL="0" indent="0" algn="just" rtl="0">
                  <a:lnSpc>
                    <a:spcPct val="150000"/>
                  </a:lnSpc>
                  <a:buNone/>
                </a:pPr>
                <a:r>
                  <a:rPr lang="en-US" dirty="0"/>
                  <a:t>Gaussian mixture models, on the other hand, use soft clustering where each data point may belong to several clusters with a fractional degree of membership in </a:t>
                </a:r>
                <a:r>
                  <a:rPr lang="en-US" dirty="0" err="1"/>
                  <a:t>each.In</a:t>
                </a:r>
                <a:r>
                  <a:rPr lang="en-US" dirty="0"/>
                  <a:t> the GMM framework, each Gaussian component is characterized by its mean </a:t>
                </a:r>
                <a14:m>
                  <m:oMath xmlns:m="http://schemas.openxmlformats.org/officeDocument/2006/math">
                    <m:r>
                      <a:rPr lang="en-US" b="0" i="1" smtClean="0">
                        <a:latin typeface="Cambria Math" panose="02040503050406030204" pitchFamily="18" charset="0"/>
                      </a:rPr>
                      <m:t>𝜇</m:t>
                    </m:r>
                  </m:oMath>
                </a14:m>
                <a:r>
                  <a:rPr lang="en-US" dirty="0"/>
                  <a:t>, covariance matrix </a:t>
                </a:r>
                <a14:m>
                  <m:oMath xmlns:m="http://schemas.openxmlformats.org/officeDocument/2006/math">
                    <m:r>
                      <a:rPr lang="en-US" b="0" i="1" smtClean="0">
                        <a:latin typeface="Cambria Math" panose="02040503050406030204" pitchFamily="18" charset="0"/>
                      </a:rPr>
                      <m:t>𝜎</m:t>
                    </m:r>
                  </m:oMath>
                </a14:m>
                <a:r>
                  <a:rPr lang="en-US" dirty="0"/>
                  <a:t>, and mixture coefficient (weight) </a:t>
                </a:r>
                <a14:m>
                  <m:oMath xmlns:m="http://schemas.openxmlformats.org/officeDocument/2006/math">
                    <m:r>
                      <a:rPr lang="en-US" b="0" i="1" smtClean="0">
                        <a:latin typeface="Cambria Math" panose="02040503050406030204" pitchFamily="18" charset="0"/>
                      </a:rPr>
                      <m:t>𝛽</m:t>
                    </m:r>
                  </m:oMath>
                </a14:m>
                <a:r>
                  <a:rPr lang="en-US" dirty="0"/>
                  <a:t>.</a:t>
                </a:r>
                <a:endParaRPr lang="he-IL" dirty="0"/>
              </a:p>
            </p:txBody>
          </p:sp>
        </mc:Choice>
        <mc:Fallback xmlns="">
          <p:sp>
            <p:nvSpPr>
              <p:cNvPr id="3" name="מציין מיקום תוכן 2">
                <a:extLst>
                  <a:ext uri="{FF2B5EF4-FFF2-40B4-BE49-F238E27FC236}">
                    <a16:creationId xmlns:a16="http://schemas.microsoft.com/office/drawing/2014/main" id="{DB791114-AB32-8156-497E-BE136ACBF930}"/>
                  </a:ext>
                </a:extLst>
              </p:cNvPr>
              <p:cNvSpPr>
                <a:spLocks noGrp="1" noRot="1" noChangeAspect="1" noMove="1" noResize="1" noEditPoints="1" noAdjustHandles="1" noChangeArrowheads="1" noChangeShapeType="1" noTextEdit="1"/>
              </p:cNvSpPr>
              <p:nvPr>
                <p:ph idx="1"/>
              </p:nvPr>
            </p:nvSpPr>
            <p:spPr>
              <a:blipFill>
                <a:blip r:embed="rId2"/>
                <a:stretch>
                  <a:fillRect l="-1043" r="-986" b="-2521"/>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2CA3466C-7998-F547-760F-3504D50FC47C}"/>
              </a:ext>
            </a:extLst>
          </p:cNvPr>
          <p:cNvSpPr/>
          <p:nvPr/>
        </p:nvSpPr>
        <p:spPr>
          <a:xfrm>
            <a:off x="914400" y="365124"/>
            <a:ext cx="10317018" cy="1325563"/>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a:extLst>
              <a:ext uri="{FF2B5EF4-FFF2-40B4-BE49-F238E27FC236}">
                <a16:creationId xmlns:a16="http://schemas.microsoft.com/office/drawing/2014/main" id="{7F957087-F5AD-7F3F-883B-BB52FCA89C71}"/>
              </a:ext>
            </a:extLst>
          </p:cNvPr>
          <p:cNvSpPr>
            <a:spLocks noGrp="1"/>
          </p:cNvSpPr>
          <p:nvPr>
            <p:ph type="title"/>
          </p:nvPr>
        </p:nvSpPr>
        <p:spPr>
          <a:xfrm>
            <a:off x="838200" y="365125"/>
            <a:ext cx="10515600" cy="1325563"/>
          </a:xfrm>
        </p:spPr>
        <p:txBody>
          <a:bodyPr/>
          <a:lstStyle/>
          <a:p>
            <a:pPr algn="ctr"/>
            <a:r>
              <a:rPr lang="en-US" b="1" dirty="0">
                <a:solidFill>
                  <a:srgbClr val="629CAA"/>
                </a:solidFill>
                <a:latin typeface="Amasis MT Pro Black" panose="02040A04050005020304" pitchFamily="18" charset="0"/>
              </a:rPr>
              <a:t>Gaussian Mixture Models (GMM)</a:t>
            </a:r>
            <a:endParaRPr lang="he-IL" b="1" dirty="0">
              <a:solidFill>
                <a:srgbClr val="629CAA"/>
              </a:solidFill>
              <a:latin typeface="Amasis MT Pro Black" panose="02040A04050005020304" pitchFamily="18" charset="0"/>
            </a:endParaRPr>
          </a:p>
        </p:txBody>
      </p:sp>
    </p:spTree>
    <p:extLst>
      <p:ext uri="{BB962C8B-B14F-4D97-AF65-F5344CB8AC3E}">
        <p14:creationId xmlns:p14="http://schemas.microsoft.com/office/powerpoint/2010/main" val="84341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2" name="משולש ישר-זווית 1">
            <a:extLst>
              <a:ext uri="{FF2B5EF4-FFF2-40B4-BE49-F238E27FC236}">
                <a16:creationId xmlns:a16="http://schemas.microsoft.com/office/drawing/2014/main" id="{CE032C26-743A-8F3C-D47F-B4D8B8DD2778}"/>
              </a:ext>
            </a:extLst>
          </p:cNvPr>
          <p:cNvSpPr/>
          <p:nvPr/>
        </p:nvSpPr>
        <p:spPr>
          <a:xfrm rot="10800000" flipH="1">
            <a:off x="0" y="0"/>
            <a:ext cx="8077200" cy="685799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כותרת 1">
            <a:extLst>
              <a:ext uri="{FF2B5EF4-FFF2-40B4-BE49-F238E27FC236}">
                <a16:creationId xmlns:a16="http://schemas.microsoft.com/office/drawing/2014/main" id="{5B98250A-B224-0958-F3BB-33C192D96CF8}"/>
              </a:ext>
            </a:extLst>
          </p:cNvPr>
          <p:cNvSpPr>
            <a:spLocks noGrp="1"/>
          </p:cNvSpPr>
          <p:nvPr>
            <p:ph type="title"/>
          </p:nvPr>
        </p:nvSpPr>
        <p:spPr>
          <a:xfrm>
            <a:off x="139317" y="-138738"/>
            <a:ext cx="5850466" cy="2251075"/>
          </a:xfrm>
        </p:spPr>
        <p:txBody>
          <a:bodyPr>
            <a:normAutofit/>
          </a:bodyPr>
          <a:lstStyle/>
          <a:p>
            <a:pPr algn="l">
              <a:lnSpc>
                <a:spcPct val="150000"/>
              </a:lnSpc>
            </a:pPr>
            <a:r>
              <a:rPr lang="en-US" b="1" dirty="0">
                <a:solidFill>
                  <a:srgbClr val="629CAA"/>
                </a:solidFill>
                <a:latin typeface="Amasis MT Pro Black" panose="02040A04050005020304" pitchFamily="18" charset="0"/>
              </a:rPr>
              <a:t>Expectation Maximization (EM)</a:t>
            </a:r>
            <a:endParaRPr lang="he-IL" b="1" dirty="0">
              <a:solidFill>
                <a:srgbClr val="629CAA"/>
              </a:solidFill>
              <a:latin typeface="Amasis MT Pro Black" panose="02040A04050005020304" pitchFamily="18" charset="0"/>
            </a:endParaRPr>
          </a:p>
        </p:txBody>
      </p:sp>
      <p:pic>
        <p:nvPicPr>
          <p:cNvPr id="5" name="Google Shape;90;p17">
            <a:extLst>
              <a:ext uri="{FF2B5EF4-FFF2-40B4-BE49-F238E27FC236}">
                <a16:creationId xmlns:a16="http://schemas.microsoft.com/office/drawing/2014/main" id="{A13C08AD-CA32-8122-6917-6D1BF6B256AB}"/>
              </a:ext>
            </a:extLst>
          </p:cNvPr>
          <p:cNvPicPr preferRelativeResize="0"/>
          <p:nvPr/>
        </p:nvPicPr>
        <p:blipFill>
          <a:blip r:embed="rId3">
            <a:alphaModFix/>
          </a:blip>
          <a:stretch>
            <a:fillRect/>
          </a:stretch>
        </p:blipFill>
        <p:spPr>
          <a:xfrm>
            <a:off x="490299" y="2251075"/>
            <a:ext cx="2125902" cy="1950512"/>
          </a:xfrm>
          <a:prstGeom prst="rect">
            <a:avLst/>
          </a:prstGeom>
          <a:noFill/>
          <a:ln>
            <a:noFill/>
          </a:ln>
        </p:spPr>
      </p:pic>
    </p:spTree>
    <p:extLst>
      <p:ext uri="{BB962C8B-B14F-4D97-AF65-F5344CB8AC3E}">
        <p14:creationId xmlns:p14="http://schemas.microsoft.com/office/powerpoint/2010/main" val="39614402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6700</TotalTime>
  <Words>2745</Words>
  <Application>Microsoft Office PowerPoint</Application>
  <PresentationFormat>מסך רחב</PresentationFormat>
  <Paragraphs>171</Paragraphs>
  <Slides>56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56</vt:i4>
      </vt:variant>
    </vt:vector>
  </HeadingPairs>
  <TitlesOfParts>
    <vt:vector size="62" baseType="lpstr">
      <vt:lpstr>Amasis MT Pro Black</vt:lpstr>
      <vt:lpstr>Arial</vt:lpstr>
      <vt:lpstr>Calibri</vt:lpstr>
      <vt:lpstr>Calibri Light</vt:lpstr>
      <vt:lpstr>Cambria Math</vt:lpstr>
      <vt:lpstr>ערכת נושא Office</vt:lpstr>
      <vt:lpstr>Privacy-Preserving Distributed Expectation Maximization for Gaussian Mixture Models</vt:lpstr>
      <vt:lpstr>מצגת של PowerPoint‏</vt:lpstr>
      <vt:lpstr>Introduction</vt:lpstr>
      <vt:lpstr>Introduction</vt:lpstr>
      <vt:lpstr>מצגת של PowerPoint‏</vt:lpstr>
      <vt:lpstr>Gaussian Mixture Models (GMM)</vt:lpstr>
      <vt:lpstr>Gaussian Mixture Models (GMM)</vt:lpstr>
      <vt:lpstr>Gaussian Mixture Models (GMM)</vt:lpstr>
      <vt:lpstr>Expectation Maximization (EM)</vt:lpstr>
      <vt:lpstr>Expectation Maximization (EM)</vt:lpstr>
      <vt:lpstr>E-Step</vt:lpstr>
      <vt:lpstr>M-Step</vt:lpstr>
      <vt:lpstr>Expectation Maximization for GMM</vt:lpstr>
      <vt:lpstr>Expectation-Maximization for GMM</vt:lpstr>
      <vt:lpstr>Distributed Expectation Maximization for GMM</vt:lpstr>
      <vt:lpstr>Distributed EM for GMM</vt:lpstr>
      <vt:lpstr>Distributed EM for GMM</vt:lpstr>
      <vt:lpstr>E-Step</vt:lpstr>
      <vt:lpstr>M-Step</vt:lpstr>
      <vt:lpstr>Privacy-Preserving Expectation Maximization (PPEM)</vt:lpstr>
      <vt:lpstr>Privacy-Preserving EM (PPEM)</vt:lpstr>
      <vt:lpstr>Existing approaches for PPEM:</vt:lpstr>
      <vt:lpstr>Existing approaches for PPEM:</vt:lpstr>
      <vt:lpstr>Fully Homomorphic Encryption (FHE) and the CKKS scheme</vt:lpstr>
      <vt:lpstr>Fully Homomorphic Encryption (FHE) and the CKKS scheme</vt:lpstr>
      <vt:lpstr>Fully Homomorphic Encryption (FHE)</vt:lpstr>
      <vt:lpstr>Fully Homomorphic Encryption (FHE)</vt:lpstr>
      <vt:lpstr>Fully Homomorphic Encryption (FHE)</vt:lpstr>
      <vt:lpstr>Fully Homomorphic Encryption (FHE)</vt:lpstr>
      <vt:lpstr>CKKS scheme</vt:lpstr>
      <vt:lpstr>CKKS scheme</vt:lpstr>
      <vt:lpstr>CKKS scheme</vt:lpstr>
      <vt:lpstr>Adversary Models</vt:lpstr>
      <vt:lpstr>מצגת של PowerPoint‏</vt:lpstr>
      <vt:lpstr>Motivation</vt:lpstr>
      <vt:lpstr>Motivation</vt:lpstr>
      <vt:lpstr>Motivation</vt:lpstr>
      <vt:lpstr>Our Contribution</vt:lpstr>
      <vt:lpstr>Our Contribution</vt:lpstr>
      <vt:lpstr>Settings</vt:lpstr>
      <vt:lpstr>Settings</vt:lpstr>
      <vt:lpstr>Reminder</vt:lpstr>
      <vt:lpstr>Reminder: Distributed EM for GMM</vt:lpstr>
      <vt:lpstr>Reminder: Distributed EM for GMM</vt:lpstr>
      <vt:lpstr>E-Step</vt:lpstr>
      <vt:lpstr>M-Step</vt:lpstr>
      <vt:lpstr>Our Approach</vt:lpstr>
      <vt:lpstr>Our Approach</vt:lpstr>
      <vt:lpstr>The Algorithm</vt:lpstr>
      <vt:lpstr>The Algorithm</vt:lpstr>
      <vt:lpstr>The Algorithm</vt:lpstr>
      <vt:lpstr>The Algorithm</vt:lpstr>
      <vt:lpstr>The Algorithm</vt:lpstr>
      <vt:lpstr>The Algorithm</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Privacy-Preserving Distributed Expectation Maximization for Gaussian Mixture Models</dc:title>
  <dc:creator>halelwe@gmail.com</dc:creator>
  <cp:lastModifiedBy>halelwe@gmail.com</cp:lastModifiedBy>
  <cp:revision>92</cp:revision>
  <dcterms:created xsi:type="dcterms:W3CDTF">2023-03-01T22:17:52Z</dcterms:created>
  <dcterms:modified xsi:type="dcterms:W3CDTF">2023-03-15T22:24:13Z</dcterms:modified>
</cp:coreProperties>
</file>