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7" r:id="rId5"/>
    <p:sldId id="265" r:id="rId6"/>
    <p:sldId id="266" r:id="rId7"/>
    <p:sldId id="261" r:id="rId8"/>
    <p:sldId id="271" r:id="rId9"/>
    <p:sldId id="272" r:id="rId10"/>
    <p:sldId id="273" r:id="rId11"/>
    <p:sldId id="274" r:id="rId12"/>
    <p:sldId id="275" r:id="rId13"/>
    <p:sldId id="280" r:id="rId14"/>
    <p:sldId id="276" r:id="rId15"/>
    <p:sldId id="278" r:id="rId16"/>
    <p:sldId id="270" r:id="rId17"/>
    <p:sldId id="268" r:id="rId18"/>
    <p:sldId id="269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054"/>
    <a:srgbClr val="FC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50540-AB36-4277-8BB0-33AFEE66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F5252-6A48-4C67-9F68-9EACCD5E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ECD83-5D3A-4892-A23C-09A0953E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937A9-8F1A-4784-8BCC-04C2B6B6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0E41A-5747-4643-9649-BA3DA8AC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4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146A5-A7FE-4CDB-8FE6-67CF7B9A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C8E2A-AD89-40A4-9F9C-EA9DC2017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D6133-2A96-410D-9033-144C9EE5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1FF8-065D-4EE0-9C7E-C8EBEC50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04BAA-7385-43EA-BCF1-D4982523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A113AE-C8DA-4F9F-B6C9-D06C4377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BD496-FBDE-4A9E-812C-39E79F06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103FE-1175-4D4E-B40A-680E28D6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7A69-9317-462A-BA26-573C3461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D1128-B473-4E36-B972-F67895E6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FDA55-3168-47D8-B7A1-1140D5F7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94CD5-9E10-4ABC-A175-8020C0A6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9EFDD-273E-46E2-A9CE-DDD96ECD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DA1A7-A174-42FE-8F5F-EDBEBBF3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4ADE6-D4CA-4398-A8A7-BDC4279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B39B-9AE1-4E9A-9268-DF9BEA09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58883-E7EC-4DEF-B6D7-EB7596B4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7D39-63E8-487A-A41C-33D0DFC1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ADDDB-3F50-4C69-B731-F07DF496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ABAA7-8A4D-4680-94AA-BB586797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3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23FF2-D276-484E-8A6D-CEA140B3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C29CF-484C-4EB8-8693-EFA5E5643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685F4-0CB1-4EA8-B506-97E3CB23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5386E-857D-4508-8350-FC5380AA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708D8-4149-49A0-B03B-27E66215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D56FC-B54E-490C-AA4E-2F110E33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4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0B671-1562-4844-9810-A9662137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0D7AC-0B02-4770-9A1A-AF307093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1863A-C994-4084-9FAE-CC5BF8353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8A512-F356-4256-907F-0796E22EB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D5316-09B0-45FB-82AB-5252A9EF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FF7CD-C314-4634-A75E-D0A5535A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3A0434-7B89-4627-BF17-99147D49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70DAA-FE3D-43A3-8BB7-F198F956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0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07E2-3E65-4AE2-9BB7-BC76A318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B6CBCD-1B02-4CCA-9B99-69CA4239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DAFC1E-3270-4C74-9402-27C12270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06BBBD-E856-4AF8-B0BF-E274B23A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6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411E7D-732B-4D35-8791-C31929C3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82AC08-EDE1-44F4-A9FC-9A4E7CDD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4919D-90F5-4F64-BF3E-04B5C5D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6417-4340-4C85-A70A-34EF250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7025D-1E1E-41DD-BBC9-DF606092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E5E6B-A342-4519-88F9-766CBAE7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9A537-631F-4BF7-AC1C-FEDF460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F0D5E-4A95-4731-A6A3-F3361D28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5579-96B2-4270-A153-896694B9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7B0A8-D6CD-4C84-BFAA-5CB1DB8E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60C6C-585C-46CB-BD8B-342567519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EBABE-90A2-4196-A3F4-B88BCD9DB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9AC79-92D0-4812-AF1F-26F791FB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19605-2139-4179-8420-498E113D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2DD15-739B-456E-829D-96C343B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30856B-5A09-499B-A7C5-FA8EE84A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43188-07B3-44A8-9FB6-89ABD894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CB59F-4A00-4E40-A34F-58C7A8261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67E9-F95E-44FA-B0CE-54C6A61C34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D59D0-F9EE-416C-B797-41718AD48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469D1-0BE9-4E34-A157-10AB8CF68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0BDC-8F55-4FBD-AE10-B5E642633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4157932"/>
            <a:ext cx="12192000" cy="2700068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3577A-0B46-48E4-8FE8-80ECA0244BF9}"/>
              </a:ext>
            </a:extLst>
          </p:cNvPr>
          <p:cNvSpPr/>
          <p:nvPr/>
        </p:nvSpPr>
        <p:spPr>
          <a:xfrm>
            <a:off x="719775" y="2390965"/>
            <a:ext cx="2191105" cy="1473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87B09-8285-4EF7-AD7C-6B743D9ED6D0}"/>
              </a:ext>
            </a:extLst>
          </p:cNvPr>
          <p:cNvSpPr txBox="1"/>
          <p:nvPr/>
        </p:nvSpPr>
        <p:spPr>
          <a:xfrm>
            <a:off x="715992" y="4461526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CONTACT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00CBEF-4012-4064-9489-39C73E156E93}"/>
              </a:ext>
            </a:extLst>
          </p:cNvPr>
          <p:cNvSpPr txBox="1"/>
          <p:nvPr/>
        </p:nvSpPr>
        <p:spPr>
          <a:xfrm>
            <a:off x="715993" y="4908722"/>
            <a:ext cx="2018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Tel : 010 – 8651 - 8732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778B8-EACF-4AC1-935B-75A67B39AF9A}"/>
              </a:ext>
            </a:extLst>
          </p:cNvPr>
          <p:cNvSpPr txBox="1"/>
          <p:nvPr/>
        </p:nvSpPr>
        <p:spPr>
          <a:xfrm>
            <a:off x="715992" y="5164015"/>
            <a:ext cx="250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Mail : wonbin1301@gmail.com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4F31A3-9137-4F8A-B8C2-20ECDA6B8ABD}"/>
              </a:ext>
            </a:extLst>
          </p:cNvPr>
          <p:cNvSpPr txBox="1"/>
          <p:nvPr/>
        </p:nvSpPr>
        <p:spPr>
          <a:xfrm>
            <a:off x="715992" y="953995"/>
            <a:ext cx="30842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레고 사이트 리뉴얼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1BF8E-506F-66C8-68A0-86F216CB4243}"/>
              </a:ext>
            </a:extLst>
          </p:cNvPr>
          <p:cNvSpPr txBox="1"/>
          <p:nvPr/>
        </p:nvSpPr>
        <p:spPr>
          <a:xfrm>
            <a:off x="715992" y="1497223"/>
            <a:ext cx="2404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C32FA-146C-F095-97BF-EE81096B3E73}"/>
              </a:ext>
            </a:extLst>
          </p:cNvPr>
          <p:cNvSpPr txBox="1"/>
          <p:nvPr/>
        </p:nvSpPr>
        <p:spPr>
          <a:xfrm>
            <a:off x="1532525" y="2651604"/>
            <a:ext cx="240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발표자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정원빈</a:t>
            </a:r>
          </a:p>
        </p:txBody>
      </p:sp>
    </p:spTree>
    <p:extLst>
      <p:ext uri="{BB962C8B-B14F-4D97-AF65-F5344CB8AC3E}">
        <p14:creationId xmlns:p14="http://schemas.microsoft.com/office/powerpoint/2010/main" val="121611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269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캐러셀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이미지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7B322D-7EEE-D906-8172-EEBA7365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23" y="1831650"/>
            <a:ext cx="95631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147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장바구니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614DE4-8DFE-29BE-47AF-E174D671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53" y="1820634"/>
            <a:ext cx="9591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147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 결제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D323A1-9AEB-29EF-4603-4EBE4062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38" y="1555638"/>
            <a:ext cx="9601200" cy="49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183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 문의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3FDC5E-D883-7C0D-107D-00A386D3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43" y="1572043"/>
            <a:ext cx="9582150" cy="4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7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147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 리뷰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46FA45-B4DF-0840-D46E-0D9E7846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07" y="1830242"/>
            <a:ext cx="9563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200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레고 오프라인몰 지도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05216-DB41-E8DF-0291-65960F28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07" y="1849292"/>
            <a:ext cx="95631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1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B3055-945B-48AC-3A61-13C355C59763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시현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F694A-051C-E5EF-B6A4-A62170013D16}"/>
              </a:ext>
            </a:extLst>
          </p:cNvPr>
          <p:cNvSpPr txBox="1"/>
          <p:nvPr/>
        </p:nvSpPr>
        <p:spPr>
          <a:xfrm>
            <a:off x="3770040" y="2921168"/>
            <a:ext cx="4651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9505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시현</a:t>
            </a:r>
            <a:endParaRPr lang="en-US" altLang="ko-KR" sz="6000" dirty="0">
              <a:solidFill>
                <a:srgbClr val="F9505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46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B3055-945B-48AC-3A61-13C355C59763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F694A-051C-E5EF-B6A4-A62170013D16}"/>
              </a:ext>
            </a:extLst>
          </p:cNvPr>
          <p:cNvSpPr txBox="1"/>
          <p:nvPr/>
        </p:nvSpPr>
        <p:spPr>
          <a:xfrm>
            <a:off x="762778" y="1145778"/>
            <a:ext cx="10666443" cy="456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 프로젝트를 진행하며 웹페이지는 많은 사람들의 노력에 의해 만들어진 것임을 알 수 있었습니다</a:t>
            </a: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</a:t>
            </a: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기획과</a:t>
            </a: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개발을 모두 경험해보며 부족한 점에 대해 알 수 있었고</a:t>
            </a: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웹개발자라는 꿈에 한걸음 더 다가갈 수 있던 값진 시간이었습니다</a:t>
            </a: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250000"/>
              </a:lnSpc>
            </a:pPr>
            <a:endParaRPr lang="en-US" altLang="ko-KR" sz="17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프로젝트를 진행하며 목표했던 기능들을 모두 구현하지 못했던 점</a:t>
            </a: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반응형 웹페이지를 만들고 싶었지만 만들지 못했던 점 등</a:t>
            </a:r>
            <a:endParaRPr lang="en-US" altLang="ko-KR" sz="17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많은 아쉬운 부분들이 있지만 그 중에서도 웹페이지의 성능을 생각하지 못한 점이 많이 아쉬웠습니다</a:t>
            </a: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자료구조와 알고리즘을 꾸준히 공부하여 이러한 점을 보완할 수 있도록 노력하겠습니다</a:t>
            </a:r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040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참고 사이트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3148E-A237-C557-445F-3D1C46D9167D}"/>
              </a:ext>
            </a:extLst>
          </p:cNvPr>
          <p:cNvSpPr txBox="1"/>
          <p:nvPr/>
        </p:nvSpPr>
        <p:spPr>
          <a:xfrm>
            <a:off x="872455" y="1173134"/>
            <a:ext cx="5119042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로그인 폼</a:t>
            </a:r>
          </a:p>
          <a:p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https://www.youtube.com/watch?v=fC3qLUWf_Lk&amp;list=PLSH1HC2U7xPopAp5t_8MEzvb_gWIpDxnw&amp;index=1</a:t>
            </a:r>
          </a:p>
          <a:p>
            <a:endParaRPr lang="ko-KR" altLang="en-US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로그인 </a:t>
            </a:r>
            <a:r>
              <a:rPr lang="ko-KR" altLang="en-US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토글</a:t>
            </a:r>
            <a:endParaRPr lang="ko-KR" altLang="en-US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https://www.youtube.com/watch?v=ONOg9JSV7iU</a:t>
            </a:r>
          </a:p>
          <a:p>
            <a:endParaRPr lang="ko-KR" altLang="en-US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</a:t>
            </a:r>
            <a:r>
              <a:rPr lang="ko-KR" altLang="en-US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account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ul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li폼</a:t>
            </a:r>
            <a:endParaRPr lang="ko-KR" altLang="en-US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https://www.youtube.com/watch?v=IBDKc1T5KQ8</a:t>
            </a:r>
          </a:p>
          <a:p>
            <a:endParaRPr lang="ko-KR" altLang="en-US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사진 및 홈페이지 참고</a:t>
            </a:r>
          </a:p>
          <a:p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https://www.lego.com/ko-kr</a:t>
            </a:r>
          </a:p>
          <a:p>
            <a:endParaRPr lang="ko-KR" altLang="en-US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홈페이지 디자인</a:t>
            </a:r>
          </a:p>
          <a:p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https://www.behance.net/gallery/108111079/Lego-New-Website-2020</a:t>
            </a:r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결제창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디자인</a:t>
            </a:r>
          </a:p>
          <a:p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https://imweb.me/notice?view&amp;page=&amp;582</a:t>
            </a:r>
          </a:p>
          <a:p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스크롤</a:t>
            </a:r>
          </a:p>
          <a:p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https://dane-itview.tistory.com/entry/%EA%B7%B8%EB%9E%98%EC%84%9C-Top-%EC%9D%B4-%EC%96%B4%EB%94%98%EB%8D%B0-getBoundingClientRecttop-elementoffsetTop-%EC%B0%A8%EC%9D%B4%EC%A0%90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08C3F-C121-96BE-FBF7-52C32D83A5AE}"/>
              </a:ext>
            </a:extLst>
          </p:cNvPr>
          <p:cNvSpPr txBox="1"/>
          <p:nvPr/>
        </p:nvSpPr>
        <p:spPr>
          <a:xfrm>
            <a:off x="6479179" y="1173134"/>
            <a:ext cx="3962198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아코디언 메뉴</a:t>
            </a:r>
          </a:p>
          <a:p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https://webclub.tistory.com/288</a:t>
            </a:r>
          </a:p>
          <a:p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텍스트 윤곽선</a:t>
            </a:r>
          </a:p>
          <a:p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https://yam-cha.tistory.com/162</a:t>
            </a:r>
          </a:p>
          <a:p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css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화살표</a:t>
            </a:r>
          </a:p>
          <a:p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https://hongpage.kr/55</a:t>
            </a:r>
          </a:p>
          <a:p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페이징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css</a:t>
            </a: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https://yj-code.tistory.com/3</a:t>
            </a:r>
          </a:p>
          <a:p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별점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구현</a:t>
            </a:r>
          </a:p>
          <a:p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https://blogpack.tistory.com/993</a:t>
            </a:r>
          </a:p>
          <a:p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글자 수 실시간 체크</a:t>
            </a:r>
          </a:p>
          <a:p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https://deersoul6662.tistory.com/227</a:t>
            </a:r>
            <a:endParaRPr lang="ko-KR" altLang="en-US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81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4157932"/>
            <a:ext cx="12192000" cy="2700068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9FF55-B7E6-E413-9086-BEC558F7EEDA}"/>
              </a:ext>
            </a:extLst>
          </p:cNvPr>
          <p:cNvSpPr txBox="1"/>
          <p:nvPr/>
        </p:nvSpPr>
        <p:spPr>
          <a:xfrm>
            <a:off x="715992" y="4461526"/>
            <a:ext cx="219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CONTACT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7B6A-1A95-76F2-4BA9-2D21AA3AD668}"/>
              </a:ext>
            </a:extLst>
          </p:cNvPr>
          <p:cNvSpPr txBox="1"/>
          <p:nvPr/>
        </p:nvSpPr>
        <p:spPr>
          <a:xfrm>
            <a:off x="715993" y="4908722"/>
            <a:ext cx="2018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Tel : 010 – 8651 - 8732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C6777-6749-E213-1CC4-805D2B1F840F}"/>
              </a:ext>
            </a:extLst>
          </p:cNvPr>
          <p:cNvSpPr txBox="1"/>
          <p:nvPr/>
        </p:nvSpPr>
        <p:spPr>
          <a:xfrm>
            <a:off x="715992" y="5164015"/>
            <a:ext cx="250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Mail : wonbin1301@gmail.com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984FA4-C327-44BA-7BD2-DC06031BFCF5}"/>
              </a:ext>
            </a:extLst>
          </p:cNvPr>
          <p:cNvSpPr/>
          <p:nvPr/>
        </p:nvSpPr>
        <p:spPr>
          <a:xfrm>
            <a:off x="719775" y="2390965"/>
            <a:ext cx="2191105" cy="1473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C82E6-3BED-3A59-8CEB-B9E067957E97}"/>
              </a:ext>
            </a:extLst>
          </p:cNvPr>
          <p:cNvSpPr txBox="1"/>
          <p:nvPr/>
        </p:nvSpPr>
        <p:spPr>
          <a:xfrm>
            <a:off x="715992" y="1497223"/>
            <a:ext cx="2404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706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2658230" y="1786970"/>
            <a:ext cx="192815" cy="192815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71D15F-0EB2-43EC-99E7-DF96EDB13401}"/>
              </a:ext>
            </a:extLst>
          </p:cNvPr>
          <p:cNvSpPr txBox="1"/>
          <p:nvPr/>
        </p:nvSpPr>
        <p:spPr>
          <a:xfrm>
            <a:off x="1426169" y="2156605"/>
            <a:ext cx="264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CBC06B-1E48-4F3E-A196-67E31A4D47A8}"/>
              </a:ext>
            </a:extLst>
          </p:cNvPr>
          <p:cNvSpPr/>
          <p:nvPr/>
        </p:nvSpPr>
        <p:spPr>
          <a:xfrm>
            <a:off x="2009302" y="2715927"/>
            <a:ext cx="1496555" cy="51626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4522F0-8A66-401D-839B-2AE256979497}"/>
              </a:ext>
            </a:extLst>
          </p:cNvPr>
          <p:cNvSpPr txBox="1"/>
          <p:nvPr/>
        </p:nvSpPr>
        <p:spPr>
          <a:xfrm>
            <a:off x="2009302" y="3055422"/>
            <a:ext cx="1835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개요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AA132C-29E5-48E5-AD6F-355DAF8AB60D}"/>
              </a:ext>
            </a:extLst>
          </p:cNvPr>
          <p:cNvSpPr txBox="1"/>
          <p:nvPr/>
        </p:nvSpPr>
        <p:spPr>
          <a:xfrm>
            <a:off x="2009302" y="3445416"/>
            <a:ext cx="16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개발 환경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D237BA-D204-48B0-8DB3-34758640158F}"/>
              </a:ext>
            </a:extLst>
          </p:cNvPr>
          <p:cNvSpPr txBox="1"/>
          <p:nvPr/>
        </p:nvSpPr>
        <p:spPr>
          <a:xfrm>
            <a:off x="2009302" y="3835410"/>
            <a:ext cx="2012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03.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기획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454B9-9421-4948-A059-C7534B1E070D}"/>
              </a:ext>
            </a:extLst>
          </p:cNvPr>
          <p:cNvSpPr txBox="1"/>
          <p:nvPr/>
        </p:nvSpPr>
        <p:spPr>
          <a:xfrm>
            <a:off x="2009302" y="4225404"/>
            <a:ext cx="183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04.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시현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A1311E9-9B91-4749-BBDC-D060787CA298}"/>
              </a:ext>
            </a:extLst>
          </p:cNvPr>
          <p:cNvCxnSpPr>
            <a:cxnSpLocks/>
          </p:cNvCxnSpPr>
          <p:nvPr/>
        </p:nvCxnSpPr>
        <p:spPr>
          <a:xfrm>
            <a:off x="0" y="1889185"/>
            <a:ext cx="2587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1E4E69-EB2C-5209-DB70-AA9B439A3B3A}"/>
              </a:ext>
            </a:extLst>
          </p:cNvPr>
          <p:cNvSpPr txBox="1"/>
          <p:nvPr/>
        </p:nvSpPr>
        <p:spPr>
          <a:xfrm>
            <a:off x="2009302" y="4615398"/>
            <a:ext cx="147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05.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17414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D7AD1A6-00D3-7273-4FD1-5E029FBBEAF9}"/>
              </a:ext>
            </a:extLst>
          </p:cNvPr>
          <p:cNvSpPr/>
          <p:nvPr/>
        </p:nvSpPr>
        <p:spPr>
          <a:xfrm>
            <a:off x="963543" y="1656279"/>
            <a:ext cx="10092925" cy="1276361"/>
          </a:xfrm>
          <a:prstGeom prst="roundRect">
            <a:avLst>
              <a:gd name="adj" fmla="val 50000"/>
            </a:avLst>
          </a:prstGeom>
          <a:solidFill>
            <a:srgbClr val="F9505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F6D2-6CDC-80A6-6291-B1C69C311734}"/>
              </a:ext>
            </a:extLst>
          </p:cNvPr>
          <p:cNvSpPr txBox="1"/>
          <p:nvPr/>
        </p:nvSpPr>
        <p:spPr>
          <a:xfrm>
            <a:off x="715992" y="1152925"/>
            <a:ext cx="32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레고 사이트 리뉴얼인가요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AC6ED-CEBC-B7F8-8EB8-969402AB81C1}"/>
              </a:ext>
            </a:extLst>
          </p:cNvPr>
          <p:cNvSpPr txBox="1"/>
          <p:nvPr/>
        </p:nvSpPr>
        <p:spPr>
          <a:xfrm>
            <a:off x="3729589" y="1971293"/>
            <a:ext cx="4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‘</a:t>
            </a:r>
            <a:r>
              <a:rPr lang="ko-KR" altLang="en-US" sz="3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레고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’</a:t>
            </a:r>
            <a:r>
              <a:rPr lang="ko-KR" altLang="en-US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‘</a:t>
            </a:r>
            <a:r>
              <a:rPr lang="ko-KR" altLang="en-US" sz="3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코딩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’</a:t>
            </a:r>
            <a:r>
              <a:rPr lang="ko-KR" altLang="en-US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유사성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97BE8-6444-212B-82BA-2BA67465212B}"/>
              </a:ext>
            </a:extLst>
          </p:cNvPr>
          <p:cNvSpPr txBox="1"/>
          <p:nvPr/>
        </p:nvSpPr>
        <p:spPr>
          <a:xfrm>
            <a:off x="1176459" y="3638932"/>
            <a:ext cx="25531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사용자의 편의성 증대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08A12-2A3B-D43C-1116-BE0B17C85DC2}"/>
              </a:ext>
            </a:extLst>
          </p:cNvPr>
          <p:cNvSpPr txBox="1"/>
          <p:nvPr/>
        </p:nvSpPr>
        <p:spPr>
          <a:xfrm>
            <a:off x="1520365" y="4062944"/>
            <a:ext cx="901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사이트를 이용하는데 느꼈던 불편한 점을 바탕으로 홈페이지의 인터페이스를 변경하여 사용자가 홈페이지를 이용하는데 있어 긍정적인 경험을 느낄 수 있도록 한다</a:t>
            </a:r>
            <a:r>
              <a:rPr lang="en-US" altLang="ko-KR" sz="15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5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68A67-F1B3-EE9F-D459-D89A9BD01DDF}"/>
              </a:ext>
            </a:extLst>
          </p:cNvPr>
          <p:cNvSpPr txBox="1"/>
          <p:nvPr/>
        </p:nvSpPr>
        <p:spPr>
          <a:xfrm>
            <a:off x="715991" y="3146486"/>
            <a:ext cx="301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32A5D-1E0D-D51A-1B3A-A24D37AE0C17}"/>
              </a:ext>
            </a:extLst>
          </p:cNvPr>
          <p:cNvSpPr txBox="1"/>
          <p:nvPr/>
        </p:nvSpPr>
        <p:spPr>
          <a:xfrm>
            <a:off x="1176459" y="4832389"/>
            <a:ext cx="26992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ko-KR" altLang="en-US" sz="17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대규모 트래픽 경험 쌓기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2053C-994B-8010-F270-3DFAD4DA4633}"/>
              </a:ext>
            </a:extLst>
          </p:cNvPr>
          <p:cNvSpPr txBox="1"/>
          <p:nvPr/>
        </p:nvSpPr>
        <p:spPr>
          <a:xfrm>
            <a:off x="1520365" y="5255585"/>
            <a:ext cx="9698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쇼핑몰이 주변에서 가장 쉽게 접근할 수 있는 대규모 트래픽 관련 웹사이트라고 생각하였다</a:t>
            </a:r>
            <a:r>
              <a:rPr lang="en-US" altLang="ko-KR" sz="15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5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4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5" y="390925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1735CF6-6EBA-39FB-A3DA-B7B3F515828E}"/>
              </a:ext>
            </a:extLst>
          </p:cNvPr>
          <p:cNvGrpSpPr/>
          <p:nvPr/>
        </p:nvGrpSpPr>
        <p:grpSpPr>
          <a:xfrm>
            <a:off x="1291192" y="1371153"/>
            <a:ext cx="9253057" cy="4537396"/>
            <a:chOff x="796954" y="1124125"/>
            <a:chExt cx="10097549" cy="49515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61D2F2-9BDF-C3C8-2E21-2A82D9574866}"/>
                </a:ext>
              </a:extLst>
            </p:cNvPr>
            <p:cNvSpPr/>
            <p:nvPr/>
          </p:nvSpPr>
          <p:spPr>
            <a:xfrm>
              <a:off x="796954" y="1124125"/>
              <a:ext cx="4798503" cy="2223070"/>
            </a:xfrm>
            <a:prstGeom prst="rect">
              <a:avLst/>
            </a:prstGeom>
            <a:noFill/>
            <a:ln>
              <a:solidFill>
                <a:srgbClr val="F950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B39E0C-95B9-3CC9-0A73-B985081E43E4}"/>
                </a:ext>
              </a:extLst>
            </p:cNvPr>
            <p:cNvSpPr/>
            <p:nvPr/>
          </p:nvSpPr>
          <p:spPr>
            <a:xfrm>
              <a:off x="6096000" y="1124125"/>
              <a:ext cx="4798503" cy="2223070"/>
            </a:xfrm>
            <a:prstGeom prst="rect">
              <a:avLst/>
            </a:prstGeom>
            <a:noFill/>
            <a:ln>
              <a:solidFill>
                <a:srgbClr val="F950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90DA48-A016-5620-6CAD-FA6945536860}"/>
                </a:ext>
              </a:extLst>
            </p:cNvPr>
            <p:cNvSpPr/>
            <p:nvPr/>
          </p:nvSpPr>
          <p:spPr>
            <a:xfrm>
              <a:off x="796954" y="3852562"/>
              <a:ext cx="4798503" cy="2223070"/>
            </a:xfrm>
            <a:prstGeom prst="rect">
              <a:avLst/>
            </a:prstGeom>
            <a:noFill/>
            <a:ln>
              <a:solidFill>
                <a:srgbClr val="F950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4D5A7CC-1BD9-5D99-18C6-B2A996DDBC98}"/>
                </a:ext>
              </a:extLst>
            </p:cNvPr>
            <p:cNvSpPr/>
            <p:nvPr/>
          </p:nvSpPr>
          <p:spPr>
            <a:xfrm>
              <a:off x="6096000" y="3852562"/>
              <a:ext cx="4798503" cy="2223070"/>
            </a:xfrm>
            <a:prstGeom prst="rect">
              <a:avLst/>
            </a:prstGeom>
            <a:noFill/>
            <a:ln>
              <a:solidFill>
                <a:srgbClr val="F950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992518-6026-713A-D8B8-03BA991EB029}"/>
                </a:ext>
              </a:extLst>
            </p:cNvPr>
            <p:cNvSpPr/>
            <p:nvPr/>
          </p:nvSpPr>
          <p:spPr>
            <a:xfrm>
              <a:off x="796954" y="1124125"/>
              <a:ext cx="4798503" cy="612393"/>
            </a:xfrm>
            <a:prstGeom prst="rect">
              <a:avLst/>
            </a:prstGeom>
            <a:solidFill>
              <a:srgbClr val="F95054"/>
            </a:solidFill>
            <a:ln>
              <a:solidFill>
                <a:srgbClr val="F950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70869C-EEA3-21F9-03A4-40A121B3E1FC}"/>
                </a:ext>
              </a:extLst>
            </p:cNvPr>
            <p:cNvSpPr/>
            <p:nvPr/>
          </p:nvSpPr>
          <p:spPr>
            <a:xfrm>
              <a:off x="6096000" y="1124125"/>
              <a:ext cx="4798503" cy="612393"/>
            </a:xfrm>
            <a:prstGeom prst="rect">
              <a:avLst/>
            </a:prstGeom>
            <a:solidFill>
              <a:srgbClr val="F95054"/>
            </a:solidFill>
            <a:ln>
              <a:solidFill>
                <a:srgbClr val="F950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DA75A4E-79CD-E3BD-3D9F-B99D038F3BA4}"/>
                </a:ext>
              </a:extLst>
            </p:cNvPr>
            <p:cNvSpPr/>
            <p:nvPr/>
          </p:nvSpPr>
          <p:spPr>
            <a:xfrm>
              <a:off x="796954" y="3846337"/>
              <a:ext cx="4798503" cy="612393"/>
            </a:xfrm>
            <a:prstGeom prst="rect">
              <a:avLst/>
            </a:prstGeom>
            <a:solidFill>
              <a:srgbClr val="F95054"/>
            </a:solidFill>
            <a:ln>
              <a:solidFill>
                <a:srgbClr val="F950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5B4FDB4-3F12-957C-6E83-1AEFC6D4C629}"/>
                </a:ext>
              </a:extLst>
            </p:cNvPr>
            <p:cNvSpPr/>
            <p:nvPr/>
          </p:nvSpPr>
          <p:spPr>
            <a:xfrm>
              <a:off x="6096000" y="3858788"/>
              <a:ext cx="4798503" cy="612393"/>
            </a:xfrm>
            <a:prstGeom prst="rect">
              <a:avLst/>
            </a:prstGeom>
            <a:solidFill>
              <a:srgbClr val="F95054"/>
            </a:solidFill>
            <a:ln>
              <a:solidFill>
                <a:srgbClr val="F950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B1A454-44CA-6700-6510-AFD0E8C43A80}"/>
                </a:ext>
              </a:extLst>
            </p:cNvPr>
            <p:cNvSpPr txBox="1"/>
            <p:nvPr/>
          </p:nvSpPr>
          <p:spPr>
            <a:xfrm>
              <a:off x="796954" y="1245655"/>
              <a:ext cx="47985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kern="120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개발언어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C2D422-A387-5B8E-B422-25141C8AE256}"/>
                </a:ext>
              </a:extLst>
            </p:cNvPr>
            <p:cNvSpPr txBox="1"/>
            <p:nvPr/>
          </p:nvSpPr>
          <p:spPr>
            <a:xfrm>
              <a:off x="6095998" y="1234799"/>
              <a:ext cx="4798503" cy="403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endParaRPr lang="ko-KR" altLang="en-US" sz="1800" b="1" kern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AF85CF-88FF-4B24-F42A-552D4D1670EA}"/>
                </a:ext>
              </a:extLst>
            </p:cNvPr>
            <p:cNvSpPr txBox="1"/>
            <p:nvPr/>
          </p:nvSpPr>
          <p:spPr>
            <a:xfrm>
              <a:off x="809167" y="3963464"/>
              <a:ext cx="4798503" cy="403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kern="120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데이터베이스 </a:t>
              </a:r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&amp;</a:t>
              </a:r>
              <a:r>
                <a:rPr lang="en-US" altLang="ko-KR" sz="1800" b="1" kern="120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800" b="1" kern="120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C6447-F9B7-2F6B-EF4D-88DD492F8472}"/>
                </a:ext>
              </a:extLst>
            </p:cNvPr>
            <p:cNvSpPr txBox="1"/>
            <p:nvPr/>
          </p:nvSpPr>
          <p:spPr>
            <a:xfrm>
              <a:off x="6095998" y="3951013"/>
              <a:ext cx="4798504" cy="403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800" b="1" kern="120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기타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691180-7129-7801-9736-5FD028EA894F}"/>
                </a:ext>
              </a:extLst>
            </p:cNvPr>
            <p:cNvSpPr txBox="1"/>
            <p:nvPr/>
          </p:nvSpPr>
          <p:spPr>
            <a:xfrm>
              <a:off x="796954" y="1861921"/>
              <a:ext cx="4798503" cy="1270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JAVA 11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 latinLnBrk="1">
                <a:lnSpc>
                  <a:spcPct val="150000"/>
                </a:lnSpc>
              </a:pP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JavaScript / </a:t>
              </a:r>
              <a:r>
                <a:rPr lang="en-US" altLang="ko-KR" sz="1600" b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JQuery</a:t>
              </a:r>
              <a:endParaRPr lang="en-US" altLang="ko-KR" sz="16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 latinLnBrk="1">
                <a:lnSpc>
                  <a:spcPct val="150000"/>
                </a:lnSpc>
              </a:pP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HTML5 / CSS3</a:t>
              </a:r>
              <a:endPara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F61DC2-51AB-E536-7249-3BD0316BB418}"/>
                </a:ext>
              </a:extLst>
            </p:cNvPr>
            <p:cNvSpPr txBox="1"/>
            <p:nvPr/>
          </p:nvSpPr>
          <p:spPr>
            <a:xfrm>
              <a:off x="6095998" y="1857013"/>
              <a:ext cx="4798504" cy="867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Spring Tools Suite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4.14.1</a:t>
              </a:r>
            </a:p>
            <a:p>
              <a:pPr algn="ctr" latinLnBrk="1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Visual Studio Code</a:t>
              </a:r>
              <a:endParaRPr lang="en-US" altLang="ko-KR" sz="16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D4FE42-4E21-C054-E7A0-DF302258749F}"/>
                </a:ext>
              </a:extLst>
            </p:cNvPr>
            <p:cNvSpPr txBox="1"/>
            <p:nvPr/>
          </p:nvSpPr>
          <p:spPr>
            <a:xfrm>
              <a:off x="796954" y="4590406"/>
              <a:ext cx="4798503" cy="1270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>
                <a:lnSpc>
                  <a:spcPct val="150000"/>
                </a:lnSpc>
              </a:pP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MySQL 5.7</a:t>
              </a:r>
            </a:p>
            <a:p>
              <a:pPr marL="0" algn="ctr" defTabSz="914400" rtl="0" eaLnBrk="1" latinLnBrk="1" hangingPunct="1">
                <a:lnSpc>
                  <a:spcPct val="150000"/>
                </a:lnSpc>
              </a:pPr>
              <a:r>
                <a:rPr lang="en-US" altLang="ko-KR" sz="1600" b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HeidiSQL</a:t>
              </a: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9.5</a:t>
              </a:r>
            </a:p>
            <a:p>
              <a:pPr algn="ctr" latinLnBrk="1">
                <a:lnSpc>
                  <a:spcPct val="150000"/>
                </a:lnSpc>
              </a:pP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Apache Tomcat 9.0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B9BDE5-09A8-8EAB-475D-1119499DD745}"/>
                </a:ext>
              </a:extLst>
            </p:cNvPr>
            <p:cNvSpPr txBox="1"/>
            <p:nvPr/>
          </p:nvSpPr>
          <p:spPr>
            <a:xfrm>
              <a:off x="6095998" y="4591175"/>
              <a:ext cx="4798503" cy="1270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Font 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we</a:t>
              </a: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some / Bootstrap 4.6.x</a:t>
              </a:r>
            </a:p>
            <a:p>
              <a:pPr algn="ctr" latinLnBrk="1">
                <a:lnSpc>
                  <a:spcPct val="150000"/>
                </a:lnSpc>
              </a:pPr>
              <a:r>
                <a:rPr lang="ko-KR" altLang="en-US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카카오 페이 </a:t>
              </a: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API /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다음 주소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API</a:t>
              </a:r>
            </a:p>
            <a:p>
              <a:pPr algn="ctr" latinLnBrk="1">
                <a:lnSpc>
                  <a:spcPct val="150000"/>
                </a:lnSpc>
              </a:pPr>
              <a:r>
                <a:rPr lang="en-US" altLang="ko-KR" sz="16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CK editor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F831C90-6901-58A4-FE4F-71937799C8B5}"/>
              </a:ext>
            </a:extLst>
          </p:cNvPr>
          <p:cNvSpPr txBox="1"/>
          <p:nvPr/>
        </p:nvSpPr>
        <p:spPr>
          <a:xfrm>
            <a:off x="6147059" y="1483697"/>
            <a:ext cx="439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개발도구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57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C3532-DD9D-48C2-B1E5-82003E096B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F6D2-6CDC-80A6-6291-B1C69C311734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벤치마킹</a:t>
            </a:r>
          </a:p>
        </p:txBody>
      </p:sp>
      <p:pic>
        <p:nvPicPr>
          <p:cNvPr id="15" name="그림 14" descr="텍스트, 인간의 얼굴, 스크린샷, 스키 타기이(가) 표시된 사진&#10;&#10;자동 생성된 설명">
            <a:extLst>
              <a:ext uri="{FF2B5EF4-FFF2-40B4-BE49-F238E27FC236}">
                <a16:creationId xmlns:a16="http://schemas.microsoft.com/office/drawing/2014/main" id="{D320CBA5-3796-4E67-0AE0-A65794767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23" y="1290986"/>
            <a:ext cx="3404577" cy="47302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2284AF1-01C0-BEB9-E55B-44B14454433D}"/>
              </a:ext>
            </a:extLst>
          </p:cNvPr>
          <p:cNvSpPr/>
          <p:nvPr/>
        </p:nvSpPr>
        <p:spPr>
          <a:xfrm>
            <a:off x="6231810" y="1367413"/>
            <a:ext cx="4887639" cy="4682936"/>
          </a:xfrm>
          <a:prstGeom prst="roundRect">
            <a:avLst>
              <a:gd name="adj" fmla="val 4939"/>
            </a:avLst>
          </a:prstGeom>
          <a:solidFill>
            <a:srgbClr val="F9505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A917-1745-3CA0-B14D-7429AA88C039}"/>
              </a:ext>
            </a:extLst>
          </p:cNvPr>
          <p:cNvSpPr txBox="1"/>
          <p:nvPr/>
        </p:nvSpPr>
        <p:spPr>
          <a:xfrm>
            <a:off x="965596" y="1538788"/>
            <a:ext cx="147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메인 페이지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2276C-3361-3657-349D-21B4A6DD3C30}"/>
              </a:ext>
            </a:extLst>
          </p:cNvPr>
          <p:cNvSpPr txBox="1"/>
          <p:nvPr/>
        </p:nvSpPr>
        <p:spPr>
          <a:xfrm>
            <a:off x="6345604" y="1832650"/>
            <a:ext cx="1540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디자인 참고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FB29-D97B-14B1-C22B-2C11E78E1F4F}"/>
              </a:ext>
            </a:extLst>
          </p:cNvPr>
          <p:cNvSpPr txBox="1"/>
          <p:nvPr/>
        </p:nvSpPr>
        <p:spPr>
          <a:xfrm>
            <a:off x="4304556" y="6176267"/>
            <a:ext cx="6995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https://www.behance.net/gallery/108111079/Lego-New-Website-</a:t>
            </a: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020?tracking_source=</a:t>
            </a:r>
            <a:r>
              <a:rPr lang="ko-KR" altLang="en-US" sz="10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search_projects|lego</a:t>
            </a:r>
            <a:endParaRPr lang="ko-KR" altLang="en-US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938A0-7494-6AF5-9C93-465C967C80B3}"/>
              </a:ext>
            </a:extLst>
          </p:cNvPr>
          <p:cNvSpPr txBox="1"/>
          <p:nvPr/>
        </p:nvSpPr>
        <p:spPr>
          <a:xfrm>
            <a:off x="6530160" y="2187735"/>
            <a:ext cx="352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비핸스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(behance.com)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&gt;&gt;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LEGO UI/UX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454F-E512-E8F1-875D-9FEE4D58C009}"/>
              </a:ext>
            </a:extLst>
          </p:cNvPr>
          <p:cNvSpPr txBox="1"/>
          <p:nvPr/>
        </p:nvSpPr>
        <p:spPr>
          <a:xfrm>
            <a:off x="6345604" y="2762378"/>
            <a:ext cx="30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왜 직접 디자인 하지 않았나요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81B1F-4881-EF2C-CE48-C85ED28CC6E8}"/>
              </a:ext>
            </a:extLst>
          </p:cNvPr>
          <p:cNvSpPr txBox="1"/>
          <p:nvPr/>
        </p:nvSpPr>
        <p:spPr>
          <a:xfrm>
            <a:off x="6530160" y="3117463"/>
            <a:ext cx="107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단축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AC0D8-A54B-5109-D41E-CE6C5CDDE3F9}"/>
              </a:ext>
            </a:extLst>
          </p:cNvPr>
          <p:cNvSpPr txBox="1"/>
          <p:nvPr/>
        </p:nvSpPr>
        <p:spPr>
          <a:xfrm>
            <a:off x="6530159" y="3361290"/>
            <a:ext cx="345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 회사의 작업방식 경험 목적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A703-EB22-6BB6-2266-7A6F2AF26D47}"/>
              </a:ext>
            </a:extLst>
          </p:cNvPr>
          <p:cNvSpPr txBox="1"/>
          <p:nvPr/>
        </p:nvSpPr>
        <p:spPr>
          <a:xfrm>
            <a:off x="6681160" y="3594435"/>
            <a:ext cx="3751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기획자 혹은 디자이너의 시안을 받아 그를 바탕으로 웹 작업</a:t>
            </a:r>
            <a:r>
              <a:rPr lang="en-US" altLang="ko-KR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D2D10-D82F-BEFE-B863-E7FCD38D632B}"/>
              </a:ext>
            </a:extLst>
          </p:cNvPr>
          <p:cNvSpPr txBox="1"/>
          <p:nvPr/>
        </p:nvSpPr>
        <p:spPr>
          <a:xfrm>
            <a:off x="6530159" y="3842901"/>
            <a:ext cx="31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디자인보다 개발에 집중하기 위함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212EB3-C66D-820A-5198-CFE99967E734}"/>
              </a:ext>
            </a:extLst>
          </p:cNvPr>
          <p:cNvSpPr txBox="1"/>
          <p:nvPr/>
        </p:nvSpPr>
        <p:spPr>
          <a:xfrm>
            <a:off x="6366622" y="4422081"/>
            <a:ext cx="30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왜 이 디자인을 선택했나요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285A9-BAB2-4803-3604-57BE8606B97B}"/>
              </a:ext>
            </a:extLst>
          </p:cNvPr>
          <p:cNvSpPr txBox="1"/>
          <p:nvPr/>
        </p:nvSpPr>
        <p:spPr>
          <a:xfrm>
            <a:off x="6530158" y="4777166"/>
            <a:ext cx="4224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입장에선 다른 디자인보다 편의성이 좋다고 생각함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72DA1-0200-99C8-1DED-5CDC2AB31290}"/>
              </a:ext>
            </a:extLst>
          </p:cNvPr>
          <p:cNvSpPr txBox="1"/>
          <p:nvPr/>
        </p:nvSpPr>
        <p:spPr>
          <a:xfrm>
            <a:off x="6530158" y="5070696"/>
            <a:ext cx="400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개발자 입장에선 배너사진 및 카테고리의 사진 혹은 배치를 바꾸는 등 확장성이 좋다고 생각하였음</a:t>
            </a:r>
          </a:p>
        </p:txBody>
      </p:sp>
    </p:spTree>
    <p:extLst>
      <p:ext uri="{BB962C8B-B14F-4D97-AF65-F5344CB8AC3E}">
        <p14:creationId xmlns:p14="http://schemas.microsoft.com/office/powerpoint/2010/main" val="139532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F6D2-6CDC-80A6-6291-B1C69C311734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벤치마킹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2284AF1-01C0-BEB9-E55B-44B14454433D}"/>
              </a:ext>
            </a:extLst>
          </p:cNvPr>
          <p:cNvSpPr/>
          <p:nvPr/>
        </p:nvSpPr>
        <p:spPr>
          <a:xfrm>
            <a:off x="6417578" y="1361373"/>
            <a:ext cx="4659305" cy="4682936"/>
          </a:xfrm>
          <a:prstGeom prst="roundRect">
            <a:avLst>
              <a:gd name="adj" fmla="val 4939"/>
            </a:avLst>
          </a:prstGeom>
          <a:solidFill>
            <a:srgbClr val="F9505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A917-1745-3CA0-B14D-7429AA88C039}"/>
              </a:ext>
            </a:extLst>
          </p:cNvPr>
          <p:cNvSpPr txBox="1"/>
          <p:nvPr/>
        </p:nvSpPr>
        <p:spPr>
          <a:xfrm>
            <a:off x="794778" y="1528853"/>
            <a:ext cx="175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 상세 페이지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2276C-3361-3657-349D-21B4A6DD3C30}"/>
              </a:ext>
            </a:extLst>
          </p:cNvPr>
          <p:cNvSpPr txBox="1"/>
          <p:nvPr/>
        </p:nvSpPr>
        <p:spPr>
          <a:xfrm>
            <a:off x="6672775" y="1832650"/>
            <a:ext cx="1540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디자인 참고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FB29-D97B-14B1-C22B-2C11E78E1F4F}"/>
              </a:ext>
            </a:extLst>
          </p:cNvPr>
          <p:cNvSpPr txBox="1"/>
          <p:nvPr/>
        </p:nvSpPr>
        <p:spPr>
          <a:xfrm>
            <a:off x="2647656" y="6176267"/>
            <a:ext cx="8652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https://brand.naver.com/legokorea/products/8302841549?NaPm=ct%3Dlmdiw414%7Cci%3D507a3abca87506814698ce0b68cd0627a8a45e1d%7Ctr%3Dslct%7Csn%3D945511%7Chk%3D82dc5f8102975578ecd133d2081413fbddbcf162</a:t>
            </a:r>
            <a:endParaRPr lang="ko-KR" altLang="en-US" sz="1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938A0-7494-6AF5-9C93-465C967C80B3}"/>
              </a:ext>
            </a:extLst>
          </p:cNvPr>
          <p:cNvSpPr txBox="1"/>
          <p:nvPr/>
        </p:nvSpPr>
        <p:spPr>
          <a:xfrm>
            <a:off x="6857331" y="2187735"/>
            <a:ext cx="1221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네이버 쇼핑몰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212EB3-C66D-820A-5198-CFE99967E734}"/>
              </a:ext>
            </a:extLst>
          </p:cNvPr>
          <p:cNvSpPr txBox="1"/>
          <p:nvPr/>
        </p:nvSpPr>
        <p:spPr>
          <a:xfrm>
            <a:off x="6675205" y="2623798"/>
            <a:ext cx="30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왜 이 디자인을 선택했나요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285A9-BAB2-4803-3604-57BE8606B97B}"/>
              </a:ext>
            </a:extLst>
          </p:cNvPr>
          <p:cNvSpPr txBox="1"/>
          <p:nvPr/>
        </p:nvSpPr>
        <p:spPr>
          <a:xfrm>
            <a:off x="6857329" y="2981920"/>
            <a:ext cx="356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네이버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G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마켓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쿠팡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마켓컬리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아마존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쇼핑 사이트를 확인한 결과 모두 비슷한 디자인의 상세설명 페이지를 가지고 있음을 확인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8" name="그림 17" descr="텍스트, 스크린샷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5D52B4C6-7099-615B-305B-933FCA815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62" y="1367412"/>
            <a:ext cx="3364938" cy="4670859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3D459F47-C057-CC8F-415F-B8071940F372}"/>
              </a:ext>
            </a:extLst>
          </p:cNvPr>
          <p:cNvSpPr/>
          <p:nvPr/>
        </p:nvSpPr>
        <p:spPr>
          <a:xfrm>
            <a:off x="2635504" y="1349460"/>
            <a:ext cx="166814" cy="1793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15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37A728C-32CF-2A05-B2B2-05D89816FE87}"/>
              </a:ext>
            </a:extLst>
          </p:cNvPr>
          <p:cNvSpPr/>
          <p:nvPr/>
        </p:nvSpPr>
        <p:spPr>
          <a:xfrm>
            <a:off x="2647655" y="1912230"/>
            <a:ext cx="166814" cy="1793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15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A80D035-E772-B11C-DDC0-DEC44B4E24E7}"/>
              </a:ext>
            </a:extLst>
          </p:cNvPr>
          <p:cNvSpPr/>
          <p:nvPr/>
        </p:nvSpPr>
        <p:spPr>
          <a:xfrm>
            <a:off x="2630532" y="5188079"/>
            <a:ext cx="166814" cy="17939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15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5DEEB1-4B7D-E2CD-DCA9-5D4B2A48DC8E}"/>
              </a:ext>
            </a:extLst>
          </p:cNvPr>
          <p:cNvSpPr txBox="1"/>
          <p:nvPr/>
        </p:nvSpPr>
        <p:spPr>
          <a:xfrm>
            <a:off x="6857329" y="3643202"/>
            <a:ext cx="356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기존의 레고 사이트 역시 비슷한 디자인의 상세설명 페이지를 가지고 있었지만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쇼핑 사이트와 비교했을 때 약간의 불편함이 존재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96AB17-DB62-60B2-01CA-EBC8953155C9}"/>
              </a:ext>
            </a:extLst>
          </p:cNvPr>
          <p:cNvSpPr txBox="1"/>
          <p:nvPr/>
        </p:nvSpPr>
        <p:spPr>
          <a:xfrm>
            <a:off x="6857329" y="4309101"/>
            <a:ext cx="356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사이트 중 사용하기 가장 편했던 네이버 쇼핑몰의 디자인을 선택하였음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0311D1-3C40-87B9-B211-99A383D37081}"/>
              </a:ext>
            </a:extLst>
          </p:cNvPr>
          <p:cNvSpPr txBox="1"/>
          <p:nvPr/>
        </p:nvSpPr>
        <p:spPr>
          <a:xfrm>
            <a:off x="6675205" y="4878222"/>
            <a:ext cx="9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0B4235-E40F-DAA7-9F28-4EB0F53319A1}"/>
              </a:ext>
            </a:extLst>
          </p:cNvPr>
          <p:cNvSpPr txBox="1"/>
          <p:nvPr/>
        </p:nvSpPr>
        <p:spPr>
          <a:xfrm>
            <a:off x="6857329" y="5213992"/>
            <a:ext cx="356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홈페이지에 비해 사용자들의 편의성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50%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향상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C2AB9-23C7-6AC2-F32B-A520F111CE93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67346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EACD1E7-DE9D-781E-8B63-10C6875E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38419"/>
            <a:ext cx="9620250" cy="394335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147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회원정보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4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280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 카테고리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좋아요 목록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FF3276-F5B0-DFCF-D244-7978FDE8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840774"/>
            <a:ext cx="9610725" cy="1562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8738-7A36-7D45-C5C1-6378C166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3619031"/>
            <a:ext cx="9582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2E8788-4334-4D6A-9F69-B8C776F2C045}"/>
              </a:ext>
            </a:extLst>
          </p:cNvPr>
          <p:cNvSpPr/>
          <p:nvPr/>
        </p:nvSpPr>
        <p:spPr>
          <a:xfrm>
            <a:off x="0" y="6581000"/>
            <a:ext cx="12192000" cy="277000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613B4B-CDC9-4E4F-918D-B94EE8B8FD8F}"/>
              </a:ext>
            </a:extLst>
          </p:cNvPr>
          <p:cNvCxnSpPr>
            <a:cxnSpLocks/>
          </p:cNvCxnSpPr>
          <p:nvPr/>
        </p:nvCxnSpPr>
        <p:spPr>
          <a:xfrm>
            <a:off x="715993" y="836762"/>
            <a:ext cx="104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8A4984-E793-4B52-9316-1EDF822348DB}"/>
              </a:ext>
            </a:extLst>
          </p:cNvPr>
          <p:cNvSpPr/>
          <p:nvPr/>
        </p:nvSpPr>
        <p:spPr>
          <a:xfrm>
            <a:off x="715993" y="388170"/>
            <a:ext cx="310532" cy="310532"/>
          </a:xfrm>
          <a:prstGeom prst="rect">
            <a:avLst/>
          </a:prstGeom>
          <a:solidFill>
            <a:srgbClr val="F9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16584-FAE5-4E59-8C6F-0DBA39D56D2D}"/>
              </a:ext>
            </a:extLst>
          </p:cNvPr>
          <p:cNvSpPr txBox="1"/>
          <p:nvPr/>
        </p:nvSpPr>
        <p:spPr>
          <a:xfrm>
            <a:off x="9903133" y="6595951"/>
            <a:ext cx="226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FA2CA-12A9-7598-0977-F8E20C1BBE41}"/>
              </a:ext>
            </a:extLst>
          </p:cNvPr>
          <p:cNvSpPr txBox="1"/>
          <p:nvPr/>
        </p:nvSpPr>
        <p:spPr>
          <a:xfrm>
            <a:off x="1026524" y="390925"/>
            <a:ext cx="206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기획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C1662C-1208-EBA7-9756-AE31739C5E37}"/>
              </a:ext>
            </a:extLst>
          </p:cNvPr>
          <p:cNvSpPr txBox="1"/>
          <p:nvPr/>
        </p:nvSpPr>
        <p:spPr>
          <a:xfrm>
            <a:off x="715992" y="1152925"/>
            <a:ext cx="14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DB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E56ADA-F97B-E5CC-CFE5-E72FE5B27F38}"/>
              </a:ext>
            </a:extLst>
          </p:cNvPr>
          <p:cNvSpPr txBox="1"/>
          <p:nvPr/>
        </p:nvSpPr>
        <p:spPr>
          <a:xfrm>
            <a:off x="1862579" y="1172507"/>
            <a:ext cx="147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3DD891-0129-7F62-B967-4FB41CF5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16126"/>
            <a:ext cx="9620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4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1006</Words>
  <Application>Microsoft Office PowerPoint</Application>
  <PresentationFormat>와이드스크린</PresentationFormat>
  <Paragraphs>162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원빈 정</cp:lastModifiedBy>
  <cp:revision>38</cp:revision>
  <dcterms:created xsi:type="dcterms:W3CDTF">2019-06-14T03:10:38Z</dcterms:created>
  <dcterms:modified xsi:type="dcterms:W3CDTF">2023-11-08T08:12:41Z</dcterms:modified>
</cp:coreProperties>
</file>