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f9d5633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f9d5633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f9d5633b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f9d5633b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f9d5633b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f9d5633b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f9d5633b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f9d5633b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f9d5633b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f9d5633b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f9d5633b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f9d5633b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f9d5633b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f9d5633b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f9d5633b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f9d5633b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f9d5633b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f9d5633b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f9d5633b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f9d5633b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f9d5633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f9d563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f9d5633b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f9d5633b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f9d5633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f9d5633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f9d5633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f9d5633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f9d5633b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f9d5633b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f9d5633b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f9d5633b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f9d5633b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f9d5633b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f9d5633b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f9d5633b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CinemaHub</a:t>
            </a:r>
            <a:endParaRPr/>
          </a:p>
        </p:txBody>
      </p:sp>
      <p:sp>
        <p:nvSpPr>
          <p:cNvPr id="135" name="Google Shape;135;p13"/>
          <p:cNvSpPr txBox="1"/>
          <p:nvPr>
            <p:ph idx="1" type="subTitle"/>
          </p:nvPr>
        </p:nvSpPr>
        <p:spPr>
          <a:xfrm>
            <a:off x="4148950" y="3934975"/>
            <a:ext cx="48825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Hayder Abbesi | Zied Berrima | Zied Neji | Marwen Chabbouh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1052550" y="2150400"/>
            <a:ext cx="7038900" cy="84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4050"/>
              <a:t>Exigences</a:t>
            </a:r>
            <a:endParaRPr sz="405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2.2 Exigences fonctionnelles</a:t>
            </a:r>
            <a:endParaRPr/>
          </a:p>
        </p:txBody>
      </p:sp>
      <p:sp>
        <p:nvSpPr>
          <p:cNvPr id="190" name="Google Shape;19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65600"/>
              </a:lnSpc>
              <a:spcBef>
                <a:spcPts val="1200"/>
              </a:spcBef>
              <a:spcAft>
                <a:spcPts val="0"/>
              </a:spcAft>
              <a:buNone/>
            </a:pPr>
            <a:r>
              <a:rPr b="1" lang="fr" sz="1400">
                <a:latin typeface="Arial"/>
                <a:ea typeface="Arial"/>
                <a:cs typeface="Arial"/>
                <a:sym typeface="Arial"/>
              </a:rPr>
              <a:t>Cette Application nécessite l’existence de ces exigences fonctionnelles :</a:t>
            </a:r>
            <a:endParaRPr b="1" sz="1400">
              <a:latin typeface="Arial"/>
              <a:ea typeface="Arial"/>
              <a:cs typeface="Arial"/>
              <a:sym typeface="Arial"/>
            </a:endParaRPr>
          </a:p>
          <a:p>
            <a:pPr indent="0" lvl="0" marL="0" rtl="0" algn="l">
              <a:lnSpc>
                <a:spcPct val="165600"/>
              </a:lnSpc>
              <a:spcBef>
                <a:spcPts val="1200"/>
              </a:spcBef>
              <a:spcAft>
                <a:spcPts val="0"/>
              </a:spcAft>
              <a:buNone/>
            </a:pPr>
            <a:r>
              <a:rPr b="1" lang="fr" sz="1400" u="sng">
                <a:latin typeface="Arial"/>
                <a:ea typeface="Arial"/>
                <a:cs typeface="Arial"/>
                <a:sym typeface="Arial"/>
              </a:rPr>
              <a:t> Coté Administrateur :</a:t>
            </a:r>
            <a:endParaRPr b="1" sz="1400" u="sng">
              <a:latin typeface="Arial"/>
              <a:ea typeface="Arial"/>
              <a:cs typeface="Arial"/>
              <a:sym typeface="Arial"/>
            </a:endParaRPr>
          </a:p>
          <a:p>
            <a:pPr indent="-317500" lvl="0" marL="457200" rtl="0" algn="l">
              <a:spcBef>
                <a:spcPts val="1200"/>
              </a:spcBef>
              <a:spcAft>
                <a:spcPts val="0"/>
              </a:spcAft>
              <a:buClr>
                <a:schemeClr val="lt1"/>
              </a:buClr>
              <a:buSzPts val="1400"/>
              <a:buFont typeface="Arial"/>
              <a:buChar char="●"/>
            </a:pPr>
            <a:r>
              <a:rPr b="1" lang="fr" sz="1400">
                <a:latin typeface="Arial"/>
                <a:ea typeface="Arial"/>
                <a:cs typeface="Arial"/>
                <a:sym typeface="Arial"/>
              </a:rPr>
              <a:t>Authentification : Via le mail et un mot de passe</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Gestion de comptes Cinémas: Gère les informations relative aux Cinemas</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Gestion des films : Recevoir, Valider, Refuser une les films ajouter au plattform et gérés les restrictions d'âges</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Gestion des publicités : Gérées les publicités demander par les Cinémas   </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Gestion des utilisateurs : Gérés les comptes des utilisateurs et les commentaires</a:t>
            </a:r>
            <a:endParaRPr b="1" sz="1400">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1287750" y="972200"/>
            <a:ext cx="7038900" cy="3449100"/>
          </a:xfrm>
          <a:prstGeom prst="rect">
            <a:avLst/>
          </a:prstGeom>
        </p:spPr>
        <p:txBody>
          <a:bodyPr anchorCtr="0" anchor="t" bIns="91425" lIns="91425" spcFirstLastPara="1" rIns="91425" wrap="square" tIns="91425">
            <a:normAutofit/>
          </a:bodyPr>
          <a:lstStyle/>
          <a:p>
            <a:pPr indent="0" lvl="0" marL="0" rtl="0" algn="l">
              <a:lnSpc>
                <a:spcPct val="165600"/>
              </a:lnSpc>
              <a:spcBef>
                <a:spcPts val="1200"/>
              </a:spcBef>
              <a:spcAft>
                <a:spcPts val="0"/>
              </a:spcAft>
              <a:buNone/>
            </a:pPr>
            <a:r>
              <a:rPr b="1" lang="fr" sz="1400" u="sng">
                <a:latin typeface="Arial"/>
                <a:ea typeface="Arial"/>
                <a:cs typeface="Arial"/>
                <a:sym typeface="Arial"/>
              </a:rPr>
              <a:t>Côté Cinéma :</a:t>
            </a:r>
            <a:endParaRPr b="1" sz="1400" u="sng">
              <a:latin typeface="Arial"/>
              <a:ea typeface="Arial"/>
              <a:cs typeface="Arial"/>
              <a:sym typeface="Arial"/>
            </a:endParaRPr>
          </a:p>
          <a:p>
            <a:pPr indent="-317500" lvl="0" marL="457200" rtl="0" algn="l">
              <a:spcBef>
                <a:spcPts val="1200"/>
              </a:spcBef>
              <a:spcAft>
                <a:spcPts val="0"/>
              </a:spcAft>
              <a:buClr>
                <a:schemeClr val="lt1"/>
              </a:buClr>
              <a:buSzPts val="1400"/>
              <a:buFont typeface="Arial"/>
              <a:buChar char="●"/>
            </a:pPr>
            <a:r>
              <a:rPr b="1" lang="fr" sz="1400">
                <a:latin typeface="Times New Roman"/>
                <a:ea typeface="Times New Roman"/>
                <a:cs typeface="Times New Roman"/>
                <a:sym typeface="Times New Roman"/>
              </a:rPr>
              <a:t> </a:t>
            </a:r>
            <a:r>
              <a:rPr b="1" lang="fr" sz="1400">
                <a:latin typeface="Arial"/>
                <a:ea typeface="Arial"/>
                <a:cs typeface="Arial"/>
                <a:sym typeface="Arial"/>
              </a:rPr>
              <a:t>Authentification : Via le mail et un mot de passe</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Gestion Profil : Gère les informations relatives à son profil.</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Gestion des films: Gère les films qui vont être projetés</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Gestion des salles de projections : </a:t>
            </a:r>
            <a:r>
              <a:rPr b="1" lang="fr" sz="1400">
                <a:latin typeface="Arial"/>
                <a:ea typeface="Arial"/>
                <a:cs typeface="Arial"/>
                <a:sym typeface="Arial"/>
              </a:rPr>
              <a:t>Gère</a:t>
            </a:r>
            <a:r>
              <a:rPr b="1" lang="fr" sz="1400">
                <a:latin typeface="Arial"/>
                <a:ea typeface="Arial"/>
                <a:cs typeface="Arial"/>
                <a:sym typeface="Arial"/>
              </a:rPr>
              <a:t> les salles de projection ( Capacité, Disponibilité )</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Gestions des évaluations : Consulter les évaluations mis par les utilisateurs</a:t>
            </a:r>
            <a:endParaRPr b="1" sz="1400">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1307250" y="1116150"/>
            <a:ext cx="7038900" cy="2911200"/>
          </a:xfrm>
          <a:prstGeom prst="rect">
            <a:avLst/>
          </a:prstGeom>
        </p:spPr>
        <p:txBody>
          <a:bodyPr anchorCtr="0" anchor="t" bIns="91425" lIns="91425" spcFirstLastPara="1" rIns="91425" wrap="square" tIns="91425">
            <a:normAutofit/>
          </a:bodyPr>
          <a:lstStyle/>
          <a:p>
            <a:pPr indent="0" lvl="0" marL="0" rtl="0" algn="l">
              <a:lnSpc>
                <a:spcPct val="165600"/>
              </a:lnSpc>
              <a:spcBef>
                <a:spcPts val="1200"/>
              </a:spcBef>
              <a:spcAft>
                <a:spcPts val="0"/>
              </a:spcAft>
              <a:buNone/>
            </a:pPr>
            <a:r>
              <a:rPr b="1" lang="fr" sz="1400" u="sng">
                <a:latin typeface="Arial"/>
                <a:ea typeface="Arial"/>
                <a:cs typeface="Arial"/>
                <a:sym typeface="Arial"/>
              </a:rPr>
              <a:t>Coté Client :</a:t>
            </a:r>
            <a:endParaRPr b="1" sz="1400" u="sng">
              <a:latin typeface="Arial"/>
              <a:ea typeface="Arial"/>
              <a:cs typeface="Arial"/>
              <a:sym typeface="Arial"/>
            </a:endParaRPr>
          </a:p>
          <a:p>
            <a:pPr indent="-317500" lvl="0" marL="457200" rtl="0" algn="l">
              <a:spcBef>
                <a:spcPts val="1200"/>
              </a:spcBef>
              <a:spcAft>
                <a:spcPts val="0"/>
              </a:spcAft>
              <a:buClr>
                <a:schemeClr val="lt1"/>
              </a:buClr>
              <a:buSzPts val="1400"/>
              <a:buFont typeface="Arial"/>
              <a:buChar char="●"/>
            </a:pPr>
            <a:r>
              <a:rPr b="1" lang="fr" sz="1400">
                <a:latin typeface="Arial"/>
                <a:ea typeface="Arial"/>
                <a:cs typeface="Arial"/>
                <a:sym typeface="Arial"/>
              </a:rPr>
              <a:t>Consulter la plateforme : Consulter les Cinémas et les Films </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Authentification: Via le mail et un mot de passe</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Réservation de tickets : Réservé de tickets d’avance pour les films</a:t>
            </a:r>
            <a:endParaRPr b="1"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b="1" lang="fr" sz="1400">
                <a:latin typeface="Arial"/>
                <a:ea typeface="Arial"/>
                <a:cs typeface="Arial"/>
                <a:sym typeface="Arial"/>
              </a:rPr>
              <a:t>Gestions des évaluation : Évaluer leur expérience ainsi les films qu'il regardait</a:t>
            </a:r>
            <a:endParaRPr b="1" sz="1400">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2.3 Exigences non fonctionnelles</a:t>
            </a:r>
            <a:endParaRPr/>
          </a:p>
        </p:txBody>
      </p:sp>
      <p:sp>
        <p:nvSpPr>
          <p:cNvPr id="206" name="Google Shape;206;p26"/>
          <p:cNvSpPr txBox="1"/>
          <p:nvPr>
            <p:ph idx="1" type="body"/>
          </p:nvPr>
        </p:nvSpPr>
        <p:spPr>
          <a:xfrm>
            <a:off x="1297500" y="1567550"/>
            <a:ext cx="35337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fr" sz="1500">
                <a:latin typeface="Arial"/>
                <a:ea typeface="Arial"/>
                <a:cs typeface="Arial"/>
                <a:sym typeface="Arial"/>
              </a:rPr>
              <a:t>Disponibilité</a:t>
            </a:r>
            <a:endParaRPr b="1" sz="1500">
              <a:latin typeface="Arial"/>
              <a:ea typeface="Arial"/>
              <a:cs typeface="Arial"/>
              <a:sym typeface="Arial"/>
            </a:endParaRPr>
          </a:p>
          <a:p>
            <a:pPr indent="0" lvl="0" marL="457200" rtl="0" algn="l">
              <a:spcBef>
                <a:spcPts val="0"/>
              </a:spcBef>
              <a:spcAft>
                <a:spcPts val="0"/>
              </a:spcAft>
              <a:buNone/>
            </a:pPr>
            <a:r>
              <a:t/>
            </a:r>
            <a:endParaRPr b="1"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b="1" lang="fr" sz="1500">
                <a:latin typeface="Arial"/>
                <a:ea typeface="Arial"/>
                <a:cs typeface="Arial"/>
                <a:sym typeface="Arial"/>
              </a:rPr>
              <a:t>L’application doit être disponible, il doit être hébergé et déployer sur un cluster Kubernetes qui va assurer la haute disponibilité et le scaling </a:t>
            </a:r>
            <a:endParaRPr b="1"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b="1" lang="fr" sz="1500">
                <a:latin typeface="Arial"/>
                <a:ea typeface="Arial"/>
                <a:cs typeface="Arial"/>
                <a:sym typeface="Arial"/>
              </a:rPr>
              <a:t>l'application doit être disponible même en cas de mise à jour</a:t>
            </a:r>
            <a:endParaRPr b="1" sz="1500">
              <a:latin typeface="Arial"/>
              <a:ea typeface="Arial"/>
              <a:cs typeface="Arial"/>
              <a:sym typeface="Arial"/>
            </a:endParaRPr>
          </a:p>
          <a:p>
            <a:pPr indent="0" lvl="0" marL="0" rtl="0" algn="l">
              <a:spcBef>
                <a:spcPts val="0"/>
              </a:spcBef>
              <a:spcAft>
                <a:spcPts val="1200"/>
              </a:spcAft>
              <a:buNone/>
            </a:pPr>
            <a:r>
              <a:t/>
            </a:r>
            <a:endParaRPr sz="1500"/>
          </a:p>
        </p:txBody>
      </p:sp>
      <p:sp>
        <p:nvSpPr>
          <p:cNvPr id="207" name="Google Shape;207;p26"/>
          <p:cNvSpPr txBox="1"/>
          <p:nvPr>
            <p:ph idx="1" type="body"/>
          </p:nvPr>
        </p:nvSpPr>
        <p:spPr>
          <a:xfrm>
            <a:off x="5139150" y="1567550"/>
            <a:ext cx="35337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fr" sz="1500">
                <a:latin typeface="Arial"/>
                <a:ea typeface="Arial"/>
                <a:cs typeface="Arial"/>
                <a:sym typeface="Arial"/>
              </a:rPr>
              <a:t>Compatibilité</a:t>
            </a:r>
            <a:endParaRPr b="1" sz="1500">
              <a:latin typeface="Arial"/>
              <a:ea typeface="Arial"/>
              <a:cs typeface="Arial"/>
              <a:sym typeface="Arial"/>
            </a:endParaRPr>
          </a:p>
          <a:p>
            <a:pPr indent="0" lvl="0" marL="457200" rtl="0" algn="l">
              <a:spcBef>
                <a:spcPts val="0"/>
              </a:spcBef>
              <a:spcAft>
                <a:spcPts val="0"/>
              </a:spcAft>
              <a:buNone/>
            </a:pPr>
            <a:r>
              <a:t/>
            </a:r>
            <a:endParaRPr b="1"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b="1" lang="fr" sz="1500">
                <a:latin typeface="Arial"/>
                <a:ea typeface="Arial"/>
                <a:cs typeface="Arial"/>
                <a:sym typeface="Arial"/>
              </a:rPr>
              <a:t>L’application peut être exécutés sur les différents types d’équipements et navigateurs: Application Web &amp; web/Mobile, Chrome, Firefox, Opera, Microsoft Edge</a:t>
            </a:r>
            <a:endParaRPr b="1" sz="1500">
              <a:latin typeface="Arial"/>
              <a:ea typeface="Arial"/>
              <a:cs typeface="Arial"/>
              <a:sym typeface="Arial"/>
            </a:endParaRPr>
          </a:p>
          <a:p>
            <a:pPr indent="0" lvl="0" marL="0" rtl="0" algn="l">
              <a:spcBef>
                <a:spcPts val="0"/>
              </a:spcBef>
              <a:spcAft>
                <a:spcPts val="1200"/>
              </a:spcAft>
              <a:buNone/>
            </a:pPr>
            <a:r>
              <a:t/>
            </a:r>
            <a:endParaRPr b="1" sz="1500">
              <a:latin typeface="Arial"/>
              <a:ea typeface="Arial"/>
              <a:cs typeface="Arial"/>
              <a:sym typeface="Aria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idx="1" type="body"/>
          </p:nvPr>
        </p:nvSpPr>
        <p:spPr>
          <a:xfrm>
            <a:off x="1277975" y="279250"/>
            <a:ext cx="35337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fr" sz="1500">
                <a:latin typeface="Arial"/>
                <a:ea typeface="Arial"/>
                <a:cs typeface="Arial"/>
                <a:sym typeface="Arial"/>
              </a:rPr>
              <a:t>Performance</a:t>
            </a:r>
            <a:endParaRPr b="1" sz="1500">
              <a:latin typeface="Arial"/>
              <a:ea typeface="Arial"/>
              <a:cs typeface="Arial"/>
              <a:sym typeface="Arial"/>
            </a:endParaRPr>
          </a:p>
          <a:p>
            <a:pPr indent="457200" lvl="0" marL="0" rtl="0" algn="l">
              <a:spcBef>
                <a:spcPts val="0"/>
              </a:spcBef>
              <a:spcAft>
                <a:spcPts val="0"/>
              </a:spcAft>
              <a:buNone/>
            </a:pPr>
            <a:r>
              <a:t/>
            </a:r>
            <a:endParaRPr b="1"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b="1" lang="fr" sz="1500">
                <a:latin typeface="Arial"/>
                <a:ea typeface="Arial"/>
                <a:cs typeface="Arial"/>
                <a:sym typeface="Arial"/>
              </a:rPr>
              <a:t>l’ouverture de l’application ne doit pas dépasser les 10s sur les équipement avec le hardware recommandé et 5s sur la version web avec une bonne internet</a:t>
            </a:r>
            <a:endParaRPr b="1"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b="1" lang="fr" sz="1500">
                <a:latin typeface="Arial"/>
                <a:ea typeface="Arial"/>
                <a:cs typeface="Arial"/>
                <a:sym typeface="Arial"/>
              </a:rPr>
              <a:t>la recherche des </a:t>
            </a:r>
            <a:r>
              <a:rPr b="1" lang="fr" sz="1500">
                <a:latin typeface="Arial"/>
                <a:ea typeface="Arial"/>
                <a:cs typeface="Arial"/>
                <a:sym typeface="Arial"/>
              </a:rPr>
              <a:t>cinémas</a:t>
            </a:r>
            <a:r>
              <a:rPr b="1" lang="fr" sz="1500">
                <a:latin typeface="Arial"/>
                <a:ea typeface="Arial"/>
                <a:cs typeface="Arial"/>
                <a:sym typeface="Arial"/>
              </a:rPr>
              <a:t> ne doit pas dépasser 5 s sur l’API maps utilise </a:t>
            </a:r>
            <a:endParaRPr b="1"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b="1" lang="fr" sz="1500">
                <a:latin typeface="Arial"/>
                <a:ea typeface="Arial"/>
                <a:cs typeface="Arial"/>
                <a:sym typeface="Arial"/>
              </a:rPr>
              <a:t>l’application ne doit pas dépasser les 500 MB de taille et ne doit pas utiliser plus que 512MO de RAM , un processeur de fréquence au moins 1.5 GH est requis</a:t>
            </a:r>
            <a:endParaRPr b="1" sz="1500">
              <a:latin typeface="Arial"/>
              <a:ea typeface="Arial"/>
              <a:cs typeface="Arial"/>
              <a:sym typeface="Arial"/>
            </a:endParaRPr>
          </a:p>
          <a:p>
            <a:pPr indent="0" lvl="0" marL="0" rtl="0" algn="l">
              <a:spcBef>
                <a:spcPts val="0"/>
              </a:spcBef>
              <a:spcAft>
                <a:spcPts val="1200"/>
              </a:spcAft>
              <a:buNone/>
            </a:pPr>
            <a:r>
              <a:t/>
            </a:r>
            <a:endParaRPr b="1" sz="1500">
              <a:latin typeface="Arial"/>
              <a:ea typeface="Arial"/>
              <a:cs typeface="Arial"/>
              <a:sym typeface="Arial"/>
            </a:endParaRPr>
          </a:p>
        </p:txBody>
      </p:sp>
      <p:sp>
        <p:nvSpPr>
          <p:cNvPr id="213" name="Google Shape;213;p27"/>
          <p:cNvSpPr txBox="1"/>
          <p:nvPr>
            <p:ph idx="1" type="body"/>
          </p:nvPr>
        </p:nvSpPr>
        <p:spPr>
          <a:xfrm>
            <a:off x="4973250" y="279250"/>
            <a:ext cx="35337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fr" sz="1500">
                <a:latin typeface="Arial"/>
                <a:ea typeface="Arial"/>
                <a:cs typeface="Arial"/>
                <a:sym typeface="Arial"/>
              </a:rPr>
              <a:t>Sécurité </a:t>
            </a:r>
            <a:endParaRPr b="1" sz="1500">
              <a:latin typeface="Arial"/>
              <a:ea typeface="Arial"/>
              <a:cs typeface="Arial"/>
              <a:sym typeface="Arial"/>
            </a:endParaRPr>
          </a:p>
          <a:p>
            <a:pPr indent="0" lvl="0" marL="457200" rtl="0" algn="l">
              <a:spcBef>
                <a:spcPts val="0"/>
              </a:spcBef>
              <a:spcAft>
                <a:spcPts val="0"/>
              </a:spcAft>
              <a:buNone/>
            </a:pPr>
            <a:r>
              <a:t/>
            </a:r>
            <a:endParaRPr b="1"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b="1" lang="fr" sz="1500">
                <a:latin typeface="Arial"/>
                <a:ea typeface="Arial"/>
                <a:cs typeface="Arial"/>
                <a:sym typeface="Arial"/>
              </a:rPr>
              <a:t>l’application doit être accéder par un nom utilisateur et un mot de passe </a:t>
            </a:r>
            <a:endParaRPr b="1"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b="1" lang="fr" sz="1500">
                <a:latin typeface="Arial"/>
                <a:ea typeface="Arial"/>
                <a:cs typeface="Arial"/>
                <a:sym typeface="Arial"/>
              </a:rPr>
              <a:t>protection la base de données qui contient les informations des restaurateurs et les clients contre les attaques des pirates</a:t>
            </a:r>
            <a:endParaRPr b="1"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b="1" lang="fr" sz="1500">
                <a:latin typeface="Arial"/>
                <a:ea typeface="Arial"/>
                <a:cs typeface="Arial"/>
                <a:sym typeface="Arial"/>
              </a:rPr>
              <a:t>La restauration du mot de passe par un service e-mail assurée par l’API gmail</a:t>
            </a:r>
            <a:endParaRPr b="1" sz="1500">
              <a:latin typeface="Arial"/>
              <a:ea typeface="Arial"/>
              <a:cs typeface="Arial"/>
              <a:sym typeface="Arial"/>
            </a:endParaRPr>
          </a:p>
          <a:p>
            <a:pPr indent="0" lvl="0" marL="0" rtl="0" algn="l">
              <a:spcBef>
                <a:spcPts val="0"/>
              </a:spcBef>
              <a:spcAft>
                <a:spcPts val="1200"/>
              </a:spcAft>
              <a:buNone/>
            </a:pPr>
            <a:r>
              <a:t/>
            </a:r>
            <a:endParaRPr b="1" sz="1500">
              <a:latin typeface="Arial"/>
              <a:ea typeface="Arial"/>
              <a:cs typeface="Arial"/>
              <a:sym typeface="Aria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052550" y="2150400"/>
            <a:ext cx="7038900" cy="84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4050"/>
              <a:t>Le valeur </a:t>
            </a:r>
            <a:r>
              <a:rPr lang="fr" sz="4050"/>
              <a:t>Ajoutée</a:t>
            </a:r>
            <a:r>
              <a:rPr lang="fr" sz="4050"/>
              <a:t> &amp; </a:t>
            </a:r>
            <a:r>
              <a:rPr lang="fr" sz="4050"/>
              <a:t>Stratégie</a:t>
            </a:r>
            <a:r>
              <a:rPr lang="fr" sz="4050"/>
              <a:t> de Marketing </a:t>
            </a:r>
            <a:endParaRPr sz="405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1195675" y="1272350"/>
            <a:ext cx="7038900" cy="29112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lang="fr">
                <a:latin typeface="Arial"/>
                <a:ea typeface="Arial"/>
                <a:cs typeface="Arial"/>
                <a:sym typeface="Arial"/>
              </a:rPr>
              <a:t>On va considérer notre site web comme un “Hub” pour les cinéphiles qui englobe toutes les informations nécessaires tels que les retour d'expériences d’autres clients et des informations par rapports  au monde cinéma : que ce soit les nouveautés , les promotions et les services offertes par les salles de cinéma : rapport qualité prix , d’autre part on va pas se baser sur des prix fixe avec notamment fournir des promotions occasionnelles ( vacances , fêtes) . </a:t>
            </a:r>
            <a:endParaRPr b="1">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lnSpc>
                <a:spcPct val="138000"/>
              </a:lnSpc>
              <a:spcBef>
                <a:spcPts val="0"/>
              </a:spcBef>
              <a:spcAft>
                <a:spcPts val="0"/>
              </a:spcAft>
              <a:buNone/>
            </a:pPr>
            <a:r>
              <a:rPr b="1" lang="fr">
                <a:latin typeface="Arial"/>
                <a:ea typeface="Arial"/>
                <a:cs typeface="Arial"/>
                <a:sym typeface="Arial"/>
              </a:rPr>
              <a:t>A ce qui concerne les propriétaires des salles de cinéma, ils vont essayer de laisser leurs empreintes en fournissant des services adéquats pour que le consommateur puisse être satisfait par ce service et fournir une relation de confiance et fidélité avec le consommateur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1200"/>
              </a:spcAft>
              <a:buNone/>
            </a:pPr>
            <a:r>
              <a:t/>
            </a:r>
            <a:endParaRPr b="1" u="sng">
              <a:latin typeface="Arial"/>
              <a:ea typeface="Arial"/>
              <a:cs typeface="Arial"/>
              <a:sym typeface="Arial"/>
            </a:endParaRPr>
          </a:p>
        </p:txBody>
      </p:sp>
      <p:sp>
        <p:nvSpPr>
          <p:cNvPr id="224" name="Google Shape;22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Valeur </a:t>
            </a:r>
            <a:r>
              <a:rPr lang="fr"/>
              <a:t>Ajoutée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Stratégie</a:t>
            </a:r>
            <a:r>
              <a:rPr lang="fr"/>
              <a:t> de Marketing</a:t>
            </a:r>
            <a:endParaRPr/>
          </a:p>
        </p:txBody>
      </p:sp>
      <p:sp>
        <p:nvSpPr>
          <p:cNvPr id="230" name="Google Shape;230;p30"/>
          <p:cNvSpPr txBox="1"/>
          <p:nvPr>
            <p:ph idx="1" type="body"/>
          </p:nvPr>
        </p:nvSpPr>
        <p:spPr>
          <a:xfrm>
            <a:off x="1364450" y="1116150"/>
            <a:ext cx="7038900" cy="2911200"/>
          </a:xfrm>
          <a:prstGeom prst="rect">
            <a:avLst/>
          </a:prstGeom>
        </p:spPr>
        <p:txBody>
          <a:bodyPr anchorCtr="0" anchor="t" bIns="91425" lIns="91425" spcFirstLastPara="1" rIns="91425" wrap="square" tIns="91425">
            <a:noAutofit/>
          </a:bodyPr>
          <a:lstStyle/>
          <a:p>
            <a:pPr indent="0" lvl="0" marL="0" rtl="0" algn="l">
              <a:lnSpc>
                <a:spcPct val="118000"/>
              </a:lnSpc>
              <a:spcBef>
                <a:spcPts val="0"/>
              </a:spcBef>
              <a:spcAft>
                <a:spcPts val="0"/>
              </a:spcAft>
              <a:buSzPts val="935"/>
              <a:buNone/>
            </a:pPr>
            <a:r>
              <a:rPr b="1" lang="fr">
                <a:latin typeface="Arial"/>
                <a:ea typeface="Arial"/>
                <a:cs typeface="Arial"/>
                <a:sym typeface="Arial"/>
              </a:rPr>
              <a:t>Notre site web ne va pas seulement viser les personnes doué par les cinéma , mais par contre on va aussi faire bénéficier les propriétaires des salles de  cinéma en essayant de les rendre de plus en plus bien réputé , pour cela , on va les fournir tout un espace de publicité pour qu’ils puissent s’exprimer et décrire leurs services fournis et afficher cette publicité dans la page d'accueil du site web  , ça d’une part d’autre part notre site web va nous permettre de gagner de l’argent : </a:t>
            </a:r>
            <a:endParaRPr b="1">
              <a:latin typeface="Arial"/>
              <a:ea typeface="Arial"/>
              <a:cs typeface="Arial"/>
              <a:sym typeface="Arial"/>
            </a:endParaRPr>
          </a:p>
          <a:p>
            <a:pPr indent="0" lvl="0" marL="0" rtl="0" algn="l">
              <a:lnSpc>
                <a:spcPct val="95000"/>
              </a:lnSpc>
              <a:spcBef>
                <a:spcPts val="0"/>
              </a:spcBef>
              <a:spcAft>
                <a:spcPts val="0"/>
              </a:spcAft>
              <a:buSzPts val="935"/>
              <a:buNone/>
            </a:pPr>
            <a:r>
              <a:t/>
            </a:r>
            <a:endParaRPr>
              <a:latin typeface="Arial"/>
              <a:ea typeface="Arial"/>
              <a:cs typeface="Arial"/>
              <a:sym typeface="Arial"/>
            </a:endParaRPr>
          </a:p>
          <a:p>
            <a:pPr indent="0" lvl="0" marL="0" rtl="0" algn="l">
              <a:lnSpc>
                <a:spcPct val="118000"/>
              </a:lnSpc>
              <a:spcBef>
                <a:spcPts val="0"/>
              </a:spcBef>
              <a:spcAft>
                <a:spcPts val="0"/>
              </a:spcAft>
              <a:buSzPts val="935"/>
              <a:buNone/>
            </a:pPr>
            <a:r>
              <a:rPr b="1" lang="fr">
                <a:latin typeface="Arial"/>
                <a:ea typeface="Arial"/>
                <a:cs typeface="Arial"/>
                <a:sym typeface="Arial"/>
              </a:rPr>
              <a:t>→ Chaque propriétaire d’une salle doit payer une somme d’argent lorsqu’il souhaite faire une publicité au niveau de notre site web .</a:t>
            </a:r>
            <a:endParaRPr b="1">
              <a:latin typeface="Arial"/>
              <a:ea typeface="Arial"/>
              <a:cs typeface="Arial"/>
              <a:sym typeface="Arial"/>
            </a:endParaRPr>
          </a:p>
          <a:p>
            <a:pPr indent="0" lvl="0" marL="0" rtl="0" algn="l">
              <a:lnSpc>
                <a:spcPct val="95000"/>
              </a:lnSpc>
              <a:spcBef>
                <a:spcPts val="0"/>
              </a:spcBef>
              <a:spcAft>
                <a:spcPts val="0"/>
              </a:spcAft>
              <a:buSzPts val="935"/>
              <a:buNone/>
            </a:pPr>
            <a:r>
              <a:t/>
            </a:r>
            <a:endParaRPr>
              <a:latin typeface="Arial"/>
              <a:ea typeface="Arial"/>
              <a:cs typeface="Arial"/>
              <a:sym typeface="Arial"/>
            </a:endParaRPr>
          </a:p>
          <a:p>
            <a:pPr indent="0" lvl="0" marL="0" rtl="0" algn="l">
              <a:lnSpc>
                <a:spcPct val="118000"/>
              </a:lnSpc>
              <a:spcBef>
                <a:spcPts val="0"/>
              </a:spcBef>
              <a:spcAft>
                <a:spcPts val="0"/>
              </a:spcAft>
              <a:buSzPts val="935"/>
              <a:buNone/>
            </a:pPr>
            <a:r>
              <a:rPr b="1" lang="fr">
                <a:latin typeface="Arial"/>
                <a:ea typeface="Arial"/>
                <a:cs typeface="Arial"/>
                <a:sym typeface="Arial"/>
              </a:rPr>
              <a:t>→ Avoir une commission de 10% sur chaque réservation faite par un client .</a:t>
            </a:r>
            <a:endParaRPr b="1">
              <a:latin typeface="Arial"/>
              <a:ea typeface="Arial"/>
              <a:cs typeface="Arial"/>
              <a:sym typeface="Arial"/>
            </a:endParaRPr>
          </a:p>
          <a:p>
            <a:pPr indent="0" lvl="0" marL="0" rtl="0" algn="l">
              <a:lnSpc>
                <a:spcPct val="95000"/>
              </a:lnSpc>
              <a:spcBef>
                <a:spcPts val="0"/>
              </a:spcBef>
              <a:spcAft>
                <a:spcPts val="0"/>
              </a:spcAft>
              <a:buSzPts val="935"/>
              <a:buNone/>
            </a:pPr>
            <a:r>
              <a:t/>
            </a:r>
            <a:endParaRPr>
              <a:latin typeface="Arial"/>
              <a:ea typeface="Arial"/>
              <a:cs typeface="Arial"/>
              <a:sym typeface="Arial"/>
            </a:endParaRPr>
          </a:p>
          <a:p>
            <a:pPr indent="0" lvl="0" marL="0" rtl="0" algn="l">
              <a:lnSpc>
                <a:spcPct val="118000"/>
              </a:lnSpc>
              <a:spcBef>
                <a:spcPts val="0"/>
              </a:spcBef>
              <a:spcAft>
                <a:spcPts val="0"/>
              </a:spcAft>
              <a:buSzPts val="935"/>
              <a:buNone/>
            </a:pPr>
            <a:r>
              <a:rPr b="1" lang="fr">
                <a:latin typeface="Arial"/>
                <a:ea typeface="Arial"/>
                <a:cs typeface="Arial"/>
                <a:sym typeface="Arial"/>
              </a:rPr>
              <a:t>→ Fidéliser les clients : avec chaque réservation , le client aura des "points fidélité" par rapport au prix de cette dernière , et après avoir collecté des points merci , il peut les transformer  : exemple : une réservation d’un film va coûter à l'utilisateur soit 50 dt soit 500 points merci .</a:t>
            </a:r>
            <a:endParaRPr b="1">
              <a:latin typeface="Arial"/>
              <a:ea typeface="Arial"/>
              <a:cs typeface="Arial"/>
              <a:sym typeface="Arial"/>
            </a:endParaRPr>
          </a:p>
          <a:p>
            <a:pPr indent="0" lvl="0" marL="0" rtl="0" algn="l">
              <a:lnSpc>
                <a:spcPct val="95000"/>
              </a:lnSpc>
              <a:spcBef>
                <a:spcPts val="0"/>
              </a:spcBef>
              <a:spcAft>
                <a:spcPts val="0"/>
              </a:spcAft>
              <a:buSzPts val="935"/>
              <a:buNone/>
            </a:pPr>
            <a:r>
              <a:t/>
            </a:r>
            <a:endParaRPr b="1">
              <a:latin typeface="Arial"/>
              <a:ea typeface="Arial"/>
              <a:cs typeface="Arial"/>
              <a:sym typeface="Arial"/>
            </a:endParaRPr>
          </a:p>
          <a:p>
            <a:pPr indent="0" lvl="0" marL="0" rtl="0" algn="l">
              <a:lnSpc>
                <a:spcPct val="95000"/>
              </a:lnSpc>
              <a:spcBef>
                <a:spcPts val="0"/>
              </a:spcBef>
              <a:spcAft>
                <a:spcPts val="1200"/>
              </a:spcAft>
              <a:buSzPts val="935"/>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1052550" y="2150400"/>
            <a:ext cx="7038900" cy="84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4050"/>
              <a:t>Les Maquettes</a:t>
            </a:r>
            <a:endParaRPr sz="40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Plan</a:t>
            </a:r>
            <a:endParaRPr/>
          </a:p>
        </p:txBody>
      </p:sp>
      <p:sp>
        <p:nvSpPr>
          <p:cNvPr id="141" name="Google Shape;141;p14"/>
          <p:cNvSpPr txBox="1"/>
          <p:nvPr>
            <p:ph idx="1" type="body"/>
          </p:nvPr>
        </p:nvSpPr>
        <p:spPr>
          <a:xfrm>
            <a:off x="1297500" y="1116150"/>
            <a:ext cx="7038900" cy="3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1- Introduction : </a:t>
            </a:r>
            <a:r>
              <a:rPr lang="fr"/>
              <a:t>problématique</a:t>
            </a:r>
            <a:br>
              <a:rPr lang="fr"/>
            </a:br>
            <a:br>
              <a:rPr lang="fr"/>
            </a:br>
            <a:br>
              <a:rPr lang="fr"/>
            </a:br>
            <a:r>
              <a:rPr lang="fr"/>
              <a:t>2- Identification des acteurs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3- Diagramme de cas d’utilisation</a:t>
            </a:r>
            <a:br>
              <a:rPr lang="fr"/>
            </a:br>
            <a:br>
              <a:rPr lang="fr"/>
            </a:br>
            <a:br>
              <a:rPr lang="fr"/>
            </a:br>
            <a:r>
              <a:rPr lang="fr"/>
              <a:t>4- Exigences fonctionnelles / Non fonctionnelles</a:t>
            </a:r>
            <a:br>
              <a:rPr lang="fr"/>
            </a:br>
            <a:endParaRPr/>
          </a:p>
          <a:p>
            <a:pPr indent="0" lvl="0" marL="0" rtl="0" algn="l">
              <a:spcBef>
                <a:spcPts val="1200"/>
              </a:spcBef>
              <a:spcAft>
                <a:spcPts val="1200"/>
              </a:spcAft>
              <a:buNone/>
            </a:pPr>
            <a:r>
              <a:rPr lang="fr"/>
              <a:t>5- Maquettes</a:t>
            </a:r>
            <a:br>
              <a:rPr lang="fr"/>
            </a:br>
            <a:br>
              <a:rPr lang="fr"/>
            </a:b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52550" y="19292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4050"/>
              <a:t>Introduction</a:t>
            </a:r>
            <a:endParaRPr sz="4050"/>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1 - Introduction</a:t>
            </a:r>
            <a:endParaRPr/>
          </a:p>
        </p:txBody>
      </p:sp>
      <p:sp>
        <p:nvSpPr>
          <p:cNvPr id="152" name="Google Shape;152;p16"/>
          <p:cNvSpPr txBox="1"/>
          <p:nvPr>
            <p:ph idx="1" type="body"/>
          </p:nvPr>
        </p:nvSpPr>
        <p:spPr>
          <a:xfrm>
            <a:off x="1297500" y="1229750"/>
            <a:ext cx="7389000" cy="3103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fr" sz="1500"/>
              <a:t>Chercher une telle information à propos un tel sujet est devenu de plus en plus facile.</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fr" sz="1500"/>
              <a:t>Aujourd’hui la bonne manière d’avoir une idée à propos un tel objet est de consulter quelqu’un qui a vécu une expérience avec cet objet-là, une sorte de publicité mais d’une manière de bouche à l’oreille.</a:t>
            </a:r>
            <a:br>
              <a:rPr lang="fr" sz="1500"/>
            </a:br>
            <a:br>
              <a:rPr lang="fr" sz="1500"/>
            </a:br>
            <a:endParaRPr sz="1500"/>
          </a:p>
          <a:p>
            <a:pPr indent="-323850" lvl="0" marL="457200" rtl="0" algn="l">
              <a:spcBef>
                <a:spcPts val="0"/>
              </a:spcBef>
              <a:spcAft>
                <a:spcPts val="0"/>
              </a:spcAft>
              <a:buSzPts val="1500"/>
              <a:buChar char="-"/>
            </a:pPr>
            <a:r>
              <a:rPr lang="fr" sz="1500"/>
              <a:t>Nous aurons besoins d’interroger des gens pour répondre à nos questions :</a:t>
            </a:r>
            <a:endParaRPr sz="15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1227450" y="459775"/>
            <a:ext cx="7038900" cy="412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fr" sz="1500"/>
              <a:t>A</a:t>
            </a:r>
            <a:r>
              <a:rPr lang="fr" sz="1500"/>
              <a:t>ssister à un film dans un endroit, un lieu où nous pouvons aboutir nos besoins, tels que la qualité des films, le prix, le décor de cet endroit.</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fr" sz="1500"/>
              <a:t>On vous propose d’aller à un coin là ou vous trouverez tout genre de clarification :  un site web accessible de n’importe quel équipement , il suffit d’avoir un équipement tels que smartphone , ordinateur ou tablette avec une connexion internet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Font typeface="Arial"/>
              <a:buChar char="-"/>
            </a:pPr>
            <a:r>
              <a:rPr lang="fr" sz="1500">
                <a:latin typeface="Arial"/>
                <a:ea typeface="Arial"/>
                <a:cs typeface="Arial"/>
                <a:sym typeface="Arial"/>
              </a:rPr>
              <a:t>Ce réseau social permet de construire la e-réputation d’une salle cinéma. En favorisant l’échange, les futurs clients ont un premier avis sur votre établissement.</a:t>
            </a:r>
            <a:endParaRPr sz="15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052550" y="19292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4050"/>
              <a:t>Les Acteurs</a:t>
            </a:r>
            <a:endParaRPr sz="405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2.1 - Identification des Acteurs</a:t>
            </a:r>
            <a:endParaRPr/>
          </a:p>
        </p:txBody>
      </p:sp>
      <p:sp>
        <p:nvSpPr>
          <p:cNvPr id="168" name="Google Shape;168;p19"/>
          <p:cNvSpPr txBox="1"/>
          <p:nvPr>
            <p:ph idx="1" type="body"/>
          </p:nvPr>
        </p:nvSpPr>
        <p:spPr>
          <a:xfrm>
            <a:off x="456600" y="1469950"/>
            <a:ext cx="4343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acteurs de notre projet sont les suivants :</a:t>
            </a:r>
            <a:endParaRPr/>
          </a:p>
          <a:p>
            <a:pPr indent="-228600" lvl="0" marL="228600" rtl="0" algn="l">
              <a:lnSpc>
                <a:spcPct val="165600"/>
              </a:lnSpc>
              <a:spcBef>
                <a:spcPts val="1200"/>
              </a:spcBef>
              <a:spcAft>
                <a:spcPts val="0"/>
              </a:spcAft>
              <a:buNone/>
            </a:pPr>
            <a:r>
              <a:rPr b="1" lang="fr" u="sng">
                <a:latin typeface="Arial"/>
                <a:ea typeface="Arial"/>
                <a:cs typeface="Arial"/>
                <a:sym typeface="Arial"/>
              </a:rPr>
              <a:t>Administrateur:</a:t>
            </a:r>
            <a:endParaRPr b="1" u="sng">
              <a:latin typeface="Arial"/>
              <a:ea typeface="Arial"/>
              <a:cs typeface="Arial"/>
              <a:sym typeface="Arial"/>
            </a:endParaRPr>
          </a:p>
          <a:p>
            <a:pPr indent="-228600" lvl="0" marL="228600" rtl="0" algn="l">
              <a:lnSpc>
                <a:spcPct val="165600"/>
              </a:lnSpc>
              <a:spcBef>
                <a:spcPts val="1200"/>
              </a:spcBef>
              <a:spcAft>
                <a:spcPts val="0"/>
              </a:spcAft>
              <a:buNone/>
            </a:pPr>
            <a:r>
              <a:rPr b="1" lang="fr">
                <a:latin typeface="Arial"/>
                <a:ea typeface="Arial"/>
                <a:cs typeface="Arial"/>
                <a:sym typeface="Arial"/>
              </a:rPr>
              <a:t>c’est la personne qui gère la platform CinemaHub:</a:t>
            </a:r>
            <a:endParaRPr b="1">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b="1" lang="fr">
                <a:latin typeface="Arial"/>
                <a:ea typeface="Arial"/>
                <a:cs typeface="Arial"/>
                <a:sym typeface="Arial"/>
              </a:rPr>
              <a:t>Gère les salles Cinéma</a:t>
            </a:r>
            <a:endParaRPr b="1">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b="1" lang="fr">
                <a:latin typeface="Arial"/>
                <a:ea typeface="Arial"/>
                <a:cs typeface="Arial"/>
                <a:sym typeface="Arial"/>
              </a:rPr>
              <a:t>Gère les filmes</a:t>
            </a:r>
            <a:endParaRPr b="1">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b="1" lang="fr">
                <a:latin typeface="Arial"/>
                <a:ea typeface="Arial"/>
                <a:cs typeface="Arial"/>
                <a:sym typeface="Arial"/>
              </a:rPr>
              <a:t>Gère les utilisateurs</a:t>
            </a:r>
            <a:endParaRPr b="1">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b="1" lang="fr">
                <a:latin typeface="Arial"/>
                <a:ea typeface="Arial"/>
                <a:cs typeface="Arial"/>
                <a:sym typeface="Arial"/>
              </a:rPr>
              <a:t>Gère les publicités</a:t>
            </a:r>
            <a:endParaRPr b="1">
              <a:latin typeface="Arial"/>
              <a:ea typeface="Arial"/>
              <a:cs typeface="Arial"/>
              <a:sym typeface="Arial"/>
            </a:endParaRPr>
          </a:p>
          <a:p>
            <a:pPr indent="0" lvl="0" marL="0" rtl="0" algn="l">
              <a:spcBef>
                <a:spcPts val="0"/>
              </a:spcBef>
              <a:spcAft>
                <a:spcPts val="1200"/>
              </a:spcAft>
              <a:buNone/>
            </a:pPr>
            <a:r>
              <a:t/>
            </a:r>
            <a:endParaRPr/>
          </a:p>
        </p:txBody>
      </p:sp>
      <p:sp>
        <p:nvSpPr>
          <p:cNvPr id="169" name="Google Shape;169;p19"/>
          <p:cNvSpPr txBox="1"/>
          <p:nvPr>
            <p:ph idx="1" type="body"/>
          </p:nvPr>
        </p:nvSpPr>
        <p:spPr>
          <a:xfrm>
            <a:off x="4800300" y="1469950"/>
            <a:ext cx="4343700" cy="2911200"/>
          </a:xfrm>
          <a:prstGeom prst="rect">
            <a:avLst/>
          </a:prstGeom>
        </p:spPr>
        <p:txBody>
          <a:bodyPr anchorCtr="0" anchor="t" bIns="91425" lIns="91425" spcFirstLastPara="1" rIns="91425" wrap="square" tIns="91425">
            <a:noAutofit/>
          </a:bodyPr>
          <a:lstStyle/>
          <a:p>
            <a:pPr indent="-228600" lvl="0" marL="228600" rtl="0" algn="l">
              <a:lnSpc>
                <a:spcPct val="145600"/>
              </a:lnSpc>
              <a:spcBef>
                <a:spcPts val="1200"/>
              </a:spcBef>
              <a:spcAft>
                <a:spcPts val="0"/>
              </a:spcAft>
              <a:buSzPts val="852"/>
              <a:buNone/>
            </a:pPr>
            <a:r>
              <a:rPr b="1" lang="fr" u="sng">
                <a:latin typeface="Arial"/>
                <a:ea typeface="Arial"/>
                <a:cs typeface="Arial"/>
                <a:sym typeface="Arial"/>
              </a:rPr>
              <a:t>Le Cinéma:</a:t>
            </a:r>
            <a:endParaRPr b="1" u="sng">
              <a:latin typeface="Arial"/>
              <a:ea typeface="Arial"/>
              <a:cs typeface="Arial"/>
              <a:sym typeface="Arial"/>
            </a:endParaRPr>
          </a:p>
          <a:p>
            <a:pPr indent="-228600" lvl="0" marL="228600" rtl="0" algn="l">
              <a:lnSpc>
                <a:spcPct val="145600"/>
              </a:lnSpc>
              <a:spcBef>
                <a:spcPts val="1200"/>
              </a:spcBef>
              <a:spcAft>
                <a:spcPts val="0"/>
              </a:spcAft>
              <a:buSzPts val="852"/>
              <a:buNone/>
            </a:pPr>
            <a:r>
              <a:rPr b="1" lang="fr">
                <a:latin typeface="Arial"/>
                <a:ea typeface="Arial"/>
                <a:cs typeface="Arial"/>
                <a:sym typeface="Arial"/>
              </a:rPr>
              <a:t>C’est le compte de Cinéma qui gère:</a:t>
            </a:r>
            <a:endParaRPr b="1">
              <a:latin typeface="Arial"/>
              <a:ea typeface="Arial"/>
              <a:cs typeface="Arial"/>
              <a:sym typeface="Arial"/>
            </a:endParaRPr>
          </a:p>
          <a:p>
            <a:pPr indent="-311150" lvl="0" marL="457200" rtl="0" algn="l">
              <a:lnSpc>
                <a:spcPct val="95000"/>
              </a:lnSpc>
              <a:spcBef>
                <a:spcPts val="1200"/>
              </a:spcBef>
              <a:spcAft>
                <a:spcPts val="0"/>
              </a:spcAft>
              <a:buClr>
                <a:schemeClr val="lt1"/>
              </a:buClr>
              <a:buSzPts val="1300"/>
              <a:buFont typeface="Arial"/>
              <a:buChar char="●"/>
            </a:pPr>
            <a:r>
              <a:rPr b="1" lang="fr">
                <a:latin typeface="Arial"/>
                <a:ea typeface="Arial"/>
                <a:cs typeface="Arial"/>
                <a:sym typeface="Arial"/>
              </a:rPr>
              <a:t>Gère ces films</a:t>
            </a:r>
            <a:endParaRPr b="1">
              <a:latin typeface="Arial"/>
              <a:ea typeface="Arial"/>
              <a:cs typeface="Arial"/>
              <a:sym typeface="Arial"/>
            </a:endParaRPr>
          </a:p>
          <a:p>
            <a:pPr indent="-311150" lvl="0" marL="457200" rtl="0" algn="l">
              <a:lnSpc>
                <a:spcPct val="95000"/>
              </a:lnSpc>
              <a:spcBef>
                <a:spcPts val="0"/>
              </a:spcBef>
              <a:spcAft>
                <a:spcPts val="0"/>
              </a:spcAft>
              <a:buClr>
                <a:schemeClr val="lt1"/>
              </a:buClr>
              <a:buSzPts val="1300"/>
              <a:buFont typeface="Arial"/>
              <a:buChar char="●"/>
            </a:pPr>
            <a:r>
              <a:rPr b="1" lang="fr">
                <a:latin typeface="Arial"/>
                <a:ea typeface="Arial"/>
                <a:cs typeface="Arial"/>
                <a:sym typeface="Arial"/>
              </a:rPr>
              <a:t>Gère les salles de projections du cinéma</a:t>
            </a:r>
            <a:endParaRPr b="1">
              <a:latin typeface="Arial"/>
              <a:ea typeface="Arial"/>
              <a:cs typeface="Arial"/>
              <a:sym typeface="Arial"/>
            </a:endParaRPr>
          </a:p>
          <a:p>
            <a:pPr indent="0" lvl="0" marL="457200" rtl="0" algn="l">
              <a:lnSpc>
                <a:spcPct val="95000"/>
              </a:lnSpc>
              <a:spcBef>
                <a:spcPts val="0"/>
              </a:spcBef>
              <a:spcAft>
                <a:spcPts val="0"/>
              </a:spcAft>
              <a:buSzPts val="852"/>
              <a:buNone/>
            </a:pPr>
            <a:r>
              <a:t/>
            </a:r>
            <a:endParaRPr/>
          </a:p>
          <a:p>
            <a:pPr indent="0" lvl="0" marL="0" rtl="0" algn="l">
              <a:lnSpc>
                <a:spcPct val="145600"/>
              </a:lnSpc>
              <a:spcBef>
                <a:spcPts val="1200"/>
              </a:spcBef>
              <a:spcAft>
                <a:spcPts val="0"/>
              </a:spcAft>
              <a:buSzPts val="852"/>
              <a:buNone/>
            </a:pPr>
            <a:r>
              <a:rPr b="1" lang="fr" u="sng">
                <a:latin typeface="Arial"/>
                <a:ea typeface="Arial"/>
                <a:cs typeface="Arial"/>
                <a:sym typeface="Arial"/>
              </a:rPr>
              <a:t> Le client:</a:t>
            </a:r>
            <a:endParaRPr b="1" u="sng">
              <a:latin typeface="Arial"/>
              <a:ea typeface="Arial"/>
              <a:cs typeface="Arial"/>
              <a:sym typeface="Arial"/>
            </a:endParaRPr>
          </a:p>
          <a:p>
            <a:pPr indent="0" lvl="0" marL="0" rtl="0" algn="l">
              <a:lnSpc>
                <a:spcPct val="145600"/>
              </a:lnSpc>
              <a:spcBef>
                <a:spcPts val="1200"/>
              </a:spcBef>
              <a:spcAft>
                <a:spcPts val="0"/>
              </a:spcAft>
              <a:buSzPts val="852"/>
              <a:buNone/>
            </a:pPr>
            <a:r>
              <a:rPr b="1" lang="fr">
                <a:latin typeface="Arial"/>
                <a:ea typeface="Arial"/>
                <a:cs typeface="Arial"/>
                <a:sym typeface="Arial"/>
              </a:rPr>
              <a:t>C’est l'utilisateur qui peut:</a:t>
            </a:r>
            <a:endParaRPr b="1">
              <a:latin typeface="Arial"/>
              <a:ea typeface="Arial"/>
              <a:cs typeface="Arial"/>
              <a:sym typeface="Arial"/>
            </a:endParaRPr>
          </a:p>
          <a:p>
            <a:pPr indent="-311150" lvl="0" marL="457200" rtl="0" algn="l">
              <a:lnSpc>
                <a:spcPct val="95000"/>
              </a:lnSpc>
              <a:spcBef>
                <a:spcPts val="1200"/>
              </a:spcBef>
              <a:spcAft>
                <a:spcPts val="0"/>
              </a:spcAft>
              <a:buClr>
                <a:schemeClr val="lt1"/>
              </a:buClr>
              <a:buSzPts val="1300"/>
              <a:buFont typeface="Arial"/>
              <a:buChar char="●"/>
            </a:pPr>
            <a:r>
              <a:rPr b="1" lang="fr">
                <a:latin typeface="Arial"/>
                <a:ea typeface="Arial"/>
                <a:cs typeface="Arial"/>
                <a:sym typeface="Arial"/>
              </a:rPr>
              <a:t>Consulter les salles cinémas et films</a:t>
            </a:r>
            <a:endParaRPr b="1">
              <a:latin typeface="Arial"/>
              <a:ea typeface="Arial"/>
              <a:cs typeface="Arial"/>
              <a:sym typeface="Arial"/>
            </a:endParaRPr>
          </a:p>
          <a:p>
            <a:pPr indent="-311150" lvl="0" marL="457200" rtl="0" algn="l">
              <a:lnSpc>
                <a:spcPct val="95000"/>
              </a:lnSpc>
              <a:spcBef>
                <a:spcPts val="0"/>
              </a:spcBef>
              <a:spcAft>
                <a:spcPts val="0"/>
              </a:spcAft>
              <a:buClr>
                <a:schemeClr val="lt1"/>
              </a:buClr>
              <a:buSzPts val="1300"/>
              <a:buFont typeface="Arial"/>
              <a:buChar char="●"/>
            </a:pPr>
            <a:r>
              <a:rPr b="1" lang="fr">
                <a:latin typeface="Arial"/>
                <a:ea typeface="Arial"/>
                <a:cs typeface="Arial"/>
                <a:sym typeface="Arial"/>
              </a:rPr>
              <a:t>Réserver des tickets pour des films</a:t>
            </a:r>
            <a:endParaRPr b="1">
              <a:latin typeface="Arial"/>
              <a:ea typeface="Arial"/>
              <a:cs typeface="Arial"/>
              <a:sym typeface="Arial"/>
            </a:endParaRPr>
          </a:p>
          <a:p>
            <a:pPr indent="-311150" lvl="0" marL="457200" rtl="0" algn="l">
              <a:lnSpc>
                <a:spcPct val="95000"/>
              </a:lnSpc>
              <a:spcBef>
                <a:spcPts val="0"/>
              </a:spcBef>
              <a:spcAft>
                <a:spcPts val="0"/>
              </a:spcAft>
              <a:buClr>
                <a:schemeClr val="lt1"/>
              </a:buClr>
              <a:buSzPts val="1300"/>
              <a:buFont typeface="Arial"/>
              <a:buChar char="●"/>
            </a:pPr>
            <a:r>
              <a:rPr b="1" lang="fr">
                <a:latin typeface="Arial"/>
                <a:ea typeface="Arial"/>
                <a:cs typeface="Arial"/>
                <a:sym typeface="Arial"/>
              </a:rPr>
              <a:t>Évaluer leur expérience au Cinéma</a:t>
            </a:r>
            <a:endParaRPr b="1">
              <a:latin typeface="Arial"/>
              <a:ea typeface="Arial"/>
              <a:cs typeface="Arial"/>
              <a:sym typeface="Arial"/>
            </a:endParaRPr>
          </a:p>
          <a:p>
            <a:pPr indent="0" lvl="0" marL="457200" rtl="0" algn="l">
              <a:lnSpc>
                <a:spcPct val="95000"/>
              </a:lnSpc>
              <a:spcBef>
                <a:spcPts val="0"/>
              </a:spcBef>
              <a:spcAft>
                <a:spcPts val="0"/>
              </a:spcAft>
              <a:buSzPts val="852"/>
              <a:buNone/>
            </a:pPr>
            <a:r>
              <a:t/>
            </a:r>
            <a:endParaRPr/>
          </a:p>
          <a:p>
            <a:pPr indent="0" lvl="0" marL="0" rtl="0" algn="l">
              <a:lnSpc>
                <a:spcPct val="95000"/>
              </a:lnSpc>
              <a:spcBef>
                <a:spcPts val="0"/>
              </a:spcBef>
              <a:spcAft>
                <a:spcPts val="1200"/>
              </a:spcAft>
              <a:buSzPts val="852"/>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052550" y="19292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4050"/>
              <a:t>Diagramme de</a:t>
            </a:r>
            <a:endParaRPr sz="4050"/>
          </a:p>
          <a:p>
            <a:pPr indent="0" lvl="0" marL="0" rtl="0" algn="ctr">
              <a:spcBef>
                <a:spcPts val="0"/>
              </a:spcBef>
              <a:spcAft>
                <a:spcPts val="0"/>
              </a:spcAft>
              <a:buNone/>
            </a:pPr>
            <a:r>
              <a:rPr lang="fr" sz="4050"/>
              <a:t>Cas d’utilisation</a:t>
            </a:r>
            <a:endParaRPr sz="405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1"/>
          <p:cNvPicPr preferRelativeResize="0"/>
          <p:nvPr/>
        </p:nvPicPr>
        <p:blipFill>
          <a:blip r:embed="rId3">
            <a:alphaModFix/>
          </a:blip>
          <a:stretch>
            <a:fillRect/>
          </a:stretch>
        </p:blipFill>
        <p:spPr>
          <a:xfrm>
            <a:off x="0" y="0"/>
            <a:ext cx="9144002" cy="5143499"/>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