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rgbClr val="ffffff">
              <a:alpha val="3000"/>
            </a:srgb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rgbClr val="ffffff">
                <a:alpha val="3000"/>
              </a:srgb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rgbClr val="ffffff">
                <a:alpha val="3000"/>
              </a:srgb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rgbClr val="0145ac"/>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rgbClr val="82c7a5"/>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lIns="0" rIns="0" tIns="0" bIns="0" anchor="ctr">
            <a:noAutofit/>
          </a:bodyPr>
          <a:p>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3732B44E-6CE7-4E06-AC71-9F488FA1695D}" type="slidenum">
              <a:rPr b="0" lang="fr-FR" sz="1000" spc="-1" strike="noStrike">
                <a:solidFill>
                  <a:srgbClr val="ffffff"/>
                </a:solidFill>
                <a:latin typeface="Lato"/>
                <a:ea typeface="Lato"/>
              </a:rPr>
              <a:t>&lt;numéro&gt;</a:t>
            </a:fld>
            <a:endParaRPr b="0" lang="fr-FR"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rgbClr val="0145ac"/>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rgbClr val="82c7a5"/>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lIns="0" rIns="0" tIns="0" bIns="0" anchor="ctr">
            <a:noAutofit/>
          </a:bodyPr>
          <a:p>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756C8F7A-C22B-4438-A263-57956DC05F92}" type="slidenum">
              <a:rPr b="0" lang="fr-FR" sz="1000" spc="-1" strike="noStrike">
                <a:solidFill>
                  <a:srgbClr val="ffffff"/>
                </a:solidFill>
                <a:latin typeface="Lato"/>
                <a:ea typeface="Lato"/>
              </a:rPr>
              <a:t>&lt;numéro&gt;</a:t>
            </a:fld>
            <a:endParaRPr b="0" lang="fr-F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537000" y="1578240"/>
            <a:ext cx="5017320" cy="1578600"/>
          </a:xfrm>
          <a:prstGeom prst="rect">
            <a:avLst/>
          </a:prstGeom>
          <a:noFill/>
          <a:ln>
            <a:noFill/>
          </a:ln>
        </p:spPr>
        <p:txBody>
          <a:bodyPr tIns="91440" bIns="91440">
            <a:normAutofit/>
          </a:bodyPr>
          <a:p>
            <a:pPr>
              <a:lnSpc>
                <a:spcPct val="100000"/>
              </a:lnSpc>
              <a:tabLst>
                <a:tab algn="l" pos="0"/>
              </a:tabLst>
            </a:pPr>
            <a:r>
              <a:rPr b="0" lang="fr-FR" sz="4000" spc="-1" strike="noStrike">
                <a:solidFill>
                  <a:srgbClr val="ffffff"/>
                </a:solidFill>
                <a:latin typeface="Montserrat"/>
                <a:ea typeface="Montserrat"/>
              </a:rPr>
              <a:t>CinemaHub</a:t>
            </a:r>
            <a:endParaRPr b="0" lang="fr-FR" sz="4000" spc="-1" strike="noStrike">
              <a:solidFill>
                <a:srgbClr val="000000"/>
              </a:solidFill>
              <a:latin typeface="Arial"/>
            </a:endParaRPr>
          </a:p>
        </p:txBody>
      </p:sp>
      <p:sp>
        <p:nvSpPr>
          <p:cNvPr id="88" name="TextShape 2"/>
          <p:cNvSpPr txBox="1"/>
          <p:nvPr/>
        </p:nvSpPr>
        <p:spPr>
          <a:xfrm>
            <a:off x="4149000" y="3934800"/>
            <a:ext cx="4882320" cy="505800"/>
          </a:xfrm>
          <a:prstGeom prst="rect">
            <a:avLst/>
          </a:prstGeom>
          <a:noFill/>
          <a:ln>
            <a:noFill/>
          </a:ln>
        </p:spPr>
        <p:txBody>
          <a:bodyPr tIns="91440" bIns="91440">
            <a:normAutofit/>
          </a:bodyPr>
          <a:p>
            <a:pPr>
              <a:lnSpc>
                <a:spcPct val="100000"/>
              </a:lnSpc>
              <a:tabLst>
                <a:tab algn="l" pos="0"/>
              </a:tabLst>
            </a:pPr>
            <a:r>
              <a:rPr b="0" lang="fr-FR" sz="1300" spc="-1" strike="noStrike">
                <a:solidFill>
                  <a:srgbClr val="ffffff"/>
                </a:solidFill>
                <a:latin typeface="Lato"/>
                <a:ea typeface="Lato"/>
              </a:rPr>
              <a:t>Hayder Abbesi | Zied Berrima | Zied Neji | Marwen Chabbouh</a:t>
            </a:r>
            <a:endParaRPr b="0" lang="fr-FR"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052640" y="2150280"/>
            <a:ext cx="7038720" cy="842400"/>
          </a:xfrm>
          <a:prstGeom prst="rect">
            <a:avLst/>
          </a:prstGeom>
          <a:noFill/>
          <a:ln>
            <a:noFill/>
          </a:ln>
        </p:spPr>
        <p:txBody>
          <a:bodyPr tIns="91440" bIns="91440">
            <a:normAutofit/>
          </a:bodyPr>
          <a:p>
            <a:pPr algn="ctr">
              <a:lnSpc>
                <a:spcPct val="100000"/>
              </a:lnSpc>
              <a:tabLst>
                <a:tab algn="l" pos="0"/>
              </a:tabLst>
            </a:pPr>
            <a:r>
              <a:rPr b="0" lang="fr-FR" sz="4050" spc="-1" strike="noStrike">
                <a:solidFill>
                  <a:srgbClr val="ffffff"/>
                </a:solidFill>
                <a:latin typeface="Montserrat"/>
                <a:ea typeface="Montserrat"/>
              </a:rPr>
              <a:t>Exigences</a:t>
            </a:r>
            <a:endParaRPr b="0" lang="fr-FR" sz="4050" spc="-1" strike="noStrike">
              <a:solidFill>
                <a:srgbClr val="000000"/>
              </a:solidFill>
              <a:latin typeface="Arial"/>
            </a:endParaRPr>
          </a:p>
        </p:txBody>
      </p:sp>
    </p:spTree>
  </p:cSld>
  <p:transition spd="slow">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2.2 Exigences fonctionnelles</a:t>
            </a:r>
            <a:endParaRPr b="0" lang="fr-FR" sz="2400" spc="-1" strike="noStrike">
              <a:solidFill>
                <a:srgbClr val="000000"/>
              </a:solidFill>
              <a:latin typeface="Arial"/>
            </a:endParaRPr>
          </a:p>
        </p:txBody>
      </p:sp>
      <p:sp>
        <p:nvSpPr>
          <p:cNvPr id="103" name="TextShape 2"/>
          <p:cNvSpPr txBox="1"/>
          <p:nvPr/>
        </p:nvSpPr>
        <p:spPr>
          <a:xfrm>
            <a:off x="1297440" y="1567440"/>
            <a:ext cx="7038720" cy="2910960"/>
          </a:xfrm>
          <a:prstGeom prst="rect">
            <a:avLst/>
          </a:prstGeom>
          <a:noFill/>
          <a:ln>
            <a:noFill/>
          </a:ln>
        </p:spPr>
        <p:txBody>
          <a:bodyPr tIns="91440" bIns="91440">
            <a:noAutofit/>
          </a:bodyPr>
          <a:p>
            <a:pPr>
              <a:lnSpc>
                <a:spcPct val="165000"/>
              </a:lnSpc>
              <a:spcBef>
                <a:spcPts val="1199"/>
              </a:spcBef>
              <a:tabLst>
                <a:tab algn="l" pos="0"/>
              </a:tabLst>
            </a:pPr>
            <a:r>
              <a:rPr b="1" lang="fr-FR" sz="1400" spc="-1" strike="noStrike">
                <a:solidFill>
                  <a:srgbClr val="ffffff"/>
                </a:solidFill>
                <a:latin typeface="Arial"/>
                <a:ea typeface="Arial"/>
              </a:rPr>
              <a:t>Cette Application nécessite l’existence de ces exigences fonctionnelles :</a:t>
            </a:r>
            <a:endParaRPr b="0" lang="fr-FR" sz="1400" spc="-1" strike="noStrike">
              <a:solidFill>
                <a:srgbClr val="000000"/>
              </a:solidFill>
              <a:latin typeface="Arial"/>
            </a:endParaRPr>
          </a:p>
          <a:p>
            <a:pPr>
              <a:lnSpc>
                <a:spcPct val="165000"/>
              </a:lnSpc>
              <a:spcBef>
                <a:spcPts val="1199"/>
              </a:spcBef>
              <a:tabLst>
                <a:tab algn="l" pos="0"/>
              </a:tabLst>
            </a:pPr>
            <a:r>
              <a:rPr b="1" lang="fr-FR" sz="1400" spc="-1" strike="noStrike" u="sng">
                <a:solidFill>
                  <a:srgbClr val="ffffff"/>
                </a:solidFill>
                <a:uFillTx/>
                <a:latin typeface="Arial"/>
                <a:ea typeface="Arial"/>
              </a:rPr>
              <a:t> </a:t>
            </a:r>
            <a:r>
              <a:rPr b="1" lang="fr-FR" sz="1400" spc="-1" strike="noStrike" u="sng">
                <a:solidFill>
                  <a:srgbClr val="ffffff"/>
                </a:solidFill>
                <a:uFillTx/>
                <a:latin typeface="Arial"/>
                <a:ea typeface="Arial"/>
              </a:rPr>
              <a:t>Coté Administrateur :</a:t>
            </a:r>
            <a:endParaRPr b="0" lang="fr-FR" sz="1400" spc="-1" strike="noStrike">
              <a:solidFill>
                <a:srgbClr val="000000"/>
              </a:solidFill>
              <a:latin typeface="Arial"/>
            </a:endParaRPr>
          </a:p>
          <a:p>
            <a:pPr marL="457200" indent="-317160">
              <a:lnSpc>
                <a:spcPct val="115000"/>
              </a:lnSpc>
              <a:spcBef>
                <a:spcPts val="1199"/>
              </a:spcBef>
              <a:buClr>
                <a:srgbClr val="ffffff"/>
              </a:buClr>
              <a:buFont typeface="Arial"/>
              <a:buChar char="●"/>
              <a:tabLst>
                <a:tab algn="l" pos="0"/>
              </a:tabLst>
            </a:pPr>
            <a:r>
              <a:rPr b="1" lang="fr-FR" sz="1400" spc="-1" strike="noStrike">
                <a:solidFill>
                  <a:srgbClr val="ffffff"/>
                </a:solidFill>
                <a:latin typeface="Arial"/>
                <a:ea typeface="Arial"/>
              </a:rPr>
              <a:t>Authentification : Via le mail et un mot de passe</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 comptes Cinémas: Gère les informations relative aux Cinémas</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des films : Recevoir, Valider, Refuser une les films ajouter au plateforme et gérés les restrictions d'âges</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des publicités : Gérées les publicités demander par les Cinémas   </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des utilisateurs : Gérés les comptes des utilisateurs et les commentaires</a:t>
            </a:r>
            <a:endParaRPr b="0" lang="fr-FR" sz="1400" spc="-1" strike="noStrike">
              <a:solidFill>
                <a:srgbClr val="000000"/>
              </a:solidFill>
              <a:latin typeface="Arial"/>
            </a:endParaRPr>
          </a:p>
          <a:p>
            <a:pPr>
              <a:lnSpc>
                <a:spcPct val="115000"/>
              </a:lnSpc>
              <a:spcAft>
                <a:spcPts val="1199"/>
              </a:spcAft>
              <a:tabLst>
                <a:tab algn="l" pos="0"/>
              </a:tabLst>
            </a:pPr>
            <a:endParaRPr b="0" lang="fr-FR" sz="1400" spc="-1" strike="noStrike">
              <a:solidFill>
                <a:srgbClr val="000000"/>
              </a:solidFill>
              <a:latin typeface="Arial"/>
            </a:endParaRPr>
          </a:p>
        </p:txBody>
      </p:sp>
    </p:spTree>
  </p:cSld>
  <p:transition spd="slow">
    <p:push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287720" y="972360"/>
            <a:ext cx="7038720" cy="3448800"/>
          </a:xfrm>
          <a:prstGeom prst="rect">
            <a:avLst/>
          </a:prstGeom>
          <a:noFill/>
          <a:ln>
            <a:noFill/>
          </a:ln>
        </p:spPr>
        <p:txBody>
          <a:bodyPr tIns="91440" bIns="91440">
            <a:normAutofit/>
          </a:bodyPr>
          <a:p>
            <a:pPr>
              <a:lnSpc>
                <a:spcPct val="165000"/>
              </a:lnSpc>
              <a:spcBef>
                <a:spcPts val="1199"/>
              </a:spcBef>
              <a:tabLst>
                <a:tab algn="l" pos="0"/>
              </a:tabLst>
            </a:pPr>
            <a:r>
              <a:rPr b="1" lang="fr-FR" sz="1400" spc="-1" strike="noStrike" u="sng">
                <a:solidFill>
                  <a:srgbClr val="ffffff"/>
                </a:solidFill>
                <a:uFillTx/>
                <a:latin typeface="Arial"/>
                <a:ea typeface="Arial"/>
              </a:rPr>
              <a:t>Côté Cinéma :</a:t>
            </a:r>
            <a:endParaRPr b="0" lang="fr-FR" sz="1400" spc="-1" strike="noStrike">
              <a:solidFill>
                <a:srgbClr val="000000"/>
              </a:solidFill>
              <a:latin typeface="Arial"/>
            </a:endParaRPr>
          </a:p>
          <a:p>
            <a:pPr marL="457200" indent="-317160">
              <a:lnSpc>
                <a:spcPct val="115000"/>
              </a:lnSpc>
              <a:spcBef>
                <a:spcPts val="1199"/>
              </a:spcBef>
              <a:buClr>
                <a:srgbClr val="ffffff"/>
              </a:buClr>
              <a:buFont typeface="Arial"/>
              <a:buChar char="●"/>
              <a:tabLst>
                <a:tab algn="l" pos="0"/>
              </a:tabLst>
            </a:pPr>
            <a:r>
              <a:rPr b="1" lang="fr-FR" sz="1400" spc="-1" strike="noStrike">
                <a:solidFill>
                  <a:srgbClr val="ffffff"/>
                </a:solidFill>
                <a:latin typeface="Times New Roman"/>
                <a:ea typeface="Times New Roman"/>
              </a:rPr>
              <a:t> </a:t>
            </a:r>
            <a:r>
              <a:rPr b="1" lang="fr-FR" sz="1400" spc="-1" strike="noStrike">
                <a:solidFill>
                  <a:srgbClr val="ffffff"/>
                </a:solidFill>
                <a:latin typeface="Arial"/>
                <a:ea typeface="Arial"/>
              </a:rPr>
              <a:t>Authentification : Via le mail et un mot de passe</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Profil : Gère les informations relatives à son profil.</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des films: Gère les films qui vont être projetés</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 des salles de projections : Gère les salles de projection ( Capacité, Disponibilité )</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Gestions des évaluations : Consulter les évaluations mis par les utilisateurs</a:t>
            </a:r>
            <a:endParaRPr b="0" lang="fr-FR" sz="1400" spc="-1" strike="noStrike">
              <a:solidFill>
                <a:srgbClr val="000000"/>
              </a:solidFill>
              <a:latin typeface="Arial"/>
            </a:endParaRPr>
          </a:p>
          <a:p>
            <a:pPr>
              <a:lnSpc>
                <a:spcPct val="115000"/>
              </a:lnSpc>
              <a:spcAft>
                <a:spcPts val="1199"/>
              </a:spcAft>
              <a:tabLst>
                <a:tab algn="l" pos="0"/>
              </a:tabLst>
            </a:pPr>
            <a:endParaRPr b="0" lang="fr-FR" sz="1400" spc="-1" strike="noStrike">
              <a:solidFill>
                <a:srgbClr val="000000"/>
              </a:solidFill>
              <a:latin typeface="Arial"/>
            </a:endParaRPr>
          </a:p>
        </p:txBody>
      </p:sp>
    </p:spTree>
  </p:cSld>
  <p:transition spd="slow">
    <p:push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307160" y="1116000"/>
            <a:ext cx="7038720" cy="2910960"/>
          </a:xfrm>
          <a:prstGeom prst="rect">
            <a:avLst/>
          </a:prstGeom>
          <a:noFill/>
          <a:ln>
            <a:noFill/>
          </a:ln>
        </p:spPr>
        <p:txBody>
          <a:bodyPr tIns="91440" bIns="91440">
            <a:normAutofit/>
          </a:bodyPr>
          <a:p>
            <a:pPr>
              <a:lnSpc>
                <a:spcPct val="165000"/>
              </a:lnSpc>
              <a:spcBef>
                <a:spcPts val="1199"/>
              </a:spcBef>
              <a:tabLst>
                <a:tab algn="l" pos="0"/>
              </a:tabLst>
            </a:pPr>
            <a:r>
              <a:rPr b="1" lang="fr-FR" sz="1400" spc="-1" strike="noStrike" u="sng">
                <a:solidFill>
                  <a:srgbClr val="ffffff"/>
                </a:solidFill>
                <a:uFillTx/>
                <a:latin typeface="Arial"/>
                <a:ea typeface="Arial"/>
              </a:rPr>
              <a:t>Coté Client :</a:t>
            </a:r>
            <a:endParaRPr b="0" lang="fr-FR" sz="1400" spc="-1" strike="noStrike">
              <a:solidFill>
                <a:srgbClr val="000000"/>
              </a:solidFill>
              <a:latin typeface="Arial"/>
            </a:endParaRPr>
          </a:p>
          <a:p>
            <a:pPr marL="457200" indent="-317160">
              <a:lnSpc>
                <a:spcPct val="115000"/>
              </a:lnSpc>
              <a:spcBef>
                <a:spcPts val="1199"/>
              </a:spcBef>
              <a:buClr>
                <a:srgbClr val="ffffff"/>
              </a:buClr>
              <a:buFont typeface="Arial"/>
              <a:buChar char="●"/>
              <a:tabLst>
                <a:tab algn="l" pos="0"/>
              </a:tabLst>
            </a:pPr>
            <a:r>
              <a:rPr b="1" lang="fr-FR" sz="1400" spc="-1" strike="noStrike">
                <a:solidFill>
                  <a:srgbClr val="ffffff"/>
                </a:solidFill>
                <a:latin typeface="Arial"/>
                <a:ea typeface="Arial"/>
              </a:rPr>
              <a:t>Consulter la plateforme : Consulter les Cinémas et les Films </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Authentification: Via le mail et un mot de passe</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Réservation de tickets : Réservé de tickets d’avance pour les films</a:t>
            </a:r>
            <a:endParaRPr b="0" lang="fr-FR" sz="1400" spc="-1" strike="noStrike">
              <a:solidFill>
                <a:srgbClr val="000000"/>
              </a:solidFill>
              <a:latin typeface="Arial"/>
            </a:endParaRPr>
          </a:p>
          <a:p>
            <a:pPr marL="457200" indent="-317160">
              <a:lnSpc>
                <a:spcPct val="115000"/>
              </a:lnSpc>
              <a:buClr>
                <a:srgbClr val="ffffff"/>
              </a:buClr>
              <a:buFont typeface="Arial"/>
              <a:buChar char="●"/>
              <a:tabLst>
                <a:tab algn="l" pos="0"/>
              </a:tabLst>
            </a:pPr>
            <a:r>
              <a:rPr b="1" lang="fr-FR" sz="1400" spc="-1" strike="noStrike">
                <a:solidFill>
                  <a:srgbClr val="ffffff"/>
                </a:solidFill>
                <a:latin typeface="Arial"/>
                <a:ea typeface="Arial"/>
              </a:rPr>
              <a:t>Gestions des évaluation : Évaluer leur expérience ainsi les films qu'il regardait</a:t>
            </a:r>
            <a:endParaRPr b="0" lang="fr-FR" sz="1400" spc="-1" strike="noStrike">
              <a:solidFill>
                <a:srgbClr val="000000"/>
              </a:solidFill>
              <a:latin typeface="Arial"/>
            </a:endParaRPr>
          </a:p>
          <a:p>
            <a:pPr>
              <a:lnSpc>
                <a:spcPct val="115000"/>
              </a:lnSpc>
              <a:spcAft>
                <a:spcPts val="1199"/>
              </a:spcAft>
              <a:tabLst>
                <a:tab algn="l" pos="0"/>
              </a:tabLst>
            </a:pPr>
            <a:endParaRPr b="0" lang="fr-FR" sz="1400" spc="-1" strike="noStrike">
              <a:solidFill>
                <a:srgbClr val="000000"/>
              </a:solidFill>
              <a:latin typeface="Arial"/>
            </a:endParaRPr>
          </a:p>
        </p:txBody>
      </p:sp>
    </p:spTree>
  </p:cSld>
  <p:transition spd="slow">
    <p:push dir="r"/>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2.3 Exigences non fonctionnelles</a:t>
            </a:r>
            <a:endParaRPr b="0" lang="fr-FR" sz="2400" spc="-1" strike="noStrike">
              <a:solidFill>
                <a:srgbClr val="000000"/>
              </a:solidFill>
              <a:latin typeface="Arial"/>
            </a:endParaRPr>
          </a:p>
        </p:txBody>
      </p:sp>
      <p:sp>
        <p:nvSpPr>
          <p:cNvPr id="107" name="TextShape 2"/>
          <p:cNvSpPr txBox="1"/>
          <p:nvPr/>
        </p:nvSpPr>
        <p:spPr>
          <a:xfrm>
            <a:off x="1297440" y="1567440"/>
            <a:ext cx="3533400" cy="2910960"/>
          </a:xfrm>
          <a:prstGeom prst="rect">
            <a:avLst/>
          </a:prstGeom>
          <a:noFill/>
          <a:ln>
            <a:noFill/>
          </a:ln>
        </p:spPr>
        <p:txBody>
          <a:bodyPr tIns="91440" bIns="91440">
            <a:noAutofit/>
          </a:bodyPr>
          <a:p>
            <a:pPr marL="457200">
              <a:lnSpc>
                <a:spcPct val="115000"/>
              </a:lnSpc>
              <a:tabLst>
                <a:tab algn="l" pos="0"/>
              </a:tabLst>
            </a:pPr>
            <a:r>
              <a:rPr b="1" lang="fr-FR" sz="1500" spc="-1" strike="noStrike">
                <a:solidFill>
                  <a:srgbClr val="ffffff"/>
                </a:solidFill>
                <a:latin typeface="Arial"/>
                <a:ea typeface="Arial"/>
              </a:rPr>
              <a:t>Disponibilité</a:t>
            </a:r>
            <a:endParaRPr b="0" lang="fr-FR" sz="1500" spc="-1" strike="noStrike">
              <a:solidFill>
                <a:srgbClr val="000000"/>
              </a:solidFill>
              <a:latin typeface="Arial"/>
            </a:endParaRPr>
          </a:p>
          <a:p>
            <a:pPr marL="457200">
              <a:lnSpc>
                <a:spcPct val="115000"/>
              </a:lnSpc>
              <a:tabLst>
                <a:tab algn="l" pos="0"/>
              </a:tabLst>
            </a:pP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L’application doit être disponible, il doit être hébergé et déployer sur un cluster Kubernetes qui va assurer la haute disponibilité et le scaling </a:t>
            </a: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l'application doit être disponible même en cas de mise à jour</a:t>
            </a:r>
            <a:endParaRPr b="0" lang="fr-FR" sz="1500" spc="-1" strike="noStrike">
              <a:solidFill>
                <a:srgbClr val="000000"/>
              </a:solidFill>
              <a:latin typeface="Arial"/>
            </a:endParaRPr>
          </a:p>
          <a:p>
            <a:pPr>
              <a:lnSpc>
                <a:spcPct val="115000"/>
              </a:lnSpc>
              <a:spcAft>
                <a:spcPts val="1199"/>
              </a:spcAft>
              <a:tabLst>
                <a:tab algn="l" pos="0"/>
              </a:tabLst>
            </a:pPr>
            <a:endParaRPr b="0" lang="fr-FR" sz="1500" spc="-1" strike="noStrike">
              <a:solidFill>
                <a:srgbClr val="000000"/>
              </a:solidFill>
              <a:latin typeface="Arial"/>
            </a:endParaRPr>
          </a:p>
        </p:txBody>
      </p:sp>
      <p:sp>
        <p:nvSpPr>
          <p:cNvPr id="108" name="TextShape 3"/>
          <p:cNvSpPr txBox="1"/>
          <p:nvPr/>
        </p:nvSpPr>
        <p:spPr>
          <a:xfrm>
            <a:off x="5139000" y="1567440"/>
            <a:ext cx="3533400" cy="2910960"/>
          </a:xfrm>
          <a:prstGeom prst="rect">
            <a:avLst/>
          </a:prstGeom>
          <a:noFill/>
          <a:ln>
            <a:noFill/>
          </a:ln>
        </p:spPr>
        <p:txBody>
          <a:bodyPr tIns="91440" bIns="91440">
            <a:noAutofit/>
          </a:bodyPr>
          <a:p>
            <a:pPr marL="457200">
              <a:lnSpc>
                <a:spcPct val="115000"/>
              </a:lnSpc>
              <a:tabLst>
                <a:tab algn="l" pos="0"/>
              </a:tabLst>
            </a:pPr>
            <a:r>
              <a:rPr b="1" lang="fr-FR" sz="1500" spc="-1" strike="noStrike">
                <a:solidFill>
                  <a:srgbClr val="ffffff"/>
                </a:solidFill>
                <a:latin typeface="Arial"/>
                <a:ea typeface="Arial"/>
              </a:rPr>
              <a:t>Compatibilité</a:t>
            </a:r>
            <a:endParaRPr b="0" lang="fr-FR" sz="1500" spc="-1" strike="noStrike">
              <a:solidFill>
                <a:srgbClr val="000000"/>
              </a:solidFill>
              <a:latin typeface="Arial"/>
            </a:endParaRPr>
          </a:p>
          <a:p>
            <a:pPr marL="457200">
              <a:lnSpc>
                <a:spcPct val="115000"/>
              </a:lnSpc>
              <a:tabLst>
                <a:tab algn="l" pos="0"/>
              </a:tabLst>
            </a:pP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L’application peut être exécutés sur les différents types d’équipements et navigateurs: Application Web &amp; web/Mobile, Chrome, Firefox, Opera, Microsoft Edge</a:t>
            </a:r>
            <a:endParaRPr b="0" lang="fr-FR" sz="1500" spc="-1" strike="noStrike">
              <a:solidFill>
                <a:srgbClr val="000000"/>
              </a:solidFill>
              <a:latin typeface="Arial"/>
            </a:endParaRPr>
          </a:p>
          <a:p>
            <a:pPr>
              <a:lnSpc>
                <a:spcPct val="115000"/>
              </a:lnSpc>
              <a:spcAft>
                <a:spcPts val="1199"/>
              </a:spcAft>
              <a:tabLst>
                <a:tab algn="l" pos="0"/>
              </a:tabLst>
            </a:pPr>
            <a:endParaRPr b="0" lang="fr-FR" sz="1500" spc="-1" strike="noStrike">
              <a:solidFill>
                <a:srgbClr val="000000"/>
              </a:solidFill>
              <a:latin typeface="Arial"/>
            </a:endParaRPr>
          </a:p>
        </p:txBody>
      </p:sp>
    </p:spTree>
  </p:cSld>
  <p:transition spd="slow">
    <p:push dir="r"/>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78000" y="279360"/>
            <a:ext cx="3533400" cy="2910960"/>
          </a:xfrm>
          <a:prstGeom prst="rect">
            <a:avLst/>
          </a:prstGeom>
          <a:noFill/>
          <a:ln>
            <a:noFill/>
          </a:ln>
        </p:spPr>
        <p:txBody>
          <a:bodyPr tIns="91440" bIns="91440">
            <a:noAutofit/>
          </a:bodyPr>
          <a:p>
            <a:pPr>
              <a:lnSpc>
                <a:spcPct val="115000"/>
              </a:lnSpc>
              <a:tabLst>
                <a:tab algn="l" pos="0"/>
              </a:tabLst>
            </a:pPr>
            <a:r>
              <a:rPr b="1" lang="fr-FR" sz="1500" spc="-1" strike="noStrike">
                <a:solidFill>
                  <a:srgbClr val="ffffff"/>
                </a:solidFill>
                <a:latin typeface="Arial"/>
                <a:ea typeface="Arial"/>
              </a:rPr>
              <a:t>Performance</a:t>
            </a:r>
            <a:endParaRPr b="0" lang="fr-FR" sz="1500" spc="-1" strike="noStrike">
              <a:solidFill>
                <a:srgbClr val="000000"/>
              </a:solidFill>
              <a:latin typeface="Arial"/>
            </a:endParaRPr>
          </a:p>
          <a:p>
            <a:pPr>
              <a:lnSpc>
                <a:spcPct val="115000"/>
              </a:lnSpc>
              <a:tabLst>
                <a:tab algn="l" pos="0"/>
              </a:tabLst>
            </a:pP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l’ouverture de l’application ne doit pas dépasser les 10s sur les équipement avec le hardware recommandé et 5s sur la version web avec une bonne internet</a:t>
            </a: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 recherche des cinémas ne doit pas dépasser 5 s sur l’API maps utilise </a:t>
            </a: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l’application ne doit pas dépasser les 500 MB de taille et ne doit pas utiliser plus que 512MO de RAM , un processeur de fréquence au moins 1.5 GH est requis</a:t>
            </a:r>
            <a:endParaRPr b="0" lang="fr-FR" sz="1500" spc="-1" strike="noStrike">
              <a:solidFill>
                <a:srgbClr val="000000"/>
              </a:solidFill>
              <a:latin typeface="Arial"/>
            </a:endParaRPr>
          </a:p>
          <a:p>
            <a:pPr>
              <a:lnSpc>
                <a:spcPct val="115000"/>
              </a:lnSpc>
              <a:spcAft>
                <a:spcPts val="1199"/>
              </a:spcAft>
              <a:tabLst>
                <a:tab algn="l" pos="0"/>
              </a:tabLst>
            </a:pPr>
            <a:endParaRPr b="0" lang="fr-FR" sz="1500" spc="-1" strike="noStrike">
              <a:solidFill>
                <a:srgbClr val="000000"/>
              </a:solidFill>
              <a:latin typeface="Arial"/>
            </a:endParaRPr>
          </a:p>
        </p:txBody>
      </p:sp>
      <p:sp>
        <p:nvSpPr>
          <p:cNvPr id="110" name="TextShape 2"/>
          <p:cNvSpPr txBox="1"/>
          <p:nvPr/>
        </p:nvSpPr>
        <p:spPr>
          <a:xfrm>
            <a:off x="4973400" y="279360"/>
            <a:ext cx="3533400" cy="2910960"/>
          </a:xfrm>
          <a:prstGeom prst="rect">
            <a:avLst/>
          </a:prstGeom>
          <a:noFill/>
          <a:ln>
            <a:noFill/>
          </a:ln>
        </p:spPr>
        <p:txBody>
          <a:bodyPr tIns="91440" bIns="91440">
            <a:noAutofit/>
          </a:bodyPr>
          <a:p>
            <a:pPr marL="457200">
              <a:lnSpc>
                <a:spcPct val="115000"/>
              </a:lnSpc>
              <a:tabLst>
                <a:tab algn="l" pos="0"/>
              </a:tabLst>
            </a:pPr>
            <a:r>
              <a:rPr b="1" lang="fr-FR" sz="1500" spc="-1" strike="noStrike">
                <a:solidFill>
                  <a:srgbClr val="ffffff"/>
                </a:solidFill>
                <a:latin typeface="Arial"/>
                <a:ea typeface="Arial"/>
              </a:rPr>
              <a:t>Sécurité </a:t>
            </a:r>
            <a:endParaRPr b="0" lang="fr-FR" sz="1500" spc="-1" strike="noStrike">
              <a:solidFill>
                <a:srgbClr val="000000"/>
              </a:solidFill>
              <a:latin typeface="Arial"/>
            </a:endParaRPr>
          </a:p>
          <a:p>
            <a:pPr marL="457200">
              <a:lnSpc>
                <a:spcPct val="115000"/>
              </a:lnSpc>
              <a:tabLst>
                <a:tab algn="l" pos="0"/>
              </a:tabLst>
            </a:pP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l’application doit être accéder par un nom utilisateur et un mot de passe </a:t>
            </a: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protection la base de données qui contient les informations des restaurateurs et les clients contre les attaques des pirates</a:t>
            </a:r>
            <a:endParaRPr b="0" lang="fr-FR" sz="1500" spc="-1" strike="noStrike">
              <a:solidFill>
                <a:srgbClr val="000000"/>
              </a:solidFill>
              <a:latin typeface="Arial"/>
            </a:endParaRPr>
          </a:p>
          <a:p>
            <a:pPr marL="457200" indent="-323640">
              <a:lnSpc>
                <a:spcPct val="115000"/>
              </a:lnSpc>
              <a:buClr>
                <a:srgbClr val="ffffff"/>
              </a:buClr>
              <a:buFont typeface="Arial"/>
              <a:buChar char="●"/>
              <a:tabLst>
                <a:tab algn="l" pos="0"/>
              </a:tabLst>
            </a:pPr>
            <a:r>
              <a:rPr b="1" lang="fr-FR" sz="1500" spc="-1" strike="noStrike">
                <a:solidFill>
                  <a:srgbClr val="ffffff"/>
                </a:solidFill>
                <a:latin typeface="Arial"/>
                <a:ea typeface="Arial"/>
              </a:rPr>
              <a:t>La restauration du mot de passe par un service e-mail assurée par l’API gmail</a:t>
            </a:r>
            <a:endParaRPr b="0" lang="fr-FR" sz="1500" spc="-1" strike="noStrike">
              <a:solidFill>
                <a:srgbClr val="000000"/>
              </a:solidFill>
              <a:latin typeface="Arial"/>
            </a:endParaRPr>
          </a:p>
          <a:p>
            <a:pPr>
              <a:lnSpc>
                <a:spcPct val="115000"/>
              </a:lnSpc>
              <a:spcAft>
                <a:spcPts val="1199"/>
              </a:spcAft>
              <a:tabLst>
                <a:tab algn="l" pos="0"/>
              </a:tabLst>
            </a:pPr>
            <a:endParaRPr b="0" lang="fr-FR" sz="1500" spc="-1" strike="noStrike">
              <a:solidFill>
                <a:srgbClr val="000000"/>
              </a:solidFill>
              <a:latin typeface="Arial"/>
            </a:endParaRPr>
          </a:p>
        </p:txBody>
      </p:sp>
    </p:spTree>
  </p:cSld>
  <p:transition spd="slow">
    <p:push dir="r"/>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052640" y="2150280"/>
            <a:ext cx="7038720" cy="842400"/>
          </a:xfrm>
          <a:prstGeom prst="rect">
            <a:avLst/>
          </a:prstGeom>
          <a:noFill/>
          <a:ln>
            <a:noFill/>
          </a:ln>
        </p:spPr>
        <p:txBody>
          <a:bodyPr tIns="91440" bIns="91440">
            <a:normAutofit fontScale="40000"/>
          </a:bodyPr>
          <a:p>
            <a:pPr algn="ctr">
              <a:lnSpc>
                <a:spcPct val="100000"/>
              </a:lnSpc>
              <a:tabLst>
                <a:tab algn="l" pos="0"/>
              </a:tabLst>
            </a:pPr>
            <a:r>
              <a:rPr b="0" lang="fr-FR" sz="4050" spc="-1" strike="noStrike">
                <a:solidFill>
                  <a:srgbClr val="ffffff"/>
                </a:solidFill>
                <a:latin typeface="Montserrat"/>
                <a:ea typeface="Montserrat"/>
              </a:rPr>
              <a:t>Le valeur Ajoutée &amp; Stratégie de Marketing </a:t>
            </a:r>
            <a:endParaRPr b="0" lang="fr-FR" sz="4050" spc="-1" strike="noStrike">
              <a:solidFill>
                <a:srgbClr val="000000"/>
              </a:solidFill>
              <a:latin typeface="Arial"/>
            </a:endParaRPr>
          </a:p>
        </p:txBody>
      </p:sp>
    </p:spTree>
  </p:cSld>
  <p:transition spd="slow">
    <p:fade thruBlk="tru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195560" y="1272240"/>
            <a:ext cx="7038720" cy="2910960"/>
          </a:xfrm>
          <a:prstGeom prst="rect">
            <a:avLst/>
          </a:prstGeom>
          <a:noFill/>
          <a:ln>
            <a:noFill/>
          </a:ln>
        </p:spPr>
        <p:txBody>
          <a:bodyPr tIns="91440" bIns="91440">
            <a:noAutofit/>
          </a:bodyPr>
          <a:p>
            <a:pPr>
              <a:lnSpc>
                <a:spcPct val="138000"/>
              </a:lnSpc>
              <a:tabLst>
                <a:tab algn="l" pos="0"/>
              </a:tabLst>
            </a:pPr>
            <a:r>
              <a:rPr b="1" lang="fr-FR" sz="1300" spc="-1" strike="noStrike">
                <a:solidFill>
                  <a:srgbClr val="ffffff"/>
                </a:solidFill>
                <a:latin typeface="Arial"/>
                <a:ea typeface="Arial"/>
              </a:rPr>
              <a:t>On va considérer notre site web comme un “Hub” pour les cinéphiles qui englobe toutes les informations nécessaires tels que les retour d'expériences d’autres clients et des informations par rapports  au monde cinéma : que ce soit les nouveautés , les promotions et les services offertes par les salles de cinéma : rapport qualité prix , d’autre part on va pas se baser sur des prix fixe avec notamment fournir des promotions occasionnelles ( vacances , fêtes) . </a:t>
            </a:r>
            <a:endParaRPr b="0" lang="fr-FR" sz="1300" spc="-1" strike="noStrike">
              <a:solidFill>
                <a:srgbClr val="000000"/>
              </a:solidFill>
              <a:latin typeface="Arial"/>
            </a:endParaRPr>
          </a:p>
          <a:p>
            <a:pPr>
              <a:lnSpc>
                <a:spcPct val="115000"/>
              </a:lnSpc>
              <a:tabLst>
                <a:tab algn="l" pos="0"/>
              </a:tabLst>
            </a:pPr>
            <a:endParaRPr b="0" lang="fr-FR" sz="1300" spc="-1" strike="noStrike">
              <a:solidFill>
                <a:srgbClr val="000000"/>
              </a:solidFill>
              <a:latin typeface="Arial"/>
            </a:endParaRPr>
          </a:p>
          <a:p>
            <a:pPr>
              <a:lnSpc>
                <a:spcPct val="138000"/>
              </a:lnSpc>
              <a:tabLst>
                <a:tab algn="l" pos="0"/>
              </a:tabLst>
            </a:pPr>
            <a:r>
              <a:rPr b="1" lang="fr-FR" sz="1300" spc="-1" strike="noStrike">
                <a:solidFill>
                  <a:srgbClr val="ffffff"/>
                </a:solidFill>
                <a:latin typeface="Arial"/>
                <a:ea typeface="Arial"/>
              </a:rPr>
              <a:t>A ce qui concerne les propriétaires des salles de cinéma, ils vont essayer de laisser leurs empreintes en fournissant des services adéquats pour que le consommateur puisse être satisfait par ce service et fournir une relation de confiance et fidélité avec le consommateur .</a:t>
            </a:r>
            <a:endParaRPr b="0" lang="fr-FR" sz="1300" spc="-1" strike="noStrike">
              <a:solidFill>
                <a:srgbClr val="000000"/>
              </a:solidFill>
              <a:latin typeface="Arial"/>
            </a:endParaRPr>
          </a:p>
          <a:p>
            <a:pPr>
              <a:lnSpc>
                <a:spcPct val="115000"/>
              </a:lnSpc>
              <a:tabLst>
                <a:tab algn="l" pos="0"/>
              </a:tabLst>
            </a:pPr>
            <a:endParaRPr b="0" lang="fr-FR" sz="1300" spc="-1" strike="noStrike">
              <a:solidFill>
                <a:srgbClr val="000000"/>
              </a:solidFill>
              <a:latin typeface="Arial"/>
            </a:endParaRPr>
          </a:p>
          <a:p>
            <a:pPr>
              <a:lnSpc>
                <a:spcPct val="115000"/>
              </a:lnSpc>
              <a:spcAft>
                <a:spcPts val="1199"/>
              </a:spcAft>
              <a:tabLst>
                <a:tab algn="l" pos="0"/>
              </a:tabLst>
            </a:pPr>
            <a:endParaRPr b="0" lang="fr-FR" sz="1300" spc="-1" strike="noStrike">
              <a:solidFill>
                <a:srgbClr val="000000"/>
              </a:solidFill>
              <a:latin typeface="Arial"/>
            </a:endParaRPr>
          </a:p>
        </p:txBody>
      </p:sp>
      <p:sp>
        <p:nvSpPr>
          <p:cNvPr id="113" name="TextShape 2"/>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Le Valeur Ajoutée</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Stratégie de Marketing</a:t>
            </a:r>
            <a:endParaRPr b="0" lang="fr-FR" sz="2400" spc="-1" strike="noStrike">
              <a:solidFill>
                <a:srgbClr val="000000"/>
              </a:solidFill>
              <a:latin typeface="Arial"/>
            </a:endParaRPr>
          </a:p>
        </p:txBody>
      </p:sp>
      <p:sp>
        <p:nvSpPr>
          <p:cNvPr id="115" name="TextShape 2"/>
          <p:cNvSpPr txBox="1"/>
          <p:nvPr/>
        </p:nvSpPr>
        <p:spPr>
          <a:xfrm>
            <a:off x="1364400" y="1116000"/>
            <a:ext cx="7038720" cy="2910960"/>
          </a:xfrm>
          <a:prstGeom prst="rect">
            <a:avLst/>
          </a:prstGeom>
          <a:noFill/>
          <a:ln>
            <a:noFill/>
          </a:ln>
        </p:spPr>
        <p:txBody>
          <a:bodyPr tIns="91440" bIns="91440">
            <a:noAutofit/>
          </a:bodyPr>
          <a:p>
            <a:pPr>
              <a:lnSpc>
                <a:spcPct val="118000"/>
              </a:lnSpc>
              <a:tabLst>
                <a:tab algn="l" pos="0"/>
              </a:tabLst>
            </a:pPr>
            <a:r>
              <a:rPr b="1" lang="fr-FR" sz="1300" spc="-1" strike="noStrike">
                <a:solidFill>
                  <a:srgbClr val="ffffff"/>
                </a:solidFill>
                <a:latin typeface="Arial"/>
                <a:ea typeface="Arial"/>
              </a:rPr>
              <a:t>Notre site web ne va pas seulement viser les personnes doué par les cinéma , mais par contre on va aussi faire bénéficier les propriétaires des salles de  cinéma en essayant de les rendre de plus en plus bien réputé , pour cela , on va les fournir tout un espace de publicité pour qu’ils puissent s’exprimer et décrire leurs services fournis et afficher cette publicité dans la page d'accueil du site web  , ça d’une part d’autre part notre site web va nous permettre de gagner de l’argent : </a:t>
            </a:r>
            <a:endParaRPr b="0" lang="fr-FR" sz="1300" spc="-1" strike="noStrike">
              <a:solidFill>
                <a:srgbClr val="000000"/>
              </a:solidFill>
              <a:latin typeface="Arial"/>
            </a:endParaRPr>
          </a:p>
          <a:p>
            <a:pPr>
              <a:lnSpc>
                <a:spcPct val="95000"/>
              </a:lnSpc>
              <a:tabLst>
                <a:tab algn="l" pos="0"/>
              </a:tabLst>
            </a:pPr>
            <a:endParaRPr b="0" lang="fr-FR" sz="1300" spc="-1" strike="noStrike">
              <a:solidFill>
                <a:srgbClr val="000000"/>
              </a:solidFill>
              <a:latin typeface="Arial"/>
            </a:endParaRPr>
          </a:p>
          <a:p>
            <a:pPr>
              <a:lnSpc>
                <a:spcPct val="118000"/>
              </a:lnSpc>
              <a:tabLst>
                <a:tab algn="l" pos="0"/>
              </a:tabLst>
            </a:pPr>
            <a:r>
              <a:rPr b="1" lang="fr-FR" sz="1300" spc="-1" strike="noStrike">
                <a:solidFill>
                  <a:srgbClr val="ffffff"/>
                </a:solidFill>
                <a:latin typeface="Arial"/>
                <a:ea typeface="Arial"/>
              </a:rPr>
              <a:t>→ </a:t>
            </a:r>
            <a:r>
              <a:rPr b="1" lang="fr-FR" sz="1300" spc="-1" strike="noStrike">
                <a:solidFill>
                  <a:srgbClr val="ffffff"/>
                </a:solidFill>
                <a:latin typeface="Arial"/>
                <a:ea typeface="Arial"/>
              </a:rPr>
              <a:t>Chaque propriétaire d’une salle doit payer une somme d’argent lorsqu’il souhaite faire une publicité au niveau de notre site web .</a:t>
            </a:r>
            <a:endParaRPr b="0" lang="fr-FR" sz="1300" spc="-1" strike="noStrike">
              <a:solidFill>
                <a:srgbClr val="000000"/>
              </a:solidFill>
              <a:latin typeface="Arial"/>
            </a:endParaRPr>
          </a:p>
          <a:p>
            <a:pPr>
              <a:lnSpc>
                <a:spcPct val="95000"/>
              </a:lnSpc>
              <a:tabLst>
                <a:tab algn="l" pos="0"/>
              </a:tabLst>
            </a:pPr>
            <a:endParaRPr b="0" lang="fr-FR" sz="1300" spc="-1" strike="noStrike">
              <a:solidFill>
                <a:srgbClr val="000000"/>
              </a:solidFill>
              <a:latin typeface="Arial"/>
            </a:endParaRPr>
          </a:p>
          <a:p>
            <a:pPr>
              <a:lnSpc>
                <a:spcPct val="118000"/>
              </a:lnSpc>
              <a:tabLst>
                <a:tab algn="l" pos="0"/>
              </a:tabLst>
            </a:pPr>
            <a:r>
              <a:rPr b="1" lang="fr-FR" sz="1300" spc="-1" strike="noStrike">
                <a:solidFill>
                  <a:srgbClr val="ffffff"/>
                </a:solidFill>
                <a:latin typeface="Arial"/>
                <a:ea typeface="Arial"/>
              </a:rPr>
              <a:t>→ </a:t>
            </a:r>
            <a:r>
              <a:rPr b="1" lang="fr-FR" sz="1300" spc="-1" strike="noStrike">
                <a:solidFill>
                  <a:srgbClr val="ffffff"/>
                </a:solidFill>
                <a:latin typeface="Arial"/>
                <a:ea typeface="Arial"/>
              </a:rPr>
              <a:t>Avoir une commission de 10% sur chaque réservation faite par un client .</a:t>
            </a:r>
            <a:endParaRPr b="0" lang="fr-FR" sz="1300" spc="-1" strike="noStrike">
              <a:solidFill>
                <a:srgbClr val="000000"/>
              </a:solidFill>
              <a:latin typeface="Arial"/>
            </a:endParaRPr>
          </a:p>
          <a:p>
            <a:pPr>
              <a:lnSpc>
                <a:spcPct val="95000"/>
              </a:lnSpc>
              <a:tabLst>
                <a:tab algn="l" pos="0"/>
              </a:tabLst>
            </a:pPr>
            <a:endParaRPr b="0" lang="fr-FR" sz="1300" spc="-1" strike="noStrike">
              <a:solidFill>
                <a:srgbClr val="000000"/>
              </a:solidFill>
              <a:latin typeface="Arial"/>
            </a:endParaRPr>
          </a:p>
          <a:p>
            <a:pPr>
              <a:lnSpc>
                <a:spcPct val="118000"/>
              </a:lnSpc>
              <a:tabLst>
                <a:tab algn="l" pos="0"/>
              </a:tabLst>
            </a:pPr>
            <a:r>
              <a:rPr b="1" lang="fr-FR" sz="1300" spc="-1" strike="noStrike">
                <a:solidFill>
                  <a:srgbClr val="ffffff"/>
                </a:solidFill>
                <a:latin typeface="Arial"/>
                <a:ea typeface="Arial"/>
              </a:rPr>
              <a:t>→ </a:t>
            </a:r>
            <a:r>
              <a:rPr b="1" lang="fr-FR" sz="1300" spc="-1" strike="noStrike">
                <a:solidFill>
                  <a:srgbClr val="ffffff"/>
                </a:solidFill>
                <a:latin typeface="Arial"/>
                <a:ea typeface="Arial"/>
              </a:rPr>
              <a:t>Fidéliser les clients : avec chaque réservation , le client aura des "points fidélité" par rapport au prix de cette dernière , et après avoir collecté des points merci , il peut les transformer  : exemple : une réservation d’un film va coûter à l'utilisateur soit 50 dt soit 500 points merci .</a:t>
            </a:r>
            <a:endParaRPr b="0" lang="fr-FR" sz="1300" spc="-1" strike="noStrike">
              <a:solidFill>
                <a:srgbClr val="000000"/>
              </a:solidFill>
              <a:latin typeface="Arial"/>
            </a:endParaRPr>
          </a:p>
          <a:p>
            <a:pPr>
              <a:lnSpc>
                <a:spcPct val="95000"/>
              </a:lnSpc>
              <a:tabLst>
                <a:tab algn="l" pos="0"/>
              </a:tabLst>
            </a:pPr>
            <a:endParaRPr b="0" lang="fr-FR" sz="1300" spc="-1" strike="noStrike">
              <a:solidFill>
                <a:srgbClr val="000000"/>
              </a:solidFill>
              <a:latin typeface="Arial"/>
            </a:endParaRPr>
          </a:p>
          <a:p>
            <a:pPr>
              <a:lnSpc>
                <a:spcPct val="95000"/>
              </a:lnSpc>
              <a:spcAft>
                <a:spcPts val="1199"/>
              </a:spcAft>
              <a:tabLst>
                <a:tab algn="l" pos="0"/>
              </a:tabLst>
            </a:pPr>
            <a:endParaRPr b="0" lang="fr-F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52640" y="2150280"/>
            <a:ext cx="7038720" cy="842400"/>
          </a:xfrm>
          <a:prstGeom prst="rect">
            <a:avLst/>
          </a:prstGeom>
          <a:noFill/>
          <a:ln>
            <a:noFill/>
          </a:ln>
        </p:spPr>
        <p:txBody>
          <a:bodyPr tIns="91440" bIns="91440">
            <a:normAutofit/>
          </a:bodyPr>
          <a:p>
            <a:pPr algn="ctr">
              <a:lnSpc>
                <a:spcPct val="100000"/>
              </a:lnSpc>
              <a:tabLst>
                <a:tab algn="l" pos="0"/>
              </a:tabLst>
            </a:pPr>
            <a:r>
              <a:rPr b="0" lang="fr-FR" sz="4050" spc="-1" strike="noStrike">
                <a:solidFill>
                  <a:srgbClr val="ffffff"/>
                </a:solidFill>
                <a:latin typeface="Montserrat"/>
                <a:ea typeface="Montserrat"/>
              </a:rPr>
              <a:t>Les Maquettes</a:t>
            </a:r>
            <a:endParaRPr b="0" lang="fr-FR" sz="4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Plan</a:t>
            </a:r>
            <a:endParaRPr b="0" lang="fr-FR" sz="2400" spc="-1" strike="noStrike">
              <a:solidFill>
                <a:srgbClr val="000000"/>
              </a:solidFill>
              <a:latin typeface="Arial"/>
            </a:endParaRPr>
          </a:p>
        </p:txBody>
      </p:sp>
      <p:sp>
        <p:nvSpPr>
          <p:cNvPr id="90" name="TextShape 2"/>
          <p:cNvSpPr txBox="1"/>
          <p:nvPr/>
        </p:nvSpPr>
        <p:spPr>
          <a:xfrm>
            <a:off x="1297440" y="1116000"/>
            <a:ext cx="7038720" cy="3816000"/>
          </a:xfrm>
          <a:prstGeom prst="rect">
            <a:avLst/>
          </a:prstGeom>
          <a:noFill/>
          <a:ln>
            <a:noFill/>
          </a:ln>
        </p:spPr>
        <p:txBody>
          <a:bodyPr tIns="91440" bIns="91440">
            <a:normAutofit/>
          </a:bodyPr>
          <a:p>
            <a:pPr>
              <a:lnSpc>
                <a:spcPct val="115000"/>
              </a:lnSpc>
              <a:tabLst>
                <a:tab algn="l" pos="0"/>
              </a:tabLst>
            </a:pPr>
            <a:r>
              <a:rPr b="0" lang="fr-FR" sz="1300" spc="-1" strike="noStrike">
                <a:solidFill>
                  <a:srgbClr val="ffffff"/>
                </a:solidFill>
                <a:latin typeface="Lato"/>
                <a:ea typeface="Lato"/>
              </a:rPr>
              <a:t>1- Introduction : problématique</a:t>
            </a:r>
            <a:br/>
            <a:br/>
            <a:br/>
            <a:r>
              <a:rPr b="0" lang="fr-FR" sz="1300" spc="-1" strike="noStrike">
                <a:solidFill>
                  <a:srgbClr val="ffffff"/>
                </a:solidFill>
                <a:latin typeface="Lato"/>
                <a:ea typeface="Lato"/>
              </a:rPr>
              <a:t>2- Identification des acteurs</a:t>
            </a:r>
            <a:endParaRPr b="0" lang="fr-FR" sz="1300" spc="-1" strike="noStrike">
              <a:solidFill>
                <a:srgbClr val="000000"/>
              </a:solidFill>
              <a:latin typeface="Arial"/>
            </a:endParaRPr>
          </a:p>
          <a:p>
            <a:pPr>
              <a:lnSpc>
                <a:spcPct val="115000"/>
              </a:lnSpc>
              <a:spcBef>
                <a:spcPts val="1199"/>
              </a:spcBef>
              <a:tabLst>
                <a:tab algn="l" pos="0"/>
              </a:tabLst>
            </a:pPr>
            <a:endParaRPr b="0" lang="fr-FR" sz="1300" spc="-1" strike="noStrike">
              <a:solidFill>
                <a:srgbClr val="000000"/>
              </a:solidFill>
              <a:latin typeface="Arial"/>
            </a:endParaRPr>
          </a:p>
          <a:p>
            <a:pPr>
              <a:lnSpc>
                <a:spcPct val="115000"/>
              </a:lnSpc>
              <a:spcBef>
                <a:spcPts val="1199"/>
              </a:spcBef>
              <a:tabLst>
                <a:tab algn="l" pos="0"/>
              </a:tabLst>
            </a:pPr>
            <a:r>
              <a:rPr b="0" lang="fr-FR" sz="1300" spc="-1" strike="noStrike">
                <a:solidFill>
                  <a:srgbClr val="ffffff"/>
                </a:solidFill>
                <a:latin typeface="Lato"/>
                <a:ea typeface="Lato"/>
              </a:rPr>
              <a:t>3- Diagramme de cas d’utilisation</a:t>
            </a:r>
            <a:br/>
            <a:br/>
            <a:br/>
            <a:r>
              <a:rPr b="0" lang="fr-FR" sz="1300" spc="-1" strike="noStrike">
                <a:solidFill>
                  <a:srgbClr val="ffffff"/>
                </a:solidFill>
                <a:latin typeface="Lato"/>
                <a:ea typeface="Lato"/>
              </a:rPr>
              <a:t>4- Exigences fonctionnelles / Non fonctionnelles</a:t>
            </a:r>
            <a:br/>
            <a:endParaRPr b="0" lang="fr-FR" sz="1300" spc="-1" strike="noStrike">
              <a:solidFill>
                <a:srgbClr val="000000"/>
              </a:solidFill>
              <a:latin typeface="Arial"/>
            </a:endParaRPr>
          </a:p>
          <a:p>
            <a:pPr>
              <a:lnSpc>
                <a:spcPct val="115000"/>
              </a:lnSpc>
              <a:spcBef>
                <a:spcPts val="1199"/>
              </a:spcBef>
              <a:spcAft>
                <a:spcPts val="1199"/>
              </a:spcAft>
              <a:tabLst>
                <a:tab algn="l" pos="0"/>
              </a:tabLst>
            </a:pPr>
            <a:r>
              <a:rPr b="0" lang="fr-FR" sz="1300" spc="-1" strike="noStrike">
                <a:solidFill>
                  <a:srgbClr val="ffffff"/>
                </a:solidFill>
                <a:latin typeface="Lato"/>
                <a:ea typeface="Lato"/>
              </a:rPr>
              <a:t>5- Maquettes</a:t>
            </a:r>
            <a:br/>
            <a:br/>
            <a:endParaRPr b="0" lang="fr-FR" sz="1300" spc="-1" strike="noStrike">
              <a:solidFill>
                <a:srgbClr val="000000"/>
              </a:solidFill>
              <a:latin typeface="Arial"/>
            </a:endParaRPr>
          </a:p>
        </p:txBody>
      </p:sp>
    </p:spTree>
  </p:cSld>
  <p:transition spd="slow">
    <p:push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052640" y="1929240"/>
            <a:ext cx="7038720" cy="913680"/>
          </a:xfrm>
          <a:prstGeom prst="rect">
            <a:avLst/>
          </a:prstGeom>
          <a:noFill/>
          <a:ln>
            <a:noFill/>
          </a:ln>
        </p:spPr>
        <p:txBody>
          <a:bodyPr tIns="91440" bIns="91440">
            <a:noAutofit/>
          </a:bodyPr>
          <a:p>
            <a:pPr algn="ctr">
              <a:lnSpc>
                <a:spcPct val="100000"/>
              </a:lnSpc>
              <a:tabLst>
                <a:tab algn="l" pos="0"/>
              </a:tabLst>
            </a:pPr>
            <a:r>
              <a:rPr b="0" lang="fr-FR" sz="4050" spc="-1" strike="noStrike">
                <a:solidFill>
                  <a:srgbClr val="ffffff"/>
                </a:solidFill>
                <a:latin typeface="Montserrat"/>
                <a:ea typeface="Montserrat"/>
              </a:rPr>
              <a:t>Introduction</a:t>
            </a:r>
            <a:endParaRPr b="0" lang="fr-FR" sz="4050" spc="-1" strike="noStrike">
              <a:solidFill>
                <a:srgbClr val="000000"/>
              </a:solidFill>
              <a:latin typeface="Arial"/>
            </a:endParaRPr>
          </a:p>
        </p:txBody>
      </p:sp>
    </p:spTree>
  </p:cSld>
  <mc:AlternateContent>
    <mc:Choice Requires="p14">
      <p:transition spd="med" p14:dur="700">
        <p:fade thruBlk="true"/>
      </p:transition>
    </mc:Choice>
    <mc:Fallback>
      <p:transition spd="med">
        <p:fade thruBlk="tru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1 - Introduction</a:t>
            </a:r>
            <a:endParaRPr b="0" lang="fr-FR" sz="2400" spc="-1" strike="noStrike">
              <a:solidFill>
                <a:srgbClr val="000000"/>
              </a:solidFill>
              <a:latin typeface="Arial"/>
            </a:endParaRPr>
          </a:p>
        </p:txBody>
      </p:sp>
      <p:sp>
        <p:nvSpPr>
          <p:cNvPr id="93" name="TextShape 2"/>
          <p:cNvSpPr txBox="1"/>
          <p:nvPr/>
        </p:nvSpPr>
        <p:spPr>
          <a:xfrm>
            <a:off x="1297440" y="1229760"/>
            <a:ext cx="7388640" cy="3103560"/>
          </a:xfrm>
          <a:prstGeom prst="rect">
            <a:avLst/>
          </a:prstGeom>
          <a:noFill/>
          <a:ln>
            <a:noFill/>
          </a:ln>
        </p:spPr>
        <p:txBody>
          <a:bodyPr tIns="91440" bIns="91440">
            <a:normAutofit/>
          </a:bodyPr>
          <a:p>
            <a:pPr marL="457200" indent="-323640">
              <a:lnSpc>
                <a:spcPct val="115000"/>
              </a:lnSpc>
              <a:buClr>
                <a:srgbClr val="ffffff"/>
              </a:buClr>
              <a:buFont typeface="Lato"/>
              <a:buChar char="-"/>
            </a:pPr>
            <a:r>
              <a:rPr b="0" lang="fr-FR" sz="1500" spc="-1" strike="noStrike">
                <a:solidFill>
                  <a:srgbClr val="ffffff"/>
                </a:solidFill>
                <a:latin typeface="Lato"/>
                <a:ea typeface="Lato"/>
              </a:rPr>
              <a:t>Chercher une telle information à propos un tel sujet est devenu de plus en plus facile.</a:t>
            </a:r>
            <a:endParaRPr b="0" lang="fr-FR" sz="1500" spc="-1" strike="noStrike">
              <a:solidFill>
                <a:srgbClr val="000000"/>
              </a:solidFill>
              <a:latin typeface="Arial"/>
            </a:endParaRPr>
          </a:p>
          <a:p>
            <a:pPr>
              <a:lnSpc>
                <a:spcPct val="115000"/>
              </a:lnSpc>
              <a:spcBef>
                <a:spcPts val="1199"/>
              </a:spcBef>
              <a:tabLst>
                <a:tab algn="l" pos="0"/>
              </a:tabLst>
            </a:pPr>
            <a:endParaRPr b="0" lang="fr-FR" sz="1500" spc="-1" strike="noStrike">
              <a:solidFill>
                <a:srgbClr val="000000"/>
              </a:solidFill>
              <a:latin typeface="Arial"/>
            </a:endParaRPr>
          </a:p>
          <a:p>
            <a:pPr marL="457200" indent="-323640">
              <a:lnSpc>
                <a:spcPct val="115000"/>
              </a:lnSpc>
              <a:spcBef>
                <a:spcPts val="1199"/>
              </a:spcBef>
              <a:buClr>
                <a:srgbClr val="ffffff"/>
              </a:buClr>
              <a:buFont typeface="Lato"/>
              <a:buChar char="-"/>
              <a:tabLst>
                <a:tab algn="l" pos="0"/>
              </a:tabLst>
            </a:pPr>
            <a:r>
              <a:rPr b="0" lang="fr-FR" sz="1500" spc="-1" strike="noStrike">
                <a:solidFill>
                  <a:srgbClr val="ffffff"/>
                </a:solidFill>
                <a:latin typeface="Lato"/>
                <a:ea typeface="Lato"/>
              </a:rPr>
              <a:t>Aujourd’hui la bonne manière d’avoir une idée à propos un tel objet est de consulter quelqu’un qui a vécu une expérience avec cet objet-là, une sorte de publicité mais d’une manière de bouche à l’oreille.</a:t>
            </a:r>
            <a:br/>
            <a:br/>
            <a:r>
              <a:rPr b="0" lang="fr-FR" sz="1500" spc="-1" strike="noStrike">
                <a:solidFill>
                  <a:srgbClr val="ffffff"/>
                </a:solidFill>
                <a:latin typeface="Lato"/>
              </a:rPr>
              <a:t> </a:t>
            </a:r>
            <a:endParaRPr b="0" lang="fr-FR" sz="1500" spc="-1" strike="noStrike">
              <a:solidFill>
                <a:srgbClr val="000000"/>
              </a:solidFill>
              <a:latin typeface="Arial"/>
            </a:endParaRPr>
          </a:p>
          <a:p>
            <a:pPr marL="457200" indent="-323640">
              <a:lnSpc>
                <a:spcPct val="115000"/>
              </a:lnSpc>
              <a:buClr>
                <a:srgbClr val="ffffff"/>
              </a:buClr>
              <a:buFont typeface="Lato"/>
              <a:buChar char="-"/>
              <a:tabLst>
                <a:tab algn="l" pos="0"/>
              </a:tabLst>
            </a:pPr>
            <a:r>
              <a:rPr b="0" lang="fr-FR" sz="1500" spc="-1" strike="noStrike">
                <a:solidFill>
                  <a:srgbClr val="ffffff"/>
                </a:solidFill>
                <a:latin typeface="Lato"/>
                <a:ea typeface="Lato"/>
              </a:rPr>
              <a:t>Nous aurons besoins d’interroger des gens pour répondre à nos questions :</a:t>
            </a:r>
            <a:endParaRPr b="0" lang="fr-FR" sz="1500" spc="-1" strike="noStrike">
              <a:solidFill>
                <a:srgbClr val="000000"/>
              </a:solidFill>
              <a:latin typeface="Arial"/>
            </a:endParaRPr>
          </a:p>
        </p:txBody>
      </p:sp>
    </p:spTree>
  </p:cSld>
  <p:transition spd="slow">
    <p:push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227600" y="459720"/>
            <a:ext cx="7038720" cy="4122360"/>
          </a:xfrm>
          <a:prstGeom prst="rect">
            <a:avLst/>
          </a:prstGeom>
          <a:noFill/>
          <a:ln>
            <a:noFill/>
          </a:ln>
        </p:spPr>
        <p:txBody>
          <a:bodyPr tIns="91440" bIns="91440">
            <a:noAutofit/>
          </a:bodyPr>
          <a:p>
            <a:pPr marL="457200" indent="-323640">
              <a:lnSpc>
                <a:spcPct val="115000"/>
              </a:lnSpc>
              <a:buClr>
                <a:srgbClr val="ffffff"/>
              </a:buClr>
              <a:buFont typeface="Lato"/>
              <a:buChar char="-"/>
            </a:pPr>
            <a:r>
              <a:rPr b="0" lang="fr-FR" sz="1500" spc="-1" strike="noStrike">
                <a:solidFill>
                  <a:srgbClr val="ffffff"/>
                </a:solidFill>
                <a:latin typeface="Lato"/>
                <a:ea typeface="Lato"/>
              </a:rPr>
              <a:t>Assister à un film dans un endroit, un lieu où nous pouvons aboutir nos besoins, tels que la qualité des films, le prix, le décor de cet endroit.</a:t>
            </a:r>
            <a:endParaRPr b="0" lang="fr-FR" sz="1500" spc="-1" strike="noStrike">
              <a:solidFill>
                <a:srgbClr val="000000"/>
              </a:solidFill>
              <a:latin typeface="Arial"/>
            </a:endParaRPr>
          </a:p>
          <a:p>
            <a:pPr>
              <a:lnSpc>
                <a:spcPct val="115000"/>
              </a:lnSpc>
              <a:spcBef>
                <a:spcPts val="1199"/>
              </a:spcBef>
              <a:tabLst>
                <a:tab algn="l" pos="0"/>
              </a:tabLst>
            </a:pPr>
            <a:endParaRPr b="0" lang="fr-FR" sz="1500" spc="-1" strike="noStrike">
              <a:solidFill>
                <a:srgbClr val="000000"/>
              </a:solidFill>
              <a:latin typeface="Arial"/>
            </a:endParaRPr>
          </a:p>
          <a:p>
            <a:pPr marL="457200" indent="-323640">
              <a:lnSpc>
                <a:spcPct val="115000"/>
              </a:lnSpc>
              <a:spcBef>
                <a:spcPts val="1199"/>
              </a:spcBef>
              <a:buClr>
                <a:srgbClr val="ffffff"/>
              </a:buClr>
              <a:buFont typeface="Lato"/>
              <a:buChar char="-"/>
              <a:tabLst>
                <a:tab algn="l" pos="0"/>
              </a:tabLst>
            </a:pPr>
            <a:r>
              <a:rPr b="0" lang="fr-FR" sz="1500" spc="-1" strike="noStrike">
                <a:solidFill>
                  <a:srgbClr val="ffffff"/>
                </a:solidFill>
                <a:latin typeface="Lato"/>
                <a:ea typeface="Lato"/>
              </a:rPr>
              <a:t>On vous propose d’aller à un coin là ou vous trouverez tout genre de clarification :  un site web accessible de n’importe quel équipement , il suffit d’avoir un équipement tels que smartphone , ordinateur ou tablette avec une connexion internet .</a:t>
            </a:r>
            <a:endParaRPr b="0" lang="fr-FR" sz="1500" spc="-1" strike="noStrike">
              <a:solidFill>
                <a:srgbClr val="000000"/>
              </a:solidFill>
              <a:latin typeface="Arial"/>
            </a:endParaRPr>
          </a:p>
          <a:p>
            <a:pPr marL="457200">
              <a:lnSpc>
                <a:spcPct val="115000"/>
              </a:lnSpc>
              <a:spcBef>
                <a:spcPts val="1199"/>
              </a:spcBef>
              <a:tabLst>
                <a:tab algn="l" pos="0"/>
              </a:tabLst>
            </a:pPr>
            <a:endParaRPr b="0" lang="fr-FR" sz="1500" spc="-1" strike="noStrike">
              <a:solidFill>
                <a:srgbClr val="000000"/>
              </a:solidFill>
              <a:latin typeface="Arial"/>
            </a:endParaRPr>
          </a:p>
          <a:p>
            <a:pPr marL="457200" indent="-323640">
              <a:lnSpc>
                <a:spcPct val="115000"/>
              </a:lnSpc>
              <a:spcBef>
                <a:spcPts val="1199"/>
              </a:spcBef>
              <a:buClr>
                <a:srgbClr val="ffffff"/>
              </a:buClr>
              <a:buFont typeface="Arial"/>
              <a:buChar char="-"/>
              <a:tabLst>
                <a:tab algn="l" pos="0"/>
              </a:tabLst>
            </a:pPr>
            <a:r>
              <a:rPr b="0" lang="fr-FR" sz="1500" spc="-1" strike="noStrike">
                <a:solidFill>
                  <a:srgbClr val="ffffff"/>
                </a:solidFill>
                <a:latin typeface="Arial"/>
                <a:ea typeface="Arial"/>
              </a:rPr>
              <a:t>Ce réseau social permet de construire la e-réputation d’une salle cinéma. En favorisant l’échange, les futurs clients ont un premier avis sur votre établissement.</a:t>
            </a:r>
            <a:endParaRPr b="0" lang="fr-FR" sz="1500" spc="-1" strike="noStrike">
              <a:solidFill>
                <a:srgbClr val="000000"/>
              </a:solidFill>
              <a:latin typeface="Arial"/>
            </a:endParaRPr>
          </a:p>
        </p:txBody>
      </p:sp>
    </p:spTree>
  </p:cSld>
  <p:transition spd="slow">
    <p:push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52640" y="1929240"/>
            <a:ext cx="7038720" cy="913680"/>
          </a:xfrm>
          <a:prstGeom prst="rect">
            <a:avLst/>
          </a:prstGeom>
          <a:noFill/>
          <a:ln>
            <a:noFill/>
          </a:ln>
        </p:spPr>
        <p:txBody>
          <a:bodyPr tIns="91440" bIns="91440">
            <a:noAutofit/>
          </a:bodyPr>
          <a:p>
            <a:pPr algn="ctr">
              <a:lnSpc>
                <a:spcPct val="100000"/>
              </a:lnSpc>
              <a:tabLst>
                <a:tab algn="l" pos="0"/>
              </a:tabLst>
            </a:pPr>
            <a:r>
              <a:rPr b="0" lang="fr-FR" sz="4050" spc="-1" strike="noStrike">
                <a:solidFill>
                  <a:srgbClr val="ffffff"/>
                </a:solidFill>
                <a:latin typeface="Montserrat"/>
                <a:ea typeface="Montserrat"/>
              </a:rPr>
              <a:t>Les Acteurs</a:t>
            </a:r>
            <a:endParaRPr b="0" lang="fr-FR" sz="4050" spc="-1" strike="noStrike">
              <a:solidFill>
                <a:srgbClr val="000000"/>
              </a:solidFill>
              <a:latin typeface="Arial"/>
            </a:endParaRPr>
          </a:p>
        </p:txBody>
      </p:sp>
    </p:spTree>
  </p:cSld>
  <p:transition spd="slow">
    <p:fade thruBlk="tru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fr-FR" sz="2400" spc="-1" strike="noStrike">
                <a:solidFill>
                  <a:srgbClr val="ffffff"/>
                </a:solidFill>
                <a:latin typeface="Montserrat"/>
                <a:ea typeface="Montserrat"/>
              </a:rPr>
              <a:t>2.1 - Identification des Acteurs</a:t>
            </a:r>
            <a:endParaRPr b="0" lang="fr-FR" sz="2400" spc="-1" strike="noStrike">
              <a:solidFill>
                <a:srgbClr val="000000"/>
              </a:solidFill>
              <a:latin typeface="Arial"/>
            </a:endParaRPr>
          </a:p>
        </p:txBody>
      </p:sp>
      <p:sp>
        <p:nvSpPr>
          <p:cNvPr id="97" name="TextShape 2"/>
          <p:cNvSpPr txBox="1"/>
          <p:nvPr/>
        </p:nvSpPr>
        <p:spPr>
          <a:xfrm>
            <a:off x="456480" y="1469880"/>
            <a:ext cx="4343400" cy="2910960"/>
          </a:xfrm>
          <a:prstGeom prst="rect">
            <a:avLst/>
          </a:prstGeom>
          <a:noFill/>
          <a:ln>
            <a:noFill/>
          </a:ln>
        </p:spPr>
        <p:txBody>
          <a:bodyPr tIns="91440" bIns="91440">
            <a:normAutofit/>
          </a:bodyPr>
          <a:p>
            <a:pPr>
              <a:lnSpc>
                <a:spcPct val="115000"/>
              </a:lnSpc>
              <a:tabLst>
                <a:tab algn="l" pos="0"/>
              </a:tabLst>
            </a:pPr>
            <a:r>
              <a:rPr b="0" lang="fr-FR" sz="1300" spc="-1" strike="noStrike">
                <a:solidFill>
                  <a:srgbClr val="ffffff"/>
                </a:solidFill>
                <a:latin typeface="Lato"/>
                <a:ea typeface="Lato"/>
              </a:rPr>
              <a:t>Les acteurs de notre projet sont les suivants :</a:t>
            </a:r>
            <a:endParaRPr b="0" lang="fr-FR" sz="1300" spc="-1" strike="noStrike">
              <a:solidFill>
                <a:srgbClr val="000000"/>
              </a:solidFill>
              <a:latin typeface="Arial"/>
            </a:endParaRPr>
          </a:p>
          <a:p>
            <a:pPr marL="228600" indent="-228240">
              <a:lnSpc>
                <a:spcPct val="165000"/>
              </a:lnSpc>
              <a:spcBef>
                <a:spcPts val="1199"/>
              </a:spcBef>
              <a:tabLst>
                <a:tab algn="l" pos="0"/>
              </a:tabLst>
            </a:pPr>
            <a:r>
              <a:rPr b="1" lang="fr-FR" sz="1300" spc="-1" strike="noStrike" u="sng">
                <a:solidFill>
                  <a:srgbClr val="ffffff"/>
                </a:solidFill>
                <a:uFillTx/>
                <a:latin typeface="Arial"/>
                <a:ea typeface="Arial"/>
              </a:rPr>
              <a:t>Administrateur:</a:t>
            </a:r>
            <a:endParaRPr b="0" lang="fr-FR" sz="1300" spc="-1" strike="noStrike">
              <a:solidFill>
                <a:srgbClr val="000000"/>
              </a:solidFill>
              <a:latin typeface="Arial"/>
            </a:endParaRPr>
          </a:p>
          <a:p>
            <a:pPr marL="228600" indent="-228240">
              <a:lnSpc>
                <a:spcPct val="165000"/>
              </a:lnSpc>
              <a:spcBef>
                <a:spcPts val="1199"/>
              </a:spcBef>
              <a:tabLst>
                <a:tab algn="l" pos="0"/>
              </a:tabLst>
            </a:pPr>
            <a:r>
              <a:rPr b="1" lang="fr-FR" sz="1300" spc="-1" strike="noStrike">
                <a:solidFill>
                  <a:srgbClr val="ffffff"/>
                </a:solidFill>
                <a:latin typeface="Arial"/>
                <a:ea typeface="Arial"/>
              </a:rPr>
              <a:t>c’est la personne qui gère la platform CinemaHub:</a:t>
            </a:r>
            <a:endParaRPr b="0" lang="fr-FR" sz="1300" spc="-1" strike="noStrike">
              <a:solidFill>
                <a:srgbClr val="000000"/>
              </a:solidFill>
              <a:latin typeface="Arial"/>
            </a:endParaRPr>
          </a:p>
          <a:p>
            <a:pPr marL="457200" indent="-310680">
              <a:lnSpc>
                <a:spcPct val="115000"/>
              </a:lnSpc>
              <a:spcBef>
                <a:spcPts val="1199"/>
              </a:spcBef>
              <a:buClr>
                <a:srgbClr val="ffffff"/>
              </a:buClr>
              <a:buFont typeface="Arial"/>
              <a:buChar char="●"/>
              <a:tabLst>
                <a:tab algn="l" pos="0"/>
              </a:tabLst>
            </a:pPr>
            <a:r>
              <a:rPr b="1" lang="fr-FR" sz="1300" spc="-1" strike="noStrike">
                <a:solidFill>
                  <a:srgbClr val="ffffff"/>
                </a:solidFill>
                <a:latin typeface="Arial"/>
                <a:ea typeface="Arial"/>
              </a:rPr>
              <a:t>Gère les salles Cinéma</a:t>
            </a:r>
            <a:endParaRPr b="0" lang="fr-FR" sz="1300" spc="-1" strike="noStrike">
              <a:solidFill>
                <a:srgbClr val="000000"/>
              </a:solidFill>
              <a:latin typeface="Arial"/>
            </a:endParaRPr>
          </a:p>
          <a:p>
            <a:pPr marL="457200" indent="-310680">
              <a:lnSpc>
                <a:spcPct val="115000"/>
              </a:lnSpc>
              <a:buClr>
                <a:srgbClr val="ffffff"/>
              </a:buClr>
              <a:buFont typeface="Arial"/>
              <a:buChar char="●"/>
              <a:tabLst>
                <a:tab algn="l" pos="0"/>
              </a:tabLst>
            </a:pPr>
            <a:r>
              <a:rPr b="1" lang="fr-FR" sz="1300" spc="-1" strike="noStrike">
                <a:solidFill>
                  <a:srgbClr val="ffffff"/>
                </a:solidFill>
                <a:latin typeface="Arial"/>
                <a:ea typeface="Arial"/>
              </a:rPr>
              <a:t>Gère les filmes</a:t>
            </a:r>
            <a:endParaRPr b="0" lang="fr-FR" sz="1300" spc="-1" strike="noStrike">
              <a:solidFill>
                <a:srgbClr val="000000"/>
              </a:solidFill>
              <a:latin typeface="Arial"/>
            </a:endParaRPr>
          </a:p>
          <a:p>
            <a:pPr marL="457200" indent="-310680">
              <a:lnSpc>
                <a:spcPct val="115000"/>
              </a:lnSpc>
              <a:buClr>
                <a:srgbClr val="ffffff"/>
              </a:buClr>
              <a:buFont typeface="Arial"/>
              <a:buChar char="●"/>
              <a:tabLst>
                <a:tab algn="l" pos="0"/>
              </a:tabLst>
            </a:pPr>
            <a:r>
              <a:rPr b="1" lang="fr-FR" sz="1300" spc="-1" strike="noStrike">
                <a:solidFill>
                  <a:srgbClr val="ffffff"/>
                </a:solidFill>
                <a:latin typeface="Arial"/>
                <a:ea typeface="Arial"/>
              </a:rPr>
              <a:t>Gère les utilisateurs</a:t>
            </a:r>
            <a:endParaRPr b="0" lang="fr-FR" sz="1300" spc="-1" strike="noStrike">
              <a:solidFill>
                <a:srgbClr val="000000"/>
              </a:solidFill>
              <a:latin typeface="Arial"/>
            </a:endParaRPr>
          </a:p>
          <a:p>
            <a:pPr marL="457200" indent="-310680">
              <a:lnSpc>
                <a:spcPct val="115000"/>
              </a:lnSpc>
              <a:buClr>
                <a:srgbClr val="ffffff"/>
              </a:buClr>
              <a:buFont typeface="Arial"/>
              <a:buChar char="●"/>
              <a:tabLst>
                <a:tab algn="l" pos="0"/>
              </a:tabLst>
            </a:pPr>
            <a:r>
              <a:rPr b="1" lang="fr-FR" sz="1300" spc="-1" strike="noStrike">
                <a:solidFill>
                  <a:srgbClr val="ffffff"/>
                </a:solidFill>
                <a:latin typeface="Arial"/>
                <a:ea typeface="Arial"/>
              </a:rPr>
              <a:t>Gère les publicités</a:t>
            </a:r>
            <a:endParaRPr b="0" lang="fr-FR" sz="1300" spc="-1" strike="noStrike">
              <a:solidFill>
                <a:srgbClr val="000000"/>
              </a:solidFill>
              <a:latin typeface="Arial"/>
            </a:endParaRPr>
          </a:p>
          <a:p>
            <a:pPr>
              <a:lnSpc>
                <a:spcPct val="115000"/>
              </a:lnSpc>
              <a:spcAft>
                <a:spcPts val="1199"/>
              </a:spcAft>
              <a:tabLst>
                <a:tab algn="l" pos="0"/>
              </a:tabLst>
            </a:pPr>
            <a:endParaRPr b="0" lang="fr-FR" sz="1300" spc="-1" strike="noStrike">
              <a:solidFill>
                <a:srgbClr val="000000"/>
              </a:solidFill>
              <a:latin typeface="Arial"/>
            </a:endParaRPr>
          </a:p>
        </p:txBody>
      </p:sp>
      <p:sp>
        <p:nvSpPr>
          <p:cNvPr id="98" name="TextShape 3"/>
          <p:cNvSpPr txBox="1"/>
          <p:nvPr/>
        </p:nvSpPr>
        <p:spPr>
          <a:xfrm>
            <a:off x="4800240" y="1469880"/>
            <a:ext cx="4343400" cy="2910960"/>
          </a:xfrm>
          <a:prstGeom prst="rect">
            <a:avLst/>
          </a:prstGeom>
          <a:noFill/>
          <a:ln>
            <a:noFill/>
          </a:ln>
        </p:spPr>
        <p:txBody>
          <a:bodyPr tIns="91440" bIns="91440">
            <a:noAutofit/>
          </a:bodyPr>
          <a:p>
            <a:pPr marL="228600" indent="-228240">
              <a:lnSpc>
                <a:spcPct val="145000"/>
              </a:lnSpc>
              <a:spcBef>
                <a:spcPts val="1199"/>
              </a:spcBef>
              <a:tabLst>
                <a:tab algn="l" pos="0"/>
              </a:tabLst>
            </a:pPr>
            <a:r>
              <a:rPr b="1" lang="fr-FR" sz="1300" spc="-1" strike="noStrike" u="sng">
                <a:solidFill>
                  <a:srgbClr val="ffffff"/>
                </a:solidFill>
                <a:uFillTx/>
                <a:latin typeface="Arial"/>
                <a:ea typeface="Arial"/>
              </a:rPr>
              <a:t>Le Cinéma:</a:t>
            </a:r>
            <a:endParaRPr b="0" lang="fr-FR" sz="1300" spc="-1" strike="noStrike">
              <a:solidFill>
                <a:srgbClr val="000000"/>
              </a:solidFill>
              <a:latin typeface="Arial"/>
            </a:endParaRPr>
          </a:p>
          <a:p>
            <a:pPr marL="228600" indent="-228240">
              <a:lnSpc>
                <a:spcPct val="145000"/>
              </a:lnSpc>
              <a:spcBef>
                <a:spcPts val="1199"/>
              </a:spcBef>
              <a:tabLst>
                <a:tab algn="l" pos="0"/>
              </a:tabLst>
            </a:pPr>
            <a:r>
              <a:rPr b="1" lang="fr-FR" sz="1300" spc="-1" strike="noStrike">
                <a:solidFill>
                  <a:srgbClr val="ffffff"/>
                </a:solidFill>
                <a:latin typeface="Arial"/>
                <a:ea typeface="Arial"/>
              </a:rPr>
              <a:t>C’est le compte de Cinéma qui gère:</a:t>
            </a:r>
            <a:endParaRPr b="0" lang="fr-FR" sz="1300" spc="-1" strike="noStrike">
              <a:solidFill>
                <a:srgbClr val="000000"/>
              </a:solidFill>
              <a:latin typeface="Arial"/>
            </a:endParaRPr>
          </a:p>
          <a:p>
            <a:pPr marL="457200" indent="-310680">
              <a:lnSpc>
                <a:spcPct val="95000"/>
              </a:lnSpc>
              <a:spcBef>
                <a:spcPts val="1199"/>
              </a:spcBef>
              <a:buClr>
                <a:srgbClr val="ffffff"/>
              </a:buClr>
              <a:buFont typeface="Arial"/>
              <a:buChar char="●"/>
              <a:tabLst>
                <a:tab algn="l" pos="0"/>
              </a:tabLst>
            </a:pPr>
            <a:r>
              <a:rPr b="1" lang="fr-FR" sz="1300" spc="-1" strike="noStrike">
                <a:solidFill>
                  <a:srgbClr val="ffffff"/>
                </a:solidFill>
                <a:latin typeface="Arial"/>
                <a:ea typeface="Arial"/>
              </a:rPr>
              <a:t>Gère ces films</a:t>
            </a:r>
            <a:endParaRPr b="0" lang="fr-FR" sz="1300" spc="-1" strike="noStrike">
              <a:solidFill>
                <a:srgbClr val="000000"/>
              </a:solidFill>
              <a:latin typeface="Arial"/>
            </a:endParaRPr>
          </a:p>
          <a:p>
            <a:pPr marL="457200" indent="-310680">
              <a:lnSpc>
                <a:spcPct val="95000"/>
              </a:lnSpc>
              <a:buClr>
                <a:srgbClr val="ffffff"/>
              </a:buClr>
              <a:buFont typeface="Arial"/>
              <a:buChar char="●"/>
              <a:tabLst>
                <a:tab algn="l" pos="0"/>
              </a:tabLst>
            </a:pPr>
            <a:r>
              <a:rPr b="1" lang="fr-FR" sz="1300" spc="-1" strike="noStrike">
                <a:solidFill>
                  <a:srgbClr val="ffffff"/>
                </a:solidFill>
                <a:latin typeface="Arial"/>
                <a:ea typeface="Arial"/>
              </a:rPr>
              <a:t>Gère les salles de projections du cinéma</a:t>
            </a:r>
            <a:endParaRPr b="0" lang="fr-FR" sz="1300" spc="-1" strike="noStrike">
              <a:solidFill>
                <a:srgbClr val="000000"/>
              </a:solidFill>
              <a:latin typeface="Arial"/>
            </a:endParaRPr>
          </a:p>
          <a:p>
            <a:pPr marL="457200">
              <a:lnSpc>
                <a:spcPct val="95000"/>
              </a:lnSpc>
              <a:tabLst>
                <a:tab algn="l" pos="0"/>
              </a:tabLst>
            </a:pPr>
            <a:endParaRPr b="0" lang="fr-FR" sz="1300" spc="-1" strike="noStrike">
              <a:solidFill>
                <a:srgbClr val="000000"/>
              </a:solidFill>
              <a:latin typeface="Arial"/>
            </a:endParaRPr>
          </a:p>
          <a:p>
            <a:pPr>
              <a:lnSpc>
                <a:spcPct val="145000"/>
              </a:lnSpc>
              <a:spcBef>
                <a:spcPts val="1199"/>
              </a:spcBef>
              <a:tabLst>
                <a:tab algn="l" pos="0"/>
              </a:tabLst>
            </a:pPr>
            <a:r>
              <a:rPr b="1" lang="fr-FR" sz="1300" spc="-1" strike="noStrike" u="sng">
                <a:solidFill>
                  <a:srgbClr val="ffffff"/>
                </a:solidFill>
                <a:uFillTx/>
                <a:latin typeface="Arial"/>
                <a:ea typeface="Arial"/>
              </a:rPr>
              <a:t> </a:t>
            </a:r>
            <a:r>
              <a:rPr b="1" lang="fr-FR" sz="1300" spc="-1" strike="noStrike" u="sng">
                <a:solidFill>
                  <a:srgbClr val="ffffff"/>
                </a:solidFill>
                <a:uFillTx/>
                <a:latin typeface="Arial"/>
                <a:ea typeface="Arial"/>
              </a:rPr>
              <a:t>Le client:</a:t>
            </a:r>
            <a:endParaRPr b="0" lang="fr-FR" sz="1300" spc="-1" strike="noStrike">
              <a:solidFill>
                <a:srgbClr val="000000"/>
              </a:solidFill>
              <a:latin typeface="Arial"/>
            </a:endParaRPr>
          </a:p>
          <a:p>
            <a:pPr>
              <a:lnSpc>
                <a:spcPct val="145000"/>
              </a:lnSpc>
              <a:spcBef>
                <a:spcPts val="1199"/>
              </a:spcBef>
              <a:tabLst>
                <a:tab algn="l" pos="0"/>
              </a:tabLst>
            </a:pPr>
            <a:r>
              <a:rPr b="1" lang="fr-FR" sz="1300" spc="-1" strike="noStrike">
                <a:solidFill>
                  <a:srgbClr val="ffffff"/>
                </a:solidFill>
                <a:latin typeface="Arial"/>
                <a:ea typeface="Arial"/>
              </a:rPr>
              <a:t>C’est l'utilisateur qui peut:</a:t>
            </a:r>
            <a:endParaRPr b="0" lang="fr-FR" sz="1300" spc="-1" strike="noStrike">
              <a:solidFill>
                <a:srgbClr val="000000"/>
              </a:solidFill>
              <a:latin typeface="Arial"/>
            </a:endParaRPr>
          </a:p>
          <a:p>
            <a:pPr marL="457200" indent="-310680">
              <a:lnSpc>
                <a:spcPct val="95000"/>
              </a:lnSpc>
              <a:spcBef>
                <a:spcPts val="1199"/>
              </a:spcBef>
              <a:buClr>
                <a:srgbClr val="ffffff"/>
              </a:buClr>
              <a:buFont typeface="Arial"/>
              <a:buChar char="●"/>
              <a:tabLst>
                <a:tab algn="l" pos="0"/>
              </a:tabLst>
            </a:pPr>
            <a:r>
              <a:rPr b="1" lang="fr-FR" sz="1300" spc="-1" strike="noStrike">
                <a:solidFill>
                  <a:srgbClr val="ffffff"/>
                </a:solidFill>
                <a:latin typeface="Arial"/>
                <a:ea typeface="Arial"/>
              </a:rPr>
              <a:t>Consulter les salles cinémas et films</a:t>
            </a:r>
            <a:endParaRPr b="0" lang="fr-FR" sz="1300" spc="-1" strike="noStrike">
              <a:solidFill>
                <a:srgbClr val="000000"/>
              </a:solidFill>
              <a:latin typeface="Arial"/>
            </a:endParaRPr>
          </a:p>
          <a:p>
            <a:pPr marL="457200" indent="-310680">
              <a:lnSpc>
                <a:spcPct val="95000"/>
              </a:lnSpc>
              <a:buClr>
                <a:srgbClr val="ffffff"/>
              </a:buClr>
              <a:buFont typeface="Arial"/>
              <a:buChar char="●"/>
              <a:tabLst>
                <a:tab algn="l" pos="0"/>
              </a:tabLst>
            </a:pPr>
            <a:r>
              <a:rPr b="1" lang="fr-FR" sz="1300" spc="-1" strike="noStrike">
                <a:solidFill>
                  <a:srgbClr val="ffffff"/>
                </a:solidFill>
                <a:latin typeface="Arial"/>
                <a:ea typeface="Arial"/>
              </a:rPr>
              <a:t>Réserver des tickets pour des films</a:t>
            </a:r>
            <a:endParaRPr b="0" lang="fr-FR" sz="1300" spc="-1" strike="noStrike">
              <a:solidFill>
                <a:srgbClr val="000000"/>
              </a:solidFill>
              <a:latin typeface="Arial"/>
            </a:endParaRPr>
          </a:p>
          <a:p>
            <a:pPr marL="457200" indent="-310680">
              <a:lnSpc>
                <a:spcPct val="95000"/>
              </a:lnSpc>
              <a:buClr>
                <a:srgbClr val="ffffff"/>
              </a:buClr>
              <a:buFont typeface="Arial"/>
              <a:buChar char="●"/>
              <a:tabLst>
                <a:tab algn="l" pos="0"/>
              </a:tabLst>
            </a:pPr>
            <a:r>
              <a:rPr b="1" lang="fr-FR" sz="1300" spc="-1" strike="noStrike">
                <a:solidFill>
                  <a:srgbClr val="ffffff"/>
                </a:solidFill>
                <a:latin typeface="Arial"/>
                <a:ea typeface="Arial"/>
              </a:rPr>
              <a:t>Évaluer leur expérience au Cinéma</a:t>
            </a:r>
            <a:endParaRPr b="0" lang="fr-FR" sz="1300" spc="-1" strike="noStrike">
              <a:solidFill>
                <a:srgbClr val="000000"/>
              </a:solidFill>
              <a:latin typeface="Arial"/>
            </a:endParaRPr>
          </a:p>
          <a:p>
            <a:pPr marL="457200">
              <a:lnSpc>
                <a:spcPct val="95000"/>
              </a:lnSpc>
              <a:tabLst>
                <a:tab algn="l" pos="0"/>
              </a:tabLst>
            </a:pPr>
            <a:endParaRPr b="0" lang="fr-FR" sz="1300" spc="-1" strike="noStrike">
              <a:solidFill>
                <a:srgbClr val="000000"/>
              </a:solidFill>
              <a:latin typeface="Arial"/>
            </a:endParaRPr>
          </a:p>
          <a:p>
            <a:pPr>
              <a:lnSpc>
                <a:spcPct val="95000"/>
              </a:lnSpc>
              <a:spcAft>
                <a:spcPts val="1199"/>
              </a:spcAft>
              <a:tabLst>
                <a:tab algn="l" pos="0"/>
              </a:tabLst>
            </a:pPr>
            <a:endParaRPr b="0" lang="fr-FR" sz="1300" spc="-1" strike="noStrike">
              <a:solidFill>
                <a:srgbClr val="000000"/>
              </a:solidFill>
              <a:latin typeface="Arial"/>
            </a:endParaRPr>
          </a:p>
        </p:txBody>
      </p:sp>
    </p:spTree>
  </p:cSld>
  <p:transition spd="slow">
    <p:push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52640" y="1929240"/>
            <a:ext cx="7038720" cy="913680"/>
          </a:xfrm>
          <a:prstGeom prst="rect">
            <a:avLst/>
          </a:prstGeom>
          <a:noFill/>
          <a:ln>
            <a:noFill/>
          </a:ln>
        </p:spPr>
        <p:txBody>
          <a:bodyPr tIns="91440" bIns="91440">
            <a:noAutofit/>
          </a:bodyPr>
          <a:p>
            <a:pPr algn="ctr">
              <a:lnSpc>
                <a:spcPct val="100000"/>
              </a:lnSpc>
              <a:tabLst>
                <a:tab algn="l" pos="0"/>
              </a:tabLst>
            </a:pPr>
            <a:r>
              <a:rPr b="0" lang="fr-FR" sz="4050" spc="-1" strike="noStrike">
                <a:solidFill>
                  <a:srgbClr val="ffffff"/>
                </a:solidFill>
                <a:latin typeface="Montserrat"/>
                <a:ea typeface="Montserrat"/>
              </a:rPr>
              <a:t>Diagramme de</a:t>
            </a:r>
            <a:br/>
            <a:r>
              <a:rPr b="0" lang="fr-FR" sz="4050" spc="-1" strike="noStrike">
                <a:solidFill>
                  <a:srgbClr val="ffffff"/>
                </a:solidFill>
                <a:latin typeface="Montserrat"/>
                <a:ea typeface="Montserrat"/>
              </a:rPr>
              <a:t>Cas d’utilisation</a:t>
            </a:r>
            <a:endParaRPr b="0" lang="fr-FR" sz="4050" spc="-1" strike="noStrike">
              <a:solidFill>
                <a:srgbClr val="000000"/>
              </a:solidFill>
              <a:latin typeface="Arial"/>
            </a:endParaRPr>
          </a:p>
        </p:txBody>
      </p:sp>
    </p:spTree>
  </p:cSld>
  <p:transition spd="slow">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Google Shape;179;p21" descr=""/>
          <p:cNvPicPr/>
          <p:nvPr/>
        </p:nvPicPr>
        <p:blipFill>
          <a:blip r:embed="rId1"/>
          <a:stretch/>
        </p:blipFill>
        <p:spPr>
          <a:xfrm>
            <a:off x="0" y="0"/>
            <a:ext cx="9143640" cy="5142960"/>
          </a:xfrm>
          <a:prstGeom prst="rect">
            <a:avLst/>
          </a:prstGeom>
          <a:ln>
            <a:noFill/>
          </a:ln>
        </p:spPr>
      </p:pic>
    </p:spTree>
  </p:cSld>
  <p:transition spd="slow">
    <p:push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2021-09-14T10:06:38Z</dcterms:modified>
  <cp:revision>3</cp:revision>
  <dc:subject/>
  <dc:title/>
</cp:coreProperties>
</file>