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58000" cy="9144000"/>
  <p:embeddedFontLst>
    <p:embeddedFont>
      <p:font typeface="Merriweather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1812BF-B3A4-42AF-B575-D85E515A23CD}">
  <a:tblStyle styleId="{421812BF-B3A4-42AF-B575-D85E515A23C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erriweather-regular.fntdata"/><Relationship Id="rId47" Type="http://schemas.openxmlformats.org/officeDocument/2006/relationships/slide" Target="slides/slide41.xml"/><Relationship Id="rId4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boldItalic.fntdata"/><Relationship Id="rId5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Placer les entités dans le dossier src/Entity.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422f3c9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a422f3c949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422f3c94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a422f3c949_1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422f3c94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a422f3c949_1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422f3c94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ga422f3c949_1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oneToMany :Une instance de l'entité actuelle a plusieurs instances (références) à l'entité référencée.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ManyToOne :De nombreuses instances de l'entité actuelle font référence à Une instance de l'entité référencée.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OneToOne :Une instance de l'entité actuelle fait référence à Une instance de l'entité référencée.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oneToMany :Une instance de l'entité actuelle a plusieurs instances (références) à l'entité référencée.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ManyToOne :De nombreuses instances de l'entité actuelle font référence à Une instance de l'entité référencée.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OneToOne :Une instance de l'entité actuelle fait référence à Une instance de l'entité référencée.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6" name="Google Shape;57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ORM est un logiciel qui  permet de donner l'illusion de travailler avec une base de données objet alors que l'on est sur une base de données relationnelle.</a:t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/>
              <a:t>Un ORM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de donner l'illusion de travailler avec une base de données objet alors que l'on est sur une base de données relationnelle.</a:t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Doctrine est l'ORM (Object-Relational Mapping) intégré par défaut dans Symfony.</a:t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3.png"/><Relationship Id="rId7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5.png"/><Relationship Id="rId6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5.png"/><Relationship Id="rId6" Type="http://schemas.openxmlformats.org/officeDocument/2006/relationships/image" Target="../media/image1.png"/><Relationship Id="rId7" Type="http://schemas.openxmlformats.org/officeDocument/2006/relationships/hyperlink" Target="https://symfony.com/doc/master/bundles/DoctrineMigrationsBundle/index.htmlhttp:/php.net/manual/fr/language.oop5.magic.php" TargetMode="External"/><Relationship Id="rId8" Type="http://schemas.openxmlformats.org/officeDocument/2006/relationships/hyperlink" Target="https://symfony.com/doc/current/doctrine.html#doctrine-queri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8052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2015-2016\présentation\CTI.png"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8687" y="5411787"/>
            <a:ext cx="1858962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2015-2016\présentation\CDIO.png" id="92" name="Google Shape;9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0412" y="5715000"/>
            <a:ext cx="1323975" cy="935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93" name="Google Shape;9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0477" y="142875"/>
            <a:ext cx="3443288" cy="13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-106350" y="3683913"/>
            <a:ext cx="9280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i="0" lang="fr-FR" sz="4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 Web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faten\Downloads\CGE (1).png" id="95" name="Google Shape;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4975" y="5994400"/>
            <a:ext cx="1177925" cy="4587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112825" y="2065274"/>
            <a:ext cx="6781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L’ORM 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(Object-Relational  Mapping) : Doctrine</a:t>
            </a:r>
            <a:r>
              <a:rPr b="1" i="0" lang="fr-F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97" name="Google Shape;9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13350" y="0"/>
            <a:ext cx="3978275" cy="234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8150" y="5707062"/>
            <a:ext cx="19431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1143000" y="5105400"/>
            <a:ext cx="6781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AU: 2020/2021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02" name="Google Shape;20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03" name="Google Shape;2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- Caractéristiques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6096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deux méthodes pour le Mapping: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Fichier de mapping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YAML, XML.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Directement dans la classe via des annotations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814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13" name="Google Shape;21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7575" y="-620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14" name="Google Shape;2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de la base de données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-160337" y="1528762"/>
            <a:ext cx="9126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Configurer la base de données de l’application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 fichier .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6">
            <a:alphaModFix/>
          </a:blip>
          <a:srcRect b="30947" l="26861" r="7313" t="5869"/>
          <a:stretch/>
        </p:blipFill>
        <p:spPr>
          <a:xfrm>
            <a:off x="1276999" y="2758116"/>
            <a:ext cx="6252228" cy="314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25" name="Google Shape;22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26" name="Google Shape;22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Création de la base de données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-160337" y="1528762"/>
            <a:ext cx="9126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commande suivante permet de créer une base de données 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doctrine:database:create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=&gt;Une base de données avec les propriétés   mentionnées dans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.env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sera automatiquement générée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0100" y="-8"/>
            <a:ext cx="9304200" cy="7038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36" name="Google Shape;2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37" name="Google Shape;23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27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entités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-80100" y="1211399"/>
            <a:ext cx="9304200" cy="5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existe deux méthodes pour générer les entités 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fr-F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Méthode manuelle (non recommandée)</a:t>
            </a:r>
            <a:endParaRPr b="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la classe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le mapping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les getters et les setters (manuellement ou en utilisant la commande suivante 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make:entity --regenerate App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151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47" name="Google Shape;2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48" name="Google Shape;24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entités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-40950" y="1920742"/>
            <a:ext cx="9225900" cy="453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0" y="1770815"/>
            <a:ext cx="9225900" cy="352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Méthode en utilisant les commandes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 Ajouter une entité en lançant la commande suivante :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make:entity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 Ajouter les attributs et les paramètres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59" name="Google Shape;25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60" name="Google Shape;26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entités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184150" y="1417625"/>
            <a:ext cx="4037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424242"/>
                </a:solidFill>
                <a:latin typeface="Merriweather"/>
                <a:ea typeface="Merriweather"/>
                <a:cs typeface="Merriweather"/>
                <a:sym typeface="Merriweather"/>
              </a:rPr>
              <a:t>Configuration de l’entité: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163773" y="1952576"/>
            <a:ext cx="92259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@ORM\Id(): 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spécifie la clé primaire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@ORM\GeneratedValue(): 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auto-incrémentée l’ID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@ORM\Column: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s'applique sur un attribut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 la classe et permet de définir les caractéristiques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 la colonne concernée (nom , taille , types, etc.)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7"/>
          <p:cNvPicPr preferRelativeResize="0"/>
          <p:nvPr/>
        </p:nvPicPr>
        <p:blipFill rotWithShape="1">
          <a:blip r:embed="rId6">
            <a:alphaModFix/>
          </a:blip>
          <a:srcRect b="31745" l="32986" r="41938" t="48076"/>
          <a:stretch/>
        </p:blipFill>
        <p:spPr>
          <a:xfrm>
            <a:off x="1976399" y="4306638"/>
            <a:ext cx="5054702" cy="228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917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72" name="Google Shape;2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73" name="Google Shape;27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 txBox="1"/>
          <p:nvPr>
            <p:ph type="title"/>
          </p:nvPr>
        </p:nvSpPr>
        <p:spPr>
          <a:xfrm>
            <a:off x="457200" y="1166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La Migration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-40950" y="1920742"/>
            <a:ext cx="9225900" cy="453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-40950" y="1288344"/>
            <a:ext cx="9143999" cy="4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migration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de gérer les mises à jours et les évolutions de votre base de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données.</a:t>
            </a:r>
            <a:endParaRPr/>
          </a:p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image = Une évolution de la base de donnée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La commande ci-dessous nous permet de créer un fichier de migration: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make:migration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commande ci-dessous nous permet de lancer  une migration: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➔"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doctrine:migrations:migrate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version d’une migration sous forme de «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YYYYMMDDHHMMSS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</a:t>
            </a:r>
            <a:endParaRPr/>
          </a:p>
          <a:p>
            <a:pPr indent="0" lvl="0" marL="76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nom de la classe est un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(La valeur représentant la date et l'heure est appelée </a:t>
            </a:r>
            <a:r>
              <a:rPr b="0" i="1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  <a:r>
              <a:rPr b="1" i="1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 sera stocké dans la base dans une table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doctrine_migrations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917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84" name="Google Shape;2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85" name="Google Shape;28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>
            <p:ph type="title"/>
          </p:nvPr>
        </p:nvSpPr>
        <p:spPr>
          <a:xfrm>
            <a:off x="457200" y="1166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La Migration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-40950" y="1920742"/>
            <a:ext cx="9225900" cy="453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0" y="1813650"/>
            <a:ext cx="9143999" cy="4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classe générée possède deux méthodes: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méthode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permet, lors de l’exécution de la commande 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migrations:migrate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d’exécuter les requêtes de migrations vers un nouveau état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méthode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permet de revenir à l’état précédent.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96" name="Google Shape;2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97" name="Google Shape;29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>
            <p:ph type="title"/>
          </p:nvPr>
        </p:nvSpPr>
        <p:spPr>
          <a:xfrm>
            <a:off x="457200" y="1166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La Migration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40950" y="1920742"/>
            <a:ext cx="9225900" cy="453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2424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30"/>
          <p:cNvGraphicFramePr/>
          <p:nvPr/>
        </p:nvGraphicFramePr>
        <p:xfrm>
          <a:off x="363375" y="12000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{421812BF-B3A4-42AF-B575-D85E515A23CD}</a:tableStyleId>
              </a:tblPr>
              <a:tblGrid>
                <a:gridCol w="4208625"/>
                <a:gridCol w="4208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doctrine:migrations:current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Afficher la version actuelle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doctrine:migrations:execute version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Exécuter une seule version de migration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doctrine:migrations:generate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Créer un fichier de migration vide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doctrine:migrations:latest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Afficher la dernière version migration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doctrine:migrations:migrate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Exécuter</a:t>
                      </a: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plusieurs version de </a:t>
                      </a:r>
                      <a:r>
                        <a:rPr lang="fr-FR" sz="1400" u="none" cap="none" strike="noStrike"/>
                        <a:t>migrations non exécutées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doctrine:migrations:status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Afficher l'état d'un ensemble de migrations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doctrine:migrations:up-to-date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Nous indiquer si le schéma est à jour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doctrine:migrations:version version</a:t>
                      </a: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-- add/delete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Ajouter ou supprimer manuellement les versions de migration de la table des versions.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doctrine:migrations:sync-metadata-storage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Garantit que le stockage des métadonnées est à la dernière version.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doctrine:migrations:list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Afficher la liste de toutes les migrations disponibles et leur état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1" name="Google Shape;301;p30"/>
          <p:cNvSpPr txBox="1"/>
          <p:nvPr/>
        </p:nvSpPr>
        <p:spPr>
          <a:xfrm>
            <a:off x="271700" y="5603080"/>
            <a:ext cx="56381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 version: namespace\version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 DoctrineMigrations\Version20201013084414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09" name="Google Shape;3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10" name="Google Shape;31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 txBox="1"/>
          <p:nvPr>
            <p:ph type="title"/>
          </p:nvPr>
        </p:nvSpPr>
        <p:spPr>
          <a:xfrm>
            <a:off x="457200" y="1166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Entity Manager</a:t>
            </a:r>
            <a:endParaRPr b="1"/>
          </a:p>
        </p:txBody>
      </p:sp>
      <p:sp>
        <p:nvSpPr>
          <p:cNvPr id="312" name="Google Shape;312;p31"/>
          <p:cNvSpPr/>
          <p:nvPr/>
        </p:nvSpPr>
        <p:spPr>
          <a:xfrm>
            <a:off x="-92100" y="1600200"/>
            <a:ext cx="9328200" cy="49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est un gestionnaire d’entités: le chef d’orchestre de l’ORM Doctrine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est placée entre les objets (entités) et les tables de la base de données.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permet l’insertion, la mise à jour et la suppression des données de la base de données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109" name="Google Shape;10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" y="1600200"/>
            <a:ext cx="8229600" cy="4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 Introduction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Doctrine2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 Les entités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 La Migration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 Entity Manager: Manipuler les entités avec Doctrine2</a:t>
            </a:r>
            <a:endParaRPr sz="2400">
              <a:solidFill>
                <a:srgbClr val="000000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fr-FR" sz="2400">
                <a:solidFill>
                  <a:srgbClr val="000000"/>
                </a:solidFill>
              </a:rPr>
              <a:t>Les relations entres entités avec Doctrine2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35012" y="-100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r>
              <a:rPr b="0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150" y="0"/>
            <a:ext cx="9328150" cy="7056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20" name="Google Shape;3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21" name="Google Shape;32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2"/>
          <p:cNvSpPr txBox="1"/>
          <p:nvPr>
            <p:ph type="title"/>
          </p:nvPr>
        </p:nvSpPr>
        <p:spPr>
          <a:xfrm>
            <a:off x="406650" y="101225"/>
            <a:ext cx="83919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Manipulation des entités avec Doctrine2</a:t>
            </a:r>
            <a:endParaRPr b="1"/>
          </a:p>
        </p:txBody>
      </p:sp>
      <p:sp>
        <p:nvSpPr>
          <p:cNvPr id="323" name="Google Shape;323;p32"/>
          <p:cNvSpPr/>
          <p:nvPr/>
        </p:nvSpPr>
        <p:spPr>
          <a:xfrm>
            <a:off x="30600" y="1540700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Tout d’abord, On doit récupérer l’entity manager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➔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$em= $this-&gt;getDoctrine()-&gt;getManager()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persist()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signale à Doctrine que l’objet doit être enregistré. Elle est utilisée que pour un nouvel objet et non pas pour une mise à jour 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➔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$em-&gt;persist($object)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flush()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permet d'envoyer tout ce qui a été persisté avant à la base de données, càd mettre à jour la base à partir des objets signalés à Doctrine 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➔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$em-&gt;flush()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31" name="Google Shape;33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32" name="Google Shape;33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Manipulation les entités avec Doctrine2</a:t>
            </a:r>
            <a:endParaRPr b="1"/>
          </a:p>
        </p:txBody>
      </p:sp>
      <p:sp>
        <p:nvSpPr>
          <p:cNvPr id="334" name="Google Shape;334;p33"/>
          <p:cNvSpPr/>
          <p:nvPr/>
        </p:nvSpPr>
        <p:spPr>
          <a:xfrm>
            <a:off x="255150" y="1816500"/>
            <a:ext cx="86337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remove()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indique à Doctrine de supprimer l'entité en argument  de la base de données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$em-&gt;remove($object)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clear()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permet d’annuler tous les persist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➔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$em-&gt;clear()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méthode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detach() 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permet d’annuler le persist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effectué sur l’entité en argument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➔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$em-&gt;detach($object)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42" name="Google Shape;3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43" name="Google Shape;34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4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Formulaire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147000" y="1600200"/>
            <a:ext cx="88500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formulaire Symfony est l’image d’un objet existant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formulaire sert à alimenter un objet.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 à jour: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formulaire sert à récupérer des informations indépendantes de n’importe quel objet.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installer les dépendances du formulaire, il faut exécuter cette commande: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composer require symfony/form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4"/>
          <p:cNvPicPr preferRelativeResize="0"/>
          <p:nvPr/>
        </p:nvPicPr>
        <p:blipFill rotWithShape="1">
          <a:blip r:embed="rId6">
            <a:alphaModFix/>
          </a:blip>
          <a:srcRect b="23256" l="34083" r="35070" t="60208"/>
          <a:stretch/>
        </p:blipFill>
        <p:spPr>
          <a:xfrm>
            <a:off x="2034725" y="2234768"/>
            <a:ext cx="4938025" cy="14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54" name="Google Shape;35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55" name="Google Shape;35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Formulaire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164550" y="2405450"/>
            <a:ext cx="8678400" cy="252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>
                <a:solidFill>
                  <a:srgbClr val="FF0000"/>
                </a:solidFill>
              </a:rPr>
              <a:t>Principe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On peut définir un formulaire soit: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fr-FR" sz="2400">
                <a:solidFill>
                  <a:schemeClr val="dk1"/>
                </a:solidFill>
              </a:rPr>
              <a:t>dans le contrôleur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fr-FR" sz="2400">
                <a:solidFill>
                  <a:schemeClr val="dk1"/>
                </a:solidFill>
              </a:rPr>
              <a:t>dans un autre objet qui sera appelé par le contrôleur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65" name="Google Shape;3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66" name="Google Shape;36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Formulaire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-23826" y="1962775"/>
            <a:ext cx="91440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Pour indiquer les champs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 ajouter au formulaire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utilise la méthode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FromBuilder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Cette méthode contient 3 paramètres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le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du champ dans le formulaire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le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du champ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un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qui contient des options spécifiques au type du champ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6">
            <a:alphaModFix/>
          </a:blip>
          <a:srcRect b="41631" l="33516" r="17439" t="24384"/>
          <a:stretch/>
        </p:blipFill>
        <p:spPr>
          <a:xfrm>
            <a:off x="2586701" y="4718575"/>
            <a:ext cx="6289873" cy="213943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3" y="1486075"/>
            <a:ext cx="81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-FR" sz="1800"/>
              <a:t>Méthode 1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fr-FR" sz="1800"/>
              <a:t>Création d’un formulaire dans le controlleur(½)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78" name="Google Shape;3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79" name="Google Shape;37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/>
          <p:nvPr/>
        </p:nvSpPr>
        <p:spPr>
          <a:xfrm>
            <a:off x="184143" y="2227537"/>
            <a:ext cx="6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Récupération du formulaire dans le contrôleur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Formulaire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150152" y="2657864"/>
            <a:ext cx="8707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récupération du formulaire au niveau des contrôleurs devient beaucoup plus facile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second paramètre «  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$nomClass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» n’est pas obligatoire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7"/>
          <p:cNvPicPr preferRelativeResize="0"/>
          <p:nvPr/>
        </p:nvPicPr>
        <p:blipFill rotWithShape="1">
          <a:blip r:embed="rId6">
            <a:alphaModFix/>
          </a:blip>
          <a:srcRect b="28017" l="33660" r="16340" t="49936"/>
          <a:stretch/>
        </p:blipFill>
        <p:spPr>
          <a:xfrm>
            <a:off x="1121741" y="3615077"/>
            <a:ext cx="6595120" cy="163484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/>
          <p:nvPr/>
        </p:nvSpPr>
        <p:spPr>
          <a:xfrm>
            <a:off x="152403" y="1638475"/>
            <a:ext cx="81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-FR" sz="1800"/>
              <a:t>Méthode 1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fr-FR" sz="1800"/>
              <a:t>Création d’un formulaire dans le controlleur(2/2) 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92" name="Google Shape;39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93" name="Google Shape;39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8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Formulaire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490150" y="1600200"/>
            <a:ext cx="7972500" cy="103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>
                <a:solidFill>
                  <a:srgbClr val="FF0000"/>
                </a:solidFill>
              </a:rPr>
              <a:t>Problématique: </a:t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Comment alléger le contrôleur ?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6" name="Google Shape;396;p38"/>
          <p:cNvSpPr/>
          <p:nvPr/>
        </p:nvSpPr>
        <p:spPr>
          <a:xfrm>
            <a:off x="184153" y="1230900"/>
            <a:ext cx="81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517500" y="2901225"/>
            <a:ext cx="7972500" cy="11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>
                <a:solidFill>
                  <a:srgbClr val="38761D"/>
                </a:solidFill>
              </a:rPr>
              <a:t>Solution:</a:t>
            </a:r>
            <a:r>
              <a:rPr b="1" i="1" lang="fr-FR" sz="2000">
                <a:solidFill>
                  <a:srgbClr val="FF0000"/>
                </a:solidFill>
              </a:rPr>
              <a:t> </a:t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Générer une classe qui s’occupe de la construction d’un formulaire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8" name="Google Shape;398;p38"/>
          <p:cNvSpPr/>
          <p:nvPr/>
        </p:nvSpPr>
        <p:spPr>
          <a:xfrm>
            <a:off x="517500" y="4501425"/>
            <a:ext cx="7972500" cy="18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>
                <a:solidFill>
                  <a:schemeClr val="dk2"/>
                </a:solidFill>
              </a:rPr>
              <a:t>Comment?</a:t>
            </a:r>
            <a:endParaRPr b="1" i="1" sz="2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>
                <a:solidFill>
                  <a:schemeClr val="dk1"/>
                </a:solidFill>
              </a:rPr>
              <a:t>utilisation de la commande: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1800">
                <a:solidFill>
                  <a:schemeClr val="dk1"/>
                </a:solidFill>
              </a:rPr>
              <a:t>php bin/console make:form FormName 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06" name="Google Shape;40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07" name="Google Shape;40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Formulaire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162900" y="1750525"/>
            <a:ext cx="8818200" cy="3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commande suivante nous permet de créer un Formulaire 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bin/console make:form FormName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Maker vous demandera si votre formulaire est associé à une entité ou non. Répondez selon votre besoin.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objet dont le nom est 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« FormNameType »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sera automatiquement créé dans le dossier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src/Form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qui contient une fonction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buildForm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9"/>
          <p:cNvPicPr preferRelativeResize="0"/>
          <p:nvPr/>
        </p:nvPicPr>
        <p:blipFill rotWithShape="1">
          <a:blip r:embed="rId6">
            <a:alphaModFix/>
          </a:blip>
          <a:srcRect b="32276" l="34649" r="15629" t="45175"/>
          <a:stretch/>
        </p:blipFill>
        <p:spPr>
          <a:xfrm>
            <a:off x="1351250" y="4712226"/>
            <a:ext cx="6448599" cy="16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9"/>
          <p:cNvSpPr/>
          <p:nvPr/>
        </p:nvSpPr>
        <p:spPr>
          <a:xfrm>
            <a:off x="3" y="1378650"/>
            <a:ext cx="81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-FR" sz="1800"/>
              <a:t>Méthode 2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fr-FR" sz="1800"/>
              <a:t>Utilisation de la commande</a:t>
            </a:r>
            <a:r>
              <a:rPr b="1" lang="fr-FR" sz="1800"/>
              <a:t> 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150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19" name="Google Shape;41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20" name="Google Shape;42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0"/>
          <p:cNvSpPr/>
          <p:nvPr/>
        </p:nvSpPr>
        <p:spPr>
          <a:xfrm>
            <a:off x="28277" y="1241226"/>
            <a:ext cx="66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L’envoi du formulaire à la page twig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0"/>
          <p:cNvSpPr txBox="1"/>
          <p:nvPr/>
        </p:nvSpPr>
        <p:spPr>
          <a:xfrm>
            <a:off x="365115" y="2271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 Formulaire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0" y="4281667"/>
            <a:ext cx="88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Afficher les composants du formulaire séparément un à un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28270" y="2625821"/>
            <a:ext cx="67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Affichage du formulaire dans TWIG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28270" y="3005146"/>
            <a:ext cx="870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Afficher  la totalité du formulaire avec la méthode form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{{ form(nomDuFormulaire) }}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40"/>
          <p:cNvPicPr preferRelativeResize="0"/>
          <p:nvPr/>
        </p:nvPicPr>
        <p:blipFill rotWithShape="1">
          <a:blip r:embed="rId6">
            <a:alphaModFix/>
          </a:blip>
          <a:srcRect b="83574" l="33643" r="53795" t="12793"/>
          <a:stretch/>
        </p:blipFill>
        <p:spPr>
          <a:xfrm>
            <a:off x="2791326" y="3836138"/>
            <a:ext cx="2888974" cy="46961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0"/>
          <p:cNvSpPr/>
          <p:nvPr/>
        </p:nvSpPr>
        <p:spPr>
          <a:xfrm>
            <a:off x="184149" y="4843995"/>
            <a:ext cx="2436477" cy="1292662"/>
          </a:xfrm>
          <a:prstGeom prst="rect">
            <a:avLst/>
          </a:prstGeom>
          <a:solidFill>
            <a:srgbClr val="1E21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form_start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form_row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form.email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A0A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form_errors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form_label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form.email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form_widget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form.email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form_end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b="0" i="0" lang="fr-FR" sz="1400" u="none" cap="none" strike="noStrike">
                <a:solidFill>
                  <a:srgbClr val="E677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fr-FR" sz="1400" u="none" cap="none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400" u="none" cap="none" strike="noStrike">
                <a:solidFill>
                  <a:srgbClr val="A0A0A0"/>
                </a:solidFill>
                <a:latin typeface="Arial"/>
                <a:ea typeface="Arial"/>
                <a:cs typeface="Arial"/>
                <a:sym typeface="Arial"/>
              </a:rPr>
              <a:t>}}</a:t>
            </a: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16175" y="4743376"/>
            <a:ext cx="5476313" cy="21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0"/>
          <p:cNvSpPr txBox="1"/>
          <p:nvPr/>
        </p:nvSpPr>
        <p:spPr>
          <a:xfrm>
            <a:off x="184150" y="1824321"/>
            <a:ext cx="8956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➔"/>
            </a:pPr>
            <a:r>
              <a:rPr b="1" i="0" lang="fr-FR" sz="18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fr-FR" sz="18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-&gt;render(</a:t>
            </a:r>
            <a:r>
              <a:rPr b="1" i="0" lang="fr-FR" sz="1800" u="none" cap="none" strike="noStrike">
                <a:solidFill>
                  <a:srgbClr val="658ABA"/>
                </a:solidFill>
                <a:latin typeface="Arial"/>
                <a:ea typeface="Arial"/>
                <a:cs typeface="Arial"/>
                <a:sym typeface="Arial"/>
              </a:rPr>
              <a:t>'formation/.html.twig'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[</a:t>
            </a:r>
            <a:r>
              <a:rPr b="1" i="0" lang="fr-FR" sz="1800" u="none" cap="none" strike="noStrike">
                <a:solidFill>
                  <a:srgbClr val="658ABA"/>
                </a:solidFill>
                <a:latin typeface="Arial"/>
                <a:ea typeface="Arial"/>
                <a:cs typeface="Arial"/>
                <a:sym typeface="Arial"/>
              </a:rPr>
              <a:t>'form' 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b="1" i="0" lang="fr-FR" sz="18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$form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-&gt;createView()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37" name="Google Shape;43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38" name="Google Shape;43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184150" y="1718250"/>
            <a:ext cx="42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types de relation possibles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2" name="Google Shape;442;p41"/>
          <p:cNvSpPr txBox="1"/>
          <p:nvPr/>
        </p:nvSpPr>
        <p:spPr>
          <a:xfrm>
            <a:off x="88800" y="2087562"/>
            <a:ext cx="85980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relation (ou une association) peut être: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1" i="1" lang="fr-FR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Unidirectionnelle :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Seules les instances de l’une des entités de l’association peuvent retrouver les instances de l’entité partenaire.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⇒ 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 exemple :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utilisateur peut obtenir la liste de ses adresses connues, par contre il n’est pas possible de retrouver un utilisateur à partir d’une adresse.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b="1" i="1" lang="fr-FR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Bidirectionnelle:</a:t>
            </a:r>
            <a:r>
              <a:rPr b="0" i="0" lang="fr-FR" sz="18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instances de l’une ou de l’autre des entités de l’association peuvent retrouver les instances de l’entité partenaire.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⇒</a:t>
            </a: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 exemple :</a:t>
            </a:r>
            <a:r>
              <a:rPr b="0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utilisateur peut obtenir la liste des commandes qu’il a effectué et on peut retrouver un utilisateur à partir d’une commande.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87" y="-19845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20" name="Google Shape;1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21" name="Google Shape;12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-81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77850" y="1286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programmation </a:t>
            </a:r>
            <a:r>
              <a:rPr b="0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Orientée Objet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utilisant une base de données </a:t>
            </a:r>
            <a:r>
              <a:rPr b="0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relationnelle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nécessite de convertir les données relationnelles en objets et vice-versa.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Persistance d’objets métiers : les objets modélisés dans les applications sont associées à des données stockées dans les SGBDR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50" name="Google Shape;45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51" name="Google Shape;45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315673" y="1732914"/>
            <a:ext cx="348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One ,unidirectionnel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883651" y="2101400"/>
            <a:ext cx="78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un foyer universitaire  héberge plusieurs étudiants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56" name="Google Shape;456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863" y="2699813"/>
            <a:ext cx="8105776" cy="18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550" y="4672025"/>
            <a:ext cx="3352800" cy="2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2"/>
          <p:cNvSpPr/>
          <p:nvPr/>
        </p:nvSpPr>
        <p:spPr>
          <a:xfrm>
            <a:off x="923925" y="3705225"/>
            <a:ext cx="7543800" cy="26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4591050" y="4362450"/>
            <a:ext cx="4467300" cy="1143000"/>
          </a:xfrm>
          <a:prstGeom prst="wedgeRectCallout">
            <a:avLst>
              <a:gd fmla="val -72590" name="adj1"/>
              <a:gd fmla="val -69099" name="adj2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@JoinColumn :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indique le nom de la propriété dans la table ainsi que le nom de la propriété dans la table partenaire de l’association.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67" name="Google Shape;46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68" name="Google Shape;46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383912" y="1746561"/>
            <a:ext cx="33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One To One ,unidirectionnel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3"/>
          <p:cNvSpPr/>
          <p:nvPr/>
        </p:nvSpPr>
        <p:spPr>
          <a:xfrm>
            <a:off x="815407" y="2060461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un seul étudiant possède une seule adresse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900" y="2696175"/>
            <a:ext cx="7251476" cy="38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/>
          <p:nvPr/>
        </p:nvSpPr>
        <p:spPr>
          <a:xfrm>
            <a:off x="963700" y="5366400"/>
            <a:ext cx="4723800" cy="431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6338725" y="2971200"/>
            <a:ext cx="2529300" cy="1376400"/>
          </a:xfrm>
          <a:prstGeom prst="wedgeRoundRectCallout">
            <a:avLst>
              <a:gd fmla="val -82229" name="adj1"/>
              <a:gd fmla="val 12071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targetEntity :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L’entité en relation avec l’entité en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83" name="Google Shape;48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84" name="Google Shape;48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383912" y="1595713"/>
            <a:ext cx="36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Many ,unidirectionnel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720149" y="1951375"/>
            <a:ext cx="831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: plusieurs étudiants réalisent plusieurs projets.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3450" y="2487650"/>
            <a:ext cx="72771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90812" y="5172075"/>
            <a:ext cx="37623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98" name="Google Shape;49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99" name="Google Shape;49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01" name="Google Shape;501;p45"/>
          <p:cNvSpPr/>
          <p:nvPr/>
        </p:nvSpPr>
        <p:spPr>
          <a:xfrm>
            <a:off x="383912" y="1595713"/>
            <a:ext cx="362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3" name="Google Shape;503;p45"/>
          <p:cNvSpPr/>
          <p:nvPr/>
        </p:nvSpPr>
        <p:spPr>
          <a:xfrm>
            <a:off x="685800" y="2438400"/>
            <a:ext cx="8010600" cy="18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Remarques: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relations, qu’on a étudiées, sont unidirectionnelles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 à dire on peut faire $student-&gt;getProjects()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on ne peut pas faire $project-&gt;getStudent()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5"/>
          <p:cNvSpPr/>
          <p:nvPr/>
        </p:nvSpPr>
        <p:spPr>
          <a:xfrm>
            <a:off x="723900" y="4505325"/>
            <a:ext cx="8010600" cy="15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i="1" sz="2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Rendre les relations bidirectionnelles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12" name="Google Shape;51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13" name="Google Shape;51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15" name="Google Shape;515;p46"/>
          <p:cNvSpPr/>
          <p:nvPr/>
        </p:nvSpPr>
        <p:spPr>
          <a:xfrm>
            <a:off x="383912" y="1678321"/>
            <a:ext cx="319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One To One ,bidirectionnel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6"/>
          <p:cNvSpPr/>
          <p:nvPr/>
        </p:nvSpPr>
        <p:spPr>
          <a:xfrm>
            <a:off x="788113" y="2036398"/>
            <a:ext cx="880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un étudiant possède son propre carte d’étudiant.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18" name="Google Shape;518;p46"/>
          <p:cNvSpPr/>
          <p:nvPr/>
        </p:nvSpPr>
        <p:spPr>
          <a:xfrm>
            <a:off x="731900" y="3526850"/>
            <a:ext cx="4735500" cy="3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925" y="2571750"/>
            <a:ext cx="57323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6"/>
          <p:cNvSpPr/>
          <p:nvPr/>
        </p:nvSpPr>
        <p:spPr>
          <a:xfrm>
            <a:off x="561975" y="3600450"/>
            <a:ext cx="4905300" cy="27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600" y="4787863"/>
            <a:ext cx="59340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6"/>
          <p:cNvSpPr/>
          <p:nvPr/>
        </p:nvSpPr>
        <p:spPr>
          <a:xfrm>
            <a:off x="6343650" y="3236025"/>
            <a:ext cx="2638500" cy="983700"/>
          </a:xfrm>
          <a:prstGeom prst="wedgeRectCallout">
            <a:avLst>
              <a:gd fmla="val -83573" name="adj1"/>
              <a:gd fmla="val -2303" name="adj2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mappedBy</a:t>
            </a: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fait référence à l’attribut </a:t>
            </a: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dans la classe </a:t>
            </a: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Studentcart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6"/>
          <p:cNvSpPr/>
          <p:nvPr/>
        </p:nvSpPr>
        <p:spPr>
          <a:xfrm>
            <a:off x="647001" y="5553075"/>
            <a:ext cx="5353800" cy="27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6"/>
          <p:cNvSpPr/>
          <p:nvPr/>
        </p:nvSpPr>
        <p:spPr>
          <a:xfrm>
            <a:off x="6386550" y="5832075"/>
            <a:ext cx="2638500" cy="983700"/>
          </a:xfrm>
          <a:prstGeom prst="wedgeRectCallout">
            <a:avLst>
              <a:gd fmla="val -63900" name="adj1"/>
              <a:gd fmla="val -60933" name="adj2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inversedBy</a:t>
            </a: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fait référence à l’attribut </a:t>
            </a:r>
            <a:r>
              <a:rPr b="1" i="1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</a:t>
            </a:r>
            <a:r>
              <a:rPr b="0" i="0" lang="fr-F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dans la classe Adresse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32" name="Google Shape;53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33" name="Google Shape;53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35" name="Google Shape;535;p47"/>
          <p:cNvSpPr/>
          <p:nvPr/>
        </p:nvSpPr>
        <p:spPr>
          <a:xfrm>
            <a:off x="383900" y="1702691"/>
            <a:ext cx="33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One To Many ,bidirectionnel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37" name="Google Shape;537;p47"/>
          <p:cNvSpPr/>
          <p:nvPr/>
        </p:nvSpPr>
        <p:spPr>
          <a:xfrm>
            <a:off x="710338" y="1931623"/>
            <a:ext cx="880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Une classe contient plusieurs étudiants.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50" y="2552000"/>
            <a:ext cx="4935846" cy="180873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7"/>
          <p:cNvSpPr/>
          <p:nvPr/>
        </p:nvSpPr>
        <p:spPr>
          <a:xfrm>
            <a:off x="5029575" y="3046975"/>
            <a:ext cx="4113900" cy="1143000"/>
          </a:xfrm>
          <a:prstGeom prst="wedgeRoundRectCallout">
            <a:avLst>
              <a:gd fmla="val -64133" name="adj1"/>
              <a:gd fmla="val -15744" name="adj2"/>
              <a:gd fmla="val 0" name="adj3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targetEntity :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namespace complet vers l’entité liée.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1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mappedBy :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il s’agit de l’attribut de l’entité cible qui illustre la relation entre les deux entités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38" y="4779938"/>
            <a:ext cx="47148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7"/>
          <p:cNvSpPr/>
          <p:nvPr/>
        </p:nvSpPr>
        <p:spPr>
          <a:xfrm>
            <a:off x="590550" y="3113025"/>
            <a:ext cx="3819600" cy="67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7"/>
          <p:cNvSpPr/>
          <p:nvPr/>
        </p:nvSpPr>
        <p:spPr>
          <a:xfrm>
            <a:off x="383900" y="5334125"/>
            <a:ext cx="4113900" cy="67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7"/>
          <p:cNvSpPr/>
          <p:nvPr/>
        </p:nvSpPr>
        <p:spPr>
          <a:xfrm>
            <a:off x="5267325" y="5334125"/>
            <a:ext cx="3638400" cy="939600"/>
          </a:xfrm>
          <a:prstGeom prst="wedgeRoundRectCallout">
            <a:avLst>
              <a:gd fmla="val -69634" name="adj1"/>
              <a:gd fmla="val -22643" name="adj2"/>
              <a:gd fmla="val 0" name="adj3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fr-F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 : 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Obligatoirement dans l’entité </a:t>
            </a:r>
            <a:r>
              <a:rPr b="0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il faut avoir une définition d’attribut avec le mot clé </a:t>
            </a:r>
            <a:r>
              <a:rPr b="0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ManyToOne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51" name="Google Shape;55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52" name="Google Shape;55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54" name="Google Shape;554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55" name="Google Shape;555;p48"/>
          <p:cNvSpPr/>
          <p:nvPr/>
        </p:nvSpPr>
        <p:spPr>
          <a:xfrm>
            <a:off x="474225" y="2050049"/>
            <a:ext cx="8693700" cy="2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peut générer la relation entre les deux entités automatiquement: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Prenons l’exemple d’une relation </a:t>
            </a:r>
            <a:r>
              <a:rPr b="1" i="1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ManyToMany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⇒ Plusieurs étudiants peuvent appartenir à plusieurs clubs.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doit tout d’abord modifier notre entité “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en tapant la commande suivante: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8485" y="4433988"/>
            <a:ext cx="6545180" cy="1692312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8"/>
          <p:cNvSpPr/>
          <p:nvPr/>
        </p:nvSpPr>
        <p:spPr>
          <a:xfrm>
            <a:off x="383900" y="1609350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Many ,bidirectionnelle avec table de jointure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65" name="Google Shape;56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66" name="Google Shape;56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68" name="Google Shape;568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69" name="Google Shape;569;p49"/>
          <p:cNvSpPr/>
          <p:nvPr/>
        </p:nvSpPr>
        <p:spPr>
          <a:xfrm>
            <a:off x="474225" y="2050051"/>
            <a:ext cx="86937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Maintenant il faut ajouter l’attribut, dans notre cas “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clubs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Spécifier le nom de la classe avec laquelle est reliée qui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1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Club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Spécifier le type de cet attribut, tapez “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85975" y="2762250"/>
            <a:ext cx="46863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7000" y="3922150"/>
            <a:ext cx="38100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66938" y="5184763"/>
            <a:ext cx="50387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9"/>
          <p:cNvSpPr/>
          <p:nvPr/>
        </p:nvSpPr>
        <p:spPr>
          <a:xfrm>
            <a:off x="383900" y="1609350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Many ,bidirectionnelle avec table de jointure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81" name="Google Shape;58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82" name="Google Shape;58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0"/>
          <p:cNvSpPr txBox="1"/>
          <p:nvPr>
            <p:ph type="title"/>
          </p:nvPr>
        </p:nvSpPr>
        <p:spPr>
          <a:xfrm>
            <a:off x="184150" y="5190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84" name="Google Shape;584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5" name="Google Shape;585;p50"/>
          <p:cNvSpPr/>
          <p:nvPr/>
        </p:nvSpPr>
        <p:spPr>
          <a:xfrm>
            <a:off x="474225" y="2050051"/>
            <a:ext cx="86937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 la suite , veuillez indiquer le type de relation :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ManyToMany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0837" y="2752725"/>
            <a:ext cx="7082324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0"/>
          <p:cNvSpPr/>
          <p:nvPr/>
        </p:nvSpPr>
        <p:spPr>
          <a:xfrm>
            <a:off x="383900" y="1609350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Many ,bidirectionnelle avec table de jointure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5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95" name="Google Shape;5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596" name="Google Shape;59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1"/>
          <p:cNvSpPr txBox="1"/>
          <p:nvPr>
            <p:ph type="title"/>
          </p:nvPr>
        </p:nvSpPr>
        <p:spPr>
          <a:xfrm>
            <a:off x="128600" y="38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fr-FR"/>
              <a:t>Les relations entre les entités</a:t>
            </a:r>
            <a:endParaRPr/>
          </a:p>
        </p:txBody>
      </p:sp>
      <p:sp>
        <p:nvSpPr>
          <p:cNvPr id="598" name="Google Shape;598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99" name="Google Shape;599;p51"/>
          <p:cNvSpPr/>
          <p:nvPr/>
        </p:nvSpPr>
        <p:spPr>
          <a:xfrm>
            <a:off x="383900" y="1609350"/>
            <a:ext cx="6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To Many ,bidirectionnelle avec table de jointure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p51"/>
          <p:cNvPicPr preferRelativeResize="0"/>
          <p:nvPr/>
        </p:nvPicPr>
        <p:blipFill rotWithShape="1">
          <a:blip r:embed="rId6">
            <a:alphaModFix/>
          </a:blip>
          <a:srcRect b="67200" l="0" r="0" t="0"/>
          <a:stretch/>
        </p:blipFill>
        <p:spPr>
          <a:xfrm>
            <a:off x="-23813" y="2525237"/>
            <a:ext cx="5205400" cy="16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47153" y="4322988"/>
            <a:ext cx="5450234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1"/>
          <p:cNvSpPr txBox="1"/>
          <p:nvPr/>
        </p:nvSpPr>
        <p:spPr>
          <a:xfrm>
            <a:off x="1816768" y="2128390"/>
            <a:ext cx="1249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Student.php</a:t>
            </a:r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5894550" y="3968312"/>
            <a:ext cx="1249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Club.php</a:t>
            </a:r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31" name="Google Shape;1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32" name="Google Shape;13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Mapping (ORM)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096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C’est une couche d’abstraction à la base de donnée.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ORM fait la relation entre les données orientées objet et les données relationnelles.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6">
            <a:alphaModFix/>
          </a:blip>
          <a:srcRect b="40540" l="33659" r="16482" t="33153"/>
          <a:stretch/>
        </p:blipFill>
        <p:spPr>
          <a:xfrm>
            <a:off x="1271684" y="3635581"/>
            <a:ext cx="6905431" cy="204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9" name="Google Shape;60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610" name="Google Shape;61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52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14" name="Google Shape;614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2"/>
          <p:cNvSpPr txBox="1"/>
          <p:nvPr>
            <p:ph idx="1" type="body"/>
          </p:nvPr>
        </p:nvSpPr>
        <p:spPr>
          <a:xfrm>
            <a:off x="1514475" y="1773237"/>
            <a:ext cx="66864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i="0" lang="fr-FR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Atelier 4 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623" name="Google Shape;62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3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6" name="Google Shape;62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27" name="Google Shape;62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29" name="Google Shape;629;p53"/>
          <p:cNvSpPr txBox="1"/>
          <p:nvPr/>
        </p:nvSpPr>
        <p:spPr>
          <a:xfrm>
            <a:off x="51515" y="1770200"/>
            <a:ext cx="9040969" cy="4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111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fr-F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https://symfony.com/doc/master/bundles/DoctrineMigrationsBundle/index.htmlhttp://php.net/manual/fr/language.oop5.magic.php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111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fr-FR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https://symfony.com/doc/current/doctrine.html#doctrine-queries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Références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44" name="Google Shape;14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Mapping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09600" y="164592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ORM les plus connus: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Java: 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JPA (Java Persistance API)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SimpleORM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.NET: 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Nhibernate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 choix pour PHP: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     	       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Doctrine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RedBean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55" name="Google Shape;15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Mapping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6096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 l’accès aux données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Facilite le changement de SGBDR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une indépendance du code vis-à-vis du SGBDR utilisé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65" name="Google Shape;16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66" name="Google Shape;16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09600" y="1752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C’est un ORM pour PHP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Logiciel open source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Dernière version stable:  2.7.3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Intégré dans différents Frameworks: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Symfony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Zend Framework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CodeIgniter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76" name="Google Shape;1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77" name="Google Shape;1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- Caractéristiques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09600" y="175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classe qui correspond à chaque table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classe = une « </a:t>
            </a:r>
            <a:r>
              <a:rPr b="1" i="0" lang="fr-FR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Entité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»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7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8346" y="3211650"/>
            <a:ext cx="2428875" cy="30670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529"/>
              </a:srgbClr>
            </a:outerShdw>
          </a:effectLst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85384" y="3950595"/>
            <a:ext cx="1828648" cy="137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34322" y="3528219"/>
            <a:ext cx="1979981" cy="221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91" name="Google Shape;19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Doctrine – Architecture Technique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developpement-informatique.com/upload/c83cdf676436176f5d6a900019284ff94d2c67e9.jpeg" id="193" name="Google Shape;19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67255" y="1363662"/>
            <a:ext cx="4305300" cy="47910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21"/>
          <p:cNvSpPr txBox="1"/>
          <p:nvPr/>
        </p:nvSpPr>
        <p:spPr>
          <a:xfrm>
            <a:off x="2057400" y="6446520"/>
            <a:ext cx="52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Technique de Doctrine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