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gDSVokBEdHYzwJ9MV23KAWiI+H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B1C817-F990-408E-A138-F9242A98B4B6}">
  <a:tblStyle styleId="{A0B1C817-F990-408E-A138-F9242A98B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8"/>
          </a:solidFill>
        </a:fill>
      </a:tcStyle>
    </a:wholeTbl>
    <a:band1H>
      <a:tcTxStyle b="off" i="off"/>
      <a:tcStyle>
        <a:fill>
          <a:solidFill>
            <a:srgbClr val="E8CFC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8CFC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A1AF5E41-05B1-49BA-9EE0-B578CE0D19D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hyperlink" Target="http://docs.doctrine-project.org/en/latest/reference/dql-doctrine-query-language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1" Type="http://schemas.openxmlformats.org/officeDocument/2006/relationships/hyperlink" Target="http://docs.doctrine-project.org/en/latest/reference/dql-doctrine-query-language.html" TargetMode="External"/><Relationship Id="rId10" Type="http://schemas.openxmlformats.org/officeDocument/2006/relationships/hyperlink" Target="http://doctrine-orm.readthedocs.org/en/latest/reference/query-builder.html" TargetMode="External"/><Relationship Id="rId9" Type="http://schemas.openxmlformats.org/officeDocument/2006/relationships/hyperlink" Target="http://doctrine-queries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hyperlink" Target="https://framindmap.org/c/maps/334496/public" TargetMode="External"/><Relationship Id="rId8" Type="http://schemas.openxmlformats.org/officeDocument/2006/relationships/hyperlink" Target="http://php.net/manual/fr/language.oop5.magic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hyperlink" Target="https://github.com/doctrine/doctrine2/blob/master/lib/Doctrine/ORM/EntityRepository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80525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2015-2016\présentation\CTI.png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8687" y="5411787"/>
            <a:ext cx="1858962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2015-2016\présentation\CDIO.png"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0412" y="5715000"/>
            <a:ext cx="1323975" cy="935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0477" y="142875"/>
            <a:ext cx="3443288" cy="13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-136525" y="3363155"/>
            <a:ext cx="9280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i="0" lang="fr-FR" sz="4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 Web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faten\Downloads\CGE (1).png"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4975" y="5994400"/>
            <a:ext cx="1177925" cy="458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112825" y="2065274"/>
            <a:ext cx="6781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DQL/Query Builder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8150" y="5707062"/>
            <a:ext cx="19431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43000" y="5105400"/>
            <a:ext cx="6781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AU: 2020/2021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21" name="Google Shape;2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22" name="Google Shape;22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457200" y="1535112"/>
            <a:ext cx="8502300" cy="20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Remarques: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 méthodes de récupération (de base et magiques) sont simples et efficaces sauf qu’elles sont limitées dans le cas </a:t>
            </a:r>
            <a:r>
              <a:rPr b="1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 jointures</a:t>
            </a:r>
            <a:r>
              <a:rPr b="0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des </a:t>
            </a:r>
            <a:r>
              <a:rPr b="1" i="0" lang="fr-FR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conditions plus complexes</a:t>
            </a: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457200" y="3968659"/>
            <a:ext cx="8502300" cy="164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-FR" sz="20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i="1" sz="20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faudrait faire appel aux </a:t>
            </a:r>
            <a:r>
              <a:rPr b="1" i="0" lang="fr-FR" sz="22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méthodes de récupération personnalisées </a:t>
            </a:r>
            <a:endParaRPr b="1" i="0" sz="22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limites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34" name="Google Shape;23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35" name="Google Shape;23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/>
          <p:nvPr/>
        </p:nvSpPr>
        <p:spPr>
          <a:xfrm>
            <a:off x="1" y="1327075"/>
            <a:ext cx="8442300" cy="4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Langage de requêtes adapté à </a:t>
            </a:r>
            <a:r>
              <a:rPr b="1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 équivalent au langage SQL mais il manipule des </a:t>
            </a:r>
            <a:r>
              <a:rPr b="1" i="1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objets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Dans une requête on donnera des </a:t>
            </a:r>
            <a:r>
              <a:rPr b="1" i="0" lang="fr-FR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noms de classes PHP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des </a:t>
            </a:r>
            <a:r>
              <a:rPr b="1" i="0" lang="fr-FR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noms de propriété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 des noms de table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ni des noms de colonne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ne peut faire que des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fr-F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fr-F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l'insertion se fait par la persistance des entités.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184153" y="1438125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457200" y="235643"/>
            <a:ext cx="8229600" cy="1091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48" name="Google Shape;2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214153" y="1711187"/>
            <a:ext cx="77370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Quelques fonctions DQL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Fonctions utilisées avec  les clauses SELECT, WHERE, HAVING: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ABS(arithmetic_expression)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CONCAT(str1, str2)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CURRENT_DATE() –retourner la date courante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CURRENT_TIME() -retourner  le temps courant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60" name="Google Shape;2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61" name="Google Shape;2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206749" y="2157500"/>
            <a:ext cx="56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requêtes SELECT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342450" y="2481500"/>
            <a:ext cx="83226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fr-FR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-F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clause select d'une requête DQL spécifie ce qui apparaît dans le résultat de la requête.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206750" y="3947225"/>
            <a:ext cx="87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Sélectionner tous les étudiants par ordre croissant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1490175" y="47108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29850" y="4300450"/>
            <a:ext cx="66318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SELECT p</a:t>
            </a:r>
            <a:endParaRPr b="0" i="0" sz="1800" u="none" cap="none" strike="noStrike">
              <a:solidFill>
                <a:srgbClr val="6A8759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       FROM App\Entity\Student p</a:t>
            </a:r>
            <a:endParaRPr b="0" i="0" sz="1800" u="none" cap="none" strike="noStrike">
              <a:solidFill>
                <a:srgbClr val="6A8759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6A8759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       ORDER BY p.lastname ASC</a:t>
            </a:r>
            <a:endParaRPr b="0" i="0" sz="1850" u="none" cap="none" strike="noStrike">
              <a:solidFill>
                <a:srgbClr val="A5C261"/>
              </a:solidFill>
              <a:highlight>
                <a:srgbClr val="23232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1750875" y="5567675"/>
            <a:ext cx="6823800" cy="1008600"/>
          </a:xfrm>
          <a:prstGeom prst="wedgeRoundRectCallout">
            <a:avLst>
              <a:gd fmla="val -47874" name="adj1"/>
              <a:gd fmla="val -74799" name="adj2"/>
              <a:gd fmla="val 0" name="adj3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b="0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une instance de la classe </a:t>
            </a:r>
            <a:r>
              <a:rPr b="1" i="1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App\Entity\Student</a:t>
            </a:r>
            <a:endParaRPr b="1" i="1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b="0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clause </a:t>
            </a:r>
            <a:r>
              <a:rPr b="1" i="1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suivi de nom de classe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b="0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p.lastname</a:t>
            </a:r>
            <a:r>
              <a:rPr b="0" i="0" lang="fr-F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 une propriété de la classe </a:t>
            </a:r>
            <a:r>
              <a:rPr b="1" i="1" lang="fr-F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App\Entity\Student</a:t>
            </a:r>
            <a:endParaRPr b="1" i="1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785050" y="4369575"/>
            <a:ext cx="4739700" cy="85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79" name="Google Shape;2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80" name="Google Shape;28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128726" y="217435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requête SELECT: </a:t>
            </a: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Récupérer la liste des étudiants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30563" y="1852700"/>
            <a:ext cx="8102700" cy="72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9326" y="2757534"/>
            <a:ext cx="6248400" cy="29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94" name="Google Shape;2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95" name="Google Shape;29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1490175" y="47108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460740" y="2356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184150" y="2500344"/>
            <a:ext cx="8369700" cy="245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❏"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nombreux exemples sont donnés dans la documentation de doctrine :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La documentation officielle de Doctrine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-FR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http://docs.doctrine-project.org/en/latest/reference/dql-doctrine-query-language.html</a:t>
            </a:r>
            <a:r>
              <a:rPr b="0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08" name="Google Shape;3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09" name="Google Shape;3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206750" y="2189173"/>
            <a:ext cx="56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28813" y="1448208"/>
            <a:ext cx="9139000" cy="5608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QueryBuilder est une classe qui permet la création d’une requête qui sera lancée vers la base de données;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Quelques méthodes de QueryBuilder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getQuery() :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retourne la requête dql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getResult() :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retourne un tableau d’objets contenant le résultat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$query-&gt;getSingleResult():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seule entité (lève une exception si le résultat est nul ou contient plusieurs entités)</a:t>
            </a:r>
            <a:endParaRPr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getOneOrNullResult() :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retourne le premier résultat ou Null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$query-&gt;getScalarResult():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retourne une liste de scalaires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getSingleScalarResult() :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retourne un résultat sous format scalaire. Imaginer le use case où vous voulez récupérer le COUNT ou la SUM d’un des objets.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4" name="Google Shape;314;p16"/>
          <p:cNvSpPr txBox="1"/>
          <p:nvPr/>
        </p:nvSpPr>
        <p:spPr>
          <a:xfrm>
            <a:off x="-32147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21" name="Google Shape;3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22" name="Google Shape;3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154200" y="1570049"/>
            <a:ext cx="89898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QB supporte les </a:t>
            </a:r>
            <a:r>
              <a:rPr b="1"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nommés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 les </a:t>
            </a:r>
            <a:r>
              <a:rPr b="1"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positionnels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1" lang="fr-FR" sz="2400"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nommés (Named Parameter):</a:t>
            </a:r>
            <a:r>
              <a:rPr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paramètre est appelé par son nom dans la requête 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:param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 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:Domaine</a:t>
            </a:r>
            <a:r>
              <a:rPr i="0" lang="fr-FR" sz="2400" u="none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:Nom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558E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1" lang="fr-FR" sz="2400"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Paramètres positionnels (Positional Parameter)</a:t>
            </a:r>
            <a:r>
              <a:rPr i="1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i="0" lang="fr-F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le paramètre est appelé par sa position dans la requête 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?position </a:t>
            </a:r>
            <a:r>
              <a:rPr lang="fr-F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i="0" lang="fr-FR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r>
              <a:rPr i="0" lang="fr-FR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?1, ?2</a:t>
            </a:r>
            <a:endParaRPr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-32147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4418"/>
            <a:ext cx="9143999" cy="6872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34" name="Google Shape;3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35" name="Google Shape;33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/>
          <p:nvPr/>
        </p:nvSpPr>
        <p:spPr>
          <a:xfrm>
            <a:off x="184153" y="1200000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327150" y="2324620"/>
            <a:ext cx="79563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Afficher la liste des clubs dont les noms se terminent par la lettre “T”: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184150" y="1729749"/>
            <a:ext cx="56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requête Query Builder avec “LIKE”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5125" y="3144368"/>
            <a:ext cx="6260350" cy="25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8"/>
          <p:cNvSpPr txBox="1"/>
          <p:nvPr/>
        </p:nvSpPr>
        <p:spPr>
          <a:xfrm>
            <a:off x="-32147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48" name="Google Shape;3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350" name="Google Shape;3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9"/>
          <p:cNvSpPr txBox="1"/>
          <p:nvPr>
            <p:ph idx="1" type="body"/>
          </p:nvPr>
        </p:nvSpPr>
        <p:spPr>
          <a:xfrm>
            <a:off x="0" y="1486351"/>
            <a:ext cx="90219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b="1" lang="fr-FR" sz="2400"/>
              <a:t>Exemple a</a:t>
            </a:r>
            <a:r>
              <a:rPr b="1" i="0" lang="fr-FR" sz="2400" u="none">
                <a:solidFill>
                  <a:schemeClr val="dk1"/>
                </a:solidFill>
              </a:rPr>
              <a:t>vec un paramètre nommé</a:t>
            </a:r>
            <a:r>
              <a:rPr b="1" i="0" lang="fr-FR" sz="2400" u="none">
                <a:solidFill>
                  <a:srgbClr val="FF0000"/>
                </a:solidFill>
              </a:rPr>
              <a:t>(</a:t>
            </a:r>
            <a:r>
              <a:rPr b="1" lang="fr-FR" sz="2400">
                <a:solidFill>
                  <a:srgbClr val="FF0000"/>
                </a:solidFill>
              </a:rPr>
              <a:t>setParameters)</a:t>
            </a:r>
            <a:endParaRPr sz="24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b="1" lang="fr-FR" sz="2400"/>
              <a:t>2. Exemple a</a:t>
            </a:r>
            <a:r>
              <a:rPr b="1" i="0" lang="fr-FR" sz="2400" u="none">
                <a:solidFill>
                  <a:schemeClr val="dk1"/>
                </a:solidFill>
              </a:rPr>
              <a:t>vec plusieurs paramètres nommés </a:t>
            </a:r>
            <a:r>
              <a:rPr b="1" i="0" lang="fr-FR" sz="2400" u="none">
                <a:solidFill>
                  <a:srgbClr val="FF0000"/>
                </a:solidFill>
              </a:rPr>
              <a:t>(setParameters)</a:t>
            </a:r>
            <a:endParaRPr sz="24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6717" y="2137043"/>
            <a:ext cx="5290650" cy="18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1066" y="4524348"/>
            <a:ext cx="5294417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 txBox="1"/>
          <p:nvPr/>
        </p:nvSpPr>
        <p:spPr>
          <a:xfrm>
            <a:off x="-32147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93281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08" name="Google Shape;10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347325" y="2240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787875" y="2578475"/>
            <a:ext cx="734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84150" y="1317294"/>
            <a:ext cx="9003000" cy="5841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Repository centralise tout ce qui touche à la récupération des entités.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une classe PHP qui contient les méthodes de récupération de données relatives aux entités.</a:t>
            </a:r>
            <a:endParaRPr/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existe un Repository par entité.(Exemple:ClubRepository est associé à l’entité Club)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Repository utilise plusieurs types d'entité, dans le cas d'une jointure par exemple.</a:t>
            </a:r>
            <a:endParaRPr/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❏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L’appel de la classe Repository se fait dans la classe Entity: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4312" y="5220439"/>
            <a:ext cx="6022975" cy="1138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62" name="Google Shape;3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 txBox="1"/>
          <p:nvPr/>
        </p:nvSpPr>
        <p:spPr>
          <a:xfrm>
            <a:off x="-1446212" y="-18298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364" name="Google Shape;3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 txBox="1"/>
          <p:nvPr>
            <p:ph idx="1" type="body"/>
          </p:nvPr>
        </p:nvSpPr>
        <p:spPr>
          <a:xfrm>
            <a:off x="184150" y="1856503"/>
            <a:ext cx="9021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-FR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Exemple </a:t>
            </a:r>
            <a:r>
              <a:rPr b="1" lang="fr-FR" sz="2800"/>
              <a:t>a</a:t>
            </a:r>
            <a:r>
              <a:rPr b="1" i="0" lang="fr-FR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 paramètres positionnels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3191" y="2654023"/>
            <a:ext cx="5670721" cy="292647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0"/>
          <p:cNvSpPr txBox="1"/>
          <p:nvPr/>
        </p:nvSpPr>
        <p:spPr>
          <a:xfrm>
            <a:off x="-32147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1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75" name="Google Shape;3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/>
          <p:nvPr/>
        </p:nvSpPr>
        <p:spPr>
          <a:xfrm>
            <a:off x="-1446212" y="-182988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377" name="Google Shape;37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912" y="157162"/>
            <a:ext cx="2000249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>
            <p:ph idx="1" type="body"/>
          </p:nvPr>
        </p:nvSpPr>
        <p:spPr>
          <a:xfrm>
            <a:off x="184150" y="1856502"/>
            <a:ext cx="9021900" cy="500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-FR" sz="2800"/>
              <a:t>4</a:t>
            </a:r>
            <a:r>
              <a:rPr b="1" i="0" lang="fr-FR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Exemple </a:t>
            </a:r>
            <a:r>
              <a:rPr b="1" lang="fr-FR" sz="2800"/>
              <a:t>a</a:t>
            </a:r>
            <a:r>
              <a:rPr b="1" i="0" lang="fr-FR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 jointure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Exemple qui retourne la liste des étudiants par classe: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-FR" sz="2800"/>
              <a:t>                             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379" name="Google Shape;379;p2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-32147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Builder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p21"/>
          <p:cNvGraphicFramePr/>
          <p:nvPr/>
        </p:nvGraphicFramePr>
        <p:xfrm>
          <a:off x="409232" y="28790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{A1AF5E41-05B1-49BA-9EE0-B578CE0D19D6}</a:tableStyleId>
              </a:tblPr>
              <a:tblGrid>
                <a:gridCol w="3979900"/>
                <a:gridCol w="4754875"/>
              </a:tblGrid>
              <a:tr h="334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lang="fr-FR" sz="2000" u="none" cap="none" strike="noStrike"/>
                        <a:t>On crée la jointure avec </a:t>
                      </a:r>
                      <a:r>
                        <a:rPr b="1" lang="fr-FR" sz="2000" u="none" cap="none" strike="noStrike"/>
                        <a:t>Join</a:t>
                      </a:r>
                      <a:endParaRPr sz="2000" u="none" cap="none" strike="noStrike"/>
                    </a:p>
                    <a:p>
                      <a:pPr indent="-34290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1" lang="fr-FR" sz="2000" u="none" cap="none" strike="noStrike"/>
                        <a:t>s</a:t>
                      </a:r>
                      <a:r>
                        <a:rPr lang="fr-FR" sz="2000" u="none" cap="none" strike="noStrike"/>
                        <a:t> est l’alias de l’entité Student</a:t>
                      </a:r>
                      <a:endParaRPr sz="2000" u="none" cap="none" strike="noStrike"/>
                    </a:p>
                    <a:p>
                      <a:pPr indent="-34290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1" lang="fr-FR" sz="2000" u="none" cap="none" strike="noStrike"/>
                        <a:t>f.classroom</a:t>
                      </a:r>
                      <a:r>
                        <a:rPr lang="fr-FR" sz="2000" u="none" cap="none" strike="noStrike"/>
                        <a:t> est l’attribut de l’entité principale</a:t>
                      </a:r>
                      <a:endParaRPr/>
                    </a:p>
                    <a:p>
                      <a:pPr indent="-34290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1" lang="fr-FR" sz="2000" u="none" cap="none" strike="noStrike"/>
                        <a:t>C</a:t>
                      </a:r>
                      <a:r>
                        <a:rPr lang="fr-FR" sz="2000" u="none" cap="none" strike="noStrike"/>
                        <a:t> est l’alias de l’entité jointe Classroom</a:t>
                      </a:r>
                      <a:endParaRPr sz="2000" u="none" cap="none" strike="noStrike"/>
                    </a:p>
                    <a:p>
                      <a:pPr indent="-342900" lvl="1" marL="685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Char char="•"/>
                      </a:pPr>
                      <a:r>
                        <a:rPr b="1" lang="fr-FR" sz="2000" u="none" cap="none" strike="noStrike"/>
                        <a:t>addSelect</a:t>
                      </a:r>
                      <a:r>
                        <a:rPr lang="fr-FR" sz="2000" u="none" cap="none" strike="noStrike"/>
                        <a:t> permet de sélectionner l’entité jointe Classroom    puisqu’on a déjà utilisé un select pour l’entité student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82" name="Google Shape;38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127" y="3308953"/>
            <a:ext cx="3376021" cy="273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389" name="Google Shape;3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2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93" name="Google Shape;39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 txBox="1"/>
          <p:nvPr>
            <p:ph idx="1" type="body"/>
          </p:nvPr>
        </p:nvSpPr>
        <p:spPr>
          <a:xfrm>
            <a:off x="1088306" y="1738286"/>
            <a:ext cx="66864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i="0" lang="fr-FR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Atelier…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402" name="Google Shape;4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3"/>
          <p:cNvSpPr txBox="1"/>
          <p:nvPr/>
        </p:nvSpPr>
        <p:spPr>
          <a:xfrm>
            <a:off x="-1331912" y="-18415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37" y="2073275"/>
            <a:ext cx="7145338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06" name="Google Shape;40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39725" y="1852750"/>
            <a:ext cx="7800900" cy="45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❏"/>
            </a:pPr>
            <a:r>
              <a:rPr b="0" i="0" lang="fr-F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https://framindmap.org/c/maps/334496/public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0" i="0" lang="fr-F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http://php.net/manual/fr/language.oop5.magic.php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0" i="0" lang="fr-F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https://symfony.com/doc/current/doctrine.html#doctrine-queries</a:t>
            </a: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0" i="0" lang="fr-F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http://doctrine-orm.readthedocs.org/en/latest/reference/query-builder.html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b="0" i="0" lang="fr-F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http://docs.doctrine-project.org/en/latest/reference/dql-doctrine-query-language.html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/>
              <a:t>Références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233915" y="2043195"/>
            <a:ext cx="89100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0" y="1275067"/>
            <a:ext cx="8686800" cy="5081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existe 2 façons pour récupérer le repository </a:t>
            </a:r>
            <a:endParaRPr/>
          </a:p>
          <a:p>
            <a:pPr indent="-342900" lvl="0" marL="44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$repository=$this-&gt;</a:t>
            </a: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getDoctrine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()-&gt;</a:t>
            </a: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getRepository(NomClasse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::class);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paramètre dans la fonction: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function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listStudent(</a:t>
            </a: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StudentRepository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$repository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existe 3 façons pour récupérer les </a:t>
            </a:r>
            <a:r>
              <a:rPr b="0" i="1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base: findAll(),findBy(),find($id)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magiques findByX(), findOneByX()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personnelles en utilisant :</a:t>
            </a:r>
            <a:endParaRPr/>
          </a:p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DQL (Doctrine Query Language)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QueryBuilder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48577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620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35" name="Google Shape;1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28575" y="1445094"/>
            <a:ext cx="91440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repositories héritent de la classe </a:t>
            </a:r>
            <a:r>
              <a:rPr b="0" i="0" lang="fr-FR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Doctrine\ORM\EntityRepository</a:t>
            </a:r>
            <a:r>
              <a:rPr b="0" i="0" lang="fr-F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qui propose déjà quelques méthodes très utiles pour récupérer des entités.  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4"/>
          <p:cNvGraphicFramePr/>
          <p:nvPr/>
        </p:nvGraphicFramePr>
        <p:xfrm>
          <a:off x="631769" y="3311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{A0B1C817-F990-408E-A138-F9242A98B4B6}</a:tableStyleId>
              </a:tblPr>
              <a:tblGrid>
                <a:gridCol w="1745950"/>
                <a:gridCol w="5914750"/>
              </a:tblGrid>
              <a:tr h="39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Méthode</a:t>
                      </a:r>
                      <a:r>
                        <a:rPr lang="fr-FR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Description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find($id)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Trouver un objet à partir son </a:t>
                      </a:r>
                      <a:r>
                        <a:rPr b="1" i="1" lang="fr-FR" sz="2000" u="none" cap="none" strike="noStrike"/>
                        <a:t>id</a:t>
                      </a:r>
                      <a:endParaRPr b="1" i="1"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findAll()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Trouver tous les objets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findBy()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Trouver plusieurs objets à partir d’un ou plusieurs d’attributs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2000" u="none" cap="none" strike="noStrike"/>
                        <a:t>findOneBy()</a:t>
                      </a:r>
                      <a:endParaRPr b="1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même principe que findBy mais une seule entité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4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48" name="Google Shape;14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74428" y="2100499"/>
            <a:ext cx="8574622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Rôle :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retourne toutes les entités contenue dans la base de données. Le format de retour est un tableau PHP normal (un array).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82525" y="5104675"/>
            <a:ext cx="844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742239" y="4126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{A1AF5E41-05B1-49BA-9EE0-B578CE0D19D6}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solidFill>
                          <a:srgbClr val="9876AA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21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$students</a:t>
                      </a:r>
                      <a:r>
                        <a:rPr lang="fr-FR" sz="21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-FR" sz="21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$this</a:t>
                      </a:r>
                      <a:r>
                        <a:rPr lang="fr-FR" sz="21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fr-FR" sz="21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getDoctrine</a:t>
                      </a:r>
                      <a:r>
                        <a:rPr lang="fr-FR" sz="21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()-&gt;</a:t>
                      </a:r>
                      <a:r>
                        <a:rPr lang="fr-FR" sz="21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getRepository</a:t>
                      </a:r>
                      <a:r>
                        <a:rPr lang="fr-FR" sz="21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(Student::</a:t>
                      </a:r>
                      <a:r>
                        <a:rPr lang="fr-FR" sz="21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fr-FR" sz="21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)-&gt;</a:t>
                      </a:r>
                      <a:r>
                        <a:rPr lang="fr-FR" sz="21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findAll</a:t>
                      </a:r>
                      <a:r>
                        <a:rPr lang="fr-FR" sz="21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fr-FR" sz="21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100" u="none" cap="none" strike="noStrike">
                        <a:solidFill>
                          <a:srgbClr val="CC7832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5"/>
          <p:cNvSpPr/>
          <p:nvPr/>
        </p:nvSpPr>
        <p:spPr>
          <a:xfrm>
            <a:off x="-21837" y="1700300"/>
            <a:ext cx="8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base: </a:t>
            </a:r>
            <a:r>
              <a:rPr b="1" i="1" lang="fr-F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findAll()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206750" y="2100499"/>
            <a:ext cx="84423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Rôle :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retourne l’entité qui correspond à la clé primaire passé en argument. Généralement cette clé est l’id.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82525" y="5104675"/>
            <a:ext cx="844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2940428" y="2471825"/>
            <a:ext cx="38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68" name="Google Shape;168;p6"/>
          <p:cNvGraphicFramePr/>
          <p:nvPr/>
        </p:nvGraphicFramePr>
        <p:xfrm>
          <a:off x="884175" y="3845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{A1AF5E41-05B1-49BA-9EE0-B578CE0D19D6}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rgbClr val="9876AA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9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$student</a:t>
                      </a:r>
                      <a:r>
                        <a:rPr lang="fr-FR" sz="19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-FR" sz="19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$this</a:t>
                      </a:r>
                      <a:r>
                        <a:rPr lang="fr-FR" sz="19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fr-FR" sz="19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getDoctrine</a:t>
                      </a:r>
                      <a:r>
                        <a:rPr lang="fr-FR" sz="19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()-&gt;</a:t>
                      </a:r>
                      <a:r>
                        <a:rPr lang="fr-FR" sz="19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getRepository</a:t>
                      </a:r>
                      <a:r>
                        <a:rPr lang="fr-FR" sz="19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(Student::</a:t>
                      </a:r>
                      <a:r>
                        <a:rPr lang="fr-FR" sz="19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fr-FR" sz="19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)-&gt;</a:t>
                      </a:r>
                      <a:r>
                        <a:rPr lang="fr-FR" sz="19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r>
                        <a:rPr lang="fr-FR" sz="19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-FR" sz="1900" u="none" cap="none" strike="noStrike">
                          <a:solidFill>
                            <a:srgbClr val="6897BB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fr-FR" sz="19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-FR" sz="19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900" u="none" cap="none" strike="noStrike">
                        <a:solidFill>
                          <a:srgbClr val="CC7832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6"/>
          <p:cNvSpPr/>
          <p:nvPr/>
        </p:nvSpPr>
        <p:spPr>
          <a:xfrm>
            <a:off x="-21837" y="1700300"/>
            <a:ext cx="8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base: </a:t>
            </a:r>
            <a:r>
              <a:rPr b="1" i="1" lang="fr-F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find($id)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78" name="Google Shape;17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79" name="Google Shape;1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206750" y="2100500"/>
            <a:ext cx="84801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Rôle: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permet de retourner une liste d'entités, sauf qu'elle est capable d'effectuer un filtre pour ne retourner que les entités correspondant à un ou plusieurs critère(s).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Syntaxe: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82" name="Google Shape;182;p7"/>
          <p:cNvGraphicFramePr/>
          <p:nvPr/>
        </p:nvGraphicFramePr>
        <p:xfrm>
          <a:off x="884250" y="5411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{A1AF5E41-05B1-49BA-9EE0-B578CE0D19D6}</a:tableStyleId>
              </a:tblPr>
              <a:tblGrid>
                <a:gridCol w="7855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7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$student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-FR" sz="17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$this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fr-FR" sz="17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getDoctrine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()-&gt;</a:t>
                      </a:r>
                      <a:r>
                        <a:rPr lang="fr-FR" sz="17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getRepository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(Student::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)-&gt;</a:t>
                      </a:r>
                      <a:r>
                        <a:rPr lang="fr-FR" sz="17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findBy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'lastname' 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 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'foulen'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'firstname' 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 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'ben foulen'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,array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'lastname' 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 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'desc'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fr-FR" sz="1700" u="none" cap="none" strike="noStrike">
                          <a:solidFill>
                            <a:srgbClr val="6897BB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fr-FR" sz="1700" u="none" cap="none" strike="noStrike">
                          <a:solidFill>
                            <a:srgbClr val="6897BB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7"/>
          <p:cNvSpPr/>
          <p:nvPr/>
        </p:nvSpPr>
        <p:spPr>
          <a:xfrm>
            <a:off x="-21837" y="1700300"/>
            <a:ext cx="8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base: </a:t>
            </a:r>
            <a:r>
              <a:rPr b="1" i="1" lang="fr-F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findBy()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7"/>
          <p:cNvGraphicFramePr/>
          <p:nvPr/>
        </p:nvGraphicFramePr>
        <p:xfrm>
          <a:off x="88425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{A1AF5E41-05B1-49BA-9EE0-B578CE0D19D6}</a:tableStyleId>
              </a:tblPr>
              <a:tblGrid>
                <a:gridCol w="7239000"/>
              </a:tblGrid>
              <a:tr h="96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r>
                        <a:rPr lang="fr-FR" sz="15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repository</a:t>
                      </a:r>
                      <a:r>
                        <a:rPr lang="fr-FR" sz="15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fr-FR" sz="15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findBy</a:t>
                      </a:r>
                      <a:r>
                        <a:rPr lang="fr-FR" sz="15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endParaRPr sz="1500" u="none" cap="none" strike="noStrike">
                        <a:solidFill>
                          <a:srgbClr val="A9B7C6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</a:t>
                      </a: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</a:t>
                      </a:r>
                      <a:r>
                        <a:rPr lang="fr-FR" sz="15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$criteria</a:t>
                      </a: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1500" u="none" cap="none" strike="noStrike">
                        <a:solidFill>
                          <a:srgbClr val="CC7832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array </a:t>
                      </a:r>
                      <a:r>
                        <a:rPr lang="fr-FR" sz="15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$orderBy </a:t>
                      </a:r>
                      <a:r>
                        <a:rPr lang="fr-FR" sz="15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null,</a:t>
                      </a:r>
                      <a:endParaRPr sz="1500" u="none" cap="none" strike="noStrike">
                        <a:solidFill>
                          <a:srgbClr val="CC7832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</a:t>
                      </a:r>
                      <a:r>
                        <a:rPr lang="fr-FR" sz="15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$limit </a:t>
                      </a:r>
                      <a:r>
                        <a:rPr lang="fr-FR" sz="15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null,</a:t>
                      </a:r>
                      <a:endParaRPr sz="1500" u="none" cap="none" strike="noStrike">
                        <a:solidFill>
                          <a:srgbClr val="CC7832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    </a:t>
                      </a:r>
                      <a:r>
                        <a:rPr lang="fr-FR" sz="15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$offset </a:t>
                      </a:r>
                      <a:r>
                        <a:rPr lang="fr-FR" sz="15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</a:t>
                      </a:r>
                      <a:r>
                        <a:rPr lang="fr-FR" sz="15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fr-FR" sz="15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7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194" name="Google Shape;1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/>
          <p:nvPr/>
        </p:nvSpPr>
        <p:spPr>
          <a:xfrm>
            <a:off x="206750" y="2100500"/>
            <a:ext cx="84423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Rôle: </a:t>
            </a:r>
            <a:r>
              <a:rPr b="0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Même principe que findBy() mais en retournant une seule entité ce qui élimine automatiquement les paramètres d’ordre de limite et d’offset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Syntaxe: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❏"/>
            </a:pPr>
            <a:r>
              <a:rPr b="1" i="0" lang="fr-F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197" name="Google Shape;197;p8"/>
          <p:cNvGraphicFramePr/>
          <p:nvPr/>
        </p:nvGraphicFramePr>
        <p:xfrm>
          <a:off x="808400" y="471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{A1AF5E41-05B1-49BA-9EE0-B578CE0D19D6}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7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$student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fr-FR" sz="17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$this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-&gt;</a:t>
                      </a:r>
                      <a:r>
                        <a:rPr lang="fr-FR" sz="17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getDoctrine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()-&gt;</a:t>
                      </a:r>
                      <a:r>
                        <a:rPr lang="fr-FR" sz="17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getRepository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(Student::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)-&gt;</a:t>
                      </a:r>
                      <a:r>
                        <a:rPr lang="fr-FR" sz="1700" u="none" cap="none" strike="noStrike">
                          <a:solidFill>
                            <a:srgbClr val="FFC66D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findOneBy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'lastname' 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 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'foulen'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'firstname' 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 </a:t>
                      </a:r>
                      <a:r>
                        <a:rPr lang="fr-FR" sz="1700" u="none" cap="none" strike="noStrike">
                          <a:solidFill>
                            <a:srgbClr val="6A8759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'ben foulen'</a:t>
                      </a:r>
                      <a:r>
                        <a:rPr lang="fr-FR" sz="17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r>
                        <a:rPr lang="fr-FR" sz="17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700" u="none" cap="none" strike="noStrike">
                        <a:solidFill>
                          <a:srgbClr val="CC7832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8"/>
          <p:cNvSpPr/>
          <p:nvPr/>
        </p:nvSpPr>
        <p:spPr>
          <a:xfrm>
            <a:off x="-21837" y="1700300"/>
            <a:ext cx="8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base: </a:t>
            </a:r>
            <a:r>
              <a:rPr b="1" i="1" lang="fr-F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findOneBy()</a:t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8"/>
          <p:cNvGraphicFramePr/>
          <p:nvPr/>
        </p:nvGraphicFramePr>
        <p:xfrm>
          <a:off x="808400" y="371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{A1AF5E41-05B1-49BA-9EE0-B578CE0D19D6}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findOneBy(</a:t>
                      </a:r>
                      <a:r>
                        <a:rPr lang="fr-FR" sz="18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</a:t>
                      </a:r>
                      <a:r>
                        <a:rPr lang="fr-FR" sz="18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$criteria</a:t>
                      </a:r>
                      <a:r>
                        <a:rPr lang="fr-FR" sz="18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array </a:t>
                      </a:r>
                      <a:r>
                        <a:rPr lang="fr-FR" sz="1800" u="none" cap="none" strike="noStrike">
                          <a:solidFill>
                            <a:srgbClr val="9876AA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$orderBy </a:t>
                      </a:r>
                      <a:r>
                        <a:rPr lang="fr-FR" sz="18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fr-FR" sz="1800" u="none" cap="none" strike="noStrike">
                          <a:solidFill>
                            <a:srgbClr val="CC7832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fr-FR" sz="1800" u="none" cap="none" strike="noStrike">
                          <a:solidFill>
                            <a:srgbClr val="A9B7C6"/>
                          </a:solidFill>
                          <a:highlight>
                            <a:srgbClr val="232525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800" u="none" cap="none" strike="noStrike">
                        <a:solidFill>
                          <a:srgbClr val="A9B7C6"/>
                        </a:solidFill>
                        <a:highlight>
                          <a:srgbClr val="232525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8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de base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328150" cy="705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08" name="Google Shape;20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49" cy="137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logo-esprit.png" id="209" name="Google Shape;20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50" y="6237287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/>
          <p:nvPr/>
        </p:nvSpPr>
        <p:spPr>
          <a:xfrm>
            <a:off x="206750" y="2100500"/>
            <a:ext cx="8442300" cy="4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-21837" y="1700300"/>
            <a:ext cx="81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347325" y="224072"/>
            <a:ext cx="8229600" cy="1015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méthodes de récupération magiques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9"/>
          <p:cNvGraphicFramePr/>
          <p:nvPr/>
        </p:nvGraphicFramePr>
        <p:xfrm>
          <a:off x="614000" y="1655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{A0B1C817-F990-408E-A138-F9242A98B4B6}</a:tableStyleId>
              </a:tblPr>
              <a:tblGrid>
                <a:gridCol w="4064550"/>
                <a:gridCol w="4035600"/>
              </a:tblGrid>
              <a:tr h="54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Méthode</a:t>
                      </a:r>
                      <a:r>
                        <a:rPr lang="fr-FR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2000" u="none" cap="none" strike="noStrike"/>
                        <a:t>Description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08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000" u="none" cap="none" strike="noStrike"/>
                        <a:t>findByX($valeur) </a:t>
                      </a:r>
                      <a:r>
                        <a:rPr lang="fr-FR" sz="2000" u="none" cap="none" strike="noStrike"/>
                        <a:t>en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remplaçant X par une propriété 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l’entité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fr-FR" sz="2000" u="sng" cap="none" strike="noStrike"/>
                        <a:t>Exemple</a:t>
                      </a:r>
                      <a:r>
                        <a:rPr lang="fr-FR" sz="2000" u="none" cap="none" strike="noStrike"/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findByDomaine(‘Informatique’)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findByNom(‘Club Info’)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Similaire à findBy() avec un seul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critère, celui du nom de la méthode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1"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75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2000" u="none" cap="none" strike="noStrike"/>
                        <a:t>findOneByX($valeur) </a:t>
                      </a:r>
                      <a:r>
                        <a:rPr lang="fr-FR" sz="2000" u="none" cap="none" strike="noStrike"/>
                        <a:t>en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remplaçant X par une propriété de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l’entité.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2000" u="sng" cap="none" strike="noStrike"/>
                        <a:t>Exemple</a:t>
                      </a:r>
                      <a:r>
                        <a:rPr lang="fr-FR" sz="2000" u="none" cap="none" strike="noStrike"/>
                        <a:t>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findOneByDomaine(‘Gestion’)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Similaire à findOneBy() avec un seul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000" u="none" cap="none" strike="noStrike"/>
                        <a:t>critère, celui du nom de la méthode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asmayari</dc:creator>
</cp:coreProperties>
</file>