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2" roundtripDataSignature="AMtx7mjhgIKDx5k580MicYnc4jW+C1gMC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A62EA21-6076-4B67-8BF0-73BA81E662B2}">
  <a:tblStyle styleId="{0A62EA21-6076-4B67-8BF0-73BA81E662B2}"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DDFB006-792B-41F3-B4D9-64CE6191A594}" styleName="Table_1">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9EFF7"/>
          </a:solidFill>
        </a:fill>
      </a:tcStyle>
    </a:wholeTbl>
    <a:band1H>
      <a:tcTxStyle b="off" i="off"/>
      <a:tcStyle>
        <a:tcBdr/>
        <a:fill>
          <a:solidFill>
            <a:srgbClr val="D0DEEF"/>
          </a:solidFill>
        </a:fill>
      </a:tcStyle>
    </a:band1H>
    <a:band2H>
      <a:tcTxStyle b="off" i="off"/>
      <a:tcStyle>
        <a:tcBdr/>
      </a:tcStyle>
    </a:band2H>
    <a:band1V>
      <a:tcTxStyle b="off" i="off"/>
      <a:tcStyle>
        <a:tcBdr/>
        <a:fill>
          <a:solidFill>
            <a:srgbClr val="D0DEEF"/>
          </a:solidFill>
        </a:fill>
      </a:tcStyle>
    </a:band1V>
    <a:band2V>
      <a:tcTxStyle b="off" i="off"/>
      <a:tcStyle>
        <a:tcBdr/>
      </a:tcStyle>
    </a:band2V>
    <a:lastCol>
      <a:tcTxStyle b="on" i="off">
        <a:font>
          <a:latin typeface="Calibri"/>
          <a:ea typeface="Calibri"/>
          <a:cs typeface="Calibri"/>
        </a:font>
        <a:srgbClr val="FFFFFF"/>
      </a:tcTxStyle>
      <a:tcStyle>
        <a:tcBdr/>
        <a:fill>
          <a:solidFill>
            <a:srgbClr val="5B9BD5"/>
          </a:solidFill>
        </a:fill>
      </a:tcStyle>
    </a:lastCol>
    <a:firstCol>
      <a:tcTxStyle b="on" i="off">
        <a:font>
          <a:latin typeface="Calibri"/>
          <a:ea typeface="Calibri"/>
          <a:cs typeface="Calibri"/>
        </a:font>
        <a:srgbClr val="FFFFFF"/>
      </a:tcTxStyle>
      <a:tcStyle>
        <a:tcBdr/>
        <a:fill>
          <a:solidFill>
            <a:srgbClr val="5B9BD5"/>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5B9BD5"/>
          </a:solidFill>
        </a:fill>
      </a:tcStyle>
    </a:lastRow>
    <a:seCell>
      <a:tcTxStyle b="off" i="off"/>
      <a:tcStyle>
        <a:tcBdr/>
      </a:tcStyle>
    </a:seCell>
    <a:swCell>
      <a:tcTxStyle b="off" i="off"/>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5B9BD5"/>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1392"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4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‹N°›</a:t>
            </a:fld>
            <a:endParaRPr/>
          </a:p>
        </p:txBody>
      </p:sp>
    </p:spTree>
    <p:extLst>
      <p:ext uri="{BB962C8B-B14F-4D97-AF65-F5344CB8AC3E}">
        <p14:creationId xmlns:p14="http://schemas.microsoft.com/office/powerpoint/2010/main" val="38050573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78084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77661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6729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20979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43496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3363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17832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6" name="Google Shape;306;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1413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0" name="Google Shape;320;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07370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 name="Google Shape;334;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911642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4" name="Google Shape;354;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1703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148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0" name="Google Shape;370;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91975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4" name="Google Shape;384;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89394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a:t>Un client envoi une requête HTTP.</a:t>
            </a:r>
            <a:endParaRPr/>
          </a:p>
          <a:p>
            <a:pPr marL="0" lvl="0" indent="0" algn="l" rtl="0">
              <a:spcBef>
                <a:spcPts val="0"/>
              </a:spcBef>
              <a:spcAft>
                <a:spcPts val="0"/>
              </a:spcAft>
              <a:buClr>
                <a:schemeClr val="dk1"/>
              </a:buClr>
              <a:buSzPts val="1100"/>
              <a:buFont typeface="Arial"/>
              <a:buNone/>
            </a:pPr>
            <a:r>
              <a:rPr lang="en-US"/>
              <a:t>2. Chaque requête va exécuter le Front Controller</a:t>
            </a:r>
            <a:endParaRPr/>
          </a:p>
          <a:p>
            <a:pPr marL="0" lvl="0" indent="0" algn="l" rtl="0">
              <a:spcBef>
                <a:spcPts val="0"/>
              </a:spcBef>
              <a:spcAft>
                <a:spcPts val="0"/>
              </a:spcAft>
              <a:buClr>
                <a:schemeClr val="dk1"/>
              </a:buClr>
              <a:buSzPts val="1100"/>
              <a:buFont typeface="Arial"/>
              <a:buNone/>
            </a:pPr>
            <a:r>
              <a:rPr lang="en-US"/>
              <a:t>3. Le front Controller lance Symfony et lui passe les informations de la requête afin</a:t>
            </a:r>
            <a:endParaRPr/>
          </a:p>
          <a:p>
            <a:pPr marL="0" lvl="0" indent="0" algn="l" rtl="0">
              <a:spcBef>
                <a:spcPts val="0"/>
              </a:spcBef>
              <a:spcAft>
                <a:spcPts val="0"/>
              </a:spcAft>
              <a:buClr>
                <a:schemeClr val="dk1"/>
              </a:buClr>
              <a:buSzPts val="1100"/>
              <a:buFont typeface="Arial"/>
              <a:buNone/>
            </a:pPr>
            <a:r>
              <a:rPr lang="en-US"/>
              <a:t>qu’elle soit traité.</a:t>
            </a:r>
            <a:endParaRPr/>
          </a:p>
          <a:p>
            <a:pPr marL="0" lvl="0" indent="0" algn="l" rtl="0">
              <a:spcBef>
                <a:spcPts val="0"/>
              </a:spcBef>
              <a:spcAft>
                <a:spcPts val="0"/>
              </a:spcAft>
              <a:buClr>
                <a:schemeClr val="dk1"/>
              </a:buClr>
              <a:buSzPts val="1100"/>
              <a:buFont typeface="Arial"/>
              <a:buNone/>
            </a:pPr>
            <a:r>
              <a:rPr lang="en-US"/>
              <a:t>4. Symfony utilise les routes et les contrôleurs afin de créer une réponse</a:t>
            </a:r>
            <a:endParaRPr/>
          </a:p>
          <a:p>
            <a:pPr marL="0" lvl="0" indent="0" algn="l" rtl="0">
              <a:spcBef>
                <a:spcPts val="0"/>
              </a:spcBef>
              <a:spcAft>
                <a:spcPts val="0"/>
              </a:spcAft>
              <a:buClr>
                <a:schemeClr val="dk1"/>
              </a:buClr>
              <a:buSzPts val="1100"/>
              <a:buFont typeface="Arial"/>
              <a:buNone/>
            </a:pPr>
            <a:r>
              <a:rPr lang="en-US"/>
              <a:t>5. Symfony retourne une réponse à l’utilisateur.</a:t>
            </a:r>
            <a:endParaRPr/>
          </a:p>
          <a:p>
            <a:pPr marL="0" lvl="0" indent="0" algn="l" rtl="0">
              <a:spcBef>
                <a:spcPts val="0"/>
              </a:spcBef>
              <a:spcAft>
                <a:spcPts val="0"/>
              </a:spcAft>
              <a:buNone/>
            </a:pPr>
            <a:endParaRPr/>
          </a:p>
        </p:txBody>
      </p:sp>
      <p:sp>
        <p:nvSpPr>
          <p:cNvPr id="397" name="Google Shape;397;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78852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1" name="Google Shape;411;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35344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969913650f_0_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5" name="Google Shape;425;g969913650f_0_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45959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969913650f_0_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7" name="Google Shape;437;g969913650f_0_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73491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2" name="Google Shape;452;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0959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969913650f_0_1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4" name="Google Shape;464;g969913650f_0_1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2901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969913650f_0_2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6" name="Google Shape;476;g969913650f_0_2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42073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969913650f_0_1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9" name="Google Shape;489;g969913650f_0_1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4634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91275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2" name="Google Shape;502;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04859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5" name="Google Shape;515;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68918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3" name="Google Shape;533;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16385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3" name="Google Shape;553;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45655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5" name="Google Shape;565;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276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7" name="Google Shape;577;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3479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3058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8873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9290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523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0992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8064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e de titre" type="title">
  <p:cSld name="TITLE">
    <p:spTree>
      <p:nvGrpSpPr>
        <p:cNvPr id="1" name="Shape 15"/>
        <p:cNvGrpSpPr/>
        <p:nvPr/>
      </p:nvGrpSpPr>
      <p:grpSpPr>
        <a:xfrm>
          <a:off x="0" y="0"/>
          <a:ext cx="0" cy="0"/>
          <a:chOff x="0" y="0"/>
          <a:chExt cx="0" cy="0"/>
        </a:xfrm>
      </p:grpSpPr>
      <p:sp>
        <p:nvSpPr>
          <p:cNvPr id="16" name="Google Shape;16;p4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4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4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4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4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Deux contenus" type="twoObj">
  <p:cSld name="TWO_OBJECTS">
    <p:spTree>
      <p:nvGrpSpPr>
        <p:cNvPr id="1" name="Shape 71"/>
        <p:cNvGrpSpPr/>
        <p:nvPr/>
      </p:nvGrpSpPr>
      <p:grpSpPr>
        <a:xfrm>
          <a:off x="0" y="0"/>
          <a:ext cx="0" cy="0"/>
          <a:chOff x="0" y="0"/>
          <a:chExt cx="0" cy="0"/>
        </a:xfrm>
      </p:grpSpPr>
      <p:sp>
        <p:nvSpPr>
          <p:cNvPr id="72" name="Google Shape;72;p5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3" name="Google Shape;73;p5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4" name="Google Shape;74;p5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5" name="Google Shape;75;p5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5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5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re de section" type="secHead">
  <p:cSld name="SECTION_HEADER">
    <p:spTree>
      <p:nvGrpSpPr>
        <p:cNvPr id="1" name="Shape 78"/>
        <p:cNvGrpSpPr/>
        <p:nvPr/>
      </p:nvGrpSpPr>
      <p:grpSpPr>
        <a:xfrm>
          <a:off x="0" y="0"/>
          <a:ext cx="0" cy="0"/>
          <a:chOff x="0" y="0"/>
          <a:chExt cx="0" cy="0"/>
        </a:xfrm>
      </p:grpSpPr>
      <p:sp>
        <p:nvSpPr>
          <p:cNvPr id="79" name="Google Shape;79;p5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5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81" name="Google Shape;81;p5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5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5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re et contenu" type="obj">
  <p:cSld name="OBJECT">
    <p:spTree>
      <p:nvGrpSpPr>
        <p:cNvPr id="1" name="Shape 21"/>
        <p:cNvGrpSpPr/>
        <p:nvPr/>
      </p:nvGrpSpPr>
      <p:grpSpPr>
        <a:xfrm>
          <a:off x="0" y="0"/>
          <a:ext cx="0" cy="0"/>
          <a:chOff x="0" y="0"/>
          <a:chExt cx="0" cy="0"/>
        </a:xfrm>
      </p:grpSpPr>
      <p:sp>
        <p:nvSpPr>
          <p:cNvPr id="22" name="Google Shape;22;p4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4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re vertical et texte" type="vertTitleAndTx">
  <p:cSld name="VERTICAL_TITLE_AND_VERTICAL_TEXT">
    <p:spTree>
      <p:nvGrpSpPr>
        <p:cNvPr id="1" name="Shape 27"/>
        <p:cNvGrpSpPr/>
        <p:nvPr/>
      </p:nvGrpSpPr>
      <p:grpSpPr>
        <a:xfrm>
          <a:off x="0" y="0"/>
          <a:ext cx="0" cy="0"/>
          <a:chOff x="0" y="0"/>
          <a:chExt cx="0" cy="0"/>
        </a:xfrm>
      </p:grpSpPr>
      <p:sp>
        <p:nvSpPr>
          <p:cNvPr id="28" name="Google Shape;28;p49"/>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49"/>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 name="Google Shape;30;p4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re et texte vertical" type="vertTx">
  <p:cSld name="VERTICAL_TEXT">
    <p:spTree>
      <p:nvGrpSpPr>
        <p:cNvPr id="1" name="Shape 33"/>
        <p:cNvGrpSpPr/>
        <p:nvPr/>
      </p:nvGrpSpPr>
      <p:grpSpPr>
        <a:xfrm>
          <a:off x="0" y="0"/>
          <a:ext cx="0" cy="0"/>
          <a:chOff x="0" y="0"/>
          <a:chExt cx="0" cy="0"/>
        </a:xfrm>
      </p:grpSpPr>
      <p:sp>
        <p:nvSpPr>
          <p:cNvPr id="34" name="Google Shape;34;p5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5" name="Google Shape;35;p50"/>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6" name="Google Shape;36;p5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avec légende" type="picTx">
  <p:cSld name="PICTURE_WITH_CAPTION_TEXT">
    <p:spTree>
      <p:nvGrpSpPr>
        <p:cNvPr id="1" name="Shape 39"/>
        <p:cNvGrpSpPr/>
        <p:nvPr/>
      </p:nvGrpSpPr>
      <p:grpSpPr>
        <a:xfrm>
          <a:off x="0" y="0"/>
          <a:ext cx="0" cy="0"/>
          <a:chOff x="0" y="0"/>
          <a:chExt cx="0" cy="0"/>
        </a:xfrm>
      </p:grpSpPr>
      <p:sp>
        <p:nvSpPr>
          <p:cNvPr id="40" name="Google Shape;40;p5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1" name="Google Shape;41;p51"/>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42" name="Google Shape;42;p5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43" name="Google Shape;43;p5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5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5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u avec légende" type="objTx">
  <p:cSld name="OBJECT_WITH_CAPTION_TEXT">
    <p:spTree>
      <p:nvGrpSpPr>
        <p:cNvPr id="1" name="Shape 46"/>
        <p:cNvGrpSpPr/>
        <p:nvPr/>
      </p:nvGrpSpPr>
      <p:grpSpPr>
        <a:xfrm>
          <a:off x="0" y="0"/>
          <a:ext cx="0" cy="0"/>
          <a:chOff x="0" y="0"/>
          <a:chExt cx="0" cy="0"/>
        </a:xfrm>
      </p:grpSpPr>
      <p:sp>
        <p:nvSpPr>
          <p:cNvPr id="47" name="Google Shape;47;p52"/>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8" name="Google Shape;48;p52"/>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49" name="Google Shape;49;p52"/>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0" name="Google Shape;50;p5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5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5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ide" type="blank">
  <p:cSld name="BLANK">
    <p:spTree>
      <p:nvGrpSpPr>
        <p:cNvPr id="1" name="Shape 53"/>
        <p:cNvGrpSpPr/>
        <p:nvPr/>
      </p:nvGrpSpPr>
      <p:grpSpPr>
        <a:xfrm>
          <a:off x="0" y="0"/>
          <a:ext cx="0" cy="0"/>
          <a:chOff x="0" y="0"/>
          <a:chExt cx="0" cy="0"/>
        </a:xfrm>
      </p:grpSpPr>
      <p:sp>
        <p:nvSpPr>
          <p:cNvPr id="54" name="Google Shape;54;p5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5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5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re seul" type="titleOnly">
  <p:cSld name="TITLE_ONLY">
    <p:spTree>
      <p:nvGrpSpPr>
        <p:cNvPr id="1" name="Shape 57"/>
        <p:cNvGrpSpPr/>
        <p:nvPr/>
      </p:nvGrpSpPr>
      <p:grpSpPr>
        <a:xfrm>
          <a:off x="0" y="0"/>
          <a:ext cx="0" cy="0"/>
          <a:chOff x="0" y="0"/>
          <a:chExt cx="0" cy="0"/>
        </a:xfrm>
      </p:grpSpPr>
      <p:sp>
        <p:nvSpPr>
          <p:cNvPr id="58" name="Google Shape;58;p5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9" name="Google Shape;59;p5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5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5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aison" type="twoTxTwoObj">
  <p:cSld name="TWO_OBJECTS_WITH_TEXT">
    <p:spTree>
      <p:nvGrpSpPr>
        <p:cNvPr id="1" name="Shape 62"/>
        <p:cNvGrpSpPr/>
        <p:nvPr/>
      </p:nvGrpSpPr>
      <p:grpSpPr>
        <a:xfrm>
          <a:off x="0" y="0"/>
          <a:ext cx="0" cy="0"/>
          <a:chOff x="0" y="0"/>
          <a:chExt cx="0" cy="0"/>
        </a:xfrm>
      </p:grpSpPr>
      <p:sp>
        <p:nvSpPr>
          <p:cNvPr id="63" name="Google Shape;63;p5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4" name="Google Shape;64;p55"/>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5" name="Google Shape;65;p55"/>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6" name="Google Shape;66;p55"/>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7" name="Google Shape;67;p55"/>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8" name="Google Shape;68;p5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5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5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4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4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4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4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8.png"/><Relationship Id="rId9" Type="http://schemas.openxmlformats.org/officeDocument/2006/relationships/image" Target="../media/image15.png"/></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6.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6.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getcomposer.org/download/"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png"/><Relationship Id="rId7"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6.png"/><Relationship Id="rId10" Type="http://schemas.openxmlformats.org/officeDocument/2006/relationships/image" Target="../media/image32.png"/><Relationship Id="rId4" Type="http://schemas.openxmlformats.org/officeDocument/2006/relationships/image" Target="../media/image8.png"/><Relationship Id="rId9"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8.png"/><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www.lafermeduweb.net/tutorial/symfony-mvc-les-modeles-p34.html"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sp>
        <p:nvSpPr>
          <p:cNvPr id="89" name="Google Shape;89;p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3200"/>
              <a:buNone/>
            </a:pPr>
            <a:endParaRPr>
              <a:solidFill>
                <a:srgbClr val="888888"/>
              </a:solidFill>
            </a:endParaRPr>
          </a:p>
        </p:txBody>
      </p:sp>
      <p:pic>
        <p:nvPicPr>
          <p:cNvPr id="90" name="Google Shape;90;p1"/>
          <p:cNvPicPr preferRelativeResize="0"/>
          <p:nvPr/>
        </p:nvPicPr>
        <p:blipFill rotWithShape="1">
          <a:blip r:embed="rId3">
            <a:alphaModFix/>
          </a:blip>
          <a:srcRect/>
          <a:stretch/>
        </p:blipFill>
        <p:spPr>
          <a:xfrm>
            <a:off x="-136525" y="0"/>
            <a:ext cx="9280525" cy="6858000"/>
          </a:xfrm>
          <a:prstGeom prst="rect">
            <a:avLst/>
          </a:prstGeom>
          <a:noFill/>
          <a:ln>
            <a:noFill/>
          </a:ln>
        </p:spPr>
      </p:pic>
      <p:pic>
        <p:nvPicPr>
          <p:cNvPr id="91" name="Google Shape;91;p1" descr="D:\Esprit2015-2016\présentation\CTI.png"/>
          <p:cNvPicPr preferRelativeResize="0"/>
          <p:nvPr/>
        </p:nvPicPr>
        <p:blipFill rotWithShape="1">
          <a:blip r:embed="rId4">
            <a:alphaModFix/>
          </a:blip>
          <a:srcRect/>
          <a:stretch/>
        </p:blipFill>
        <p:spPr>
          <a:xfrm>
            <a:off x="4738687" y="5411787"/>
            <a:ext cx="1858962" cy="1314450"/>
          </a:xfrm>
          <a:prstGeom prst="rect">
            <a:avLst/>
          </a:prstGeom>
          <a:noFill/>
          <a:ln>
            <a:noFill/>
          </a:ln>
        </p:spPr>
      </p:pic>
      <p:pic>
        <p:nvPicPr>
          <p:cNvPr id="92" name="Google Shape;92;p1" descr="D:\Esprit2015-2016\présentation\CDIO.png"/>
          <p:cNvPicPr preferRelativeResize="0"/>
          <p:nvPr/>
        </p:nvPicPr>
        <p:blipFill rotWithShape="1">
          <a:blip r:embed="rId5">
            <a:alphaModFix/>
          </a:blip>
          <a:srcRect/>
          <a:stretch/>
        </p:blipFill>
        <p:spPr>
          <a:xfrm>
            <a:off x="7110412" y="5715000"/>
            <a:ext cx="1323975" cy="935037"/>
          </a:xfrm>
          <a:prstGeom prst="rect">
            <a:avLst/>
          </a:prstGeom>
          <a:noFill/>
          <a:ln>
            <a:noFill/>
          </a:ln>
        </p:spPr>
      </p:pic>
      <p:pic>
        <p:nvPicPr>
          <p:cNvPr id="93" name="Google Shape;93;p1" descr="D:\esprit 2014\ESPRIT 2014\charte essprit 2014\logo-esprit.png"/>
          <p:cNvPicPr preferRelativeResize="0"/>
          <p:nvPr/>
        </p:nvPicPr>
        <p:blipFill rotWithShape="1">
          <a:blip r:embed="rId6">
            <a:alphaModFix/>
          </a:blip>
          <a:srcRect/>
          <a:stretch/>
        </p:blipFill>
        <p:spPr>
          <a:xfrm>
            <a:off x="-71437" y="142875"/>
            <a:ext cx="3443287" cy="1301750"/>
          </a:xfrm>
          <a:prstGeom prst="rect">
            <a:avLst/>
          </a:prstGeom>
          <a:noFill/>
          <a:ln>
            <a:noFill/>
          </a:ln>
        </p:spPr>
      </p:pic>
      <p:sp>
        <p:nvSpPr>
          <p:cNvPr id="94" name="Google Shape;94;p1"/>
          <p:cNvSpPr txBox="1"/>
          <p:nvPr/>
        </p:nvSpPr>
        <p:spPr>
          <a:xfrm>
            <a:off x="-136525" y="3124200"/>
            <a:ext cx="9280525" cy="1030287"/>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C00000"/>
              </a:buClr>
              <a:buSzPts val="4700"/>
              <a:buFont typeface="Calibri"/>
              <a:buNone/>
            </a:pPr>
            <a:r>
              <a:rPr lang="en-US" sz="4700" b="1" i="0" u="none" strike="noStrike" cap="none">
                <a:solidFill>
                  <a:srgbClr val="C00000"/>
                </a:solidFill>
                <a:latin typeface="Calibri"/>
                <a:ea typeface="Calibri"/>
                <a:cs typeface="Calibri"/>
                <a:sym typeface="Calibri"/>
              </a:rPr>
              <a:t>UP Web</a:t>
            </a:r>
            <a:endParaRPr/>
          </a:p>
        </p:txBody>
      </p:sp>
      <p:pic>
        <p:nvPicPr>
          <p:cNvPr id="95" name="Google Shape;95;p1" descr="C:\Users\faten\Downloads\CGE (1).png"/>
          <p:cNvPicPr preferRelativeResize="0"/>
          <p:nvPr/>
        </p:nvPicPr>
        <p:blipFill rotWithShape="1">
          <a:blip r:embed="rId7">
            <a:alphaModFix/>
          </a:blip>
          <a:srcRect/>
          <a:stretch/>
        </p:blipFill>
        <p:spPr>
          <a:xfrm>
            <a:off x="2974975" y="5994400"/>
            <a:ext cx="1177925" cy="458787"/>
          </a:xfrm>
          <a:prstGeom prst="rect">
            <a:avLst/>
          </a:prstGeom>
          <a:noFill/>
          <a:ln>
            <a:noFill/>
          </a:ln>
        </p:spPr>
      </p:pic>
      <p:sp>
        <p:nvSpPr>
          <p:cNvPr id="96" name="Google Shape;96;p1"/>
          <p:cNvSpPr txBox="1"/>
          <p:nvPr/>
        </p:nvSpPr>
        <p:spPr>
          <a:xfrm>
            <a:off x="1143000" y="1885950"/>
            <a:ext cx="6781800" cy="175418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600"/>
              <a:buFont typeface="Calibri"/>
              <a:buNone/>
            </a:pPr>
            <a:r>
              <a:rPr lang="en-US" sz="3600" b="1" i="0" u="none" strike="noStrike" cap="none">
                <a:solidFill>
                  <a:schemeClr val="dk1"/>
                </a:solidFill>
                <a:latin typeface="Calibri"/>
                <a:ea typeface="Calibri"/>
                <a:cs typeface="Calibri"/>
                <a:sym typeface="Calibri"/>
              </a:rPr>
              <a:t>Introduction au Framework Symfony</a:t>
            </a:r>
            <a:endParaRPr/>
          </a:p>
          <a:p>
            <a:pPr marL="0" marR="0" lvl="0" indent="0" algn="l" rtl="0">
              <a:lnSpc>
                <a:spcPct val="100000"/>
              </a:lnSpc>
              <a:spcBef>
                <a:spcPts val="0"/>
              </a:spcBef>
              <a:spcAft>
                <a:spcPts val="0"/>
              </a:spcAft>
              <a:buNone/>
            </a:pPr>
            <a:endParaRPr sz="3600" b="1" i="0" u="none">
              <a:solidFill>
                <a:schemeClr val="dk1"/>
              </a:solidFill>
              <a:latin typeface="Calibri"/>
              <a:ea typeface="Calibri"/>
              <a:cs typeface="Calibri"/>
              <a:sym typeface="Calibri"/>
            </a:endParaRPr>
          </a:p>
        </p:txBody>
      </p:sp>
      <p:pic>
        <p:nvPicPr>
          <p:cNvPr id="97" name="Google Shape;97;p1" descr="D:\esprit 2014\ESPRIT 2014\charte essprit 2014\render\support final\triangle.png"/>
          <p:cNvPicPr preferRelativeResize="0"/>
          <p:nvPr/>
        </p:nvPicPr>
        <p:blipFill rotWithShape="1">
          <a:blip r:embed="rId8">
            <a:alphaModFix/>
          </a:blip>
          <a:srcRect/>
          <a:stretch/>
        </p:blipFill>
        <p:spPr>
          <a:xfrm>
            <a:off x="5213350" y="0"/>
            <a:ext cx="3978275" cy="2344737"/>
          </a:xfrm>
          <a:prstGeom prst="rect">
            <a:avLst/>
          </a:prstGeom>
          <a:noFill/>
          <a:ln>
            <a:noFill/>
          </a:ln>
        </p:spPr>
      </p:pic>
      <p:pic>
        <p:nvPicPr>
          <p:cNvPr id="98" name="Google Shape;98;p1"/>
          <p:cNvPicPr preferRelativeResize="0"/>
          <p:nvPr/>
        </p:nvPicPr>
        <p:blipFill rotWithShape="1">
          <a:blip r:embed="rId9">
            <a:alphaModFix/>
          </a:blip>
          <a:srcRect/>
          <a:stretch/>
        </p:blipFill>
        <p:spPr>
          <a:xfrm>
            <a:off x="438150" y="5707062"/>
            <a:ext cx="1943100" cy="876300"/>
          </a:xfrm>
          <a:prstGeom prst="rect">
            <a:avLst/>
          </a:prstGeom>
          <a:noFill/>
          <a:ln>
            <a:noFill/>
          </a:ln>
        </p:spPr>
      </p:pic>
      <p:sp>
        <p:nvSpPr>
          <p:cNvPr id="99" name="Google Shape;99;p1"/>
          <p:cNvSpPr txBox="1"/>
          <p:nvPr/>
        </p:nvSpPr>
        <p:spPr>
          <a:xfrm>
            <a:off x="1143000" y="5105400"/>
            <a:ext cx="6781800" cy="36988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Calibri"/>
              <a:buNone/>
            </a:pPr>
            <a:r>
              <a:rPr lang="en-US" sz="1800" b="1" i="0" u="none">
                <a:solidFill>
                  <a:schemeClr val="dk1"/>
                </a:solidFill>
                <a:latin typeface="Calibri"/>
                <a:ea typeface="Calibri"/>
                <a:cs typeface="Calibri"/>
                <a:sym typeface="Calibri"/>
              </a:rPr>
              <a:t>AU: 2020/2021</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pic>
        <p:nvPicPr>
          <p:cNvPr id="220" name="Google Shape;220;p16"/>
          <p:cNvPicPr preferRelativeResize="0"/>
          <p:nvPr/>
        </p:nvPicPr>
        <p:blipFill rotWithShape="1">
          <a:blip r:embed="rId3">
            <a:alphaModFix/>
          </a:blip>
          <a:srcRect/>
          <a:stretch/>
        </p:blipFill>
        <p:spPr>
          <a:xfrm>
            <a:off x="-160337" y="0"/>
            <a:ext cx="9328150" cy="7056437"/>
          </a:xfrm>
          <a:prstGeom prst="rect">
            <a:avLst/>
          </a:prstGeom>
          <a:noFill/>
          <a:ln>
            <a:noFill/>
          </a:ln>
        </p:spPr>
      </p:pic>
      <p:pic>
        <p:nvPicPr>
          <p:cNvPr id="221" name="Google Shape;221;p16" descr="D:\esprit 2014\ESPRIT 2014\charte essprit 2014\logo-esprit.png"/>
          <p:cNvPicPr preferRelativeResize="0"/>
          <p:nvPr/>
        </p:nvPicPr>
        <p:blipFill rotWithShape="1">
          <a:blip r:embed="rId4">
            <a:alphaModFix/>
          </a:blip>
          <a:srcRect/>
          <a:stretch/>
        </p:blipFill>
        <p:spPr>
          <a:xfrm>
            <a:off x="184150" y="6237287"/>
            <a:ext cx="1143000" cy="431800"/>
          </a:xfrm>
          <a:prstGeom prst="rect">
            <a:avLst/>
          </a:prstGeom>
          <a:noFill/>
          <a:ln>
            <a:noFill/>
          </a:ln>
        </p:spPr>
      </p:pic>
      <p:sp>
        <p:nvSpPr>
          <p:cNvPr id="222" name="Google Shape;222;p16"/>
          <p:cNvSpPr txBox="1"/>
          <p:nvPr/>
        </p:nvSpPr>
        <p:spPr>
          <a:xfrm>
            <a:off x="-1331912" y="-184150"/>
            <a:ext cx="7886700" cy="13255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23" name="Google Shape;223;p16"/>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10</a:t>
            </a:fld>
            <a:endParaRPr/>
          </a:p>
        </p:txBody>
      </p:sp>
      <p:pic>
        <p:nvPicPr>
          <p:cNvPr id="224" name="Google Shape;224;p16"/>
          <p:cNvPicPr preferRelativeResize="0"/>
          <p:nvPr/>
        </p:nvPicPr>
        <p:blipFill rotWithShape="1">
          <a:blip r:embed="rId5">
            <a:alphaModFix/>
          </a:blip>
          <a:srcRect/>
          <a:stretch/>
        </p:blipFill>
        <p:spPr>
          <a:xfrm>
            <a:off x="858837" y="2073275"/>
            <a:ext cx="7145337" cy="3998912"/>
          </a:xfrm>
          <a:prstGeom prst="rect">
            <a:avLst/>
          </a:prstGeom>
          <a:noFill/>
          <a:ln>
            <a:noFill/>
          </a:ln>
        </p:spPr>
      </p:pic>
      <p:pic>
        <p:nvPicPr>
          <p:cNvPr id="225" name="Google Shape;225;p16" descr="D:\esprit 2014\ESPRIT 2014\charte essprit 2014\render\support final\triangle.png"/>
          <p:cNvPicPr preferRelativeResize="0"/>
          <p:nvPr/>
        </p:nvPicPr>
        <p:blipFill rotWithShape="1">
          <a:blip r:embed="rId6">
            <a:alphaModFix/>
          </a:blip>
          <a:srcRect/>
          <a:stretch/>
        </p:blipFill>
        <p:spPr>
          <a:xfrm>
            <a:off x="7143750" y="0"/>
            <a:ext cx="2000250" cy="1376362"/>
          </a:xfrm>
          <a:prstGeom prst="rect">
            <a:avLst/>
          </a:prstGeom>
          <a:noFill/>
          <a:ln>
            <a:noFill/>
          </a:ln>
        </p:spPr>
      </p:pic>
      <p:sp>
        <p:nvSpPr>
          <p:cNvPr id="226" name="Google Shape;226;p16"/>
          <p:cNvSpPr txBox="1"/>
          <p:nvPr/>
        </p:nvSpPr>
        <p:spPr>
          <a:xfrm>
            <a:off x="457200" y="115887"/>
            <a:ext cx="8229600" cy="1143000"/>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Pourquoi utiliser un Framewok?</a:t>
            </a:r>
            <a:endParaRPr/>
          </a:p>
        </p:txBody>
      </p:sp>
      <p:sp>
        <p:nvSpPr>
          <p:cNvPr id="227" name="Google Shape;227;p16"/>
          <p:cNvSpPr txBox="1">
            <a:spLocks noGrp="1"/>
          </p:cNvSpPr>
          <p:nvPr>
            <p:ph type="body" idx="1"/>
          </p:nvPr>
        </p:nvSpPr>
        <p:spPr>
          <a:xfrm>
            <a:off x="271462" y="1500187"/>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100"/>
              <a:buFont typeface="Noto Sans Symbols"/>
              <a:buChar char="⮚"/>
            </a:pPr>
            <a:r>
              <a:rPr lang="en-US" sz="2100" b="1" i="0" u="none">
                <a:solidFill>
                  <a:schemeClr val="dk1"/>
                </a:solidFill>
                <a:latin typeface="Calibri"/>
                <a:ea typeface="Calibri"/>
                <a:cs typeface="Calibri"/>
                <a:sym typeface="Calibri"/>
              </a:rPr>
              <a:t>Soutenue par la communauté</a:t>
            </a:r>
            <a:r>
              <a:rPr lang="en-US" sz="2100" b="0" i="0" u="none">
                <a:solidFill>
                  <a:schemeClr val="dk1"/>
                </a:solidFill>
                <a:latin typeface="Calibri"/>
                <a:ea typeface="Calibri"/>
                <a:cs typeface="Calibri"/>
                <a:sym typeface="Calibri"/>
              </a:rPr>
              <a:t> : Les </a:t>
            </a:r>
            <a:r>
              <a:rPr lang="en-US" sz="2100" b="0" i="1" u="none">
                <a:solidFill>
                  <a:schemeClr val="dk1"/>
                </a:solidFill>
                <a:latin typeface="Calibri"/>
                <a:ea typeface="Calibri"/>
                <a:cs typeface="Calibri"/>
                <a:sym typeface="Calibri"/>
              </a:rPr>
              <a:t>frameworks</a:t>
            </a:r>
            <a:r>
              <a:rPr lang="en-US" sz="2100" b="0" i="0" u="none">
                <a:solidFill>
                  <a:schemeClr val="dk1"/>
                </a:solidFill>
                <a:latin typeface="Calibri"/>
                <a:ea typeface="Calibri"/>
                <a:cs typeface="Calibri"/>
                <a:sym typeface="Calibri"/>
              </a:rPr>
              <a:t> ont des forums, des listes de diffusion et des canaux </a:t>
            </a:r>
            <a:r>
              <a:rPr lang="en-US" sz="2100" b="0" i="1" u="none">
                <a:solidFill>
                  <a:schemeClr val="dk1"/>
                </a:solidFill>
                <a:latin typeface="Calibri"/>
                <a:ea typeface="Calibri"/>
                <a:cs typeface="Calibri"/>
                <a:sym typeface="Calibri"/>
              </a:rPr>
              <a:t>IRC (Internet Realy Chat) </a:t>
            </a:r>
            <a:r>
              <a:rPr lang="en-US" sz="2100" b="0" i="0" u="none">
                <a:solidFill>
                  <a:schemeClr val="dk1"/>
                </a:solidFill>
                <a:latin typeface="Calibri"/>
                <a:ea typeface="Calibri"/>
                <a:cs typeface="Calibri"/>
                <a:sym typeface="Calibri"/>
              </a:rPr>
              <a:t> pour les soutenir</a:t>
            </a:r>
            <a:endParaRPr/>
          </a:p>
          <a:p>
            <a:pPr marL="342900" marR="0" lvl="0" indent="-342900" algn="l" rtl="0">
              <a:lnSpc>
                <a:spcPct val="100000"/>
              </a:lnSpc>
              <a:spcBef>
                <a:spcPts val="420"/>
              </a:spcBef>
              <a:spcAft>
                <a:spcPts val="0"/>
              </a:spcAft>
              <a:buClr>
                <a:schemeClr val="dk1"/>
              </a:buClr>
              <a:buSzPts val="2100"/>
              <a:buFont typeface="Arial"/>
              <a:buNone/>
            </a:pPr>
            <a:endParaRPr sz="2100" b="0" i="0" u="none">
              <a:solidFill>
                <a:schemeClr val="dk1"/>
              </a:solidFill>
              <a:latin typeface="Calibri"/>
              <a:ea typeface="Calibri"/>
              <a:cs typeface="Calibri"/>
              <a:sym typeface="Calibri"/>
            </a:endParaRPr>
          </a:p>
          <a:p>
            <a:pPr marL="342900" marR="0" lvl="0" indent="-342900" algn="l" rtl="0">
              <a:lnSpc>
                <a:spcPct val="100000"/>
              </a:lnSpc>
              <a:spcBef>
                <a:spcPts val="420"/>
              </a:spcBef>
              <a:spcAft>
                <a:spcPts val="0"/>
              </a:spcAft>
              <a:buClr>
                <a:schemeClr val="dk1"/>
              </a:buClr>
              <a:buSzPts val="2100"/>
              <a:buFont typeface="Noto Sans Symbols"/>
              <a:buChar char="⮚"/>
            </a:pPr>
            <a:r>
              <a:rPr lang="en-US" sz="2100" b="1" i="0" u="none">
                <a:solidFill>
                  <a:schemeClr val="dk1"/>
                </a:solidFill>
                <a:latin typeface="Calibri"/>
                <a:ea typeface="Calibri"/>
                <a:cs typeface="Calibri"/>
                <a:sym typeface="Calibri"/>
              </a:rPr>
              <a:t>Plugins et modules</a:t>
            </a:r>
            <a:r>
              <a:rPr lang="en-US" sz="2100" b="0" i="0" u="none">
                <a:solidFill>
                  <a:schemeClr val="dk1"/>
                </a:solidFill>
                <a:latin typeface="Calibri"/>
                <a:ea typeface="Calibri"/>
                <a:cs typeface="Calibri"/>
                <a:sym typeface="Calibri"/>
              </a:rPr>
              <a:t> : </a:t>
            </a:r>
            <a:r>
              <a:rPr lang="en-US" sz="2100" b="1" i="0" u="none">
                <a:solidFill>
                  <a:schemeClr val="dk1"/>
                </a:solidFill>
                <a:latin typeface="Calibri"/>
                <a:ea typeface="Calibri"/>
                <a:cs typeface="Calibri"/>
                <a:sym typeface="Calibri"/>
              </a:rPr>
              <a:t>Un bon nombre de membres de la communauté développent des plugins et des modules</a:t>
            </a:r>
            <a:r>
              <a:rPr lang="en-US" sz="2100" b="0" i="0" u="none">
                <a:solidFill>
                  <a:schemeClr val="dk1"/>
                </a:solidFill>
                <a:latin typeface="Calibri"/>
                <a:ea typeface="Calibri"/>
                <a:cs typeface="Calibri"/>
                <a:sym typeface="Calibri"/>
              </a:rPr>
              <a:t> que vous pouvez télécharger et utiliser dans votre application</a:t>
            </a:r>
            <a:endParaRPr/>
          </a:p>
          <a:p>
            <a:pPr marL="342900" marR="0" lvl="0" indent="-209550" algn="l" rtl="0">
              <a:lnSpc>
                <a:spcPct val="100000"/>
              </a:lnSpc>
              <a:spcBef>
                <a:spcPts val="420"/>
              </a:spcBef>
              <a:spcAft>
                <a:spcPts val="0"/>
              </a:spcAft>
              <a:buClr>
                <a:schemeClr val="dk1"/>
              </a:buClr>
              <a:buSzPts val="2100"/>
              <a:buFont typeface="Noto Sans Symbols"/>
              <a:buNone/>
            </a:pPr>
            <a:endParaRPr sz="2100" b="1" i="0" u="none">
              <a:solidFill>
                <a:schemeClr val="dk1"/>
              </a:solidFill>
              <a:latin typeface="Calibri"/>
              <a:ea typeface="Calibri"/>
              <a:cs typeface="Calibri"/>
              <a:sym typeface="Calibri"/>
            </a:endParaRPr>
          </a:p>
          <a:p>
            <a:pPr marL="342900" marR="0" lvl="0" indent="-342900" algn="l" rtl="0">
              <a:lnSpc>
                <a:spcPct val="100000"/>
              </a:lnSpc>
              <a:spcBef>
                <a:spcPts val="420"/>
              </a:spcBef>
              <a:spcAft>
                <a:spcPts val="0"/>
              </a:spcAft>
              <a:buClr>
                <a:schemeClr val="dk1"/>
              </a:buClr>
              <a:buSzPts val="2100"/>
              <a:buFont typeface="Noto Sans Symbols"/>
              <a:buChar char="⮚"/>
            </a:pPr>
            <a:r>
              <a:rPr lang="en-US" sz="2100" b="1" i="0" u="none">
                <a:solidFill>
                  <a:schemeClr val="dk1"/>
                </a:solidFill>
                <a:latin typeface="Calibri"/>
                <a:ea typeface="Calibri"/>
                <a:cs typeface="Calibri"/>
                <a:sym typeface="Calibri"/>
              </a:rPr>
              <a:t>Règles de codage stricts</a:t>
            </a:r>
            <a:r>
              <a:rPr lang="en-US" sz="2100" b="0" i="0" u="none">
                <a:solidFill>
                  <a:schemeClr val="dk1"/>
                </a:solidFill>
                <a:latin typeface="Calibri"/>
                <a:ea typeface="Calibri"/>
                <a:cs typeface="Calibri"/>
                <a:sym typeface="Calibri"/>
              </a:rPr>
              <a:t> : La plupart des </a:t>
            </a:r>
            <a:r>
              <a:rPr lang="en-US" sz="2100" b="0" i="1" u="none">
                <a:solidFill>
                  <a:schemeClr val="dk1"/>
                </a:solidFill>
                <a:latin typeface="Calibri"/>
                <a:ea typeface="Calibri"/>
                <a:cs typeface="Calibri"/>
                <a:sym typeface="Calibri"/>
              </a:rPr>
              <a:t>frameworks</a:t>
            </a:r>
            <a:r>
              <a:rPr lang="en-US" sz="2100" b="0" i="0" u="none">
                <a:solidFill>
                  <a:schemeClr val="dk1"/>
                </a:solidFill>
                <a:latin typeface="Calibri"/>
                <a:ea typeface="Calibri"/>
                <a:cs typeface="Calibri"/>
                <a:sym typeface="Calibri"/>
              </a:rPr>
              <a:t> vous forcent à suivre des principes de codage, notamment le modèle MVC </a:t>
            </a:r>
            <a:endParaRPr/>
          </a:p>
          <a:p>
            <a:pPr marL="342900" marR="0" lvl="0" indent="-209550" algn="l" rtl="0">
              <a:spcBef>
                <a:spcPts val="420"/>
              </a:spcBef>
              <a:spcAft>
                <a:spcPts val="0"/>
              </a:spcAft>
              <a:buClr>
                <a:schemeClr val="dk1"/>
              </a:buClr>
              <a:buSzPts val="2100"/>
              <a:buFont typeface="Arial"/>
              <a:buNone/>
            </a:pPr>
            <a:endParaRPr sz="2100" b="0" i="0" u="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pic>
        <p:nvPicPr>
          <p:cNvPr id="233" name="Google Shape;233;p18"/>
          <p:cNvPicPr preferRelativeResize="0"/>
          <p:nvPr/>
        </p:nvPicPr>
        <p:blipFill rotWithShape="1">
          <a:blip r:embed="rId3">
            <a:alphaModFix/>
          </a:blip>
          <a:srcRect/>
          <a:stretch/>
        </p:blipFill>
        <p:spPr>
          <a:xfrm>
            <a:off x="-160337" y="0"/>
            <a:ext cx="9328150" cy="7056437"/>
          </a:xfrm>
          <a:prstGeom prst="rect">
            <a:avLst/>
          </a:prstGeom>
          <a:noFill/>
          <a:ln>
            <a:noFill/>
          </a:ln>
        </p:spPr>
      </p:pic>
      <p:pic>
        <p:nvPicPr>
          <p:cNvPr id="234" name="Google Shape;234;p18" descr="D:\esprit 2014\ESPRIT 2014\charte essprit 2014\logo-esprit.png"/>
          <p:cNvPicPr preferRelativeResize="0"/>
          <p:nvPr/>
        </p:nvPicPr>
        <p:blipFill rotWithShape="1">
          <a:blip r:embed="rId4">
            <a:alphaModFix/>
          </a:blip>
          <a:srcRect/>
          <a:stretch/>
        </p:blipFill>
        <p:spPr>
          <a:xfrm>
            <a:off x="0" y="6511925"/>
            <a:ext cx="1143000" cy="431800"/>
          </a:xfrm>
          <a:prstGeom prst="rect">
            <a:avLst/>
          </a:prstGeom>
          <a:noFill/>
          <a:ln>
            <a:noFill/>
          </a:ln>
        </p:spPr>
      </p:pic>
      <p:sp>
        <p:nvSpPr>
          <p:cNvPr id="235" name="Google Shape;235;p18"/>
          <p:cNvSpPr txBox="1"/>
          <p:nvPr/>
        </p:nvSpPr>
        <p:spPr>
          <a:xfrm>
            <a:off x="-1331912" y="-184150"/>
            <a:ext cx="7886700" cy="13255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36" name="Google Shape;236;p18"/>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11</a:t>
            </a:fld>
            <a:endParaRPr/>
          </a:p>
        </p:txBody>
      </p:sp>
      <p:pic>
        <p:nvPicPr>
          <p:cNvPr id="237" name="Google Shape;237;p18"/>
          <p:cNvPicPr preferRelativeResize="0"/>
          <p:nvPr/>
        </p:nvPicPr>
        <p:blipFill rotWithShape="1">
          <a:blip r:embed="rId5">
            <a:alphaModFix/>
          </a:blip>
          <a:srcRect/>
          <a:stretch/>
        </p:blipFill>
        <p:spPr>
          <a:xfrm>
            <a:off x="858837" y="2073275"/>
            <a:ext cx="7145337" cy="3998912"/>
          </a:xfrm>
          <a:prstGeom prst="rect">
            <a:avLst/>
          </a:prstGeom>
          <a:noFill/>
          <a:ln>
            <a:noFill/>
          </a:ln>
        </p:spPr>
      </p:pic>
      <p:pic>
        <p:nvPicPr>
          <p:cNvPr id="238" name="Google Shape;238;p18" descr="D:\esprit 2014\ESPRIT 2014\charte essprit 2014\render\support final\triangle.png"/>
          <p:cNvPicPr preferRelativeResize="0"/>
          <p:nvPr/>
        </p:nvPicPr>
        <p:blipFill rotWithShape="1">
          <a:blip r:embed="rId6">
            <a:alphaModFix/>
          </a:blip>
          <a:srcRect/>
          <a:stretch/>
        </p:blipFill>
        <p:spPr>
          <a:xfrm>
            <a:off x="7143750" y="0"/>
            <a:ext cx="2000250" cy="1376362"/>
          </a:xfrm>
          <a:prstGeom prst="rect">
            <a:avLst/>
          </a:prstGeom>
          <a:noFill/>
          <a:ln>
            <a:noFill/>
          </a:ln>
        </p:spPr>
      </p:pic>
      <p:sp>
        <p:nvSpPr>
          <p:cNvPr id="239" name="Google Shape;239;p18"/>
          <p:cNvSpPr txBox="1"/>
          <p:nvPr/>
        </p:nvSpPr>
        <p:spPr>
          <a:xfrm>
            <a:off x="404812" y="1416050"/>
            <a:ext cx="8072437" cy="52625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100"/>
              <a:buFont typeface="Arial"/>
              <a:buNone/>
            </a:pPr>
            <a:endParaRPr sz="2100" b="0" i="0" u="none">
              <a:solidFill>
                <a:schemeClr val="dk1"/>
              </a:solidFill>
              <a:latin typeface="Calibri"/>
              <a:ea typeface="Calibri"/>
              <a:cs typeface="Calibri"/>
              <a:sym typeface="Calibri"/>
            </a:endParaRPr>
          </a:p>
          <a:p>
            <a:pPr marL="0" marR="0" lvl="0" indent="-133350" algn="l" rtl="0">
              <a:lnSpc>
                <a:spcPct val="100000"/>
              </a:lnSpc>
              <a:spcBef>
                <a:spcPts val="0"/>
              </a:spcBef>
              <a:spcAft>
                <a:spcPts val="0"/>
              </a:spcAft>
              <a:buClr>
                <a:schemeClr val="dk1"/>
              </a:buClr>
              <a:buSzPts val="2100"/>
              <a:buFont typeface="Noto Sans Symbols"/>
              <a:buChar char="⮚"/>
            </a:pPr>
            <a:r>
              <a:rPr lang="en-US" sz="2100" b="1" i="0" u="none">
                <a:solidFill>
                  <a:schemeClr val="dk1"/>
                </a:solidFill>
                <a:latin typeface="Calibri"/>
                <a:ea typeface="Calibri"/>
                <a:cs typeface="Calibri"/>
                <a:sym typeface="Calibri"/>
              </a:rPr>
              <a:t>Taille des projets</a:t>
            </a:r>
            <a:r>
              <a:rPr lang="en-US" sz="2100" b="0" i="0" u="none">
                <a:solidFill>
                  <a:schemeClr val="dk1"/>
                </a:solidFill>
                <a:latin typeface="Calibri"/>
                <a:ea typeface="Calibri"/>
                <a:cs typeface="Calibri"/>
                <a:sym typeface="Calibri"/>
              </a:rPr>
              <a:t> : les petits projets peuvent être développer avec un framework ultralight</a:t>
            </a:r>
            <a:endParaRPr/>
          </a:p>
          <a:p>
            <a:pPr marL="0" marR="0" lvl="0" indent="0" algn="l" rtl="0">
              <a:lnSpc>
                <a:spcPct val="100000"/>
              </a:lnSpc>
              <a:spcBef>
                <a:spcPts val="0"/>
              </a:spcBef>
              <a:spcAft>
                <a:spcPts val="0"/>
              </a:spcAft>
              <a:buClr>
                <a:schemeClr val="dk1"/>
              </a:buClr>
              <a:buSzPts val="2100"/>
              <a:buFont typeface="Arial"/>
              <a:buNone/>
            </a:pPr>
            <a:endParaRPr sz="2100" b="0" i="0" u="none">
              <a:solidFill>
                <a:schemeClr val="dk1"/>
              </a:solidFill>
              <a:latin typeface="Calibri"/>
              <a:ea typeface="Calibri"/>
              <a:cs typeface="Calibri"/>
              <a:sym typeface="Calibri"/>
            </a:endParaRPr>
          </a:p>
          <a:p>
            <a:pPr marL="0" marR="0" lvl="0" indent="-133350" algn="l" rtl="0">
              <a:lnSpc>
                <a:spcPct val="100000"/>
              </a:lnSpc>
              <a:spcBef>
                <a:spcPts val="0"/>
              </a:spcBef>
              <a:spcAft>
                <a:spcPts val="0"/>
              </a:spcAft>
              <a:buClr>
                <a:schemeClr val="dk1"/>
              </a:buClr>
              <a:buSzPts val="2100"/>
              <a:buFont typeface="Noto Sans Symbols"/>
              <a:buChar char="⮚"/>
            </a:pPr>
            <a:r>
              <a:rPr lang="en-US" sz="2100" b="1" i="0" u="none">
                <a:solidFill>
                  <a:schemeClr val="dk1"/>
                </a:solidFill>
                <a:latin typeface="Calibri"/>
                <a:ea typeface="Calibri"/>
                <a:cs typeface="Calibri"/>
                <a:sym typeface="Calibri"/>
              </a:rPr>
              <a:t>Documentation</a:t>
            </a:r>
            <a:r>
              <a:rPr lang="en-US" sz="2100" b="0" i="0" u="none">
                <a:solidFill>
                  <a:schemeClr val="dk1"/>
                </a:solidFill>
                <a:latin typeface="Calibri"/>
                <a:ea typeface="Calibri"/>
                <a:cs typeface="Calibri"/>
                <a:sym typeface="Calibri"/>
              </a:rPr>
              <a:t> : une documentation complète est un réel plus !</a:t>
            </a:r>
            <a:endParaRPr/>
          </a:p>
          <a:p>
            <a:pPr marL="0" marR="0" lvl="0" indent="0" algn="l" rtl="0">
              <a:lnSpc>
                <a:spcPct val="100000"/>
              </a:lnSpc>
              <a:spcBef>
                <a:spcPts val="0"/>
              </a:spcBef>
              <a:spcAft>
                <a:spcPts val="0"/>
              </a:spcAft>
              <a:buClr>
                <a:schemeClr val="dk1"/>
              </a:buClr>
              <a:buSzPts val="2100"/>
              <a:buFont typeface="Arial"/>
              <a:buNone/>
            </a:pPr>
            <a:endParaRPr sz="2100" b="0" i="0" u="none">
              <a:solidFill>
                <a:schemeClr val="dk1"/>
              </a:solidFill>
              <a:latin typeface="Calibri"/>
              <a:ea typeface="Calibri"/>
              <a:cs typeface="Calibri"/>
              <a:sym typeface="Calibri"/>
            </a:endParaRPr>
          </a:p>
          <a:p>
            <a:pPr marL="0" marR="0" lvl="0" indent="-133350" algn="l" rtl="0">
              <a:lnSpc>
                <a:spcPct val="100000"/>
              </a:lnSpc>
              <a:spcBef>
                <a:spcPts val="0"/>
              </a:spcBef>
              <a:spcAft>
                <a:spcPts val="0"/>
              </a:spcAft>
              <a:buClr>
                <a:schemeClr val="dk1"/>
              </a:buClr>
              <a:buSzPts val="2100"/>
              <a:buFont typeface="Noto Sans Symbols"/>
              <a:buChar char="⮚"/>
            </a:pPr>
            <a:r>
              <a:rPr lang="en-US" sz="2100" b="1" i="0" u="none">
                <a:solidFill>
                  <a:schemeClr val="dk1"/>
                </a:solidFill>
                <a:latin typeface="Calibri"/>
                <a:ea typeface="Calibri"/>
                <a:cs typeface="Calibri"/>
                <a:sym typeface="Calibri"/>
              </a:rPr>
              <a:t>Performance</a:t>
            </a:r>
            <a:r>
              <a:rPr lang="en-US" sz="2100" b="0" i="0" u="none">
                <a:solidFill>
                  <a:schemeClr val="dk1"/>
                </a:solidFill>
                <a:latin typeface="Calibri"/>
                <a:ea typeface="Calibri"/>
                <a:cs typeface="Calibri"/>
                <a:sym typeface="Calibri"/>
              </a:rPr>
              <a:t> : certaines frameworks sont trop gourmands. Même le moindre « Hello World » peut nécessiter l’appel à plus de 100 fichiers différents</a:t>
            </a:r>
            <a:endParaRPr/>
          </a:p>
          <a:p>
            <a:pPr marL="0" marR="0" lvl="0" indent="0" algn="l" rtl="0">
              <a:lnSpc>
                <a:spcPct val="100000"/>
              </a:lnSpc>
              <a:spcBef>
                <a:spcPts val="0"/>
              </a:spcBef>
              <a:spcAft>
                <a:spcPts val="0"/>
              </a:spcAft>
              <a:buClr>
                <a:schemeClr val="dk1"/>
              </a:buClr>
              <a:buSzPts val="2100"/>
              <a:buFont typeface="Arial"/>
              <a:buNone/>
            </a:pPr>
            <a:endParaRPr sz="2100" b="0" i="0" u="none">
              <a:solidFill>
                <a:schemeClr val="dk1"/>
              </a:solidFill>
              <a:latin typeface="Calibri"/>
              <a:ea typeface="Calibri"/>
              <a:cs typeface="Calibri"/>
              <a:sym typeface="Calibri"/>
            </a:endParaRPr>
          </a:p>
          <a:p>
            <a:pPr marL="0" marR="0" lvl="0" indent="-133350" algn="l" rtl="0">
              <a:lnSpc>
                <a:spcPct val="100000"/>
              </a:lnSpc>
              <a:spcBef>
                <a:spcPts val="0"/>
              </a:spcBef>
              <a:spcAft>
                <a:spcPts val="0"/>
              </a:spcAft>
              <a:buClr>
                <a:schemeClr val="dk1"/>
              </a:buClr>
              <a:buSzPts val="2100"/>
              <a:buFont typeface="Noto Sans Symbols"/>
              <a:buChar char="⮚"/>
            </a:pPr>
            <a:r>
              <a:rPr lang="en-US" sz="2100" b="1" i="0" u="none">
                <a:solidFill>
                  <a:schemeClr val="dk1"/>
                </a:solidFill>
                <a:latin typeface="Calibri"/>
                <a:ea typeface="Calibri"/>
                <a:cs typeface="Calibri"/>
                <a:sym typeface="Calibri"/>
              </a:rPr>
              <a:t>Communauté</a:t>
            </a:r>
            <a:r>
              <a:rPr lang="en-US" sz="2100" b="0" i="0" u="none">
                <a:solidFill>
                  <a:schemeClr val="dk1"/>
                </a:solidFill>
                <a:latin typeface="Calibri"/>
                <a:ea typeface="Calibri"/>
                <a:cs typeface="Calibri"/>
                <a:sym typeface="Calibri"/>
              </a:rPr>
              <a:t> : un forum actif sera synonymes de personne prête à vous aider en cas de problème</a:t>
            </a:r>
            <a:endParaRPr/>
          </a:p>
          <a:p>
            <a:pPr marL="0" marR="0" lvl="0" indent="0" algn="l" rtl="0">
              <a:lnSpc>
                <a:spcPct val="100000"/>
              </a:lnSpc>
              <a:spcBef>
                <a:spcPts val="0"/>
              </a:spcBef>
              <a:spcAft>
                <a:spcPts val="0"/>
              </a:spcAft>
              <a:buClr>
                <a:schemeClr val="dk1"/>
              </a:buClr>
              <a:buSzPts val="2100"/>
              <a:buFont typeface="Arial"/>
              <a:buNone/>
            </a:pPr>
            <a:endParaRPr sz="2100" b="0" i="0" u="none">
              <a:solidFill>
                <a:schemeClr val="dk1"/>
              </a:solidFill>
              <a:latin typeface="Calibri"/>
              <a:ea typeface="Calibri"/>
              <a:cs typeface="Calibri"/>
              <a:sym typeface="Calibri"/>
            </a:endParaRPr>
          </a:p>
          <a:p>
            <a:pPr marL="0" marR="0" lvl="0" indent="-133350" algn="l" rtl="0">
              <a:lnSpc>
                <a:spcPct val="100000"/>
              </a:lnSpc>
              <a:spcBef>
                <a:spcPts val="0"/>
              </a:spcBef>
              <a:spcAft>
                <a:spcPts val="0"/>
              </a:spcAft>
              <a:buClr>
                <a:schemeClr val="dk1"/>
              </a:buClr>
              <a:buSzPts val="2100"/>
              <a:buFont typeface="Noto Sans Symbols"/>
              <a:buChar char="⮚"/>
            </a:pPr>
            <a:r>
              <a:rPr lang="en-US" sz="2100" b="1" i="0" u="none">
                <a:solidFill>
                  <a:schemeClr val="dk1"/>
                </a:solidFill>
                <a:latin typeface="Calibri"/>
                <a:ea typeface="Calibri"/>
                <a:cs typeface="Calibri"/>
                <a:sym typeface="Calibri"/>
              </a:rPr>
              <a:t>Évolutivité </a:t>
            </a:r>
            <a:r>
              <a:rPr lang="en-US" sz="2100" b="0" i="0" u="none">
                <a:solidFill>
                  <a:schemeClr val="dk1"/>
                </a:solidFill>
                <a:latin typeface="Calibri"/>
                <a:ea typeface="Calibri"/>
                <a:cs typeface="Calibri"/>
                <a:sym typeface="Calibri"/>
              </a:rPr>
              <a:t>: de quand date la dernière mise à jour</a:t>
            </a:r>
            <a:endParaRPr/>
          </a:p>
        </p:txBody>
      </p:sp>
      <p:sp>
        <p:nvSpPr>
          <p:cNvPr id="240" name="Google Shape;240;p18"/>
          <p:cNvSpPr txBox="1"/>
          <p:nvPr/>
        </p:nvSpPr>
        <p:spPr>
          <a:xfrm>
            <a:off x="0" y="44450"/>
            <a:ext cx="9001125" cy="1143000"/>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dk1"/>
              </a:buClr>
              <a:buSzPts val="4000"/>
              <a:buFont typeface="Calibri"/>
              <a:buNone/>
            </a:pPr>
            <a:r>
              <a:rPr lang="en-US" sz="4000">
                <a:solidFill>
                  <a:schemeClr val="dk1"/>
                </a:solidFill>
                <a:latin typeface="Calibri"/>
                <a:ea typeface="Calibri"/>
                <a:cs typeface="Calibri"/>
                <a:sym typeface="Calibri"/>
              </a:rPr>
              <a:t>Critères de comparaison</a:t>
            </a: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L</a:t>
            </a:r>
            <a:endParaRPr/>
          </a:p>
        </p:txBody>
      </p:sp>
      <p:pic>
        <p:nvPicPr>
          <p:cNvPr id="246" name="Google Shape;246;p19"/>
          <p:cNvPicPr preferRelativeResize="0"/>
          <p:nvPr/>
        </p:nvPicPr>
        <p:blipFill rotWithShape="1">
          <a:blip r:embed="rId3">
            <a:alphaModFix/>
          </a:blip>
          <a:srcRect/>
          <a:stretch/>
        </p:blipFill>
        <p:spPr>
          <a:xfrm>
            <a:off x="-160337" y="0"/>
            <a:ext cx="9328150" cy="7056437"/>
          </a:xfrm>
          <a:prstGeom prst="rect">
            <a:avLst/>
          </a:prstGeom>
          <a:noFill/>
          <a:ln>
            <a:noFill/>
          </a:ln>
        </p:spPr>
      </p:pic>
      <p:pic>
        <p:nvPicPr>
          <p:cNvPr id="247" name="Google Shape;247;p19" descr="D:\esprit 2014\ESPRIT 2014\charte essprit 2014\logo-esprit.png"/>
          <p:cNvPicPr preferRelativeResize="0"/>
          <p:nvPr/>
        </p:nvPicPr>
        <p:blipFill rotWithShape="1">
          <a:blip r:embed="rId4">
            <a:alphaModFix/>
          </a:blip>
          <a:srcRect/>
          <a:stretch/>
        </p:blipFill>
        <p:spPr>
          <a:xfrm>
            <a:off x="184150" y="6237287"/>
            <a:ext cx="1143000" cy="431800"/>
          </a:xfrm>
          <a:prstGeom prst="rect">
            <a:avLst/>
          </a:prstGeom>
          <a:noFill/>
          <a:ln>
            <a:noFill/>
          </a:ln>
        </p:spPr>
      </p:pic>
      <p:sp>
        <p:nvSpPr>
          <p:cNvPr id="248" name="Google Shape;248;p19"/>
          <p:cNvSpPr txBox="1"/>
          <p:nvPr/>
        </p:nvSpPr>
        <p:spPr>
          <a:xfrm>
            <a:off x="-1331912" y="-184150"/>
            <a:ext cx="7886700" cy="13255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49" name="Google Shape;249;p19"/>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12</a:t>
            </a:fld>
            <a:endParaRPr/>
          </a:p>
        </p:txBody>
      </p:sp>
      <p:pic>
        <p:nvPicPr>
          <p:cNvPr id="250" name="Google Shape;250;p19"/>
          <p:cNvPicPr preferRelativeResize="0"/>
          <p:nvPr/>
        </p:nvPicPr>
        <p:blipFill rotWithShape="1">
          <a:blip r:embed="rId5">
            <a:alphaModFix/>
          </a:blip>
          <a:srcRect/>
          <a:stretch/>
        </p:blipFill>
        <p:spPr>
          <a:xfrm>
            <a:off x="858837" y="2073275"/>
            <a:ext cx="7145337" cy="3998912"/>
          </a:xfrm>
          <a:prstGeom prst="rect">
            <a:avLst/>
          </a:prstGeom>
          <a:noFill/>
          <a:ln>
            <a:noFill/>
          </a:ln>
        </p:spPr>
      </p:pic>
      <p:pic>
        <p:nvPicPr>
          <p:cNvPr id="251" name="Google Shape;251;p19" descr="D:\esprit 2014\ESPRIT 2014\charte essprit 2014\render\support final\triangle.png"/>
          <p:cNvPicPr preferRelativeResize="0"/>
          <p:nvPr/>
        </p:nvPicPr>
        <p:blipFill rotWithShape="1">
          <a:blip r:embed="rId6">
            <a:alphaModFix/>
          </a:blip>
          <a:srcRect/>
          <a:stretch/>
        </p:blipFill>
        <p:spPr>
          <a:xfrm>
            <a:off x="7143750" y="0"/>
            <a:ext cx="2000250" cy="1376362"/>
          </a:xfrm>
          <a:prstGeom prst="rect">
            <a:avLst/>
          </a:prstGeom>
          <a:noFill/>
          <a:ln>
            <a:noFill/>
          </a:ln>
        </p:spPr>
      </p:pic>
      <p:graphicFrame>
        <p:nvGraphicFramePr>
          <p:cNvPr id="252" name="Google Shape;252;p19"/>
          <p:cNvGraphicFramePr/>
          <p:nvPr/>
        </p:nvGraphicFramePr>
        <p:xfrm>
          <a:off x="285750" y="1533525"/>
          <a:ext cx="8643925" cy="5248540"/>
        </p:xfrm>
        <a:graphic>
          <a:graphicData uri="http://schemas.openxmlformats.org/drawingml/2006/table">
            <a:tbl>
              <a:tblPr>
                <a:noFill/>
                <a:tableStyleId>{0A62EA21-6076-4B67-8BF0-73BA81E662B2}</a:tableStyleId>
              </a:tblPr>
              <a:tblGrid>
                <a:gridCol w="2232025"/>
                <a:gridCol w="6411900"/>
              </a:tblGrid>
              <a:tr h="1498600">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Adapté au développement d’applications rapides</a:t>
                      </a:r>
                      <a:endParaRPr/>
                    </a:p>
                    <a:p>
                      <a:pPr marL="0" marR="0" lvl="0" indent="0" algn="l" rtl="0">
                        <a:lnSpc>
                          <a:spcPct val="100000"/>
                        </a:lnSpc>
                        <a:spcBef>
                          <a:spcPts val="0"/>
                        </a:spcBef>
                        <a:spcAft>
                          <a:spcPts val="0"/>
                        </a:spcAft>
                        <a:buClr>
                          <a:srgbClr val="000000"/>
                        </a:buClr>
                        <a:buSzPts val="1800"/>
                        <a:buFont typeface="Calibri"/>
                        <a:buNone/>
                      </a:pPr>
                      <a:r>
                        <a:rPr lang="en-US" sz="1800" b="0" i="1" u="none">
                          <a:solidFill>
                            <a:srgbClr val="000000"/>
                          </a:solidFill>
                          <a:latin typeface="Calibri"/>
                          <a:ea typeface="Calibri"/>
                          <a:cs typeface="Calibri"/>
                          <a:sym typeface="Calibri"/>
                        </a:rPr>
                        <a:t>Ses principales caractéristiques :</a:t>
                      </a:r>
                      <a:endParaRPr sz="1800" b="0" i="0" u="none">
                        <a:solidFill>
                          <a:srgbClr val="000000"/>
                        </a:solidFill>
                        <a:latin typeface="Calibri"/>
                        <a:ea typeface="Calibri"/>
                        <a:cs typeface="Calibri"/>
                        <a:sym typeface="Calibri"/>
                      </a:endParaRPr>
                    </a:p>
                    <a:p>
                      <a:pPr marL="0" marR="0" lvl="0" indent="-114300" algn="l" rtl="0">
                        <a:lnSpc>
                          <a:spcPct val="100000"/>
                        </a:lnSpc>
                        <a:spcBef>
                          <a:spcPts val="0"/>
                        </a:spcBef>
                        <a:spcAft>
                          <a:spcPts val="0"/>
                        </a:spcAft>
                        <a:buClr>
                          <a:srgbClr val="000000"/>
                        </a:buClr>
                        <a:buSzPts val="1800"/>
                        <a:buFont typeface="Noto Sans Symbols"/>
                        <a:buChar char="▪"/>
                      </a:pPr>
                      <a:r>
                        <a:rPr lang="en-US" sz="1800" b="0" i="0" u="none">
                          <a:solidFill>
                            <a:srgbClr val="000000"/>
                          </a:solidFill>
                          <a:latin typeface="Calibri"/>
                          <a:ea typeface="Calibri"/>
                          <a:cs typeface="Calibri"/>
                          <a:sym typeface="Calibri"/>
                        </a:rPr>
                        <a:t>Pas de configuration nécessaire</a:t>
                      </a:r>
                      <a:endParaRPr/>
                    </a:p>
                    <a:p>
                      <a:pPr marL="0" marR="0" lvl="0" indent="-114300" algn="l" rtl="0">
                        <a:lnSpc>
                          <a:spcPct val="100000"/>
                        </a:lnSpc>
                        <a:spcBef>
                          <a:spcPts val="0"/>
                        </a:spcBef>
                        <a:spcAft>
                          <a:spcPts val="0"/>
                        </a:spcAft>
                        <a:buClr>
                          <a:srgbClr val="000000"/>
                        </a:buClr>
                        <a:buSzPts val="1800"/>
                        <a:buFont typeface="Noto Sans Symbols"/>
                        <a:buChar char="▪"/>
                      </a:pPr>
                      <a:r>
                        <a:rPr lang="en-US" sz="1800" b="0" i="0" u="none">
                          <a:solidFill>
                            <a:srgbClr val="000000"/>
                          </a:solidFill>
                          <a:latin typeface="Calibri"/>
                          <a:ea typeface="Calibri"/>
                          <a:cs typeface="Calibri"/>
                          <a:sym typeface="Calibri"/>
                        </a:rPr>
                        <a:t>Licence MIT </a:t>
                      </a:r>
                      <a:endParaRPr/>
                    </a:p>
                    <a:p>
                      <a:pPr marL="0" marR="0" lvl="0" indent="-114300" algn="l" rtl="0">
                        <a:lnSpc>
                          <a:spcPct val="100000"/>
                        </a:lnSpc>
                        <a:spcBef>
                          <a:spcPts val="0"/>
                        </a:spcBef>
                        <a:spcAft>
                          <a:spcPts val="0"/>
                        </a:spcAft>
                        <a:buClr>
                          <a:srgbClr val="000000"/>
                        </a:buClr>
                        <a:buSzPts val="1800"/>
                        <a:buFont typeface="Noto Sans Symbols"/>
                        <a:buChar char="▪"/>
                      </a:pPr>
                      <a:r>
                        <a:rPr lang="en-US" sz="1800" b="0" i="0" u="none">
                          <a:solidFill>
                            <a:srgbClr val="000000"/>
                          </a:solidFill>
                          <a:latin typeface="Calibri"/>
                          <a:ea typeface="Calibri"/>
                          <a:cs typeface="Calibri"/>
                          <a:sym typeface="Calibri"/>
                        </a:rPr>
                        <a:t>Entièrement Orienté Objet (OO)</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r>
              <a:tr h="1738300">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Est simple à utiliser, performant et d’une vitesse d’exécution remarquable.</a:t>
                      </a:r>
                      <a:endParaRPr/>
                    </a:p>
                    <a:p>
                      <a:pPr marL="0" marR="0" lvl="0" indent="0" algn="l" rtl="0">
                        <a:lnSpc>
                          <a:spcPct val="100000"/>
                        </a:lnSpc>
                        <a:spcBef>
                          <a:spcPts val="0"/>
                        </a:spcBef>
                        <a:spcAft>
                          <a:spcPts val="0"/>
                        </a:spcAft>
                        <a:buClr>
                          <a:srgbClr val="000000"/>
                        </a:buClr>
                        <a:buSzPts val="1800"/>
                        <a:buFont typeface="Calibri"/>
                        <a:buNone/>
                      </a:pPr>
                      <a:r>
                        <a:rPr lang="en-US" sz="1800" b="0" i="1" u="none">
                          <a:solidFill>
                            <a:srgbClr val="000000"/>
                          </a:solidFill>
                          <a:latin typeface="Calibri"/>
                          <a:ea typeface="Calibri"/>
                          <a:cs typeface="Calibri"/>
                          <a:sym typeface="Calibri"/>
                        </a:rPr>
                        <a:t>Ses principales caractéristiques  :</a:t>
                      </a:r>
                      <a:endParaRPr/>
                    </a:p>
                    <a:p>
                      <a:pPr marL="0" marR="0" lvl="0" indent="-114300" algn="l" rtl="0">
                        <a:lnSpc>
                          <a:spcPct val="100000"/>
                        </a:lnSpc>
                        <a:spcBef>
                          <a:spcPts val="0"/>
                        </a:spcBef>
                        <a:spcAft>
                          <a:spcPts val="0"/>
                        </a:spcAft>
                        <a:buClr>
                          <a:srgbClr val="000000"/>
                        </a:buClr>
                        <a:buSzPts val="1800"/>
                        <a:buFont typeface="Noto Sans Symbols"/>
                        <a:buChar char="▪"/>
                      </a:pPr>
                      <a:r>
                        <a:rPr lang="en-US" sz="1800" b="0" i="0" u="none">
                          <a:solidFill>
                            <a:srgbClr val="000000"/>
                          </a:solidFill>
                          <a:latin typeface="Calibri"/>
                          <a:ea typeface="Calibri"/>
                          <a:cs typeface="Calibri"/>
                          <a:sym typeface="Calibri"/>
                        </a:rPr>
                        <a:t>Simplicité de prise en main</a:t>
                      </a:r>
                      <a:endParaRPr/>
                    </a:p>
                    <a:p>
                      <a:pPr marL="0" marR="0" lvl="0" indent="-114300" algn="l" rtl="0">
                        <a:lnSpc>
                          <a:spcPct val="100000"/>
                        </a:lnSpc>
                        <a:spcBef>
                          <a:spcPts val="0"/>
                        </a:spcBef>
                        <a:spcAft>
                          <a:spcPts val="0"/>
                        </a:spcAft>
                        <a:buClr>
                          <a:srgbClr val="000000"/>
                        </a:buClr>
                        <a:buSzPts val="1800"/>
                        <a:buFont typeface="Noto Sans Symbols"/>
                        <a:buChar char="▪"/>
                      </a:pPr>
                      <a:r>
                        <a:rPr lang="en-US" sz="1800" b="0" i="0" u="none">
                          <a:solidFill>
                            <a:srgbClr val="000000"/>
                          </a:solidFill>
                          <a:latin typeface="Calibri"/>
                          <a:ea typeface="Calibri"/>
                          <a:cs typeface="Calibri"/>
                          <a:sym typeface="Calibri"/>
                        </a:rPr>
                        <a:t>Nombreuses librairies</a:t>
                      </a:r>
                      <a:endParaRPr/>
                    </a:p>
                    <a:p>
                      <a:pPr marL="0" marR="0" lvl="0" indent="-114300" algn="l" rtl="0">
                        <a:lnSpc>
                          <a:spcPct val="100000"/>
                        </a:lnSpc>
                        <a:spcBef>
                          <a:spcPts val="0"/>
                        </a:spcBef>
                        <a:spcAft>
                          <a:spcPts val="0"/>
                        </a:spcAft>
                        <a:buClr>
                          <a:srgbClr val="000000"/>
                        </a:buClr>
                        <a:buSzPts val="1800"/>
                        <a:buFont typeface="Noto Sans Symbols"/>
                        <a:buChar char="▪"/>
                      </a:pPr>
                      <a:r>
                        <a:rPr lang="en-US" sz="1800" b="0" i="0" u="none">
                          <a:solidFill>
                            <a:srgbClr val="000000"/>
                          </a:solidFill>
                          <a:latin typeface="Calibri"/>
                          <a:ea typeface="Calibri"/>
                          <a:cs typeface="Calibri"/>
                          <a:sym typeface="Calibri"/>
                        </a:rPr>
                        <a:t>Complètement orienté objet</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r>
              <a:tr h="2011350">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Laravel est le framework PHP qui est principalement connu pour son temps de développement réduit avec une approche de codage simple.</a:t>
                      </a:r>
                      <a:endParaRPr/>
                    </a:p>
                    <a:p>
                      <a:pPr marL="0" marR="0" lvl="0" indent="0" algn="l" rtl="0">
                        <a:lnSpc>
                          <a:spcPct val="100000"/>
                        </a:lnSpc>
                        <a:spcBef>
                          <a:spcPts val="0"/>
                        </a:spcBef>
                        <a:spcAft>
                          <a:spcPts val="0"/>
                        </a:spcAft>
                        <a:buClr>
                          <a:srgbClr val="000000"/>
                        </a:buClr>
                        <a:buSzPts val="1800"/>
                        <a:buFont typeface="Calibri"/>
                        <a:buNone/>
                      </a:pPr>
                      <a:r>
                        <a:rPr lang="en-US" sz="1800" b="0" i="1" u="none">
                          <a:solidFill>
                            <a:srgbClr val="000000"/>
                          </a:solidFill>
                          <a:latin typeface="Calibri"/>
                          <a:ea typeface="Calibri"/>
                          <a:cs typeface="Calibri"/>
                          <a:sym typeface="Calibri"/>
                        </a:rPr>
                        <a:t>Ses principales caractéristiques  :</a:t>
                      </a:r>
                      <a:endParaRPr/>
                    </a:p>
                    <a:p>
                      <a:pPr marL="0" marR="0" lvl="0" indent="-114300" algn="l" rtl="0">
                        <a:lnSpc>
                          <a:spcPct val="100000"/>
                        </a:lnSpc>
                        <a:spcBef>
                          <a:spcPts val="0"/>
                        </a:spcBef>
                        <a:spcAft>
                          <a:spcPts val="0"/>
                        </a:spcAft>
                        <a:buClr>
                          <a:srgbClr val="000000"/>
                        </a:buClr>
                        <a:buSzPts val="1800"/>
                        <a:buFont typeface="Noto Sans Symbols"/>
                        <a:buChar char="▪"/>
                      </a:pPr>
                      <a:r>
                        <a:rPr lang="en-US" sz="1800" b="0" i="0" u="none">
                          <a:solidFill>
                            <a:srgbClr val="000000"/>
                          </a:solidFill>
                          <a:latin typeface="Calibri"/>
                          <a:ea typeface="Calibri"/>
                          <a:cs typeface="Calibri"/>
                          <a:sym typeface="Calibri"/>
                        </a:rPr>
                        <a:t>Bonne documentation </a:t>
                      </a:r>
                      <a:endParaRPr/>
                    </a:p>
                    <a:p>
                      <a:pPr marL="0" marR="0" lvl="0" indent="-114300" algn="l" rtl="0">
                        <a:lnSpc>
                          <a:spcPct val="100000"/>
                        </a:lnSpc>
                        <a:spcBef>
                          <a:spcPts val="0"/>
                        </a:spcBef>
                        <a:spcAft>
                          <a:spcPts val="0"/>
                        </a:spcAft>
                        <a:buClr>
                          <a:srgbClr val="000000"/>
                        </a:buClr>
                        <a:buSzPts val="1800"/>
                        <a:buFont typeface="Noto Sans Symbols"/>
                        <a:buChar char="▪"/>
                      </a:pPr>
                      <a:r>
                        <a:rPr lang="en-US" sz="1800" b="0" i="0" u="none">
                          <a:solidFill>
                            <a:srgbClr val="000000"/>
                          </a:solidFill>
                          <a:latin typeface="Calibri"/>
                          <a:ea typeface="Calibri"/>
                          <a:cs typeface="Calibri"/>
                          <a:sym typeface="Calibri"/>
                        </a:rPr>
                        <a:t>Services postaux intégrés </a:t>
                      </a:r>
                      <a:endParaRPr/>
                    </a:p>
                    <a:p>
                      <a:pPr marL="0" marR="0" lvl="0" indent="-114300" algn="l" rtl="0">
                        <a:lnSpc>
                          <a:spcPct val="100000"/>
                        </a:lnSpc>
                        <a:spcBef>
                          <a:spcPts val="0"/>
                        </a:spcBef>
                        <a:spcAft>
                          <a:spcPts val="0"/>
                        </a:spcAft>
                        <a:buClr>
                          <a:srgbClr val="000000"/>
                        </a:buClr>
                        <a:buSzPts val="1800"/>
                        <a:buFont typeface="Noto Sans Symbols"/>
                        <a:buChar char="▪"/>
                      </a:pPr>
                      <a:r>
                        <a:rPr lang="en-US" sz="1800" b="0" i="0" u="none">
                          <a:solidFill>
                            <a:srgbClr val="000000"/>
                          </a:solidFill>
                          <a:latin typeface="Calibri"/>
                          <a:ea typeface="Calibri"/>
                          <a:cs typeface="Calibri"/>
                          <a:sym typeface="Calibri"/>
                        </a:rPr>
                        <a:t>Mise sur le marché plus rapide </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r>
            </a:tbl>
          </a:graphicData>
        </a:graphic>
      </p:graphicFrame>
      <p:pic>
        <p:nvPicPr>
          <p:cNvPr id="253" name="Google Shape;253;p19" descr="C:\Users\Rym\Desktop\ESPRIT\Symphony\Cours\CakePHP.png"/>
          <p:cNvPicPr preferRelativeResize="0"/>
          <p:nvPr/>
        </p:nvPicPr>
        <p:blipFill rotWithShape="1">
          <a:blip r:embed="rId7">
            <a:alphaModFix/>
          </a:blip>
          <a:srcRect/>
          <a:stretch/>
        </p:blipFill>
        <p:spPr>
          <a:xfrm rot="-240000">
            <a:off x="723900" y="1589087"/>
            <a:ext cx="1362075" cy="1363662"/>
          </a:xfrm>
          <a:prstGeom prst="rect">
            <a:avLst/>
          </a:prstGeom>
          <a:noFill/>
          <a:ln>
            <a:noFill/>
          </a:ln>
        </p:spPr>
      </p:pic>
      <p:pic>
        <p:nvPicPr>
          <p:cNvPr id="254" name="Google Shape;254;p19" descr="C:\Users\Rym\Desktop\ESPRIT\Symphony\Cours\CodeIgniter.png"/>
          <p:cNvPicPr preferRelativeResize="0"/>
          <p:nvPr/>
        </p:nvPicPr>
        <p:blipFill rotWithShape="1">
          <a:blip r:embed="rId8">
            <a:alphaModFix/>
          </a:blip>
          <a:srcRect/>
          <a:stretch/>
        </p:blipFill>
        <p:spPr>
          <a:xfrm>
            <a:off x="760412" y="3133725"/>
            <a:ext cx="1295400" cy="1495425"/>
          </a:xfrm>
          <a:prstGeom prst="rect">
            <a:avLst/>
          </a:prstGeom>
          <a:noFill/>
          <a:ln>
            <a:noFill/>
          </a:ln>
        </p:spPr>
      </p:pic>
      <p:sp>
        <p:nvSpPr>
          <p:cNvPr id="255" name="Google Shape;255;p19"/>
          <p:cNvSpPr txBox="1"/>
          <p:nvPr/>
        </p:nvSpPr>
        <p:spPr>
          <a:xfrm>
            <a:off x="220662" y="958850"/>
            <a:ext cx="6451600" cy="9540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Calibri"/>
              <a:buNone/>
            </a:pPr>
            <a:r>
              <a:rPr lang="en-US" sz="2800" b="1" i="0" u="none">
                <a:solidFill>
                  <a:schemeClr val="dk1"/>
                </a:solidFill>
                <a:latin typeface="Calibri"/>
                <a:ea typeface="Calibri"/>
                <a:cs typeface="Calibri"/>
                <a:sym typeface="Calibri"/>
              </a:rPr>
              <a:t>Comparaison des Frameworks</a:t>
            </a:r>
            <a:endParaRPr/>
          </a:p>
          <a:p>
            <a:pPr marL="0" marR="0" lvl="0" indent="0" algn="l" rtl="0">
              <a:lnSpc>
                <a:spcPct val="100000"/>
              </a:lnSpc>
              <a:spcBef>
                <a:spcPts val="0"/>
              </a:spcBef>
              <a:spcAft>
                <a:spcPts val="0"/>
              </a:spcAft>
              <a:buNone/>
            </a:pPr>
            <a:endParaRPr sz="2800" b="1" i="0" u="none">
              <a:solidFill>
                <a:schemeClr val="dk1"/>
              </a:solidFill>
              <a:latin typeface="Calibri"/>
              <a:ea typeface="Calibri"/>
              <a:cs typeface="Calibri"/>
              <a:sym typeface="Calibri"/>
            </a:endParaRPr>
          </a:p>
        </p:txBody>
      </p:sp>
      <p:sp>
        <p:nvSpPr>
          <p:cNvPr id="256" name="Google Shape;256;p19"/>
          <p:cNvSpPr txBox="1"/>
          <p:nvPr/>
        </p:nvSpPr>
        <p:spPr>
          <a:xfrm>
            <a:off x="0" y="44450"/>
            <a:ext cx="9001125" cy="1143000"/>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dk1"/>
              </a:buClr>
              <a:buSzPts val="4000"/>
              <a:buFont typeface="Calibri"/>
              <a:buNone/>
            </a:pPr>
            <a:r>
              <a:rPr lang="en-US" sz="4000" b="0" i="0" u="none">
                <a:solidFill>
                  <a:schemeClr val="dk1"/>
                </a:solidFill>
                <a:latin typeface="Calibri"/>
                <a:ea typeface="Calibri"/>
                <a:cs typeface="Calibri"/>
                <a:sym typeface="Calibri"/>
              </a:rPr>
              <a:t>Et pourquoi Symfony et pas un autre ?</a:t>
            </a:r>
            <a:endParaRPr/>
          </a:p>
        </p:txBody>
      </p:sp>
      <p:pic>
        <p:nvPicPr>
          <p:cNvPr id="257" name="Google Shape;257;p19"/>
          <p:cNvPicPr preferRelativeResize="0"/>
          <p:nvPr/>
        </p:nvPicPr>
        <p:blipFill rotWithShape="1">
          <a:blip r:embed="rId9">
            <a:alphaModFix/>
          </a:blip>
          <a:srcRect/>
          <a:stretch/>
        </p:blipFill>
        <p:spPr>
          <a:xfrm>
            <a:off x="755650" y="5013325"/>
            <a:ext cx="1300162" cy="1230312"/>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pic>
        <p:nvPicPr>
          <p:cNvPr id="263" name="Google Shape;263;p20"/>
          <p:cNvPicPr preferRelativeResize="0"/>
          <p:nvPr/>
        </p:nvPicPr>
        <p:blipFill rotWithShape="1">
          <a:blip r:embed="rId3">
            <a:alphaModFix/>
          </a:blip>
          <a:srcRect/>
          <a:stretch/>
        </p:blipFill>
        <p:spPr>
          <a:xfrm>
            <a:off x="-160337" y="0"/>
            <a:ext cx="9328150" cy="7056437"/>
          </a:xfrm>
          <a:prstGeom prst="rect">
            <a:avLst/>
          </a:prstGeom>
          <a:noFill/>
          <a:ln>
            <a:noFill/>
          </a:ln>
        </p:spPr>
      </p:pic>
      <p:pic>
        <p:nvPicPr>
          <p:cNvPr id="264" name="Google Shape;264;p20" descr="D:\esprit 2014\ESPRIT 2014\charte essprit 2014\logo-esprit.png"/>
          <p:cNvPicPr preferRelativeResize="0"/>
          <p:nvPr/>
        </p:nvPicPr>
        <p:blipFill rotWithShape="1">
          <a:blip r:embed="rId4">
            <a:alphaModFix/>
          </a:blip>
          <a:srcRect/>
          <a:stretch/>
        </p:blipFill>
        <p:spPr>
          <a:xfrm>
            <a:off x="184150" y="6237287"/>
            <a:ext cx="1143000" cy="431800"/>
          </a:xfrm>
          <a:prstGeom prst="rect">
            <a:avLst/>
          </a:prstGeom>
          <a:noFill/>
          <a:ln>
            <a:noFill/>
          </a:ln>
        </p:spPr>
      </p:pic>
      <p:sp>
        <p:nvSpPr>
          <p:cNvPr id="265" name="Google Shape;265;p20"/>
          <p:cNvSpPr txBox="1"/>
          <p:nvPr/>
        </p:nvSpPr>
        <p:spPr>
          <a:xfrm>
            <a:off x="-1331912" y="-184150"/>
            <a:ext cx="7886700" cy="13255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66" name="Google Shape;266;p20"/>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13</a:t>
            </a:fld>
            <a:endParaRPr/>
          </a:p>
        </p:txBody>
      </p:sp>
      <p:pic>
        <p:nvPicPr>
          <p:cNvPr id="267" name="Google Shape;267;p20"/>
          <p:cNvPicPr preferRelativeResize="0"/>
          <p:nvPr/>
        </p:nvPicPr>
        <p:blipFill rotWithShape="1">
          <a:blip r:embed="rId5">
            <a:alphaModFix/>
          </a:blip>
          <a:srcRect/>
          <a:stretch/>
        </p:blipFill>
        <p:spPr>
          <a:xfrm>
            <a:off x="858837" y="2073275"/>
            <a:ext cx="7145337" cy="3998912"/>
          </a:xfrm>
          <a:prstGeom prst="rect">
            <a:avLst/>
          </a:prstGeom>
          <a:noFill/>
          <a:ln>
            <a:noFill/>
          </a:ln>
        </p:spPr>
      </p:pic>
      <p:pic>
        <p:nvPicPr>
          <p:cNvPr id="268" name="Google Shape;268;p20" descr="D:\esprit 2014\ESPRIT 2014\charte essprit 2014\render\support final\triangle.png"/>
          <p:cNvPicPr preferRelativeResize="0"/>
          <p:nvPr/>
        </p:nvPicPr>
        <p:blipFill rotWithShape="1">
          <a:blip r:embed="rId6">
            <a:alphaModFix/>
          </a:blip>
          <a:srcRect/>
          <a:stretch/>
        </p:blipFill>
        <p:spPr>
          <a:xfrm>
            <a:off x="7143750" y="0"/>
            <a:ext cx="2000250" cy="1376362"/>
          </a:xfrm>
          <a:prstGeom prst="rect">
            <a:avLst/>
          </a:prstGeom>
          <a:noFill/>
          <a:ln>
            <a:noFill/>
          </a:ln>
        </p:spPr>
      </p:pic>
      <p:graphicFrame>
        <p:nvGraphicFramePr>
          <p:cNvPr id="269" name="Google Shape;269;p20"/>
          <p:cNvGraphicFramePr/>
          <p:nvPr/>
        </p:nvGraphicFramePr>
        <p:xfrm>
          <a:off x="142875" y="1751012"/>
          <a:ext cx="8786800" cy="4126495"/>
        </p:xfrm>
        <a:graphic>
          <a:graphicData uri="http://schemas.openxmlformats.org/drawingml/2006/table">
            <a:tbl>
              <a:tblPr>
                <a:noFill/>
                <a:tableStyleId>{0A62EA21-6076-4B67-8BF0-73BA81E662B2}</a:tableStyleId>
              </a:tblPr>
              <a:tblGrid>
                <a:gridCol w="2674925"/>
                <a:gridCol w="6111875"/>
              </a:tblGrid>
              <a:tr h="2389175">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Considéré comme une grosse bibliothèque de fonctionnalités plutôt qu'un framework </a:t>
                      </a:r>
                      <a:endParaRPr/>
                    </a:p>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Il n'est pas très simple à comprendre</a:t>
                      </a:r>
                      <a:endParaRPr/>
                    </a:p>
                    <a:p>
                      <a:pPr marL="0" marR="0" lvl="0" indent="0" algn="l" rtl="0">
                        <a:lnSpc>
                          <a:spcPct val="100000"/>
                        </a:lnSpc>
                        <a:spcBef>
                          <a:spcPts val="0"/>
                        </a:spcBef>
                        <a:spcAft>
                          <a:spcPts val="0"/>
                        </a:spcAft>
                        <a:buClr>
                          <a:srgbClr val="000000"/>
                        </a:buClr>
                        <a:buSzPts val="1800"/>
                        <a:buFont typeface="Calibri"/>
                        <a:buNone/>
                      </a:pPr>
                      <a:r>
                        <a:rPr lang="en-US" sz="1800" b="0" i="1" u="none">
                          <a:solidFill>
                            <a:srgbClr val="000000"/>
                          </a:solidFill>
                          <a:latin typeface="Calibri"/>
                          <a:ea typeface="Calibri"/>
                          <a:cs typeface="Calibri"/>
                          <a:sym typeface="Calibri"/>
                        </a:rPr>
                        <a:t>Ses principales caractéristiques :</a:t>
                      </a:r>
                      <a:endParaRPr/>
                    </a:p>
                    <a:p>
                      <a:pPr marL="0" marR="0" lvl="0" indent="-114300" algn="l" rtl="0">
                        <a:lnSpc>
                          <a:spcPct val="100000"/>
                        </a:lnSpc>
                        <a:spcBef>
                          <a:spcPts val="0"/>
                        </a:spcBef>
                        <a:spcAft>
                          <a:spcPts val="0"/>
                        </a:spcAft>
                        <a:buClr>
                          <a:srgbClr val="000000"/>
                        </a:buClr>
                        <a:buSzPts val="1800"/>
                        <a:buFont typeface="Noto Sans Symbols"/>
                        <a:buChar char="▪"/>
                      </a:pPr>
                      <a:r>
                        <a:rPr lang="en-US" sz="1800" b="0" i="0" u="none">
                          <a:solidFill>
                            <a:srgbClr val="000000"/>
                          </a:solidFill>
                          <a:latin typeface="Calibri"/>
                          <a:ea typeface="Calibri"/>
                          <a:cs typeface="Calibri"/>
                          <a:sym typeface="Calibri"/>
                        </a:rPr>
                        <a:t>Conception totalement orientée objet</a:t>
                      </a:r>
                      <a:endParaRPr/>
                    </a:p>
                    <a:p>
                      <a:pPr marL="0" marR="0" lvl="0" indent="-114300" algn="l" rtl="0">
                        <a:lnSpc>
                          <a:spcPct val="100000"/>
                        </a:lnSpc>
                        <a:spcBef>
                          <a:spcPts val="0"/>
                        </a:spcBef>
                        <a:spcAft>
                          <a:spcPts val="0"/>
                        </a:spcAft>
                        <a:buClr>
                          <a:srgbClr val="000000"/>
                        </a:buClr>
                        <a:buSzPts val="1800"/>
                        <a:buFont typeface="Noto Sans Symbols"/>
                        <a:buChar char="▪"/>
                      </a:pPr>
                      <a:r>
                        <a:rPr lang="en-US" sz="1800" b="0" i="0" u="none">
                          <a:solidFill>
                            <a:srgbClr val="000000"/>
                          </a:solidFill>
                          <a:latin typeface="Calibri"/>
                          <a:ea typeface="Calibri"/>
                          <a:cs typeface="Calibri"/>
                          <a:sym typeface="Calibri"/>
                        </a:rPr>
                        <a:t>Puissant, extensible et modulaire</a:t>
                      </a:r>
                      <a:endParaRPr/>
                    </a:p>
                    <a:p>
                      <a:pPr marL="0" marR="0" lvl="0" indent="-114300" algn="l" rtl="0">
                        <a:lnSpc>
                          <a:spcPct val="100000"/>
                        </a:lnSpc>
                        <a:spcBef>
                          <a:spcPts val="0"/>
                        </a:spcBef>
                        <a:spcAft>
                          <a:spcPts val="0"/>
                        </a:spcAft>
                        <a:buClr>
                          <a:srgbClr val="000000"/>
                        </a:buClr>
                        <a:buSzPts val="1800"/>
                        <a:buFont typeface="Noto Sans Symbols"/>
                        <a:buChar char="▪"/>
                      </a:pPr>
                      <a:r>
                        <a:rPr lang="en-US" sz="1800" b="0" i="0" u="none">
                          <a:solidFill>
                            <a:srgbClr val="000000"/>
                          </a:solidFill>
                          <a:latin typeface="Calibri"/>
                          <a:ea typeface="Calibri"/>
                          <a:cs typeface="Calibri"/>
                          <a:sym typeface="Calibri"/>
                        </a:rPr>
                        <a:t>Fortement adapté à l’environnement professionnel</a:t>
                      </a:r>
                      <a:endParaRPr/>
                    </a:p>
                    <a:p>
                      <a:pPr marL="0" marR="0" lvl="0" indent="-114300" algn="l" rtl="0">
                        <a:lnSpc>
                          <a:spcPct val="100000"/>
                        </a:lnSpc>
                        <a:spcBef>
                          <a:spcPts val="0"/>
                        </a:spcBef>
                        <a:spcAft>
                          <a:spcPts val="0"/>
                        </a:spcAft>
                        <a:buClr>
                          <a:srgbClr val="000000"/>
                        </a:buClr>
                        <a:buSzPts val="1800"/>
                        <a:buFont typeface="Noto Sans Symbols"/>
                        <a:buChar char="▪"/>
                      </a:pPr>
                      <a:r>
                        <a:rPr lang="en-US" sz="1800" b="0" i="0" u="none">
                          <a:solidFill>
                            <a:srgbClr val="000000"/>
                          </a:solidFill>
                          <a:latin typeface="Calibri"/>
                          <a:ea typeface="Calibri"/>
                          <a:cs typeface="Calibri"/>
                          <a:sym typeface="Calibri"/>
                        </a:rPr>
                        <a:t>Alliés et contributeurs hors normes : Microsoft, Google…</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r>
              <a:tr h="1736725">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Il est spécialement dédié à la conception d’applications moyennes à très lourdes</a:t>
                      </a:r>
                      <a:endParaRPr/>
                    </a:p>
                    <a:p>
                      <a:pPr marL="0" marR="0" lvl="0" indent="0" algn="l" rtl="0">
                        <a:lnSpc>
                          <a:spcPct val="100000"/>
                        </a:lnSpc>
                        <a:spcBef>
                          <a:spcPts val="0"/>
                        </a:spcBef>
                        <a:spcAft>
                          <a:spcPts val="0"/>
                        </a:spcAft>
                        <a:buClr>
                          <a:srgbClr val="000000"/>
                        </a:buClr>
                        <a:buSzPts val="1800"/>
                        <a:buFont typeface="Calibri"/>
                        <a:buNone/>
                      </a:pPr>
                      <a:r>
                        <a:rPr lang="en-US" sz="1800" b="0" i="1" u="none">
                          <a:solidFill>
                            <a:srgbClr val="000000"/>
                          </a:solidFill>
                          <a:latin typeface="Calibri"/>
                          <a:ea typeface="Calibri"/>
                          <a:cs typeface="Calibri"/>
                          <a:sym typeface="Calibri"/>
                        </a:rPr>
                        <a:t>Ses principales caractéristiques :</a:t>
                      </a:r>
                      <a:endParaRPr/>
                    </a:p>
                    <a:p>
                      <a:pPr marL="0" marR="0" lvl="0" indent="-114300" algn="l" rtl="0">
                        <a:lnSpc>
                          <a:spcPct val="100000"/>
                        </a:lnSpc>
                        <a:spcBef>
                          <a:spcPts val="0"/>
                        </a:spcBef>
                        <a:spcAft>
                          <a:spcPts val="0"/>
                        </a:spcAft>
                        <a:buClr>
                          <a:srgbClr val="000000"/>
                        </a:buClr>
                        <a:buSzPts val="1800"/>
                        <a:buFont typeface="Noto Sans Symbols"/>
                        <a:buChar char="▪"/>
                      </a:pPr>
                      <a:r>
                        <a:rPr lang="en-US" sz="1800" b="0" i="0" u="none">
                          <a:solidFill>
                            <a:srgbClr val="000000"/>
                          </a:solidFill>
                          <a:latin typeface="Calibri"/>
                          <a:ea typeface="Calibri"/>
                          <a:cs typeface="Calibri"/>
                          <a:sym typeface="Calibri"/>
                        </a:rPr>
                        <a:t>Licence </a:t>
                      </a:r>
                      <a:r>
                        <a:rPr lang="en-US" sz="1800" b="1" i="0" u="none">
                          <a:solidFill>
                            <a:srgbClr val="000000"/>
                          </a:solidFill>
                          <a:latin typeface="Calibri"/>
                          <a:ea typeface="Calibri"/>
                          <a:cs typeface="Calibri"/>
                          <a:sym typeface="Calibri"/>
                        </a:rPr>
                        <a:t>MIT</a:t>
                      </a:r>
                      <a:r>
                        <a:rPr lang="en-US" sz="1800" b="0" i="0" u="none">
                          <a:solidFill>
                            <a:srgbClr val="000000"/>
                          </a:solidFill>
                          <a:latin typeface="Calibri"/>
                          <a:ea typeface="Calibri"/>
                          <a:cs typeface="Calibri"/>
                          <a:sym typeface="Calibri"/>
                        </a:rPr>
                        <a:t> </a:t>
                      </a:r>
                      <a:endParaRPr/>
                    </a:p>
                    <a:p>
                      <a:pPr marL="0" marR="0" lvl="0" indent="-114300" algn="l" rtl="0">
                        <a:lnSpc>
                          <a:spcPct val="100000"/>
                        </a:lnSpc>
                        <a:spcBef>
                          <a:spcPts val="0"/>
                        </a:spcBef>
                        <a:spcAft>
                          <a:spcPts val="0"/>
                        </a:spcAft>
                        <a:buClr>
                          <a:srgbClr val="000000"/>
                        </a:buClr>
                        <a:buSzPts val="1800"/>
                        <a:buFont typeface="Noto Sans Symbols"/>
                        <a:buChar char="▪"/>
                      </a:pPr>
                      <a:r>
                        <a:rPr lang="en-US" sz="1800" b="0" i="0" u="none">
                          <a:solidFill>
                            <a:srgbClr val="000000"/>
                          </a:solidFill>
                          <a:latin typeface="Calibri"/>
                          <a:ea typeface="Calibri"/>
                          <a:cs typeface="Calibri"/>
                          <a:sym typeface="Calibri"/>
                        </a:rPr>
                        <a:t>Extensible et modulaire</a:t>
                      </a:r>
                      <a:endParaRPr/>
                    </a:p>
                    <a:p>
                      <a:pPr marL="0" marR="0" lvl="0" indent="-114300" algn="l" rtl="0">
                        <a:lnSpc>
                          <a:spcPct val="100000"/>
                        </a:lnSpc>
                        <a:spcBef>
                          <a:spcPts val="0"/>
                        </a:spcBef>
                        <a:spcAft>
                          <a:spcPts val="0"/>
                        </a:spcAft>
                        <a:buClr>
                          <a:srgbClr val="000000"/>
                        </a:buClr>
                        <a:buSzPts val="1800"/>
                        <a:buFont typeface="Noto Sans Symbols"/>
                        <a:buChar char="▪"/>
                      </a:pPr>
                      <a:r>
                        <a:rPr lang="en-US" sz="1800" b="0" i="0" u="none">
                          <a:solidFill>
                            <a:srgbClr val="000000"/>
                          </a:solidFill>
                          <a:latin typeface="Calibri"/>
                          <a:ea typeface="Calibri"/>
                          <a:cs typeface="Calibri"/>
                          <a:sym typeface="Calibri"/>
                        </a:rPr>
                        <a:t>Supporte </a:t>
                      </a:r>
                      <a:r>
                        <a:rPr lang="en-US" sz="1800" b="1" i="0" u="none">
                          <a:solidFill>
                            <a:srgbClr val="000000"/>
                          </a:solidFill>
                          <a:latin typeface="Calibri"/>
                          <a:ea typeface="Calibri"/>
                          <a:cs typeface="Calibri"/>
                          <a:sym typeface="Calibri"/>
                        </a:rPr>
                        <a:t>Ajax</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r>
            </a:tbl>
          </a:graphicData>
        </a:graphic>
      </p:graphicFrame>
      <p:pic>
        <p:nvPicPr>
          <p:cNvPr id="270" name="Google Shape;270;p20" descr="C:\Users\Rym\Desktop\ESPRIT\Symphony\Cours\ZEND.png"/>
          <p:cNvPicPr preferRelativeResize="0"/>
          <p:nvPr/>
        </p:nvPicPr>
        <p:blipFill rotWithShape="1">
          <a:blip r:embed="rId7">
            <a:alphaModFix/>
          </a:blip>
          <a:srcRect/>
          <a:stretch/>
        </p:blipFill>
        <p:spPr>
          <a:xfrm>
            <a:off x="642937" y="2036762"/>
            <a:ext cx="1655762" cy="1674812"/>
          </a:xfrm>
          <a:prstGeom prst="rect">
            <a:avLst/>
          </a:prstGeom>
          <a:noFill/>
          <a:ln>
            <a:noFill/>
          </a:ln>
        </p:spPr>
      </p:pic>
      <p:pic>
        <p:nvPicPr>
          <p:cNvPr id="271" name="Google Shape;271;p20" descr="C:\Users\Rym\Desktop\ESPRIT\Symphony\Cours\Symfony.png"/>
          <p:cNvPicPr preferRelativeResize="0"/>
          <p:nvPr/>
        </p:nvPicPr>
        <p:blipFill rotWithShape="1">
          <a:blip r:embed="rId8">
            <a:alphaModFix/>
          </a:blip>
          <a:srcRect/>
          <a:stretch/>
        </p:blipFill>
        <p:spPr>
          <a:xfrm>
            <a:off x="357187" y="4697412"/>
            <a:ext cx="2225675" cy="555625"/>
          </a:xfrm>
          <a:prstGeom prst="rect">
            <a:avLst/>
          </a:prstGeom>
          <a:noFill/>
          <a:ln>
            <a:noFill/>
          </a:ln>
        </p:spPr>
      </p:pic>
      <p:sp>
        <p:nvSpPr>
          <p:cNvPr id="272" name="Google Shape;272;p20"/>
          <p:cNvSpPr txBox="1"/>
          <p:nvPr/>
        </p:nvSpPr>
        <p:spPr>
          <a:xfrm>
            <a:off x="428625" y="1106487"/>
            <a:ext cx="6451600" cy="9540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Calibri"/>
              <a:buNone/>
            </a:pPr>
            <a:r>
              <a:rPr lang="en-US" sz="2800" b="1" i="0" u="none">
                <a:solidFill>
                  <a:schemeClr val="dk1"/>
                </a:solidFill>
                <a:latin typeface="Calibri"/>
                <a:ea typeface="Calibri"/>
                <a:cs typeface="Calibri"/>
                <a:sym typeface="Calibri"/>
              </a:rPr>
              <a:t>Comparaison des Frameworks</a:t>
            </a:r>
            <a:endParaRPr/>
          </a:p>
          <a:p>
            <a:pPr marL="0" marR="0" lvl="0" indent="0" algn="l" rtl="0">
              <a:lnSpc>
                <a:spcPct val="100000"/>
              </a:lnSpc>
              <a:spcBef>
                <a:spcPts val="0"/>
              </a:spcBef>
              <a:spcAft>
                <a:spcPts val="0"/>
              </a:spcAft>
              <a:buNone/>
            </a:pPr>
            <a:endParaRPr sz="2800" b="1" i="0" u="none">
              <a:solidFill>
                <a:schemeClr val="dk1"/>
              </a:solidFill>
              <a:latin typeface="Calibri"/>
              <a:ea typeface="Calibri"/>
              <a:cs typeface="Calibri"/>
              <a:sym typeface="Calibri"/>
            </a:endParaRPr>
          </a:p>
        </p:txBody>
      </p:sp>
      <p:sp>
        <p:nvSpPr>
          <p:cNvPr id="273" name="Google Shape;273;p20"/>
          <p:cNvSpPr txBox="1"/>
          <p:nvPr/>
        </p:nvSpPr>
        <p:spPr>
          <a:xfrm>
            <a:off x="0" y="44450"/>
            <a:ext cx="9001125" cy="1143000"/>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dk1"/>
              </a:buClr>
              <a:buSzPts val="4000"/>
              <a:buFont typeface="Calibri"/>
              <a:buNone/>
            </a:pPr>
            <a:r>
              <a:rPr lang="en-US" sz="4000" b="0" i="0" u="none">
                <a:solidFill>
                  <a:schemeClr val="dk1"/>
                </a:solidFill>
                <a:latin typeface="Calibri"/>
                <a:ea typeface="Calibri"/>
                <a:cs typeface="Calibri"/>
                <a:sym typeface="Calibri"/>
              </a:rPr>
              <a:t>Et pourquoi Symfony et pas un autre ?</a:t>
            </a:r>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pic>
        <p:nvPicPr>
          <p:cNvPr id="279" name="Google Shape;279;p21"/>
          <p:cNvPicPr preferRelativeResize="0"/>
          <p:nvPr/>
        </p:nvPicPr>
        <p:blipFill rotWithShape="1">
          <a:blip r:embed="rId3">
            <a:alphaModFix/>
          </a:blip>
          <a:srcRect/>
          <a:stretch/>
        </p:blipFill>
        <p:spPr>
          <a:xfrm>
            <a:off x="-160337" y="0"/>
            <a:ext cx="9328150" cy="7056437"/>
          </a:xfrm>
          <a:prstGeom prst="rect">
            <a:avLst/>
          </a:prstGeom>
          <a:noFill/>
          <a:ln>
            <a:noFill/>
          </a:ln>
        </p:spPr>
      </p:pic>
      <p:pic>
        <p:nvPicPr>
          <p:cNvPr id="280" name="Google Shape;280;p21" descr="D:\esprit 2014\ESPRIT 2014\charte essprit 2014\logo-esprit.png"/>
          <p:cNvPicPr preferRelativeResize="0"/>
          <p:nvPr/>
        </p:nvPicPr>
        <p:blipFill rotWithShape="1">
          <a:blip r:embed="rId4">
            <a:alphaModFix/>
          </a:blip>
          <a:srcRect/>
          <a:stretch/>
        </p:blipFill>
        <p:spPr>
          <a:xfrm>
            <a:off x="184150" y="6237287"/>
            <a:ext cx="1143000" cy="431800"/>
          </a:xfrm>
          <a:prstGeom prst="rect">
            <a:avLst/>
          </a:prstGeom>
          <a:noFill/>
          <a:ln>
            <a:noFill/>
          </a:ln>
        </p:spPr>
      </p:pic>
      <p:sp>
        <p:nvSpPr>
          <p:cNvPr id="281" name="Google Shape;281;p21"/>
          <p:cNvSpPr txBox="1"/>
          <p:nvPr/>
        </p:nvSpPr>
        <p:spPr>
          <a:xfrm>
            <a:off x="-1331912" y="-184150"/>
            <a:ext cx="7886700" cy="13255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82" name="Google Shape;282;p21"/>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14</a:t>
            </a:fld>
            <a:endParaRPr/>
          </a:p>
        </p:txBody>
      </p:sp>
      <p:pic>
        <p:nvPicPr>
          <p:cNvPr id="283" name="Google Shape;283;p21" descr="D:\esprit 2014\ESPRIT 2014\charte essprit 2014\render\support final\triangle.png"/>
          <p:cNvPicPr preferRelativeResize="0"/>
          <p:nvPr/>
        </p:nvPicPr>
        <p:blipFill rotWithShape="1">
          <a:blip r:embed="rId5">
            <a:alphaModFix/>
          </a:blip>
          <a:srcRect/>
          <a:stretch/>
        </p:blipFill>
        <p:spPr>
          <a:xfrm>
            <a:off x="7143750" y="0"/>
            <a:ext cx="2000250" cy="1376362"/>
          </a:xfrm>
          <a:prstGeom prst="rect">
            <a:avLst/>
          </a:prstGeom>
          <a:noFill/>
          <a:ln>
            <a:noFill/>
          </a:ln>
        </p:spPr>
      </p:pic>
      <p:sp>
        <p:nvSpPr>
          <p:cNvPr id="284" name="Google Shape;284;p21"/>
          <p:cNvSpPr txBox="1"/>
          <p:nvPr/>
        </p:nvSpPr>
        <p:spPr>
          <a:xfrm>
            <a:off x="571500" y="5878512"/>
            <a:ext cx="8072437" cy="6461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US" sz="1800" b="0" i="1" u="none">
                <a:solidFill>
                  <a:schemeClr val="dk1"/>
                </a:solidFill>
                <a:latin typeface="Calibri"/>
                <a:ea typeface="Calibri"/>
                <a:cs typeface="Calibri"/>
                <a:sym typeface="Calibri"/>
              </a:rPr>
              <a:t>Comparatif des statistiques Google sur les recherches mondiales ayant pour mot clé le nom d’un framework PHP</a:t>
            </a:r>
            <a:endParaRPr/>
          </a:p>
        </p:txBody>
      </p:sp>
      <p:sp>
        <p:nvSpPr>
          <p:cNvPr id="285" name="Google Shape;285;p21"/>
          <p:cNvSpPr txBox="1"/>
          <p:nvPr/>
        </p:nvSpPr>
        <p:spPr>
          <a:xfrm>
            <a:off x="428625" y="1146175"/>
            <a:ext cx="7786687" cy="9540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Calibri"/>
              <a:buNone/>
            </a:pPr>
            <a:r>
              <a:rPr lang="en-US" sz="2800" b="1" i="0" u="none">
                <a:solidFill>
                  <a:schemeClr val="dk1"/>
                </a:solidFill>
                <a:latin typeface="Calibri"/>
                <a:ea typeface="Calibri"/>
                <a:cs typeface="Calibri"/>
                <a:sym typeface="Calibri"/>
              </a:rPr>
              <a:t>Comparaison des Frameworks (International)</a:t>
            </a:r>
            <a:endParaRPr/>
          </a:p>
          <a:p>
            <a:pPr marL="0" marR="0" lvl="0" indent="0" algn="l" rtl="0">
              <a:lnSpc>
                <a:spcPct val="100000"/>
              </a:lnSpc>
              <a:spcBef>
                <a:spcPts val="0"/>
              </a:spcBef>
              <a:spcAft>
                <a:spcPts val="0"/>
              </a:spcAft>
              <a:buNone/>
            </a:pPr>
            <a:endParaRPr sz="2800" b="1" i="0" u="none">
              <a:solidFill>
                <a:schemeClr val="dk1"/>
              </a:solidFill>
              <a:latin typeface="Calibri"/>
              <a:ea typeface="Calibri"/>
              <a:cs typeface="Calibri"/>
              <a:sym typeface="Calibri"/>
            </a:endParaRPr>
          </a:p>
        </p:txBody>
      </p:sp>
      <p:sp>
        <p:nvSpPr>
          <p:cNvPr id="286" name="Google Shape;286;p21"/>
          <p:cNvSpPr txBox="1"/>
          <p:nvPr/>
        </p:nvSpPr>
        <p:spPr>
          <a:xfrm>
            <a:off x="0" y="44450"/>
            <a:ext cx="9001125" cy="1143000"/>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dk1"/>
              </a:buClr>
              <a:buSzPts val="4000"/>
              <a:buFont typeface="Calibri"/>
              <a:buNone/>
            </a:pPr>
            <a:r>
              <a:rPr lang="en-US" sz="4000" b="0" i="0" u="none">
                <a:solidFill>
                  <a:schemeClr val="dk1"/>
                </a:solidFill>
                <a:latin typeface="Calibri"/>
                <a:ea typeface="Calibri"/>
                <a:cs typeface="Calibri"/>
                <a:sym typeface="Calibri"/>
              </a:rPr>
              <a:t>Et pourquoi Symfony et pas un autre ?</a:t>
            </a:r>
            <a:endParaRPr/>
          </a:p>
        </p:txBody>
      </p:sp>
      <p:pic>
        <p:nvPicPr>
          <p:cNvPr id="287" name="Google Shape;287;p21"/>
          <p:cNvPicPr preferRelativeResize="0"/>
          <p:nvPr/>
        </p:nvPicPr>
        <p:blipFill rotWithShape="1">
          <a:blip r:embed="rId6">
            <a:alphaModFix/>
          </a:blip>
          <a:srcRect/>
          <a:stretch/>
        </p:blipFill>
        <p:spPr>
          <a:xfrm>
            <a:off x="161925" y="1695450"/>
            <a:ext cx="8788400" cy="3101975"/>
          </a:xfrm>
          <a:prstGeom prst="rect">
            <a:avLst/>
          </a:prstGeom>
          <a:noFill/>
          <a:ln>
            <a:noFill/>
          </a:ln>
        </p:spPr>
      </p:pic>
      <p:pic>
        <p:nvPicPr>
          <p:cNvPr id="288" name="Google Shape;288;p21"/>
          <p:cNvPicPr preferRelativeResize="0"/>
          <p:nvPr/>
        </p:nvPicPr>
        <p:blipFill rotWithShape="1">
          <a:blip r:embed="rId7">
            <a:alphaModFix/>
          </a:blip>
          <a:srcRect/>
          <a:stretch/>
        </p:blipFill>
        <p:spPr>
          <a:xfrm>
            <a:off x="152400" y="4724400"/>
            <a:ext cx="8797925" cy="993775"/>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pic>
        <p:nvPicPr>
          <p:cNvPr id="294" name="Google Shape;294;p22"/>
          <p:cNvPicPr preferRelativeResize="0"/>
          <p:nvPr/>
        </p:nvPicPr>
        <p:blipFill rotWithShape="1">
          <a:blip r:embed="rId3">
            <a:alphaModFix/>
          </a:blip>
          <a:srcRect/>
          <a:stretch/>
        </p:blipFill>
        <p:spPr>
          <a:xfrm>
            <a:off x="-160337" y="0"/>
            <a:ext cx="9328150" cy="7056437"/>
          </a:xfrm>
          <a:prstGeom prst="rect">
            <a:avLst/>
          </a:prstGeom>
          <a:noFill/>
          <a:ln>
            <a:noFill/>
          </a:ln>
        </p:spPr>
      </p:pic>
      <p:pic>
        <p:nvPicPr>
          <p:cNvPr id="295" name="Google Shape;295;p22" descr="D:\esprit 2014\ESPRIT 2014\charte essprit 2014\logo-esprit.png"/>
          <p:cNvPicPr preferRelativeResize="0"/>
          <p:nvPr/>
        </p:nvPicPr>
        <p:blipFill rotWithShape="1">
          <a:blip r:embed="rId4">
            <a:alphaModFix/>
          </a:blip>
          <a:srcRect/>
          <a:stretch/>
        </p:blipFill>
        <p:spPr>
          <a:xfrm>
            <a:off x="184150" y="6237287"/>
            <a:ext cx="1143000" cy="431800"/>
          </a:xfrm>
          <a:prstGeom prst="rect">
            <a:avLst/>
          </a:prstGeom>
          <a:noFill/>
          <a:ln>
            <a:noFill/>
          </a:ln>
        </p:spPr>
      </p:pic>
      <p:sp>
        <p:nvSpPr>
          <p:cNvPr id="296" name="Google Shape;296;p22"/>
          <p:cNvSpPr txBox="1"/>
          <p:nvPr/>
        </p:nvSpPr>
        <p:spPr>
          <a:xfrm>
            <a:off x="-1331912" y="-184150"/>
            <a:ext cx="7886700" cy="13255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97" name="Google Shape;297;p22"/>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15</a:t>
            </a:fld>
            <a:endParaRPr/>
          </a:p>
        </p:txBody>
      </p:sp>
      <p:pic>
        <p:nvPicPr>
          <p:cNvPr id="298" name="Google Shape;298;p22" descr="D:\esprit 2014\ESPRIT 2014\charte essprit 2014\render\support final\triangle.png"/>
          <p:cNvPicPr preferRelativeResize="0"/>
          <p:nvPr/>
        </p:nvPicPr>
        <p:blipFill rotWithShape="1">
          <a:blip r:embed="rId5">
            <a:alphaModFix/>
          </a:blip>
          <a:srcRect/>
          <a:stretch/>
        </p:blipFill>
        <p:spPr>
          <a:xfrm>
            <a:off x="7143750" y="0"/>
            <a:ext cx="2000250" cy="1376362"/>
          </a:xfrm>
          <a:prstGeom prst="rect">
            <a:avLst/>
          </a:prstGeom>
          <a:noFill/>
          <a:ln>
            <a:noFill/>
          </a:ln>
        </p:spPr>
      </p:pic>
      <p:sp>
        <p:nvSpPr>
          <p:cNvPr id="299" name="Google Shape;299;p22"/>
          <p:cNvSpPr txBox="1"/>
          <p:nvPr/>
        </p:nvSpPr>
        <p:spPr>
          <a:xfrm>
            <a:off x="571500" y="5878512"/>
            <a:ext cx="8072437" cy="6461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US" sz="1800" b="0" i="1" u="none">
                <a:solidFill>
                  <a:schemeClr val="dk1"/>
                </a:solidFill>
                <a:latin typeface="Calibri"/>
                <a:ea typeface="Calibri"/>
                <a:cs typeface="Calibri"/>
                <a:sym typeface="Calibri"/>
              </a:rPr>
              <a:t>Comparatif des statistiques Google sur les recherches mondiales ayant pour mot clé le nom d’un framework PHP</a:t>
            </a:r>
            <a:endParaRPr/>
          </a:p>
        </p:txBody>
      </p:sp>
      <p:sp>
        <p:nvSpPr>
          <p:cNvPr id="300" name="Google Shape;300;p22"/>
          <p:cNvSpPr txBox="1"/>
          <p:nvPr/>
        </p:nvSpPr>
        <p:spPr>
          <a:xfrm>
            <a:off x="428625" y="1146175"/>
            <a:ext cx="6451600" cy="9540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Calibri"/>
              <a:buNone/>
            </a:pPr>
            <a:r>
              <a:rPr lang="en-US" sz="2800" b="1" i="0" u="none">
                <a:solidFill>
                  <a:schemeClr val="dk1"/>
                </a:solidFill>
                <a:latin typeface="Calibri"/>
                <a:ea typeface="Calibri"/>
                <a:cs typeface="Calibri"/>
                <a:sym typeface="Calibri"/>
              </a:rPr>
              <a:t>Comparaison des Frameworks (France)</a:t>
            </a:r>
            <a:endParaRPr/>
          </a:p>
          <a:p>
            <a:pPr marL="0" marR="0" lvl="0" indent="0" algn="l" rtl="0">
              <a:lnSpc>
                <a:spcPct val="100000"/>
              </a:lnSpc>
              <a:spcBef>
                <a:spcPts val="0"/>
              </a:spcBef>
              <a:spcAft>
                <a:spcPts val="0"/>
              </a:spcAft>
              <a:buNone/>
            </a:pPr>
            <a:endParaRPr sz="2800" b="1" i="0" u="none">
              <a:solidFill>
                <a:schemeClr val="dk1"/>
              </a:solidFill>
              <a:latin typeface="Calibri"/>
              <a:ea typeface="Calibri"/>
              <a:cs typeface="Calibri"/>
              <a:sym typeface="Calibri"/>
            </a:endParaRPr>
          </a:p>
        </p:txBody>
      </p:sp>
      <p:sp>
        <p:nvSpPr>
          <p:cNvPr id="301" name="Google Shape;301;p22"/>
          <p:cNvSpPr txBox="1"/>
          <p:nvPr/>
        </p:nvSpPr>
        <p:spPr>
          <a:xfrm>
            <a:off x="0" y="44450"/>
            <a:ext cx="9001125" cy="1143000"/>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dk1"/>
              </a:buClr>
              <a:buSzPts val="4000"/>
              <a:buFont typeface="Calibri"/>
              <a:buNone/>
            </a:pPr>
            <a:r>
              <a:rPr lang="en-US" sz="4000" b="0" i="0" u="none">
                <a:solidFill>
                  <a:schemeClr val="dk1"/>
                </a:solidFill>
                <a:latin typeface="Calibri"/>
                <a:ea typeface="Calibri"/>
                <a:cs typeface="Calibri"/>
                <a:sym typeface="Calibri"/>
              </a:rPr>
              <a:t>Et pourquoi Symfony et pas un autre ?</a:t>
            </a:r>
            <a:endParaRPr/>
          </a:p>
        </p:txBody>
      </p:sp>
      <p:pic>
        <p:nvPicPr>
          <p:cNvPr id="302" name="Google Shape;302;p22"/>
          <p:cNvPicPr preferRelativeResize="0"/>
          <p:nvPr/>
        </p:nvPicPr>
        <p:blipFill rotWithShape="1">
          <a:blip r:embed="rId6">
            <a:alphaModFix/>
          </a:blip>
          <a:srcRect/>
          <a:stretch/>
        </p:blipFill>
        <p:spPr>
          <a:xfrm>
            <a:off x="184150" y="1752600"/>
            <a:ext cx="8797925" cy="2935287"/>
          </a:xfrm>
          <a:prstGeom prst="rect">
            <a:avLst/>
          </a:prstGeom>
          <a:noFill/>
          <a:ln>
            <a:noFill/>
          </a:ln>
        </p:spPr>
      </p:pic>
      <p:pic>
        <p:nvPicPr>
          <p:cNvPr id="303" name="Google Shape;303;p22"/>
          <p:cNvPicPr preferRelativeResize="0"/>
          <p:nvPr/>
        </p:nvPicPr>
        <p:blipFill rotWithShape="1">
          <a:blip r:embed="rId7">
            <a:alphaModFix/>
          </a:blip>
          <a:srcRect/>
          <a:stretch/>
        </p:blipFill>
        <p:spPr>
          <a:xfrm>
            <a:off x="184150" y="4687887"/>
            <a:ext cx="8797925" cy="993775"/>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2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pic>
        <p:nvPicPr>
          <p:cNvPr id="309" name="Google Shape;309;p23"/>
          <p:cNvPicPr preferRelativeResize="0"/>
          <p:nvPr/>
        </p:nvPicPr>
        <p:blipFill rotWithShape="1">
          <a:blip r:embed="rId3">
            <a:alphaModFix/>
          </a:blip>
          <a:srcRect/>
          <a:stretch/>
        </p:blipFill>
        <p:spPr>
          <a:xfrm>
            <a:off x="-160337" y="0"/>
            <a:ext cx="9328150" cy="7056437"/>
          </a:xfrm>
          <a:prstGeom prst="rect">
            <a:avLst/>
          </a:prstGeom>
          <a:noFill/>
          <a:ln>
            <a:noFill/>
          </a:ln>
        </p:spPr>
      </p:pic>
      <p:pic>
        <p:nvPicPr>
          <p:cNvPr id="310" name="Google Shape;310;p23" descr="D:\esprit 2014\ESPRIT 2014\charte essprit 2014\logo-esprit.png"/>
          <p:cNvPicPr preferRelativeResize="0"/>
          <p:nvPr/>
        </p:nvPicPr>
        <p:blipFill rotWithShape="1">
          <a:blip r:embed="rId4">
            <a:alphaModFix/>
          </a:blip>
          <a:srcRect/>
          <a:stretch/>
        </p:blipFill>
        <p:spPr>
          <a:xfrm>
            <a:off x="184150" y="6237287"/>
            <a:ext cx="1143000" cy="431800"/>
          </a:xfrm>
          <a:prstGeom prst="rect">
            <a:avLst/>
          </a:prstGeom>
          <a:noFill/>
          <a:ln>
            <a:noFill/>
          </a:ln>
        </p:spPr>
      </p:pic>
      <p:sp>
        <p:nvSpPr>
          <p:cNvPr id="311" name="Google Shape;311;p23"/>
          <p:cNvSpPr txBox="1"/>
          <p:nvPr/>
        </p:nvSpPr>
        <p:spPr>
          <a:xfrm>
            <a:off x="-1331912" y="-184150"/>
            <a:ext cx="7886700" cy="13255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12" name="Google Shape;312;p23"/>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16</a:t>
            </a:fld>
            <a:endParaRPr/>
          </a:p>
        </p:txBody>
      </p:sp>
      <p:pic>
        <p:nvPicPr>
          <p:cNvPr id="313" name="Google Shape;313;p23"/>
          <p:cNvPicPr preferRelativeResize="0"/>
          <p:nvPr/>
        </p:nvPicPr>
        <p:blipFill rotWithShape="1">
          <a:blip r:embed="rId5">
            <a:alphaModFix/>
          </a:blip>
          <a:srcRect/>
          <a:stretch/>
        </p:blipFill>
        <p:spPr>
          <a:xfrm>
            <a:off x="858837" y="2073275"/>
            <a:ext cx="7145337" cy="3998912"/>
          </a:xfrm>
          <a:prstGeom prst="rect">
            <a:avLst/>
          </a:prstGeom>
          <a:noFill/>
          <a:ln>
            <a:noFill/>
          </a:ln>
        </p:spPr>
      </p:pic>
      <p:pic>
        <p:nvPicPr>
          <p:cNvPr id="314" name="Google Shape;314;p23" descr="D:\esprit 2014\ESPRIT 2014\charte essprit 2014\render\support final\triangle.png"/>
          <p:cNvPicPr preferRelativeResize="0"/>
          <p:nvPr/>
        </p:nvPicPr>
        <p:blipFill rotWithShape="1">
          <a:blip r:embed="rId6">
            <a:alphaModFix/>
          </a:blip>
          <a:srcRect/>
          <a:stretch/>
        </p:blipFill>
        <p:spPr>
          <a:xfrm>
            <a:off x="7143750" y="0"/>
            <a:ext cx="2000250" cy="1376362"/>
          </a:xfrm>
          <a:prstGeom prst="rect">
            <a:avLst/>
          </a:prstGeom>
          <a:noFill/>
          <a:ln>
            <a:noFill/>
          </a:ln>
        </p:spPr>
      </p:pic>
      <p:sp>
        <p:nvSpPr>
          <p:cNvPr id="315" name="Google Shape;315;p23"/>
          <p:cNvSpPr txBox="1"/>
          <p:nvPr/>
        </p:nvSpPr>
        <p:spPr>
          <a:xfrm>
            <a:off x="457200" y="115887"/>
            <a:ext cx="8229600" cy="1143000"/>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Le meilleur des Framework ?</a:t>
            </a:r>
            <a:endParaRPr/>
          </a:p>
        </p:txBody>
      </p:sp>
      <p:sp>
        <p:nvSpPr>
          <p:cNvPr id="316" name="Google Shape;316;p23"/>
          <p:cNvSpPr txBox="1">
            <a:spLocks noGrp="1"/>
          </p:cNvSpPr>
          <p:nvPr>
            <p:ph type="body" idx="1"/>
          </p:nvPr>
        </p:nvSpPr>
        <p:spPr>
          <a:xfrm>
            <a:off x="1714500" y="2500312"/>
            <a:ext cx="5715000" cy="1073150"/>
          </a:xfrm>
          <a:prstGeom prst="rect">
            <a:avLst/>
          </a:prstGeom>
          <a:noFill/>
          <a:ln>
            <a:noFill/>
          </a:ln>
        </p:spPr>
        <p:txBody>
          <a:bodyPr spcFirstLastPara="1" wrap="square" lIns="91425" tIns="45700" rIns="91425" bIns="45700" anchor="t" anchorCtr="0">
            <a:noAutofit/>
          </a:bodyPr>
          <a:lstStyle/>
          <a:p>
            <a:pPr marL="342900" marR="0" lvl="0" indent="-342900" algn="ctr" rtl="0">
              <a:lnSpc>
                <a:spcPct val="100000"/>
              </a:lnSpc>
              <a:spcBef>
                <a:spcPts val="0"/>
              </a:spcBef>
              <a:spcAft>
                <a:spcPts val="0"/>
              </a:spcAft>
              <a:buClr>
                <a:schemeClr val="dk1"/>
              </a:buClr>
              <a:buSzPts val="3200"/>
              <a:buFont typeface="Arial"/>
              <a:buNone/>
            </a:pPr>
            <a:r>
              <a:rPr lang="en-US" sz="3200" b="0" i="0" u="none">
                <a:solidFill>
                  <a:schemeClr val="dk1"/>
                </a:solidFill>
                <a:latin typeface="Calibri"/>
                <a:ea typeface="Calibri"/>
                <a:cs typeface="Calibri"/>
                <a:sym typeface="Calibri"/>
              </a:rPr>
              <a:t>Quel est le meilleur des framework? </a:t>
            </a:r>
            <a:endParaRPr/>
          </a:p>
          <a:p>
            <a:pPr marL="342900" marR="0" lvl="0" indent="-139700" algn="l" rtl="0">
              <a:spcBef>
                <a:spcPts val="64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p:txBody>
      </p:sp>
      <p:sp>
        <p:nvSpPr>
          <p:cNvPr id="317" name="Google Shape;317;p23"/>
          <p:cNvSpPr txBox="1"/>
          <p:nvPr/>
        </p:nvSpPr>
        <p:spPr>
          <a:xfrm>
            <a:off x="1500187" y="5143500"/>
            <a:ext cx="6429375" cy="98425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FF0000"/>
              </a:buClr>
              <a:buSzPts val="3200"/>
              <a:buFont typeface="Calibri"/>
              <a:buNone/>
            </a:pPr>
            <a:r>
              <a:rPr lang="en-US" sz="3200" b="1" i="0" u="none">
                <a:solidFill>
                  <a:srgbClr val="FF0000"/>
                </a:solidFill>
                <a:latin typeface="Calibri"/>
                <a:ea typeface="Calibri"/>
                <a:cs typeface="Calibri"/>
                <a:sym typeface="Calibri"/>
              </a:rPr>
              <a:t>🡺 </a:t>
            </a:r>
            <a:r>
              <a:rPr lang="en-US" sz="4000" b="1" i="0" u="none">
                <a:solidFill>
                  <a:srgbClr val="FF0000"/>
                </a:solidFill>
                <a:latin typeface="Calibri"/>
                <a:ea typeface="Calibri"/>
                <a:cs typeface="Calibri"/>
                <a:sym typeface="Calibri"/>
              </a:rPr>
              <a:t>La mauvaise question</a:t>
            </a:r>
            <a:endParaRPr sz="4000" b="1" i="0" u="none">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endParaRPr sz="4000" b="1" i="0" u="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7"/>
                                        </p:tgtEl>
                                        <p:attrNameLst>
                                          <p:attrName>style.visibility</p:attrName>
                                        </p:attrNameLst>
                                      </p:cBhvr>
                                      <p:to>
                                        <p:strVal val="visible"/>
                                      </p:to>
                                    </p:set>
                                    <p:animEffect transition="in" filter="fade">
                                      <p:cBhvr>
                                        <p:cTn id="7" dur="1000"/>
                                        <p:tgtEl>
                                          <p:spTgt spid="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2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pic>
        <p:nvPicPr>
          <p:cNvPr id="323" name="Google Shape;323;p24"/>
          <p:cNvPicPr preferRelativeResize="0"/>
          <p:nvPr/>
        </p:nvPicPr>
        <p:blipFill rotWithShape="1">
          <a:blip r:embed="rId3">
            <a:alphaModFix/>
          </a:blip>
          <a:srcRect/>
          <a:stretch/>
        </p:blipFill>
        <p:spPr>
          <a:xfrm>
            <a:off x="-160337" y="0"/>
            <a:ext cx="9328150" cy="7056437"/>
          </a:xfrm>
          <a:prstGeom prst="rect">
            <a:avLst/>
          </a:prstGeom>
          <a:noFill/>
          <a:ln>
            <a:noFill/>
          </a:ln>
        </p:spPr>
      </p:pic>
      <p:pic>
        <p:nvPicPr>
          <p:cNvPr id="324" name="Google Shape;324;p24" descr="D:\esprit 2014\ESPRIT 2014\charte essprit 2014\logo-esprit.png"/>
          <p:cNvPicPr preferRelativeResize="0"/>
          <p:nvPr/>
        </p:nvPicPr>
        <p:blipFill rotWithShape="1">
          <a:blip r:embed="rId4">
            <a:alphaModFix/>
          </a:blip>
          <a:srcRect/>
          <a:stretch/>
        </p:blipFill>
        <p:spPr>
          <a:xfrm>
            <a:off x="184150" y="6237287"/>
            <a:ext cx="1143000" cy="431800"/>
          </a:xfrm>
          <a:prstGeom prst="rect">
            <a:avLst/>
          </a:prstGeom>
          <a:noFill/>
          <a:ln>
            <a:noFill/>
          </a:ln>
        </p:spPr>
      </p:pic>
      <p:sp>
        <p:nvSpPr>
          <p:cNvPr id="325" name="Google Shape;325;p24"/>
          <p:cNvSpPr txBox="1"/>
          <p:nvPr/>
        </p:nvSpPr>
        <p:spPr>
          <a:xfrm>
            <a:off x="-1331912" y="-184150"/>
            <a:ext cx="7886700" cy="13255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26" name="Google Shape;326;p24"/>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17</a:t>
            </a:fld>
            <a:endParaRPr/>
          </a:p>
        </p:txBody>
      </p:sp>
      <p:pic>
        <p:nvPicPr>
          <p:cNvPr id="327" name="Google Shape;327;p24"/>
          <p:cNvPicPr preferRelativeResize="0"/>
          <p:nvPr/>
        </p:nvPicPr>
        <p:blipFill rotWithShape="1">
          <a:blip r:embed="rId5">
            <a:alphaModFix/>
          </a:blip>
          <a:srcRect/>
          <a:stretch/>
        </p:blipFill>
        <p:spPr>
          <a:xfrm>
            <a:off x="858837" y="2073275"/>
            <a:ext cx="7145337" cy="3998912"/>
          </a:xfrm>
          <a:prstGeom prst="rect">
            <a:avLst/>
          </a:prstGeom>
          <a:noFill/>
          <a:ln>
            <a:noFill/>
          </a:ln>
        </p:spPr>
      </p:pic>
      <p:pic>
        <p:nvPicPr>
          <p:cNvPr id="328" name="Google Shape;328;p24" descr="D:\esprit 2014\ESPRIT 2014\charte essprit 2014\render\support final\triangle.png"/>
          <p:cNvPicPr preferRelativeResize="0"/>
          <p:nvPr/>
        </p:nvPicPr>
        <p:blipFill rotWithShape="1">
          <a:blip r:embed="rId6">
            <a:alphaModFix/>
          </a:blip>
          <a:srcRect/>
          <a:stretch/>
        </p:blipFill>
        <p:spPr>
          <a:xfrm>
            <a:off x="7143750" y="0"/>
            <a:ext cx="2000250" cy="1376362"/>
          </a:xfrm>
          <a:prstGeom prst="rect">
            <a:avLst/>
          </a:prstGeom>
          <a:noFill/>
          <a:ln>
            <a:noFill/>
          </a:ln>
        </p:spPr>
      </p:pic>
      <p:sp>
        <p:nvSpPr>
          <p:cNvPr id="329" name="Google Shape;329;p24"/>
          <p:cNvSpPr txBox="1"/>
          <p:nvPr/>
        </p:nvSpPr>
        <p:spPr>
          <a:xfrm>
            <a:off x="457200" y="115887"/>
            <a:ext cx="8229600" cy="1143000"/>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La bonne question !</a:t>
            </a:r>
            <a:endParaRPr/>
          </a:p>
        </p:txBody>
      </p:sp>
      <p:sp>
        <p:nvSpPr>
          <p:cNvPr id="330" name="Google Shape;330;p24"/>
          <p:cNvSpPr txBox="1">
            <a:spLocks noGrp="1"/>
          </p:cNvSpPr>
          <p:nvPr>
            <p:ph type="body" idx="1"/>
          </p:nvPr>
        </p:nvSpPr>
        <p:spPr>
          <a:xfrm>
            <a:off x="628650" y="5783262"/>
            <a:ext cx="7742237" cy="107473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Arial"/>
              <a:buNone/>
            </a:pPr>
            <a:r>
              <a:rPr lang="en-US" sz="2400" b="0" i="0" u="none">
                <a:solidFill>
                  <a:schemeClr val="dk1"/>
                </a:solidFill>
                <a:latin typeface="Calibri"/>
                <a:ea typeface="Calibri"/>
                <a:cs typeface="Calibri"/>
                <a:sym typeface="Calibri"/>
              </a:rPr>
              <a:t>Quel est le framework le mieux adapté à mon besoin ? </a:t>
            </a:r>
            <a:endParaRPr/>
          </a:p>
        </p:txBody>
      </p:sp>
      <p:pic>
        <p:nvPicPr>
          <p:cNvPr id="331" name="Google Shape;331;p24" descr="http://signos.fr/images/image/MindMapping/Formations/MM3_Analyse_Besoin.png"/>
          <p:cNvPicPr preferRelativeResize="0"/>
          <p:nvPr/>
        </p:nvPicPr>
        <p:blipFill rotWithShape="1">
          <a:blip r:embed="rId7">
            <a:alphaModFix/>
          </a:blip>
          <a:srcRect/>
          <a:stretch/>
        </p:blipFill>
        <p:spPr>
          <a:xfrm>
            <a:off x="971550" y="1328737"/>
            <a:ext cx="7056437" cy="43846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0">
                                            <p:txEl>
                                              <p:pRg st="0" end="0"/>
                                            </p:txEl>
                                          </p:spTgt>
                                        </p:tgtEl>
                                        <p:attrNameLst>
                                          <p:attrName>style.visibility</p:attrName>
                                        </p:attrNameLst>
                                      </p:cBhvr>
                                      <p:to>
                                        <p:strVal val="visible"/>
                                      </p:to>
                                    </p:set>
                                    <p:animEffect transition="in" filter="fade">
                                      <p:cBhvr>
                                        <p:cTn id="7" dur="500"/>
                                        <p:tgtEl>
                                          <p:spTgt spid="3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pic>
        <p:nvPicPr>
          <p:cNvPr id="337" name="Google Shape;337;p25"/>
          <p:cNvPicPr preferRelativeResize="0"/>
          <p:nvPr/>
        </p:nvPicPr>
        <p:blipFill rotWithShape="1">
          <a:blip r:embed="rId3">
            <a:alphaModFix/>
          </a:blip>
          <a:srcRect/>
          <a:stretch/>
        </p:blipFill>
        <p:spPr>
          <a:xfrm>
            <a:off x="-160337" y="0"/>
            <a:ext cx="9328150" cy="7056439"/>
          </a:xfrm>
          <a:prstGeom prst="rect">
            <a:avLst/>
          </a:prstGeom>
          <a:noFill/>
          <a:ln>
            <a:noFill/>
          </a:ln>
        </p:spPr>
      </p:pic>
      <p:pic>
        <p:nvPicPr>
          <p:cNvPr id="338" name="Google Shape;338;p25" descr="D:\esprit 2014\ESPRIT 2014\charte essprit 2014\logo-esprit.png"/>
          <p:cNvPicPr preferRelativeResize="0"/>
          <p:nvPr/>
        </p:nvPicPr>
        <p:blipFill rotWithShape="1">
          <a:blip r:embed="rId4">
            <a:alphaModFix/>
          </a:blip>
          <a:srcRect/>
          <a:stretch/>
        </p:blipFill>
        <p:spPr>
          <a:xfrm>
            <a:off x="184150" y="6237287"/>
            <a:ext cx="1143000" cy="431800"/>
          </a:xfrm>
          <a:prstGeom prst="rect">
            <a:avLst/>
          </a:prstGeom>
          <a:noFill/>
          <a:ln>
            <a:noFill/>
          </a:ln>
        </p:spPr>
      </p:pic>
      <p:sp>
        <p:nvSpPr>
          <p:cNvPr id="339" name="Google Shape;339;p25"/>
          <p:cNvSpPr txBox="1"/>
          <p:nvPr/>
        </p:nvSpPr>
        <p:spPr>
          <a:xfrm>
            <a:off x="-1331912" y="-184150"/>
            <a:ext cx="7886700" cy="13255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40" name="Google Shape;340;p25"/>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18</a:t>
            </a:fld>
            <a:endParaRPr/>
          </a:p>
        </p:txBody>
      </p:sp>
      <p:pic>
        <p:nvPicPr>
          <p:cNvPr id="341" name="Google Shape;341;p25"/>
          <p:cNvPicPr preferRelativeResize="0"/>
          <p:nvPr/>
        </p:nvPicPr>
        <p:blipFill rotWithShape="1">
          <a:blip r:embed="rId5">
            <a:alphaModFix/>
          </a:blip>
          <a:srcRect/>
          <a:stretch/>
        </p:blipFill>
        <p:spPr>
          <a:xfrm>
            <a:off x="858837" y="2073275"/>
            <a:ext cx="7145337" cy="3998912"/>
          </a:xfrm>
          <a:prstGeom prst="rect">
            <a:avLst/>
          </a:prstGeom>
          <a:noFill/>
          <a:ln>
            <a:noFill/>
          </a:ln>
        </p:spPr>
      </p:pic>
      <p:pic>
        <p:nvPicPr>
          <p:cNvPr id="342" name="Google Shape;342;p25" descr="D:\esprit 2014\ESPRIT 2014\charte essprit 2014\render\support final\triangle.png"/>
          <p:cNvPicPr preferRelativeResize="0"/>
          <p:nvPr/>
        </p:nvPicPr>
        <p:blipFill rotWithShape="1">
          <a:blip r:embed="rId6">
            <a:alphaModFix/>
          </a:blip>
          <a:srcRect/>
          <a:stretch/>
        </p:blipFill>
        <p:spPr>
          <a:xfrm>
            <a:off x="7143750" y="0"/>
            <a:ext cx="2000250" cy="1376362"/>
          </a:xfrm>
          <a:prstGeom prst="rect">
            <a:avLst/>
          </a:prstGeom>
          <a:noFill/>
          <a:ln>
            <a:noFill/>
          </a:ln>
        </p:spPr>
      </p:pic>
      <p:sp>
        <p:nvSpPr>
          <p:cNvPr id="343" name="Google Shape;343;p25"/>
          <p:cNvSpPr txBox="1"/>
          <p:nvPr/>
        </p:nvSpPr>
        <p:spPr>
          <a:xfrm>
            <a:off x="357187" y="3357562"/>
            <a:ext cx="8229600" cy="8636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2800"/>
              <a:buFont typeface="Calibri"/>
              <a:buNone/>
            </a:pPr>
            <a:r>
              <a:rPr lang="en-US" sz="2800" b="1" i="0" u="none">
                <a:solidFill>
                  <a:schemeClr val="dk2"/>
                </a:solidFill>
                <a:latin typeface="Calibri"/>
                <a:ea typeface="Calibri"/>
                <a:cs typeface="Calibri"/>
                <a:sym typeface="Calibri"/>
              </a:rPr>
              <a:t>Une grande réputation</a:t>
            </a:r>
            <a:endParaRPr/>
          </a:p>
        </p:txBody>
      </p:sp>
      <p:sp>
        <p:nvSpPr>
          <p:cNvPr id="344" name="Google Shape;344;p25"/>
          <p:cNvSpPr txBox="1">
            <a:spLocks noGrp="1"/>
          </p:cNvSpPr>
          <p:nvPr>
            <p:ph type="body" idx="1"/>
          </p:nvPr>
        </p:nvSpPr>
        <p:spPr>
          <a:xfrm>
            <a:off x="0" y="4429125"/>
            <a:ext cx="8858250" cy="2000250"/>
          </a:xfrm>
          <a:prstGeom prst="rect">
            <a:avLst/>
          </a:prstGeom>
          <a:noFill/>
          <a:ln>
            <a:noFill/>
          </a:ln>
        </p:spPr>
        <p:txBody>
          <a:bodyPr spcFirstLastPara="1" wrap="square" lIns="91425" tIns="45700" rIns="91425" bIns="45700" anchor="t" anchorCtr="0">
            <a:normAutofit/>
          </a:bodyPr>
          <a:lstStyle/>
          <a:p>
            <a:pPr marL="342900" marR="0" lvl="0" indent="-342900" algn="just" rtl="0">
              <a:lnSpc>
                <a:spcPct val="100000"/>
              </a:lnSpc>
              <a:spcBef>
                <a:spcPts val="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Lancé en 2005, Symfony est aujourd'hui un framework stable connu et reconnu à l’international.</a:t>
            </a:r>
            <a:endParaRPr/>
          </a:p>
          <a:p>
            <a:pPr marL="342900" marR="0" lvl="0" indent="-342900" algn="just" rtl="0">
              <a:lnSpc>
                <a:spcPct val="10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Symfony dispose aussi une communauté active de développeurs, intégrateurs,</a:t>
            </a:r>
            <a:endParaRPr/>
          </a:p>
          <a:p>
            <a:pPr marL="342900" marR="0" lvl="0" indent="-342900" algn="just" rtl="0">
              <a:lnSpc>
                <a:spcPct val="10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utilisateurs et d'autres contributeurs qui participent à l'enrichissement continu de l'outil</a:t>
            </a:r>
            <a:endParaRPr/>
          </a:p>
        </p:txBody>
      </p:sp>
      <p:sp>
        <p:nvSpPr>
          <p:cNvPr id="345" name="Google Shape;345;p25"/>
          <p:cNvSpPr txBox="1"/>
          <p:nvPr/>
        </p:nvSpPr>
        <p:spPr>
          <a:xfrm>
            <a:off x="500050" y="2626162"/>
            <a:ext cx="8229600" cy="2303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46" name="Google Shape;346;p25"/>
          <p:cNvSpPr txBox="1"/>
          <p:nvPr/>
        </p:nvSpPr>
        <p:spPr>
          <a:xfrm>
            <a:off x="254000" y="1816100"/>
            <a:ext cx="5286375" cy="9239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L’entreprise : SensioLabs.</a:t>
            </a:r>
            <a:endParaRPr sz="18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Sensio est une agence web créée il y a 12 ans. Et plus particulièrement Fabien Potencier et toute son équipe. </a:t>
            </a:r>
            <a:endParaRPr/>
          </a:p>
        </p:txBody>
      </p:sp>
      <p:sp>
        <p:nvSpPr>
          <p:cNvPr id="347" name="Google Shape;347;p25"/>
          <p:cNvSpPr txBox="1"/>
          <p:nvPr/>
        </p:nvSpPr>
        <p:spPr>
          <a:xfrm>
            <a:off x="6858000" y="3200275"/>
            <a:ext cx="2286000" cy="924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Calibri"/>
              <a:buNone/>
            </a:pPr>
            <a:r>
              <a:rPr lang="en-US" sz="1800" b="1" i="0" u="none">
                <a:solidFill>
                  <a:schemeClr val="dk1"/>
                </a:solidFill>
                <a:latin typeface="Calibri"/>
                <a:ea typeface="Calibri"/>
                <a:cs typeface="Calibri"/>
                <a:sym typeface="Calibri"/>
              </a:rPr>
              <a:t>Fabien Potencier</a:t>
            </a:r>
            <a:endParaRPr b="1"/>
          </a:p>
        </p:txBody>
      </p:sp>
      <p:sp>
        <p:nvSpPr>
          <p:cNvPr id="348" name="Google Shape;348;p25"/>
          <p:cNvSpPr txBox="1"/>
          <p:nvPr/>
        </p:nvSpPr>
        <p:spPr>
          <a:xfrm>
            <a:off x="250825" y="1179475"/>
            <a:ext cx="6468900" cy="4525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Calibri"/>
              <a:buNone/>
            </a:pPr>
            <a:r>
              <a:rPr lang="en-US" sz="2800" b="1" i="0" u="none">
                <a:solidFill>
                  <a:schemeClr val="dk1"/>
                </a:solidFill>
                <a:latin typeface="Calibri"/>
                <a:ea typeface="Calibri"/>
                <a:cs typeface="Calibri"/>
                <a:sym typeface="Calibri"/>
              </a:rPr>
              <a:t>Qui est derrière tout ça ?</a:t>
            </a:r>
            <a:br>
              <a:rPr lang="en-US" sz="2800" b="1" i="0" u="none">
                <a:solidFill>
                  <a:schemeClr val="dk1"/>
                </a:solidFill>
                <a:latin typeface="Calibri"/>
                <a:ea typeface="Calibri"/>
                <a:cs typeface="Calibri"/>
                <a:sym typeface="Calibri"/>
              </a:rPr>
            </a:br>
            <a:endParaRPr/>
          </a:p>
          <a:p>
            <a:pPr marL="0" marR="0" lvl="0" indent="0" algn="l" rtl="0">
              <a:lnSpc>
                <a:spcPct val="100000"/>
              </a:lnSpc>
              <a:spcBef>
                <a:spcPts val="0"/>
              </a:spcBef>
              <a:spcAft>
                <a:spcPts val="0"/>
              </a:spcAft>
              <a:buNone/>
            </a:pPr>
            <a:endParaRPr sz="2800" b="1" i="0" u="none">
              <a:solidFill>
                <a:schemeClr val="dk1"/>
              </a:solidFill>
              <a:latin typeface="Calibri"/>
              <a:ea typeface="Calibri"/>
              <a:cs typeface="Calibri"/>
              <a:sym typeface="Calibri"/>
            </a:endParaRPr>
          </a:p>
        </p:txBody>
      </p:sp>
      <p:sp>
        <p:nvSpPr>
          <p:cNvPr id="349" name="Google Shape;349;p25"/>
          <p:cNvSpPr txBox="1"/>
          <p:nvPr/>
        </p:nvSpPr>
        <p:spPr>
          <a:xfrm>
            <a:off x="0" y="44450"/>
            <a:ext cx="9001200" cy="1143000"/>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dk1"/>
              </a:buClr>
              <a:buSzPts val="4000"/>
              <a:buFont typeface="Calibri"/>
              <a:buNone/>
            </a:pPr>
            <a:r>
              <a:rPr lang="en-US" sz="4000" b="0" i="0" u="none">
                <a:solidFill>
                  <a:schemeClr val="dk1"/>
                </a:solidFill>
                <a:latin typeface="Calibri"/>
                <a:ea typeface="Calibri"/>
                <a:cs typeface="Calibri"/>
                <a:sym typeface="Calibri"/>
              </a:rPr>
              <a:t>Symfony : Présentation</a:t>
            </a:r>
            <a:endParaRPr/>
          </a:p>
        </p:txBody>
      </p:sp>
      <p:pic>
        <p:nvPicPr>
          <p:cNvPr id="350" name="Google Shape;350;p25"/>
          <p:cNvPicPr preferRelativeResize="0"/>
          <p:nvPr/>
        </p:nvPicPr>
        <p:blipFill>
          <a:blip r:embed="rId7">
            <a:alphaModFix/>
          </a:blip>
          <a:stretch>
            <a:fillRect/>
          </a:stretch>
        </p:blipFill>
        <p:spPr>
          <a:xfrm>
            <a:off x="7082250" y="1595713"/>
            <a:ext cx="1604550" cy="1604550"/>
          </a:xfrm>
          <a:prstGeom prst="rect">
            <a:avLst/>
          </a:prstGeom>
          <a:noFill/>
          <a:ln>
            <a:noFill/>
          </a:ln>
        </p:spPr>
      </p:pic>
      <p:pic>
        <p:nvPicPr>
          <p:cNvPr id="351" name="Google Shape;351;p25"/>
          <p:cNvPicPr preferRelativeResize="0"/>
          <p:nvPr/>
        </p:nvPicPr>
        <p:blipFill>
          <a:blip r:embed="rId8">
            <a:alphaModFix/>
          </a:blip>
          <a:stretch>
            <a:fillRect/>
          </a:stretch>
        </p:blipFill>
        <p:spPr>
          <a:xfrm>
            <a:off x="219075" y="1687700"/>
            <a:ext cx="5356225" cy="1584325"/>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pic>
        <p:nvPicPr>
          <p:cNvPr id="357" name="Google Shape;357;p26"/>
          <p:cNvPicPr preferRelativeResize="0"/>
          <p:nvPr/>
        </p:nvPicPr>
        <p:blipFill rotWithShape="1">
          <a:blip r:embed="rId3">
            <a:alphaModFix/>
          </a:blip>
          <a:srcRect/>
          <a:stretch/>
        </p:blipFill>
        <p:spPr>
          <a:xfrm>
            <a:off x="-69450" y="-82107"/>
            <a:ext cx="9282900" cy="7022220"/>
          </a:xfrm>
          <a:prstGeom prst="rect">
            <a:avLst/>
          </a:prstGeom>
          <a:noFill/>
          <a:ln>
            <a:noFill/>
          </a:ln>
        </p:spPr>
      </p:pic>
      <p:pic>
        <p:nvPicPr>
          <p:cNvPr id="358" name="Google Shape;358;p26" descr="D:\esprit 2014\ESPRIT 2014\charte essprit 2014\logo-esprit.png"/>
          <p:cNvPicPr preferRelativeResize="0"/>
          <p:nvPr/>
        </p:nvPicPr>
        <p:blipFill rotWithShape="1">
          <a:blip r:embed="rId4">
            <a:alphaModFix/>
          </a:blip>
          <a:srcRect/>
          <a:stretch/>
        </p:blipFill>
        <p:spPr>
          <a:xfrm>
            <a:off x="152400" y="6486525"/>
            <a:ext cx="1143000" cy="431800"/>
          </a:xfrm>
          <a:prstGeom prst="rect">
            <a:avLst/>
          </a:prstGeom>
          <a:noFill/>
          <a:ln>
            <a:noFill/>
          </a:ln>
        </p:spPr>
      </p:pic>
      <p:sp>
        <p:nvSpPr>
          <p:cNvPr id="359" name="Google Shape;359;p26"/>
          <p:cNvSpPr txBox="1"/>
          <p:nvPr/>
        </p:nvSpPr>
        <p:spPr>
          <a:xfrm>
            <a:off x="-1331912" y="-184150"/>
            <a:ext cx="7886700" cy="13255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60" name="Google Shape;360;p26"/>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19</a:t>
            </a:fld>
            <a:endParaRPr/>
          </a:p>
        </p:txBody>
      </p:sp>
      <p:pic>
        <p:nvPicPr>
          <p:cNvPr id="361" name="Google Shape;361;p26"/>
          <p:cNvPicPr preferRelativeResize="0"/>
          <p:nvPr/>
        </p:nvPicPr>
        <p:blipFill rotWithShape="1">
          <a:blip r:embed="rId5">
            <a:alphaModFix/>
          </a:blip>
          <a:srcRect/>
          <a:stretch/>
        </p:blipFill>
        <p:spPr>
          <a:xfrm>
            <a:off x="858837" y="2073275"/>
            <a:ext cx="7145337" cy="3998912"/>
          </a:xfrm>
          <a:prstGeom prst="rect">
            <a:avLst/>
          </a:prstGeom>
          <a:noFill/>
          <a:ln>
            <a:noFill/>
          </a:ln>
        </p:spPr>
      </p:pic>
      <p:pic>
        <p:nvPicPr>
          <p:cNvPr id="362" name="Google Shape;362;p26" descr="D:\esprit 2014\ESPRIT 2014\charte essprit 2014\render\support final\triangle.png"/>
          <p:cNvPicPr preferRelativeResize="0"/>
          <p:nvPr/>
        </p:nvPicPr>
        <p:blipFill rotWithShape="1">
          <a:blip r:embed="rId6">
            <a:alphaModFix/>
          </a:blip>
          <a:srcRect/>
          <a:stretch/>
        </p:blipFill>
        <p:spPr>
          <a:xfrm>
            <a:off x="7143750" y="0"/>
            <a:ext cx="2000250" cy="1376362"/>
          </a:xfrm>
          <a:prstGeom prst="rect">
            <a:avLst/>
          </a:prstGeom>
          <a:noFill/>
          <a:ln>
            <a:noFill/>
          </a:ln>
        </p:spPr>
      </p:pic>
      <p:sp>
        <p:nvSpPr>
          <p:cNvPr id="363" name="Google Shape;363;p26"/>
          <p:cNvSpPr txBox="1">
            <a:spLocks noGrp="1"/>
          </p:cNvSpPr>
          <p:nvPr>
            <p:ph type="body" idx="1"/>
          </p:nvPr>
        </p:nvSpPr>
        <p:spPr>
          <a:xfrm>
            <a:off x="-46825" y="1793875"/>
            <a:ext cx="8820000" cy="1000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De nombreux sites et applications de toutes tailles et de tous les types ! </a:t>
            </a:r>
            <a:endParaRPr/>
          </a:p>
          <a:p>
            <a:pPr marL="342900" marR="0" lvl="0" indent="-342900" algn="l" rtl="0">
              <a:lnSpc>
                <a:spcPct val="10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C'est par exemple le cas de Yahoo! , Dailymotion, Drupal8</a:t>
            </a:r>
            <a:endParaRPr/>
          </a:p>
        </p:txBody>
      </p:sp>
      <p:sp>
        <p:nvSpPr>
          <p:cNvPr id="364" name="Google Shape;364;p26"/>
          <p:cNvSpPr txBox="1"/>
          <p:nvPr/>
        </p:nvSpPr>
        <p:spPr>
          <a:xfrm>
            <a:off x="295275" y="2112962"/>
            <a:ext cx="82296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000"/>
              <a:buFont typeface="Calibri"/>
              <a:buNone/>
            </a:pPr>
            <a:r>
              <a:rPr lang="en-US" sz="2000" b="1" i="0" u="none">
                <a:solidFill>
                  <a:schemeClr val="dk1"/>
                </a:solidFill>
                <a:latin typeface="Calibri"/>
                <a:ea typeface="Calibri"/>
                <a:cs typeface="Calibri"/>
                <a:sym typeface="Calibri"/>
              </a:rPr>
              <a:t>De la version 1.x à la version 2.x à la version 3.x à la version 4.x</a:t>
            </a:r>
            <a:endParaRPr/>
          </a:p>
        </p:txBody>
      </p:sp>
      <p:sp>
        <p:nvSpPr>
          <p:cNvPr id="365" name="Google Shape;365;p26"/>
          <p:cNvSpPr txBox="1"/>
          <p:nvPr/>
        </p:nvSpPr>
        <p:spPr>
          <a:xfrm>
            <a:off x="-30162" y="2794000"/>
            <a:ext cx="8786812" cy="3692525"/>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800"/>
              <a:buFont typeface="Noto Sans Symbols"/>
              <a:buChar char="▪"/>
            </a:pPr>
            <a:r>
              <a:rPr lang="en-US" sz="1800" b="1" i="0" u="sng">
                <a:solidFill>
                  <a:schemeClr val="dk1"/>
                </a:solidFill>
                <a:latin typeface="Calibri"/>
                <a:ea typeface="Calibri"/>
                <a:cs typeface="Calibri"/>
                <a:sym typeface="Calibri"/>
              </a:rPr>
              <a:t>Symfony 1.x </a:t>
            </a:r>
            <a:r>
              <a:rPr lang="en-US" sz="1800" b="0" i="0" u="none">
                <a:solidFill>
                  <a:schemeClr val="dk1"/>
                </a:solidFill>
                <a:latin typeface="Calibri"/>
                <a:ea typeface="Calibri"/>
                <a:cs typeface="Calibri"/>
                <a:sym typeface="Calibri"/>
              </a:rPr>
              <a:t>ayant connu un succès notable, une refonte complète a donné naissance à la version 2.x qui tire partie des évolutions de PHP 5.3</a:t>
            </a:r>
            <a:endParaRPr/>
          </a:p>
          <a:p>
            <a:pPr marL="285750" marR="0" lvl="0" indent="-285750" algn="l" rtl="0">
              <a:lnSpc>
                <a:spcPct val="100000"/>
              </a:lnSpc>
              <a:spcBef>
                <a:spcPts val="0"/>
              </a:spcBef>
              <a:spcAft>
                <a:spcPts val="0"/>
              </a:spcAft>
              <a:buClr>
                <a:schemeClr val="dk1"/>
              </a:buClr>
              <a:buSzPts val="1800"/>
              <a:buFont typeface="Noto Sans Symbols"/>
              <a:buChar char="▪"/>
            </a:pPr>
            <a:r>
              <a:rPr lang="en-US" sz="1800" b="1" i="0" u="sng">
                <a:solidFill>
                  <a:schemeClr val="dk1"/>
                </a:solidFill>
                <a:latin typeface="Calibri"/>
                <a:ea typeface="Calibri"/>
                <a:cs typeface="Calibri"/>
                <a:sym typeface="Calibri"/>
              </a:rPr>
              <a:t>La version 2.x</a:t>
            </a:r>
            <a:r>
              <a:rPr lang="en-US" sz="1800" b="0" i="0" u="none">
                <a:solidFill>
                  <a:schemeClr val="dk1"/>
                </a:solidFill>
                <a:latin typeface="Calibri"/>
                <a:ea typeface="Calibri"/>
                <a:cs typeface="Calibri"/>
                <a:sym typeface="Calibri"/>
              </a:rPr>
              <a:t>  offre donc un framework  incluant un ORM (Doctrine 2), le moteur de templating Twig, la gestion des emails avec SwiftMailer, ou encore un composant de sécurité pour la gestion de l’authentification utilisateur et des permissions…</a:t>
            </a:r>
            <a:endParaRPr/>
          </a:p>
          <a:p>
            <a:pPr marL="285750" marR="0" lvl="0" indent="-285750" algn="l" rtl="0">
              <a:lnSpc>
                <a:spcPct val="100000"/>
              </a:lnSpc>
              <a:spcBef>
                <a:spcPts val="0"/>
              </a:spcBef>
              <a:spcAft>
                <a:spcPts val="0"/>
              </a:spcAft>
              <a:buClr>
                <a:schemeClr val="dk1"/>
              </a:buClr>
              <a:buSzPts val="1800"/>
              <a:buFont typeface="Noto Sans Symbols"/>
              <a:buChar char="▪"/>
            </a:pPr>
            <a:r>
              <a:rPr lang="en-US" sz="1800" b="1" i="0" u="sng">
                <a:solidFill>
                  <a:schemeClr val="dk1"/>
                </a:solidFill>
                <a:latin typeface="Calibri"/>
                <a:ea typeface="Calibri"/>
                <a:cs typeface="Calibri"/>
                <a:sym typeface="Calibri"/>
              </a:rPr>
              <a:t>La version 3.x</a:t>
            </a:r>
            <a:r>
              <a:rPr lang="en-US" sz="1800" b="0" i="0" u="none">
                <a:solidFill>
                  <a:schemeClr val="dk1"/>
                </a:solidFill>
                <a:latin typeface="Calibri"/>
                <a:ea typeface="Calibri"/>
                <a:cs typeface="Calibri"/>
                <a:sym typeface="Calibri"/>
              </a:rPr>
              <a:t>  l’utilisation de la version 5.5.9+ de PHP. Il est plus découplé et plus réutilisable que jamais et le phénomène de rétro-compatiblité (Backwords-Compatibility) autant que possible.</a:t>
            </a:r>
            <a:endParaRPr/>
          </a:p>
          <a:p>
            <a:pPr marL="285750" marR="0" lvl="0" indent="-285750" algn="l" rtl="0">
              <a:lnSpc>
                <a:spcPct val="100000"/>
              </a:lnSpc>
              <a:spcBef>
                <a:spcPts val="0"/>
              </a:spcBef>
              <a:spcAft>
                <a:spcPts val="0"/>
              </a:spcAft>
              <a:buClr>
                <a:schemeClr val="dk1"/>
              </a:buClr>
              <a:buSzPts val="1800"/>
              <a:buFont typeface="Noto Sans Symbols"/>
              <a:buChar char="▪"/>
            </a:pPr>
            <a:r>
              <a:rPr lang="en-US" sz="1800" b="1" i="0" u="sng">
                <a:solidFill>
                  <a:schemeClr val="dk1"/>
                </a:solidFill>
                <a:latin typeface="Calibri"/>
                <a:ea typeface="Calibri"/>
                <a:cs typeface="Calibri"/>
                <a:sym typeface="Calibri"/>
              </a:rPr>
              <a:t>La version 4.x</a:t>
            </a:r>
            <a:r>
              <a:rPr lang="en-US" sz="1800" b="0" i="0" u="none">
                <a:solidFill>
                  <a:schemeClr val="dk1"/>
                </a:solidFill>
                <a:latin typeface="Calibri"/>
                <a:ea typeface="Calibri"/>
                <a:cs typeface="Calibri"/>
                <a:sym typeface="Calibri"/>
              </a:rPr>
              <a:t>: </a:t>
            </a:r>
            <a:r>
              <a:rPr lang="en-US" sz="1800" b="0" i="0" u="none">
                <a:solidFill>
                  <a:schemeClr val="dk1"/>
                </a:solidFill>
                <a:latin typeface="Arial"/>
                <a:ea typeface="Arial"/>
                <a:cs typeface="Arial"/>
                <a:sym typeface="Arial"/>
              </a:rPr>
              <a:t>l’utilisation de la version 7.1.3+ de PHP. C’</a:t>
            </a:r>
            <a:r>
              <a:rPr lang="en-US" sz="1800" b="0" i="0" u="none">
                <a:solidFill>
                  <a:schemeClr val="dk1"/>
                </a:solidFill>
                <a:latin typeface="Calibri"/>
                <a:ea typeface="Calibri"/>
                <a:cs typeface="Calibri"/>
                <a:sym typeface="Calibri"/>
              </a:rPr>
              <a:t>est une version améliorée et plus légère de Symfony 3, qui est livrée par défaut avec moins de librairies optionnelles comme Doctrine. L’objectif est d’améliorer la performance de l’application et de mieux s’adapter à toute taille de projet. Cette version permet aussi bien de construire une petite API ou une application web de taille importante.</a:t>
            </a:r>
            <a:endParaRPr/>
          </a:p>
        </p:txBody>
      </p:sp>
      <p:sp>
        <p:nvSpPr>
          <p:cNvPr id="366" name="Google Shape;366;p26"/>
          <p:cNvSpPr txBox="1"/>
          <p:nvPr/>
        </p:nvSpPr>
        <p:spPr>
          <a:xfrm>
            <a:off x="428625" y="1157287"/>
            <a:ext cx="6451600"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Calibri"/>
              <a:buNone/>
            </a:pPr>
            <a:r>
              <a:rPr lang="en-US" sz="2000" b="1" i="0" u="none">
                <a:solidFill>
                  <a:schemeClr val="dk1"/>
                </a:solidFill>
                <a:latin typeface="Calibri"/>
                <a:ea typeface="Calibri"/>
                <a:cs typeface="Calibri"/>
                <a:sym typeface="Calibri"/>
              </a:rPr>
              <a:t>Qui utilise Symfony ?</a:t>
            </a:r>
            <a:endParaRPr/>
          </a:p>
        </p:txBody>
      </p:sp>
      <p:sp>
        <p:nvSpPr>
          <p:cNvPr id="367" name="Google Shape;367;p26"/>
          <p:cNvSpPr txBox="1"/>
          <p:nvPr/>
        </p:nvSpPr>
        <p:spPr>
          <a:xfrm>
            <a:off x="-69062" y="0"/>
            <a:ext cx="9001200" cy="1143000"/>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dk1"/>
              </a:buClr>
              <a:buSzPts val="4000"/>
              <a:buFont typeface="Calibri"/>
              <a:buNone/>
            </a:pPr>
            <a:r>
              <a:rPr lang="en-US" sz="4000" b="0" i="0" u="none">
                <a:solidFill>
                  <a:schemeClr val="dk1"/>
                </a:solidFill>
                <a:latin typeface="Calibri"/>
                <a:ea typeface="Calibri"/>
                <a:cs typeface="Calibri"/>
                <a:sym typeface="Calibri"/>
              </a:rPr>
              <a:t>Symfony : Présentation</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pic>
        <p:nvPicPr>
          <p:cNvPr id="105" name="Google Shape;105;p2"/>
          <p:cNvPicPr preferRelativeResize="0"/>
          <p:nvPr/>
        </p:nvPicPr>
        <p:blipFill rotWithShape="1">
          <a:blip r:embed="rId3">
            <a:alphaModFix/>
          </a:blip>
          <a:srcRect/>
          <a:stretch/>
        </p:blipFill>
        <p:spPr>
          <a:xfrm>
            <a:off x="0" y="-71437"/>
            <a:ext cx="9326562" cy="7056437"/>
          </a:xfrm>
          <a:prstGeom prst="rect">
            <a:avLst/>
          </a:prstGeom>
          <a:noFill/>
          <a:ln>
            <a:noFill/>
          </a:ln>
        </p:spPr>
      </p:pic>
      <p:pic>
        <p:nvPicPr>
          <p:cNvPr id="106" name="Google Shape;106;p2" descr="D:\esprit 2014\ESPRIT 2014\charte essprit 2014\logo-esprit.png"/>
          <p:cNvPicPr preferRelativeResize="0"/>
          <p:nvPr/>
        </p:nvPicPr>
        <p:blipFill rotWithShape="1">
          <a:blip r:embed="rId4">
            <a:alphaModFix/>
          </a:blip>
          <a:srcRect/>
          <a:stretch/>
        </p:blipFill>
        <p:spPr>
          <a:xfrm>
            <a:off x="184150" y="6237287"/>
            <a:ext cx="1143000" cy="431800"/>
          </a:xfrm>
          <a:prstGeom prst="rect">
            <a:avLst/>
          </a:prstGeom>
          <a:noFill/>
          <a:ln>
            <a:noFill/>
          </a:ln>
        </p:spPr>
      </p:pic>
      <p:sp>
        <p:nvSpPr>
          <p:cNvPr id="107" name="Google Shape;107;p2"/>
          <p:cNvSpPr txBox="1"/>
          <p:nvPr/>
        </p:nvSpPr>
        <p:spPr>
          <a:xfrm>
            <a:off x="-1331912" y="-184150"/>
            <a:ext cx="7886700" cy="13255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08" name="Google Shape;108;p2"/>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a:t>
            </a:fld>
            <a:endParaRPr/>
          </a:p>
        </p:txBody>
      </p:sp>
      <p:pic>
        <p:nvPicPr>
          <p:cNvPr id="109" name="Google Shape;109;p2" descr="D:\esprit 2014\ESPRIT 2014\charte essprit 2014\render\support final\triangle.png"/>
          <p:cNvPicPr preferRelativeResize="0"/>
          <p:nvPr/>
        </p:nvPicPr>
        <p:blipFill rotWithShape="1">
          <a:blip r:embed="rId5">
            <a:alphaModFix/>
          </a:blip>
          <a:srcRect/>
          <a:stretch/>
        </p:blipFill>
        <p:spPr>
          <a:xfrm>
            <a:off x="7173912" y="157162"/>
            <a:ext cx="2000250" cy="1377950"/>
          </a:xfrm>
          <a:prstGeom prst="rect">
            <a:avLst/>
          </a:prstGeom>
          <a:noFill/>
          <a:ln>
            <a:noFill/>
          </a:ln>
        </p:spPr>
      </p:pic>
      <p:sp>
        <p:nvSpPr>
          <p:cNvPr id="110" name="Google Shape;110;p2"/>
          <p:cNvSpPr txBox="1"/>
          <p:nvPr/>
        </p:nvSpPr>
        <p:spPr>
          <a:xfrm>
            <a:off x="457200" y="115887"/>
            <a:ext cx="8229600" cy="1143000"/>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Plan</a:t>
            </a:r>
            <a:endParaRPr/>
          </a:p>
        </p:txBody>
      </p:sp>
      <p:sp>
        <p:nvSpPr>
          <p:cNvPr id="111" name="Google Shape;111;p2"/>
          <p:cNvSpPr txBox="1">
            <a:spLocks noGrp="1"/>
          </p:cNvSpPr>
          <p:nvPr>
            <p:ph type="body" idx="1"/>
          </p:nvPr>
        </p:nvSpPr>
        <p:spPr>
          <a:xfrm>
            <a:off x="533400" y="914400"/>
            <a:ext cx="8229600" cy="53229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Introduction</a:t>
            </a:r>
            <a:endParaRPr sz="2800" b="0" i="0" u="none" strike="noStrike" cap="none">
              <a:solidFill>
                <a:schemeClr val="dk1"/>
              </a:solidFill>
              <a:latin typeface="Calibri"/>
              <a:ea typeface="Calibri"/>
              <a:cs typeface="Calibri"/>
              <a:sym typeface="Calibri"/>
            </a:endParaRPr>
          </a:p>
          <a:p>
            <a:pPr marL="342900" marR="0" lvl="0" indent="-342900" algn="l" rtl="0">
              <a:lnSpc>
                <a:spcPct val="100000"/>
              </a:lnSpc>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Framework</a:t>
            </a:r>
            <a:endParaRPr/>
          </a:p>
          <a:p>
            <a:pPr marL="342900" marR="0" lvl="0" indent="-342900" algn="l" rtl="0">
              <a:lnSpc>
                <a:spcPct val="100000"/>
              </a:lnSpc>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Framework et CMS</a:t>
            </a:r>
            <a:endParaRPr/>
          </a:p>
          <a:p>
            <a:pPr marL="342900" marR="0" lvl="0" indent="-342900" algn="l" rtl="0">
              <a:lnSpc>
                <a:spcPct val="100000"/>
              </a:lnSpc>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Symfony 4 : Introduction</a:t>
            </a:r>
            <a:endParaRPr/>
          </a:p>
          <a:p>
            <a:pPr marL="342900" marR="0" lvl="0" indent="-342900" algn="l" rtl="0">
              <a:lnSpc>
                <a:spcPct val="100000"/>
              </a:lnSpc>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Symfony 4 : Prise en main</a:t>
            </a:r>
            <a:endParaRPr/>
          </a:p>
          <a:p>
            <a:pPr marL="742950" marR="0" lvl="1" indent="-222250" algn="l" rtl="0">
              <a:lnSpc>
                <a:spcPct val="100000"/>
              </a:lnSpc>
              <a:spcBef>
                <a:spcPts val="400"/>
              </a:spcBef>
              <a:spcAft>
                <a:spcPts val="0"/>
              </a:spcAft>
              <a:buClr>
                <a:srgbClr val="000000"/>
              </a:buClr>
              <a:buSzPts val="2000"/>
              <a:buFont typeface="Arial"/>
              <a:buChar char="–"/>
            </a:pPr>
            <a:r>
              <a:rPr lang="en-US" sz="2000" b="0" i="0" u="none" strike="noStrike" cap="none">
                <a:solidFill>
                  <a:srgbClr val="000000"/>
                </a:solidFill>
                <a:latin typeface="Calibri"/>
                <a:ea typeface="Calibri"/>
                <a:cs typeface="Calibri"/>
                <a:sym typeface="Calibri"/>
              </a:rPr>
              <a:t>L’architecture MVC</a:t>
            </a:r>
            <a:endParaRPr sz="2000" b="0" i="0" u="none" strike="noStrike" cap="none">
              <a:solidFill>
                <a:srgbClr val="000000"/>
              </a:solidFill>
              <a:latin typeface="Calibri"/>
              <a:ea typeface="Calibri"/>
              <a:cs typeface="Calibri"/>
              <a:sym typeface="Calibri"/>
            </a:endParaRPr>
          </a:p>
          <a:p>
            <a:pPr marL="742950" lvl="1" indent="-298450" algn="l" rtl="0">
              <a:spcBef>
                <a:spcPts val="400"/>
              </a:spcBef>
              <a:spcAft>
                <a:spcPts val="0"/>
              </a:spcAft>
              <a:buClr>
                <a:srgbClr val="000000"/>
              </a:buClr>
              <a:buSzPts val="2000"/>
              <a:buChar char="–"/>
            </a:pPr>
            <a:r>
              <a:rPr lang="en-US" sz="2000">
                <a:solidFill>
                  <a:srgbClr val="000000"/>
                </a:solidFill>
              </a:rPr>
              <a:t>Mise en place de l’environnement</a:t>
            </a:r>
            <a:endParaRPr sz="2000">
              <a:solidFill>
                <a:srgbClr val="000000"/>
              </a:solidFill>
            </a:endParaRPr>
          </a:p>
          <a:p>
            <a:pPr marL="742950" lvl="1" indent="-298450" algn="l" rtl="0">
              <a:spcBef>
                <a:spcPts val="400"/>
              </a:spcBef>
              <a:spcAft>
                <a:spcPts val="0"/>
              </a:spcAft>
              <a:buClr>
                <a:srgbClr val="000000"/>
              </a:buClr>
              <a:buSzPts val="2000"/>
              <a:buChar char="–"/>
            </a:pPr>
            <a:r>
              <a:rPr lang="en-US" sz="2000">
                <a:solidFill>
                  <a:srgbClr val="000000"/>
                </a:solidFill>
              </a:rPr>
              <a:t>Déroulement d’une application Symfony4</a:t>
            </a:r>
            <a:endParaRPr sz="2000">
              <a:solidFill>
                <a:srgbClr val="000000"/>
              </a:solidFill>
            </a:endParaRPr>
          </a:p>
          <a:p>
            <a:pPr marL="742950" marR="0" lvl="1" indent="-222250" algn="l" rtl="0">
              <a:lnSpc>
                <a:spcPct val="100000"/>
              </a:lnSpc>
              <a:spcBef>
                <a:spcPts val="400"/>
              </a:spcBef>
              <a:spcAft>
                <a:spcPts val="0"/>
              </a:spcAft>
              <a:buClr>
                <a:srgbClr val="000000"/>
              </a:buClr>
              <a:buSzPts val="2000"/>
              <a:buChar char="–"/>
            </a:pPr>
            <a:r>
              <a:rPr lang="en-US" sz="2000">
                <a:solidFill>
                  <a:srgbClr val="000000"/>
                </a:solidFill>
              </a:rPr>
              <a:t>Controleur </a:t>
            </a:r>
            <a:endParaRPr sz="2000">
              <a:solidFill>
                <a:srgbClr val="000000"/>
              </a:solidFill>
            </a:endParaRPr>
          </a:p>
          <a:p>
            <a:pPr marL="742950" marR="0" lvl="1" indent="-222250" algn="l" rtl="0">
              <a:lnSpc>
                <a:spcPct val="100000"/>
              </a:lnSpc>
              <a:spcBef>
                <a:spcPts val="400"/>
              </a:spcBef>
              <a:spcAft>
                <a:spcPts val="0"/>
              </a:spcAft>
              <a:buClr>
                <a:srgbClr val="000000"/>
              </a:buClr>
              <a:buSzPts val="2000"/>
              <a:buFont typeface="Arial"/>
              <a:buChar char="–"/>
            </a:pPr>
            <a:r>
              <a:rPr lang="en-US" sz="2000">
                <a:solidFill>
                  <a:srgbClr val="000000"/>
                </a:solidFill>
              </a:rPr>
              <a:t>R</a:t>
            </a:r>
            <a:r>
              <a:rPr lang="en-US" sz="2000" b="0" i="0" u="none" strike="noStrike" cap="none">
                <a:solidFill>
                  <a:srgbClr val="000000"/>
                </a:solidFill>
                <a:latin typeface="Calibri"/>
                <a:ea typeface="Calibri"/>
                <a:cs typeface="Calibri"/>
                <a:sym typeface="Calibri"/>
              </a:rPr>
              <a:t>outing </a:t>
            </a:r>
            <a:endParaRPr>
              <a:solidFill>
                <a:srgbClr val="000000"/>
              </a:solidFill>
            </a:endParaRPr>
          </a:p>
          <a:p>
            <a:pPr marL="742950" marR="0" lvl="0" indent="0" algn="l" rtl="0">
              <a:lnSpc>
                <a:spcPct val="100000"/>
              </a:lnSpc>
              <a:spcBef>
                <a:spcPts val="400"/>
              </a:spcBef>
              <a:spcAft>
                <a:spcPts val="0"/>
              </a:spcAft>
              <a:buNone/>
            </a:pPr>
            <a:endParaRPr>
              <a:solidFill>
                <a:srgbClr val="000000"/>
              </a:solidFill>
            </a:endParaRPr>
          </a:p>
          <a:p>
            <a:pPr marL="342900" marR="0" lvl="0" indent="-165100" algn="l" rtl="0">
              <a:lnSpc>
                <a:spcPct val="100000"/>
              </a:lnSpc>
              <a:spcBef>
                <a:spcPts val="56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342900" marR="0" lvl="0" indent="-165100" algn="l" rtl="0">
              <a:lnSpc>
                <a:spcPct val="100000"/>
              </a:lnSpc>
              <a:spcBef>
                <a:spcPts val="56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342900" marR="0" lvl="0" indent="-165100" algn="l" rtl="0">
              <a:spcBef>
                <a:spcPts val="560"/>
              </a:spcBef>
              <a:spcAft>
                <a:spcPts val="0"/>
              </a:spcAft>
              <a:buClr>
                <a:schemeClr val="dk1"/>
              </a:buClr>
              <a:buSzPts val="2800"/>
              <a:buFont typeface="Arial"/>
              <a:buNone/>
            </a:pPr>
            <a:endParaRPr sz="2800" b="0" i="0" u="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pic>
        <p:nvPicPr>
          <p:cNvPr id="373" name="Google Shape;373;p30"/>
          <p:cNvPicPr preferRelativeResize="0"/>
          <p:nvPr/>
        </p:nvPicPr>
        <p:blipFill rotWithShape="1">
          <a:blip r:embed="rId3">
            <a:alphaModFix/>
          </a:blip>
          <a:srcRect/>
          <a:stretch/>
        </p:blipFill>
        <p:spPr>
          <a:xfrm>
            <a:off x="-160337" y="0"/>
            <a:ext cx="9328150" cy="7056437"/>
          </a:xfrm>
          <a:prstGeom prst="rect">
            <a:avLst/>
          </a:prstGeom>
          <a:noFill/>
          <a:ln>
            <a:noFill/>
          </a:ln>
        </p:spPr>
      </p:pic>
      <p:pic>
        <p:nvPicPr>
          <p:cNvPr id="374" name="Google Shape;374;p30" descr="D:\esprit 2014\ESPRIT 2014\charte essprit 2014\logo-esprit.png"/>
          <p:cNvPicPr preferRelativeResize="0"/>
          <p:nvPr/>
        </p:nvPicPr>
        <p:blipFill rotWithShape="1">
          <a:blip r:embed="rId4">
            <a:alphaModFix/>
          </a:blip>
          <a:srcRect/>
          <a:stretch/>
        </p:blipFill>
        <p:spPr>
          <a:xfrm>
            <a:off x="184150" y="6237287"/>
            <a:ext cx="1143000" cy="431800"/>
          </a:xfrm>
          <a:prstGeom prst="rect">
            <a:avLst/>
          </a:prstGeom>
          <a:noFill/>
          <a:ln>
            <a:noFill/>
          </a:ln>
        </p:spPr>
      </p:pic>
      <p:sp>
        <p:nvSpPr>
          <p:cNvPr id="375" name="Google Shape;375;p30"/>
          <p:cNvSpPr txBox="1"/>
          <p:nvPr/>
        </p:nvSpPr>
        <p:spPr>
          <a:xfrm>
            <a:off x="-1331912" y="-184150"/>
            <a:ext cx="7886700" cy="13255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76" name="Google Shape;376;p30"/>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20</a:t>
            </a:fld>
            <a:endParaRPr/>
          </a:p>
        </p:txBody>
      </p:sp>
      <p:pic>
        <p:nvPicPr>
          <p:cNvPr id="377" name="Google Shape;377;p30"/>
          <p:cNvPicPr preferRelativeResize="0"/>
          <p:nvPr/>
        </p:nvPicPr>
        <p:blipFill rotWithShape="1">
          <a:blip r:embed="rId5">
            <a:alphaModFix/>
          </a:blip>
          <a:srcRect/>
          <a:stretch/>
        </p:blipFill>
        <p:spPr>
          <a:xfrm>
            <a:off x="858837" y="2073275"/>
            <a:ext cx="7145337" cy="3998912"/>
          </a:xfrm>
          <a:prstGeom prst="rect">
            <a:avLst/>
          </a:prstGeom>
          <a:noFill/>
          <a:ln>
            <a:noFill/>
          </a:ln>
        </p:spPr>
      </p:pic>
      <p:pic>
        <p:nvPicPr>
          <p:cNvPr id="378" name="Google Shape;378;p30" descr="D:\esprit 2014\ESPRIT 2014\charte essprit 2014\render\support final\triangle.png"/>
          <p:cNvPicPr preferRelativeResize="0"/>
          <p:nvPr/>
        </p:nvPicPr>
        <p:blipFill rotWithShape="1">
          <a:blip r:embed="rId6">
            <a:alphaModFix/>
          </a:blip>
          <a:srcRect/>
          <a:stretch/>
        </p:blipFill>
        <p:spPr>
          <a:xfrm>
            <a:off x="7143750" y="0"/>
            <a:ext cx="2000250" cy="1376362"/>
          </a:xfrm>
          <a:prstGeom prst="rect">
            <a:avLst/>
          </a:prstGeom>
          <a:noFill/>
          <a:ln>
            <a:noFill/>
          </a:ln>
        </p:spPr>
      </p:pic>
      <p:sp>
        <p:nvSpPr>
          <p:cNvPr id="379" name="Google Shape;379;p30"/>
          <p:cNvSpPr txBox="1"/>
          <p:nvPr/>
        </p:nvSpPr>
        <p:spPr>
          <a:xfrm>
            <a:off x="1928812" y="260350"/>
            <a:ext cx="4953000" cy="769937"/>
          </a:xfrm>
          <a:prstGeom prst="rect">
            <a:avLst/>
          </a:prstGeom>
          <a:noFill/>
          <a:ln>
            <a:noFill/>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L’architecture MVC</a:t>
            </a:r>
            <a:endParaRPr/>
          </a:p>
        </p:txBody>
      </p:sp>
      <p:pic>
        <p:nvPicPr>
          <p:cNvPr id="380" name="Google Shape;380;p30"/>
          <p:cNvPicPr preferRelativeResize="0"/>
          <p:nvPr/>
        </p:nvPicPr>
        <p:blipFill rotWithShape="1">
          <a:blip r:embed="rId7">
            <a:alphaModFix/>
          </a:blip>
          <a:srcRect/>
          <a:stretch/>
        </p:blipFill>
        <p:spPr>
          <a:xfrm>
            <a:off x="1219200" y="1044575"/>
            <a:ext cx="6765925" cy="3760787"/>
          </a:xfrm>
          <a:prstGeom prst="rect">
            <a:avLst/>
          </a:prstGeom>
          <a:noFill/>
          <a:ln>
            <a:noFill/>
          </a:ln>
        </p:spPr>
      </p:pic>
      <p:sp>
        <p:nvSpPr>
          <p:cNvPr id="381" name="Google Shape;381;p30"/>
          <p:cNvSpPr txBox="1">
            <a:spLocks noGrp="1"/>
          </p:cNvSpPr>
          <p:nvPr>
            <p:ph type="body" idx="1"/>
          </p:nvPr>
        </p:nvSpPr>
        <p:spPr>
          <a:xfrm>
            <a:off x="685800" y="5030787"/>
            <a:ext cx="8377237" cy="1284287"/>
          </a:xfrm>
          <a:prstGeom prst="rect">
            <a:avLst/>
          </a:prstGeom>
          <a:noFill/>
          <a:ln>
            <a:noFill/>
          </a:ln>
        </p:spPr>
        <p:txBody>
          <a:bodyPr spcFirstLastPara="1" wrap="square" lIns="91425" tIns="45700" rIns="91425" bIns="45700" anchor="t" anchorCtr="0">
            <a:noAutofit/>
          </a:bodyPr>
          <a:lstStyle/>
          <a:p>
            <a:pPr marL="742950" marR="0" lvl="1" indent="-285750" algn="l" rtl="0">
              <a:lnSpc>
                <a:spcPct val="100000"/>
              </a:lnSpc>
              <a:spcBef>
                <a:spcPts val="0"/>
              </a:spcBef>
              <a:spcAft>
                <a:spcPts val="0"/>
              </a:spcAft>
              <a:buClr>
                <a:schemeClr val="dk1"/>
              </a:buClr>
              <a:buSzPts val="1800"/>
              <a:buFont typeface="Noto Sans Symbols"/>
              <a:buChar char="✔"/>
            </a:pPr>
            <a:r>
              <a:rPr lang="en-US" sz="1800" b="1" i="0" u="none" strike="noStrike" cap="none">
                <a:solidFill>
                  <a:schemeClr val="dk1"/>
                </a:solidFill>
                <a:latin typeface="Calibri"/>
                <a:ea typeface="Calibri"/>
                <a:cs typeface="Calibri"/>
                <a:sym typeface="Calibri"/>
              </a:rPr>
              <a:t>Modèle</a:t>
            </a:r>
            <a:r>
              <a:rPr lang="en-US" sz="1800" b="0" i="0" u="none" strike="noStrike" cap="none">
                <a:solidFill>
                  <a:schemeClr val="dk1"/>
                </a:solidFill>
                <a:latin typeface="Calibri"/>
                <a:ea typeface="Calibri"/>
                <a:cs typeface="Calibri"/>
                <a:sym typeface="Calibri"/>
              </a:rPr>
              <a:t>: l’implémentation de la logique métier</a:t>
            </a:r>
            <a:endParaRPr sz="1800" b="0" i="0" u="none" strike="noStrike" cap="none">
              <a:solidFill>
                <a:schemeClr val="dk1"/>
              </a:solidFill>
              <a:latin typeface="Calibri"/>
              <a:ea typeface="Calibri"/>
              <a:cs typeface="Calibri"/>
              <a:sym typeface="Calibri"/>
            </a:endParaRPr>
          </a:p>
          <a:p>
            <a:pPr marL="742950" marR="0" lvl="1" indent="-285750" algn="l" rtl="0">
              <a:lnSpc>
                <a:spcPct val="100000"/>
              </a:lnSpc>
              <a:spcBef>
                <a:spcPts val="360"/>
              </a:spcBef>
              <a:spcAft>
                <a:spcPts val="0"/>
              </a:spcAft>
              <a:buClr>
                <a:schemeClr val="dk1"/>
              </a:buClr>
              <a:buSzPts val="1800"/>
              <a:buFont typeface="Noto Sans Symbols"/>
              <a:buChar char="✔"/>
            </a:pPr>
            <a:r>
              <a:rPr lang="en-US" sz="1800" b="1" i="0" u="none" strike="noStrike" cap="none">
                <a:solidFill>
                  <a:schemeClr val="dk1"/>
                </a:solidFill>
                <a:latin typeface="Calibri"/>
                <a:ea typeface="Calibri"/>
                <a:cs typeface="Calibri"/>
                <a:sym typeface="Calibri"/>
              </a:rPr>
              <a:t>Vue</a:t>
            </a:r>
            <a:r>
              <a:rPr lang="en-US" sz="1800" b="0" i="0" u="none" strike="noStrike" cap="none">
                <a:solidFill>
                  <a:schemeClr val="dk1"/>
                </a:solidFill>
                <a:latin typeface="Calibri"/>
                <a:ea typeface="Calibri"/>
                <a:cs typeface="Calibri"/>
                <a:sym typeface="Calibri"/>
              </a:rPr>
              <a:t>: C’est plus lié à l’affichage.</a:t>
            </a:r>
            <a:endParaRPr/>
          </a:p>
          <a:p>
            <a:pPr marL="742950" marR="0" lvl="1" indent="-285750" algn="l" rtl="0">
              <a:lnSpc>
                <a:spcPct val="100000"/>
              </a:lnSpc>
              <a:spcBef>
                <a:spcPts val="360"/>
              </a:spcBef>
              <a:spcAft>
                <a:spcPts val="0"/>
              </a:spcAft>
              <a:buClr>
                <a:schemeClr val="dk1"/>
              </a:buClr>
              <a:buSzPts val="1800"/>
              <a:buFont typeface="Noto Sans Symbols"/>
              <a:buChar char="✔"/>
            </a:pPr>
            <a:r>
              <a:rPr lang="en-US" sz="1800" b="1" i="0" u="none" strike="noStrike" cap="none">
                <a:solidFill>
                  <a:schemeClr val="dk1"/>
                </a:solidFill>
                <a:latin typeface="Calibri"/>
                <a:ea typeface="Calibri"/>
                <a:cs typeface="Calibri"/>
                <a:sym typeface="Calibri"/>
              </a:rPr>
              <a:t>Contrôleur</a:t>
            </a:r>
            <a:r>
              <a:rPr lang="en-US" sz="1800" b="0" i="0" u="none" strike="noStrike" cap="none">
                <a:solidFill>
                  <a:schemeClr val="dk1"/>
                </a:solidFill>
                <a:latin typeface="Calibri"/>
                <a:ea typeface="Calibri"/>
                <a:cs typeface="Calibri"/>
                <a:sym typeface="Calibri"/>
              </a:rPr>
              <a:t>: le lien entre le modèle et la vue</a:t>
            </a:r>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pic>
        <p:nvPicPr>
          <p:cNvPr id="387" name="Google Shape;387;p31"/>
          <p:cNvPicPr preferRelativeResize="0"/>
          <p:nvPr/>
        </p:nvPicPr>
        <p:blipFill rotWithShape="1">
          <a:blip r:embed="rId3">
            <a:alphaModFix/>
          </a:blip>
          <a:srcRect/>
          <a:stretch/>
        </p:blipFill>
        <p:spPr>
          <a:xfrm>
            <a:off x="-160337" y="0"/>
            <a:ext cx="9328150" cy="7056437"/>
          </a:xfrm>
          <a:prstGeom prst="rect">
            <a:avLst/>
          </a:prstGeom>
          <a:noFill/>
          <a:ln>
            <a:noFill/>
          </a:ln>
        </p:spPr>
      </p:pic>
      <p:pic>
        <p:nvPicPr>
          <p:cNvPr id="388" name="Google Shape;388;p31" descr="D:\esprit 2014\ESPRIT 2014\charte essprit 2014\logo-esprit.png"/>
          <p:cNvPicPr preferRelativeResize="0"/>
          <p:nvPr/>
        </p:nvPicPr>
        <p:blipFill rotWithShape="1">
          <a:blip r:embed="rId4">
            <a:alphaModFix/>
          </a:blip>
          <a:srcRect/>
          <a:stretch/>
        </p:blipFill>
        <p:spPr>
          <a:xfrm>
            <a:off x="184150" y="6237287"/>
            <a:ext cx="1143000" cy="431800"/>
          </a:xfrm>
          <a:prstGeom prst="rect">
            <a:avLst/>
          </a:prstGeom>
          <a:noFill/>
          <a:ln>
            <a:noFill/>
          </a:ln>
        </p:spPr>
      </p:pic>
      <p:sp>
        <p:nvSpPr>
          <p:cNvPr id="389" name="Google Shape;389;p31"/>
          <p:cNvSpPr txBox="1"/>
          <p:nvPr/>
        </p:nvSpPr>
        <p:spPr>
          <a:xfrm>
            <a:off x="-1331912" y="-184150"/>
            <a:ext cx="7886700" cy="13255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90" name="Google Shape;390;p31"/>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21</a:t>
            </a:fld>
            <a:endParaRPr/>
          </a:p>
        </p:txBody>
      </p:sp>
      <p:pic>
        <p:nvPicPr>
          <p:cNvPr id="391" name="Google Shape;391;p31"/>
          <p:cNvPicPr preferRelativeResize="0"/>
          <p:nvPr/>
        </p:nvPicPr>
        <p:blipFill rotWithShape="1">
          <a:blip r:embed="rId5">
            <a:alphaModFix/>
          </a:blip>
          <a:srcRect/>
          <a:stretch/>
        </p:blipFill>
        <p:spPr>
          <a:xfrm>
            <a:off x="858837" y="2073275"/>
            <a:ext cx="7145337" cy="3998912"/>
          </a:xfrm>
          <a:prstGeom prst="rect">
            <a:avLst/>
          </a:prstGeom>
          <a:noFill/>
          <a:ln>
            <a:noFill/>
          </a:ln>
        </p:spPr>
      </p:pic>
      <p:pic>
        <p:nvPicPr>
          <p:cNvPr id="392" name="Google Shape;392;p31" descr="D:\esprit 2014\ESPRIT 2014\charte essprit 2014\render\support final\triangle.png"/>
          <p:cNvPicPr preferRelativeResize="0"/>
          <p:nvPr/>
        </p:nvPicPr>
        <p:blipFill rotWithShape="1">
          <a:blip r:embed="rId6">
            <a:alphaModFix/>
          </a:blip>
          <a:srcRect/>
          <a:stretch/>
        </p:blipFill>
        <p:spPr>
          <a:xfrm>
            <a:off x="7143750" y="0"/>
            <a:ext cx="2000250" cy="1376362"/>
          </a:xfrm>
          <a:prstGeom prst="rect">
            <a:avLst/>
          </a:prstGeom>
          <a:noFill/>
          <a:ln>
            <a:noFill/>
          </a:ln>
        </p:spPr>
      </p:pic>
      <p:sp>
        <p:nvSpPr>
          <p:cNvPr id="393" name="Google Shape;393;p31"/>
          <p:cNvSpPr txBox="1"/>
          <p:nvPr/>
        </p:nvSpPr>
        <p:spPr>
          <a:xfrm>
            <a:off x="428625" y="214312"/>
            <a:ext cx="8289925" cy="769937"/>
          </a:xfrm>
          <a:prstGeom prst="rect">
            <a:avLst/>
          </a:prstGeom>
          <a:noFill/>
          <a:ln>
            <a:noFill/>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L’architecture d’un projet Symfony4</a:t>
            </a:r>
            <a:endParaRPr/>
          </a:p>
        </p:txBody>
      </p:sp>
      <p:sp>
        <p:nvSpPr>
          <p:cNvPr id="394" name="Google Shape;394;p31"/>
          <p:cNvSpPr txBox="1">
            <a:spLocks noGrp="1"/>
          </p:cNvSpPr>
          <p:nvPr>
            <p:ph type="body" idx="1"/>
          </p:nvPr>
        </p:nvSpPr>
        <p:spPr>
          <a:xfrm>
            <a:off x="184150" y="1628775"/>
            <a:ext cx="8377237" cy="4740275"/>
          </a:xfrm>
          <a:prstGeom prst="rect">
            <a:avLst/>
          </a:prstGeom>
          <a:noFill/>
          <a:ln>
            <a:noFill/>
          </a:ln>
        </p:spPr>
        <p:txBody>
          <a:bodyPr spcFirstLastPara="1" wrap="square" lIns="91425" tIns="45700" rIns="91425" bIns="45700" anchor="t" anchorCtr="0">
            <a:noAutofit/>
          </a:bodyPr>
          <a:lstStyle/>
          <a:p>
            <a:pPr marL="742950" marR="0" lvl="1" indent="-285750" algn="l" rtl="0">
              <a:lnSpc>
                <a:spcPct val="100000"/>
              </a:lnSpc>
              <a:spcBef>
                <a:spcPts val="0"/>
              </a:spcBef>
              <a:spcAft>
                <a:spcPts val="0"/>
              </a:spcAft>
              <a:buClr>
                <a:schemeClr val="dk1"/>
              </a:buClr>
              <a:buSzPts val="1800"/>
              <a:buFont typeface="Noto Sans Symbols"/>
              <a:buChar char="✔"/>
            </a:pPr>
            <a:r>
              <a:rPr lang="en-US" sz="1800" b="1" i="0" u="none" strike="noStrike" cap="none">
                <a:solidFill>
                  <a:schemeClr val="dk1"/>
                </a:solidFill>
                <a:latin typeface="Calibri"/>
                <a:ea typeface="Calibri"/>
                <a:cs typeface="Calibri"/>
                <a:sym typeface="Calibri"/>
              </a:rPr>
              <a:t>Le projet</a:t>
            </a:r>
            <a:r>
              <a:rPr lang="en-US" sz="1800" b="0" i="0" u="none" strike="noStrike" cap="none">
                <a:solidFill>
                  <a:schemeClr val="dk1"/>
                </a:solidFill>
                <a:latin typeface="Calibri"/>
                <a:ea typeface="Calibri"/>
                <a:cs typeface="Calibri"/>
                <a:sym typeface="Calibri"/>
              </a:rPr>
              <a:t>: c’est la structure qui englobe tout</a:t>
            </a:r>
            <a:endParaRPr sz="1800" b="0" i="0" u="none" strike="noStrike" cap="none">
              <a:solidFill>
                <a:schemeClr val="dk1"/>
              </a:solidFill>
              <a:latin typeface="Calibri"/>
              <a:ea typeface="Calibri"/>
              <a:cs typeface="Calibri"/>
              <a:sym typeface="Calibri"/>
            </a:endParaRPr>
          </a:p>
          <a:p>
            <a:pPr marL="742950" marR="0" lvl="1" indent="-285750" algn="l" rtl="0">
              <a:lnSpc>
                <a:spcPct val="100000"/>
              </a:lnSpc>
              <a:spcBef>
                <a:spcPts val="360"/>
              </a:spcBef>
              <a:spcAft>
                <a:spcPts val="0"/>
              </a:spcAft>
              <a:buClr>
                <a:schemeClr val="dk1"/>
              </a:buClr>
              <a:buSzPts val="1800"/>
              <a:buFont typeface="Noto Sans Symbols"/>
              <a:buChar char="✔"/>
            </a:pPr>
            <a:r>
              <a:rPr lang="en-US" sz="1800" b="1" i="0" u="none" strike="noStrike" cap="none">
                <a:solidFill>
                  <a:schemeClr val="dk1"/>
                </a:solidFill>
                <a:latin typeface="Calibri"/>
                <a:ea typeface="Calibri"/>
                <a:cs typeface="Calibri"/>
                <a:sym typeface="Calibri"/>
              </a:rPr>
              <a:t>L’application</a:t>
            </a:r>
            <a:r>
              <a:rPr lang="en-US" sz="1800" b="0" i="0" u="none" strike="noStrike" cap="none">
                <a:solidFill>
                  <a:schemeClr val="dk1"/>
                </a:solidFill>
                <a:latin typeface="Calibri"/>
                <a:ea typeface="Calibri"/>
                <a:cs typeface="Calibri"/>
                <a:sym typeface="Calibri"/>
              </a:rPr>
              <a:t>: Elle correspond généralement à un site.</a:t>
            </a:r>
            <a:endParaRPr/>
          </a:p>
          <a:p>
            <a:pPr marL="742950" marR="0" lvl="1" indent="-285750" algn="l" rtl="0">
              <a:lnSpc>
                <a:spcPct val="100000"/>
              </a:lnSpc>
              <a:spcBef>
                <a:spcPts val="360"/>
              </a:spcBef>
              <a:spcAft>
                <a:spcPts val="0"/>
              </a:spcAft>
              <a:buClr>
                <a:schemeClr val="dk1"/>
              </a:buClr>
              <a:buSzPts val="1800"/>
              <a:buFont typeface="Noto Sans Symbols"/>
              <a:buChar char="✔"/>
            </a:pPr>
            <a:r>
              <a:rPr lang="en-US" sz="1800" b="1" i="0" u="none" strike="noStrike" cap="none">
                <a:solidFill>
                  <a:schemeClr val="dk1"/>
                </a:solidFill>
                <a:latin typeface="Calibri"/>
                <a:ea typeface="Calibri"/>
                <a:cs typeface="Calibri"/>
                <a:sym typeface="Calibri"/>
              </a:rPr>
              <a:t>Les modules</a:t>
            </a:r>
            <a:r>
              <a:rPr lang="en-US" sz="1800" b="0" i="0" u="none" strike="noStrike" cap="none">
                <a:solidFill>
                  <a:schemeClr val="dk1"/>
                </a:solidFill>
                <a:latin typeface="Calibri"/>
                <a:ea typeface="Calibri"/>
                <a:cs typeface="Calibri"/>
                <a:sym typeface="Calibri"/>
              </a:rPr>
              <a:t>: Ce sont des unités fonctionnelles de l’application (Par exemple: clients, produits, commandes)</a:t>
            </a:r>
            <a:endParaRPr/>
          </a:p>
          <a:p>
            <a:pPr marL="742950" marR="0" lvl="1" indent="-285750" algn="l" rtl="0">
              <a:lnSpc>
                <a:spcPct val="100000"/>
              </a:lnSpc>
              <a:spcBef>
                <a:spcPts val="360"/>
              </a:spcBef>
              <a:spcAft>
                <a:spcPts val="0"/>
              </a:spcAft>
              <a:buClr>
                <a:schemeClr val="dk1"/>
              </a:buClr>
              <a:buSzPts val="1800"/>
              <a:buFont typeface="Noto Sans Symbols"/>
              <a:buChar char="✔"/>
            </a:pPr>
            <a:r>
              <a:rPr lang="en-US" sz="1800" b="1" i="0" u="none" strike="noStrike" cap="none">
                <a:solidFill>
                  <a:schemeClr val="dk1"/>
                </a:solidFill>
                <a:latin typeface="Calibri"/>
                <a:ea typeface="Calibri"/>
                <a:cs typeface="Calibri"/>
                <a:sym typeface="Calibri"/>
              </a:rPr>
              <a:t>Action</a:t>
            </a:r>
            <a:r>
              <a:rPr lang="en-US" sz="1800" b="0" i="0" u="none" strike="noStrike" cap="none">
                <a:solidFill>
                  <a:schemeClr val="dk1"/>
                </a:solidFill>
                <a:latin typeface="Calibri"/>
                <a:ea typeface="Calibri"/>
                <a:cs typeface="Calibri"/>
                <a:sym typeface="Calibri"/>
              </a:rPr>
              <a:t>: les Actions contiennent la logique applicative. Ils vérifient l’intégrité de la demande et préparent les données nécessaires à la couche présentation.</a:t>
            </a:r>
            <a:endParaRPr/>
          </a:p>
          <a:p>
            <a:pPr marL="742950" marR="0" lvl="1" indent="-285750" algn="l" rtl="0">
              <a:lnSpc>
                <a:spcPct val="100000"/>
              </a:lnSpc>
              <a:spcBef>
                <a:spcPts val="360"/>
              </a:spcBef>
              <a:spcAft>
                <a:spcPts val="0"/>
              </a:spcAft>
              <a:buClr>
                <a:schemeClr val="dk1"/>
              </a:buClr>
              <a:buSzPts val="1800"/>
              <a:buFont typeface="Noto Sans Symbols"/>
              <a:buChar char="✔"/>
            </a:pPr>
            <a:r>
              <a:rPr lang="en-US" sz="1800" b="1" i="0" u="none" strike="noStrike" cap="none">
                <a:solidFill>
                  <a:schemeClr val="dk1"/>
                </a:solidFill>
                <a:latin typeface="Calibri"/>
                <a:ea typeface="Calibri"/>
                <a:cs typeface="Calibri"/>
                <a:sym typeface="Calibri"/>
              </a:rPr>
              <a:t>Template Twig</a:t>
            </a:r>
            <a:r>
              <a:rPr lang="en-US" sz="1800" b="0" i="0" u="none" strike="noStrike" cap="none">
                <a:solidFill>
                  <a:schemeClr val="dk1"/>
                </a:solidFill>
                <a:latin typeface="Calibri"/>
                <a:ea typeface="Calibri"/>
                <a:cs typeface="Calibri"/>
                <a:sym typeface="Calibri"/>
              </a:rPr>
              <a:t>: Twig est le moteur de templates présent dans Symfony. Twig est un moteur de templates PHP </a:t>
            </a:r>
            <a:endParaRPr/>
          </a:p>
          <a:p>
            <a:pPr marL="742950" marR="0" lvl="1" indent="-285750" algn="l" rtl="0">
              <a:lnSpc>
                <a:spcPct val="100000"/>
              </a:lnSpc>
              <a:spcBef>
                <a:spcPts val="360"/>
              </a:spcBef>
              <a:spcAft>
                <a:spcPts val="0"/>
              </a:spcAft>
              <a:buClr>
                <a:schemeClr val="dk1"/>
              </a:buClr>
              <a:buSzPts val="1800"/>
              <a:buFont typeface="Noto Sans Symbols"/>
              <a:buChar char="✔"/>
            </a:pPr>
            <a:r>
              <a:rPr lang="en-US" sz="1800" b="1" i="0" u="none" strike="noStrike" cap="none">
                <a:solidFill>
                  <a:schemeClr val="dk1"/>
                </a:solidFill>
                <a:latin typeface="Calibri"/>
                <a:ea typeface="Calibri"/>
                <a:cs typeface="Calibri"/>
                <a:sym typeface="Calibri"/>
              </a:rPr>
              <a:t>Route</a:t>
            </a:r>
            <a:r>
              <a:rPr lang="en-US" sz="1800" b="0" i="0" u="none" strike="noStrike" cap="none">
                <a:solidFill>
                  <a:schemeClr val="dk1"/>
                </a:solidFill>
                <a:latin typeface="Calibri"/>
                <a:ea typeface="Calibri"/>
                <a:cs typeface="Calibri"/>
                <a:sym typeface="Calibri"/>
              </a:rPr>
              <a:t>: Une route forge le lien entre une action présente dans le contrôleur et une URL.</a:t>
            </a:r>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2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pic>
        <p:nvPicPr>
          <p:cNvPr id="400" name="Google Shape;400;p29"/>
          <p:cNvPicPr preferRelativeResize="0"/>
          <p:nvPr/>
        </p:nvPicPr>
        <p:blipFill rotWithShape="1">
          <a:blip r:embed="rId3">
            <a:alphaModFix/>
          </a:blip>
          <a:srcRect/>
          <a:stretch/>
        </p:blipFill>
        <p:spPr>
          <a:xfrm>
            <a:off x="-160337" y="0"/>
            <a:ext cx="9328150" cy="7056437"/>
          </a:xfrm>
          <a:prstGeom prst="rect">
            <a:avLst/>
          </a:prstGeom>
          <a:noFill/>
          <a:ln>
            <a:noFill/>
          </a:ln>
        </p:spPr>
      </p:pic>
      <p:pic>
        <p:nvPicPr>
          <p:cNvPr id="401" name="Google Shape;401;p29" descr="D:\esprit 2014\ESPRIT 2014\charte essprit 2014\logo-esprit.png"/>
          <p:cNvPicPr preferRelativeResize="0"/>
          <p:nvPr/>
        </p:nvPicPr>
        <p:blipFill rotWithShape="1">
          <a:blip r:embed="rId4">
            <a:alphaModFix/>
          </a:blip>
          <a:srcRect/>
          <a:stretch/>
        </p:blipFill>
        <p:spPr>
          <a:xfrm>
            <a:off x="184150" y="6237287"/>
            <a:ext cx="1143000" cy="431800"/>
          </a:xfrm>
          <a:prstGeom prst="rect">
            <a:avLst/>
          </a:prstGeom>
          <a:noFill/>
          <a:ln>
            <a:noFill/>
          </a:ln>
        </p:spPr>
      </p:pic>
      <p:sp>
        <p:nvSpPr>
          <p:cNvPr id="402" name="Google Shape;402;p29"/>
          <p:cNvSpPr txBox="1"/>
          <p:nvPr/>
        </p:nvSpPr>
        <p:spPr>
          <a:xfrm>
            <a:off x="-1331912" y="-184150"/>
            <a:ext cx="7886700" cy="13255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03" name="Google Shape;403;p29"/>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22</a:t>
            </a:fld>
            <a:endParaRPr/>
          </a:p>
        </p:txBody>
      </p:sp>
      <p:pic>
        <p:nvPicPr>
          <p:cNvPr id="404" name="Google Shape;404;p29"/>
          <p:cNvPicPr preferRelativeResize="0"/>
          <p:nvPr/>
        </p:nvPicPr>
        <p:blipFill rotWithShape="1">
          <a:blip r:embed="rId5">
            <a:alphaModFix/>
          </a:blip>
          <a:srcRect/>
          <a:stretch/>
        </p:blipFill>
        <p:spPr>
          <a:xfrm>
            <a:off x="858837" y="2073275"/>
            <a:ext cx="7145337" cy="3998912"/>
          </a:xfrm>
          <a:prstGeom prst="rect">
            <a:avLst/>
          </a:prstGeom>
          <a:noFill/>
          <a:ln>
            <a:noFill/>
          </a:ln>
        </p:spPr>
      </p:pic>
      <p:pic>
        <p:nvPicPr>
          <p:cNvPr id="405" name="Google Shape;405;p29" descr="D:\esprit 2014\ESPRIT 2014\charte essprit 2014\render\support final\triangle.png"/>
          <p:cNvPicPr preferRelativeResize="0"/>
          <p:nvPr/>
        </p:nvPicPr>
        <p:blipFill rotWithShape="1">
          <a:blip r:embed="rId6">
            <a:alphaModFix/>
          </a:blip>
          <a:srcRect/>
          <a:stretch/>
        </p:blipFill>
        <p:spPr>
          <a:xfrm>
            <a:off x="7143750" y="0"/>
            <a:ext cx="2000250" cy="1376362"/>
          </a:xfrm>
          <a:prstGeom prst="rect">
            <a:avLst/>
          </a:prstGeom>
          <a:noFill/>
          <a:ln>
            <a:noFill/>
          </a:ln>
        </p:spPr>
      </p:pic>
      <p:sp>
        <p:nvSpPr>
          <p:cNvPr id="406" name="Google Shape;406;p29"/>
          <p:cNvSpPr txBox="1"/>
          <p:nvPr/>
        </p:nvSpPr>
        <p:spPr>
          <a:xfrm>
            <a:off x="554037" y="214312"/>
            <a:ext cx="8039100" cy="6461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600"/>
              <a:buFont typeface="Calibri"/>
              <a:buNone/>
            </a:pPr>
            <a:r>
              <a:rPr lang="en-US" sz="3600" b="0" i="0" u="none">
                <a:solidFill>
                  <a:schemeClr val="dk1"/>
                </a:solidFill>
                <a:latin typeface="Calibri"/>
                <a:ea typeface="Calibri"/>
                <a:cs typeface="Calibri"/>
                <a:sym typeface="Calibri"/>
              </a:rPr>
              <a:t>Déroulement d’une application Symfony 4</a:t>
            </a:r>
            <a:endParaRPr/>
          </a:p>
        </p:txBody>
      </p:sp>
      <p:sp>
        <p:nvSpPr>
          <p:cNvPr id="407" name="Google Shape;407;p29"/>
          <p:cNvSpPr txBox="1"/>
          <p:nvPr/>
        </p:nvSpPr>
        <p:spPr>
          <a:xfrm>
            <a:off x="827087" y="1628775"/>
            <a:ext cx="7993062"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Symfony suit un schéma simple et identique pour toutes les requêtes</a:t>
            </a:r>
            <a:endParaRPr/>
          </a:p>
        </p:txBody>
      </p:sp>
      <p:pic>
        <p:nvPicPr>
          <p:cNvPr id="408" name="Google Shape;408;p29"/>
          <p:cNvPicPr preferRelativeResize="0"/>
          <p:nvPr/>
        </p:nvPicPr>
        <p:blipFill rotWithShape="1">
          <a:blip r:embed="rId7">
            <a:alphaModFix/>
          </a:blip>
          <a:srcRect/>
          <a:stretch/>
        </p:blipFill>
        <p:spPr>
          <a:xfrm>
            <a:off x="93662" y="2224087"/>
            <a:ext cx="8764587" cy="3276600"/>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3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pic>
        <p:nvPicPr>
          <p:cNvPr id="414" name="Google Shape;414;p33"/>
          <p:cNvPicPr preferRelativeResize="0"/>
          <p:nvPr/>
        </p:nvPicPr>
        <p:blipFill rotWithShape="1">
          <a:blip r:embed="rId3">
            <a:alphaModFix/>
          </a:blip>
          <a:srcRect/>
          <a:stretch/>
        </p:blipFill>
        <p:spPr>
          <a:xfrm>
            <a:off x="-160337" y="0"/>
            <a:ext cx="9328150" cy="7056437"/>
          </a:xfrm>
          <a:prstGeom prst="rect">
            <a:avLst/>
          </a:prstGeom>
          <a:noFill/>
          <a:ln>
            <a:noFill/>
          </a:ln>
        </p:spPr>
      </p:pic>
      <p:pic>
        <p:nvPicPr>
          <p:cNvPr id="415" name="Google Shape;415;p33" descr="D:\esprit 2014\ESPRIT 2014\charte essprit 2014\logo-esprit.png"/>
          <p:cNvPicPr preferRelativeResize="0"/>
          <p:nvPr/>
        </p:nvPicPr>
        <p:blipFill rotWithShape="1">
          <a:blip r:embed="rId4">
            <a:alphaModFix/>
          </a:blip>
          <a:srcRect/>
          <a:stretch/>
        </p:blipFill>
        <p:spPr>
          <a:xfrm>
            <a:off x="184150" y="6237287"/>
            <a:ext cx="1143000" cy="431800"/>
          </a:xfrm>
          <a:prstGeom prst="rect">
            <a:avLst/>
          </a:prstGeom>
          <a:noFill/>
          <a:ln>
            <a:noFill/>
          </a:ln>
        </p:spPr>
      </p:pic>
      <p:sp>
        <p:nvSpPr>
          <p:cNvPr id="416" name="Google Shape;416;p33"/>
          <p:cNvSpPr txBox="1"/>
          <p:nvPr/>
        </p:nvSpPr>
        <p:spPr>
          <a:xfrm>
            <a:off x="-1331912" y="-184150"/>
            <a:ext cx="7886700" cy="13255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17" name="Google Shape;417;p33"/>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23</a:t>
            </a:fld>
            <a:endParaRPr/>
          </a:p>
        </p:txBody>
      </p:sp>
      <p:pic>
        <p:nvPicPr>
          <p:cNvPr id="418" name="Google Shape;418;p33"/>
          <p:cNvPicPr preferRelativeResize="0"/>
          <p:nvPr/>
        </p:nvPicPr>
        <p:blipFill rotWithShape="1">
          <a:blip r:embed="rId5">
            <a:alphaModFix/>
          </a:blip>
          <a:srcRect/>
          <a:stretch/>
        </p:blipFill>
        <p:spPr>
          <a:xfrm>
            <a:off x="858837" y="2073275"/>
            <a:ext cx="7145337" cy="3998912"/>
          </a:xfrm>
          <a:prstGeom prst="rect">
            <a:avLst/>
          </a:prstGeom>
          <a:noFill/>
          <a:ln>
            <a:noFill/>
          </a:ln>
        </p:spPr>
      </p:pic>
      <p:pic>
        <p:nvPicPr>
          <p:cNvPr id="419" name="Google Shape;419;p33" descr="D:\esprit 2014\ESPRIT 2014\charte essprit 2014\render\support final\triangle.png"/>
          <p:cNvPicPr preferRelativeResize="0"/>
          <p:nvPr/>
        </p:nvPicPr>
        <p:blipFill rotWithShape="1">
          <a:blip r:embed="rId6">
            <a:alphaModFix/>
          </a:blip>
          <a:srcRect/>
          <a:stretch/>
        </p:blipFill>
        <p:spPr>
          <a:xfrm>
            <a:off x="7143750" y="0"/>
            <a:ext cx="2000250" cy="1376362"/>
          </a:xfrm>
          <a:prstGeom prst="rect">
            <a:avLst/>
          </a:prstGeom>
          <a:noFill/>
          <a:ln>
            <a:noFill/>
          </a:ln>
        </p:spPr>
      </p:pic>
      <p:sp>
        <p:nvSpPr>
          <p:cNvPr id="420" name="Google Shape;420;p33"/>
          <p:cNvSpPr txBox="1"/>
          <p:nvPr/>
        </p:nvSpPr>
        <p:spPr>
          <a:xfrm>
            <a:off x="428625" y="214312"/>
            <a:ext cx="8289925" cy="769937"/>
          </a:xfrm>
          <a:prstGeom prst="rect">
            <a:avLst/>
          </a:prstGeom>
          <a:noFill/>
          <a:ln>
            <a:noFill/>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L’architecture d’un projet Symfony4</a:t>
            </a:r>
            <a:endParaRPr/>
          </a:p>
        </p:txBody>
      </p:sp>
      <p:graphicFrame>
        <p:nvGraphicFramePr>
          <p:cNvPr id="421" name="Google Shape;421;p33"/>
          <p:cNvGraphicFramePr/>
          <p:nvPr/>
        </p:nvGraphicFramePr>
        <p:xfrm>
          <a:off x="2611437" y="1444625"/>
          <a:ext cx="6429350" cy="4137000"/>
        </p:xfrm>
        <a:graphic>
          <a:graphicData uri="http://schemas.openxmlformats.org/drawingml/2006/table">
            <a:tbl>
              <a:tblPr>
                <a:noFill/>
                <a:tableStyleId>{0A62EA21-6076-4B67-8BF0-73BA81E662B2}</a:tableStyleId>
              </a:tblPr>
              <a:tblGrid>
                <a:gridCol w="1071550"/>
                <a:gridCol w="5357800"/>
              </a:tblGrid>
              <a:tr h="414325">
                <a:tc>
                  <a:txBody>
                    <a:bodyPr/>
                    <a:lstStyle/>
                    <a:p>
                      <a:pPr marL="0" marR="0" lvl="0" indent="0" algn="l" rtl="0">
                        <a:lnSpc>
                          <a:spcPct val="87000"/>
                        </a:lnSpc>
                        <a:spcBef>
                          <a:spcPts val="0"/>
                        </a:spcBef>
                        <a:spcAft>
                          <a:spcPts val="0"/>
                        </a:spcAft>
                        <a:buClr>
                          <a:srgbClr val="000000"/>
                        </a:buClr>
                        <a:buSzPts val="1600"/>
                        <a:buFont typeface="Arial"/>
                        <a:buNone/>
                      </a:pPr>
                      <a:r>
                        <a:rPr lang="en-US" sz="1600" b="1" i="0" u="none">
                          <a:solidFill>
                            <a:srgbClr val="000000"/>
                          </a:solidFill>
                          <a:latin typeface="Arial"/>
                          <a:ea typeface="Arial"/>
                          <a:cs typeface="Arial"/>
                          <a:sym typeface="Arial"/>
                        </a:rPr>
                        <a:t>bin</a:t>
                      </a:r>
                      <a:endParaRPr/>
                    </a:p>
                  </a:txBody>
                  <a:tcPr marL="90000" marR="90000" marT="92125" marB="468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87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Contient les fichiers exécutables(exemple bin/console)</a:t>
                      </a:r>
                      <a:endParaRPr/>
                    </a:p>
                  </a:txBody>
                  <a:tcPr marL="90000" marR="90000" marT="92125" marB="468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415925">
                <a:tc>
                  <a:txBody>
                    <a:bodyPr/>
                    <a:lstStyle/>
                    <a:p>
                      <a:pPr marL="0" marR="0" lvl="0" indent="0" algn="l" rtl="0">
                        <a:lnSpc>
                          <a:spcPct val="87000"/>
                        </a:lnSpc>
                        <a:spcBef>
                          <a:spcPts val="0"/>
                        </a:spcBef>
                        <a:spcAft>
                          <a:spcPts val="0"/>
                        </a:spcAft>
                        <a:buClr>
                          <a:srgbClr val="000000"/>
                        </a:buClr>
                        <a:buSzPts val="1600"/>
                        <a:buFont typeface="Arial"/>
                        <a:buNone/>
                      </a:pPr>
                      <a:r>
                        <a:rPr lang="en-US" sz="1600" b="1" i="0" u="none">
                          <a:solidFill>
                            <a:srgbClr val="000000"/>
                          </a:solidFill>
                          <a:latin typeface="Arial"/>
                          <a:ea typeface="Arial"/>
                          <a:cs typeface="Arial"/>
                          <a:sym typeface="Arial"/>
                        </a:rPr>
                        <a:t>config</a:t>
                      </a:r>
                      <a:endParaRPr/>
                    </a:p>
                  </a:txBody>
                  <a:tcPr marL="90000" marR="90000" marT="92125" marB="468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87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Les fichiers de configuration de notre projet</a:t>
                      </a:r>
                      <a:endParaRPr/>
                    </a:p>
                  </a:txBody>
                  <a:tcPr marL="90000" marR="90000" marT="92125" marB="468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415925">
                <a:tc>
                  <a:txBody>
                    <a:bodyPr/>
                    <a:lstStyle/>
                    <a:p>
                      <a:pPr marL="0" marR="0" lvl="0" indent="0" algn="l" rtl="0">
                        <a:lnSpc>
                          <a:spcPct val="87000"/>
                        </a:lnSpc>
                        <a:spcBef>
                          <a:spcPts val="0"/>
                        </a:spcBef>
                        <a:spcAft>
                          <a:spcPts val="0"/>
                        </a:spcAft>
                        <a:buClr>
                          <a:srgbClr val="000000"/>
                        </a:buClr>
                        <a:buSzPts val="1600"/>
                        <a:buFont typeface="Arial"/>
                        <a:buNone/>
                      </a:pPr>
                      <a:r>
                        <a:rPr lang="en-US" sz="1600" b="1" i="0" u="none">
                          <a:solidFill>
                            <a:srgbClr val="000000"/>
                          </a:solidFill>
                          <a:latin typeface="Arial"/>
                          <a:ea typeface="Arial"/>
                          <a:cs typeface="Arial"/>
                          <a:sym typeface="Arial"/>
                        </a:rPr>
                        <a:t>public </a:t>
                      </a:r>
                      <a:endParaRPr/>
                    </a:p>
                  </a:txBody>
                  <a:tcPr marL="90000" marR="90000" marT="92125" marB="468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87000"/>
                        </a:lnSpc>
                        <a:spcBef>
                          <a:spcPts val="0"/>
                        </a:spcBef>
                        <a:spcAft>
                          <a:spcPts val="0"/>
                        </a:spcAft>
                        <a:buClr>
                          <a:srgbClr val="000000"/>
                        </a:buClr>
                        <a:buSzPts val="1800"/>
                        <a:buFont typeface="Calibri"/>
                        <a:buNone/>
                      </a:pPr>
                      <a:r>
                        <a:rPr lang="en-US" sz="1800" b="0" i="0" u="none">
                          <a:latin typeface="Calibri"/>
                          <a:ea typeface="Calibri"/>
                          <a:cs typeface="Calibri"/>
                          <a:sym typeface="Calibri"/>
                        </a:rPr>
                        <a:t>Les fichiers desservis par les serveurs HTTP</a:t>
                      </a:r>
                      <a:endParaRPr/>
                    </a:p>
                  </a:txBody>
                  <a:tcPr marL="90000" marR="90000" marT="92125" marB="468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554025">
                <a:tc>
                  <a:txBody>
                    <a:bodyPr/>
                    <a:lstStyle/>
                    <a:p>
                      <a:pPr marL="0" marR="0" lvl="0" indent="0" algn="l" rtl="0">
                        <a:lnSpc>
                          <a:spcPct val="87000"/>
                        </a:lnSpc>
                        <a:spcBef>
                          <a:spcPts val="0"/>
                        </a:spcBef>
                        <a:spcAft>
                          <a:spcPts val="0"/>
                        </a:spcAft>
                        <a:buClr>
                          <a:srgbClr val="000000"/>
                        </a:buClr>
                        <a:buSzPts val="1600"/>
                        <a:buFont typeface="Arial"/>
                        <a:buNone/>
                      </a:pPr>
                      <a:r>
                        <a:rPr lang="en-US" sz="1600" b="1" i="0" u="none">
                          <a:solidFill>
                            <a:srgbClr val="000000"/>
                          </a:solidFill>
                          <a:latin typeface="Arial"/>
                          <a:ea typeface="Arial"/>
                          <a:cs typeface="Arial"/>
                          <a:sym typeface="Arial"/>
                        </a:rPr>
                        <a:t>src</a:t>
                      </a:r>
                      <a:endParaRPr/>
                    </a:p>
                  </a:txBody>
                  <a:tcPr marL="90000" marR="90000" marT="92125" marB="468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a:latin typeface="Calibri"/>
                          <a:ea typeface="Calibri"/>
                          <a:cs typeface="Calibri"/>
                          <a:sym typeface="Calibri"/>
                        </a:rPr>
                        <a:t>Les fichiers contenant toute la logique de notre projet</a:t>
                      </a:r>
                      <a:endParaRPr/>
                    </a:p>
                  </a:txBody>
                  <a:tcPr marL="90000" marR="90000" marT="92125" marB="468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552450">
                <a:tc>
                  <a:txBody>
                    <a:bodyPr/>
                    <a:lstStyle/>
                    <a:p>
                      <a:pPr marL="0" marR="0" lvl="0" indent="0" algn="l" rtl="0">
                        <a:lnSpc>
                          <a:spcPct val="87000"/>
                        </a:lnSpc>
                        <a:spcBef>
                          <a:spcPts val="0"/>
                        </a:spcBef>
                        <a:spcAft>
                          <a:spcPts val="0"/>
                        </a:spcAft>
                        <a:buClr>
                          <a:srgbClr val="000000"/>
                        </a:buClr>
                        <a:buSzPts val="1600"/>
                        <a:buFont typeface="Arial"/>
                        <a:buNone/>
                      </a:pPr>
                      <a:r>
                        <a:rPr lang="en-US" sz="1600" b="1" i="0" u="none">
                          <a:solidFill>
                            <a:srgbClr val="000000"/>
                          </a:solidFill>
                          <a:latin typeface="Arial"/>
                          <a:ea typeface="Arial"/>
                          <a:cs typeface="Arial"/>
                          <a:sym typeface="Arial"/>
                        </a:rPr>
                        <a:t>var</a:t>
                      </a:r>
                      <a:endParaRPr/>
                    </a:p>
                  </a:txBody>
                  <a:tcPr marL="90000" marR="90000" marT="92125" marB="468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87000"/>
                        </a:lnSpc>
                        <a:spcBef>
                          <a:spcPts val="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Contient les tests automatiques (</a:t>
                      </a:r>
                      <a:r>
                        <a:rPr lang="en-US" sz="1600" b="0" i="0" u="none">
                          <a:solidFill>
                            <a:schemeClr val="dk1"/>
                          </a:solidFill>
                          <a:latin typeface="Calibri"/>
                          <a:ea typeface="Calibri"/>
                          <a:cs typeface="Calibri"/>
                          <a:sym typeface="Calibri"/>
                        </a:rPr>
                        <a:t>exemple Unit tests) </a:t>
                      </a:r>
                      <a:endParaRPr/>
                    </a:p>
                  </a:txBody>
                  <a:tcPr marL="90000" marR="90000" marT="92125" marB="468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892175">
                <a:tc>
                  <a:txBody>
                    <a:bodyPr/>
                    <a:lstStyle/>
                    <a:p>
                      <a:pPr marL="0" marR="0" lvl="0" indent="0" algn="l" rtl="0">
                        <a:lnSpc>
                          <a:spcPct val="87000"/>
                        </a:lnSpc>
                        <a:spcBef>
                          <a:spcPts val="0"/>
                        </a:spcBef>
                        <a:spcAft>
                          <a:spcPts val="0"/>
                        </a:spcAft>
                        <a:buClr>
                          <a:srgbClr val="000000"/>
                        </a:buClr>
                        <a:buSzPts val="1600"/>
                        <a:buFont typeface="Arial"/>
                        <a:buNone/>
                      </a:pPr>
                      <a:r>
                        <a:rPr lang="en-US" sz="1600" b="1" i="0" u="none">
                          <a:solidFill>
                            <a:srgbClr val="000000"/>
                          </a:solidFill>
                          <a:latin typeface="Arial"/>
                          <a:ea typeface="Arial"/>
                          <a:cs typeface="Arial"/>
                          <a:sym typeface="Arial"/>
                        </a:rPr>
                        <a:t>vendor</a:t>
                      </a:r>
                      <a:endParaRPr/>
                    </a:p>
                  </a:txBody>
                  <a:tcPr marL="90000" marR="90000" marT="92125" marB="468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87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Le dossier contenant les dépendances nécessaire au fonctionnement de notre projet</a:t>
                      </a:r>
                      <a:endParaRPr sz="1800" b="0" i="0" u="none">
                        <a:solidFill>
                          <a:srgbClr val="000000"/>
                        </a:solidFill>
                        <a:latin typeface="Calibri"/>
                        <a:ea typeface="Calibri"/>
                        <a:cs typeface="Calibri"/>
                        <a:sym typeface="Calibri"/>
                      </a:endParaRPr>
                    </a:p>
                    <a:p>
                      <a:pPr marL="0" marR="0" lvl="0" indent="0" algn="l" rtl="0">
                        <a:spcBef>
                          <a:spcPts val="0"/>
                        </a:spcBef>
                        <a:spcAft>
                          <a:spcPts val="0"/>
                        </a:spcAft>
                        <a:buNone/>
                      </a:pPr>
                      <a:endParaRPr sz="1800" b="0" i="0" u="none">
                        <a:solidFill>
                          <a:srgbClr val="000000"/>
                        </a:solidFill>
                        <a:latin typeface="Calibri"/>
                        <a:ea typeface="Calibri"/>
                        <a:cs typeface="Calibri"/>
                        <a:sym typeface="Calibri"/>
                      </a:endParaRPr>
                    </a:p>
                  </a:txBody>
                  <a:tcPr marL="90000" marR="90000" marT="92125" marB="468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892175">
                <a:tc>
                  <a:txBody>
                    <a:bodyPr/>
                    <a:lstStyle/>
                    <a:p>
                      <a:pPr marL="0" marR="0" lvl="0" indent="0" algn="l" rtl="0">
                        <a:lnSpc>
                          <a:spcPct val="87000"/>
                        </a:lnSpc>
                        <a:spcBef>
                          <a:spcPts val="0"/>
                        </a:spcBef>
                        <a:spcAft>
                          <a:spcPts val="0"/>
                        </a:spcAft>
                        <a:buNone/>
                      </a:pPr>
                      <a:r>
                        <a:rPr lang="en-US" sz="1600" b="1"/>
                        <a:t>.env</a:t>
                      </a:r>
                      <a:endParaRPr sz="1600" b="1" i="0" u="none">
                        <a:solidFill>
                          <a:srgbClr val="000000"/>
                        </a:solidFill>
                        <a:latin typeface="Arial"/>
                        <a:ea typeface="Arial"/>
                        <a:cs typeface="Arial"/>
                        <a:sym typeface="Arial"/>
                      </a:endParaRPr>
                    </a:p>
                  </a:txBody>
                  <a:tcPr marL="90000" marR="90000" marT="92125" marB="468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87000"/>
                        </a:lnSpc>
                        <a:spcBef>
                          <a:spcPts val="0"/>
                        </a:spcBef>
                        <a:spcAft>
                          <a:spcPts val="0"/>
                        </a:spcAft>
                        <a:buClr>
                          <a:schemeClr val="dk1"/>
                        </a:buClr>
                        <a:buSzPts val="1100"/>
                        <a:buFont typeface="Arial"/>
                        <a:buNone/>
                      </a:pPr>
                      <a:r>
                        <a:rPr lang="en-US" sz="1800">
                          <a:latin typeface="Calibri"/>
                          <a:ea typeface="Calibri"/>
                          <a:cs typeface="Calibri"/>
                          <a:sym typeface="Calibri"/>
                        </a:rPr>
                        <a:t>Fichier contenant la configuration de l'environnement</a:t>
                      </a:r>
                      <a:endParaRPr sz="1800">
                        <a:latin typeface="Calibri"/>
                        <a:ea typeface="Calibri"/>
                        <a:cs typeface="Calibri"/>
                        <a:sym typeface="Calibri"/>
                      </a:endParaRPr>
                    </a:p>
                    <a:p>
                      <a:pPr marL="0" marR="0" lvl="0" indent="0" algn="l" rtl="0">
                        <a:lnSpc>
                          <a:spcPct val="87000"/>
                        </a:lnSpc>
                        <a:spcBef>
                          <a:spcPts val="0"/>
                        </a:spcBef>
                        <a:spcAft>
                          <a:spcPts val="0"/>
                        </a:spcAft>
                        <a:buClr>
                          <a:schemeClr val="dk1"/>
                        </a:buClr>
                        <a:buSzPts val="1100"/>
                        <a:buFont typeface="Arial"/>
                        <a:buNone/>
                      </a:pPr>
                      <a:r>
                        <a:rPr lang="en-US" sz="1800">
                          <a:latin typeface="Calibri"/>
                          <a:ea typeface="Calibri"/>
                          <a:cs typeface="Calibri"/>
                          <a:sym typeface="Calibri"/>
                        </a:rPr>
                        <a:t>d'exécution de notre code</a:t>
                      </a:r>
                      <a:endParaRPr sz="1800">
                        <a:latin typeface="Calibri"/>
                        <a:ea typeface="Calibri"/>
                        <a:cs typeface="Calibri"/>
                        <a:sym typeface="Calibri"/>
                      </a:endParaRPr>
                    </a:p>
                    <a:p>
                      <a:pPr marL="0" marR="0" lvl="0" indent="0" algn="l" rtl="0">
                        <a:lnSpc>
                          <a:spcPct val="87000"/>
                        </a:lnSpc>
                        <a:spcBef>
                          <a:spcPts val="0"/>
                        </a:spcBef>
                        <a:spcAft>
                          <a:spcPts val="0"/>
                        </a:spcAft>
                        <a:buNone/>
                      </a:pPr>
                      <a:endParaRPr sz="1800">
                        <a:latin typeface="Calibri"/>
                        <a:ea typeface="Calibri"/>
                        <a:cs typeface="Calibri"/>
                        <a:sym typeface="Calibri"/>
                      </a:endParaRPr>
                    </a:p>
                  </a:txBody>
                  <a:tcPr marL="90000" marR="90000" marT="92125" marB="468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bl>
          </a:graphicData>
        </a:graphic>
      </p:graphicFrame>
      <p:pic>
        <p:nvPicPr>
          <p:cNvPr id="422" name="Google Shape;422;p33"/>
          <p:cNvPicPr preferRelativeResize="0"/>
          <p:nvPr/>
        </p:nvPicPr>
        <p:blipFill rotWithShape="1">
          <a:blip r:embed="rId7">
            <a:alphaModFix/>
          </a:blip>
          <a:srcRect/>
          <a:stretch/>
        </p:blipFill>
        <p:spPr>
          <a:xfrm>
            <a:off x="47625" y="1143000"/>
            <a:ext cx="2298700" cy="4640262"/>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g969913650f_0_1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pic>
        <p:nvPicPr>
          <p:cNvPr id="428" name="Google Shape;428;g969913650f_0_14"/>
          <p:cNvPicPr preferRelativeResize="0"/>
          <p:nvPr/>
        </p:nvPicPr>
        <p:blipFill rotWithShape="1">
          <a:blip r:embed="rId3">
            <a:alphaModFix/>
          </a:blip>
          <a:srcRect/>
          <a:stretch/>
        </p:blipFill>
        <p:spPr>
          <a:xfrm>
            <a:off x="-92075" y="-198437"/>
            <a:ext cx="9328150" cy="7056439"/>
          </a:xfrm>
          <a:prstGeom prst="rect">
            <a:avLst/>
          </a:prstGeom>
          <a:noFill/>
          <a:ln>
            <a:noFill/>
          </a:ln>
        </p:spPr>
      </p:pic>
      <p:pic>
        <p:nvPicPr>
          <p:cNvPr id="429" name="Google Shape;429;g969913650f_0_14" descr="D:\esprit 2014\ESPRIT 2014\charte essprit 2014\logo-esprit.png"/>
          <p:cNvPicPr preferRelativeResize="0"/>
          <p:nvPr/>
        </p:nvPicPr>
        <p:blipFill rotWithShape="1">
          <a:blip r:embed="rId4">
            <a:alphaModFix/>
          </a:blip>
          <a:srcRect/>
          <a:stretch/>
        </p:blipFill>
        <p:spPr>
          <a:xfrm>
            <a:off x="184150" y="6237287"/>
            <a:ext cx="1143000" cy="431800"/>
          </a:xfrm>
          <a:prstGeom prst="rect">
            <a:avLst/>
          </a:prstGeom>
          <a:noFill/>
          <a:ln>
            <a:noFill/>
          </a:ln>
        </p:spPr>
      </p:pic>
      <p:sp>
        <p:nvSpPr>
          <p:cNvPr id="430" name="Google Shape;430;g969913650f_0_14"/>
          <p:cNvSpPr txBox="1"/>
          <p:nvPr/>
        </p:nvSpPr>
        <p:spPr>
          <a:xfrm>
            <a:off x="-1483487" y="183275"/>
            <a:ext cx="7886700" cy="1325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31" name="Google Shape;431;g969913650f_0_14"/>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24</a:t>
            </a:fld>
            <a:endParaRPr/>
          </a:p>
        </p:txBody>
      </p:sp>
      <p:pic>
        <p:nvPicPr>
          <p:cNvPr id="432" name="Google Shape;432;g969913650f_0_14"/>
          <p:cNvPicPr preferRelativeResize="0"/>
          <p:nvPr/>
        </p:nvPicPr>
        <p:blipFill rotWithShape="1">
          <a:blip r:embed="rId5">
            <a:alphaModFix/>
          </a:blip>
          <a:srcRect/>
          <a:stretch/>
        </p:blipFill>
        <p:spPr>
          <a:xfrm>
            <a:off x="-55575" y="2073275"/>
            <a:ext cx="9144000" cy="3998901"/>
          </a:xfrm>
          <a:prstGeom prst="rect">
            <a:avLst/>
          </a:prstGeom>
          <a:noFill/>
          <a:ln>
            <a:noFill/>
          </a:ln>
        </p:spPr>
      </p:pic>
      <p:pic>
        <p:nvPicPr>
          <p:cNvPr id="433" name="Google Shape;433;g969913650f_0_14" descr="D:\esprit 2014\ESPRIT 2014\charte essprit 2014\render\support final\triangle.png"/>
          <p:cNvPicPr preferRelativeResize="0"/>
          <p:nvPr/>
        </p:nvPicPr>
        <p:blipFill rotWithShape="1">
          <a:blip r:embed="rId6">
            <a:alphaModFix/>
          </a:blip>
          <a:srcRect/>
          <a:stretch/>
        </p:blipFill>
        <p:spPr>
          <a:xfrm>
            <a:off x="7143750" y="0"/>
            <a:ext cx="2000249" cy="1376362"/>
          </a:xfrm>
          <a:prstGeom prst="rect">
            <a:avLst/>
          </a:prstGeom>
          <a:noFill/>
          <a:ln>
            <a:noFill/>
          </a:ln>
        </p:spPr>
      </p:pic>
      <p:sp>
        <p:nvSpPr>
          <p:cNvPr id="434" name="Google Shape;434;g969913650f_0_14"/>
          <p:cNvSpPr txBox="1">
            <a:spLocks noGrp="1"/>
          </p:cNvSpPr>
          <p:nvPr>
            <p:ph type="body" idx="1"/>
          </p:nvPr>
        </p:nvSpPr>
        <p:spPr>
          <a:xfrm>
            <a:off x="-140500" y="-25"/>
            <a:ext cx="9144000" cy="1376400"/>
          </a:xfrm>
          <a:prstGeom prst="rect">
            <a:avLst/>
          </a:prstGeom>
          <a:noFill/>
          <a:ln>
            <a:noFill/>
          </a:ln>
        </p:spPr>
        <p:txBody>
          <a:bodyPr spcFirstLastPara="1" wrap="square" lIns="91425" tIns="45700" rIns="91425" bIns="45700" anchor="t" anchorCtr="0">
            <a:noAutofit/>
          </a:bodyPr>
          <a:lstStyle/>
          <a:p>
            <a:pPr marL="342900" marR="0" lvl="0" indent="-139700" algn="ctr" rtl="0">
              <a:lnSpc>
                <a:spcPct val="100000"/>
              </a:lnSpc>
              <a:spcBef>
                <a:spcPts val="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a:p>
            <a:pPr marL="342900" marR="0" lvl="0" indent="0" algn="ctr" rtl="0">
              <a:lnSpc>
                <a:spcPct val="100000"/>
              </a:lnSpc>
              <a:spcBef>
                <a:spcPts val="880"/>
              </a:spcBef>
              <a:spcAft>
                <a:spcPts val="0"/>
              </a:spcAft>
              <a:buNone/>
            </a:pPr>
            <a:r>
              <a:rPr lang="en-US" sz="4400" b="1"/>
              <a:t>Composer</a:t>
            </a:r>
            <a:endParaRPr sz="4400" b="1"/>
          </a:p>
          <a:p>
            <a:pPr marL="342900" marR="0" lvl="0" indent="-342900" algn="ctr" rtl="0">
              <a:lnSpc>
                <a:spcPct val="100000"/>
              </a:lnSpc>
              <a:spcBef>
                <a:spcPts val="880"/>
              </a:spcBef>
              <a:spcAft>
                <a:spcPts val="0"/>
              </a:spcAft>
              <a:buClr>
                <a:schemeClr val="dk1"/>
              </a:buClr>
              <a:buSzPts val="4400"/>
              <a:buFont typeface="Arial"/>
              <a:buNone/>
            </a:pPr>
            <a:endParaRPr sz="4400" b="0" i="0" u="none">
              <a:solidFill>
                <a:schemeClr val="dk1"/>
              </a:solidFill>
              <a:latin typeface="Calibri"/>
              <a:ea typeface="Calibri"/>
              <a:cs typeface="Calibri"/>
              <a:sym typeface="Calibri"/>
            </a:endParaRPr>
          </a:p>
          <a:p>
            <a:pPr marL="457200" lvl="0" indent="-419100" algn="l" rtl="0">
              <a:lnSpc>
                <a:spcPct val="90000"/>
              </a:lnSpc>
              <a:spcBef>
                <a:spcPts val="0"/>
              </a:spcBef>
              <a:spcAft>
                <a:spcPts val="0"/>
              </a:spcAft>
              <a:buSzPts val="3000"/>
              <a:buChar char="•"/>
            </a:pPr>
            <a:r>
              <a:rPr lang="en-US" sz="3000"/>
              <a:t>C’est un PHP Package Manager.</a:t>
            </a:r>
            <a:endParaRPr sz="3000"/>
          </a:p>
          <a:p>
            <a:pPr marL="457200" lvl="0" indent="-419100" algn="l" rtl="0">
              <a:lnSpc>
                <a:spcPct val="90000"/>
              </a:lnSpc>
              <a:spcBef>
                <a:spcPts val="0"/>
              </a:spcBef>
              <a:spcAft>
                <a:spcPts val="0"/>
              </a:spcAft>
              <a:buSzPts val="3000"/>
              <a:buChar char="•"/>
            </a:pPr>
            <a:r>
              <a:rPr lang="en-US" sz="3000"/>
              <a:t>Lien d’installation:</a:t>
            </a:r>
            <a:r>
              <a:rPr lang="en-US" sz="3000" u="sng">
                <a:solidFill>
                  <a:srgbClr val="0563C1"/>
                </a:solidFill>
                <a:hlinkClick r:id="rId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https://getcomposer.org/download/</a:t>
            </a:r>
            <a:endParaRPr sz="3000" u="sng"/>
          </a:p>
          <a:p>
            <a:pPr marL="342900" marR="0" lvl="0" indent="-139700" algn="ctr" rtl="0">
              <a:lnSpc>
                <a:spcPct val="100000"/>
              </a:lnSpc>
              <a:spcBef>
                <a:spcPts val="640"/>
              </a:spcBef>
              <a:spcAft>
                <a:spcPts val="0"/>
              </a:spcAft>
              <a:buClr>
                <a:schemeClr val="dk1"/>
              </a:buClr>
              <a:buSzPts val="3200"/>
              <a:buFont typeface="Arial"/>
              <a:buNone/>
            </a:pPr>
            <a:endParaRPr/>
          </a:p>
          <a:p>
            <a:pPr marL="342900" marR="0" lvl="0" indent="-139700" algn="ctr" rtl="0">
              <a:lnSpc>
                <a:spcPct val="100000"/>
              </a:lnSpc>
              <a:spcBef>
                <a:spcPts val="64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a:p>
            <a:pPr marL="342900" marR="0" lvl="0" indent="-139700" algn="l" rtl="0">
              <a:spcBef>
                <a:spcPts val="64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g969913650f_0_2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pic>
        <p:nvPicPr>
          <p:cNvPr id="440" name="Google Shape;440;g969913650f_0_25"/>
          <p:cNvPicPr preferRelativeResize="0"/>
          <p:nvPr/>
        </p:nvPicPr>
        <p:blipFill rotWithShape="1">
          <a:blip r:embed="rId3">
            <a:alphaModFix/>
          </a:blip>
          <a:srcRect/>
          <a:stretch/>
        </p:blipFill>
        <p:spPr>
          <a:xfrm>
            <a:off x="-92075" y="-198437"/>
            <a:ext cx="9328150" cy="7056439"/>
          </a:xfrm>
          <a:prstGeom prst="rect">
            <a:avLst/>
          </a:prstGeom>
          <a:noFill/>
          <a:ln>
            <a:noFill/>
          </a:ln>
        </p:spPr>
      </p:pic>
      <p:pic>
        <p:nvPicPr>
          <p:cNvPr id="441" name="Google Shape;441;g969913650f_0_25" descr="D:\esprit 2014\ESPRIT 2014\charte essprit 2014\logo-esprit.png"/>
          <p:cNvPicPr preferRelativeResize="0"/>
          <p:nvPr/>
        </p:nvPicPr>
        <p:blipFill rotWithShape="1">
          <a:blip r:embed="rId4">
            <a:alphaModFix/>
          </a:blip>
          <a:srcRect/>
          <a:stretch/>
        </p:blipFill>
        <p:spPr>
          <a:xfrm>
            <a:off x="184150" y="6237287"/>
            <a:ext cx="1143000" cy="431800"/>
          </a:xfrm>
          <a:prstGeom prst="rect">
            <a:avLst/>
          </a:prstGeom>
          <a:noFill/>
          <a:ln>
            <a:noFill/>
          </a:ln>
        </p:spPr>
      </p:pic>
      <p:sp>
        <p:nvSpPr>
          <p:cNvPr id="442" name="Google Shape;442;g969913650f_0_25"/>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25</a:t>
            </a:fld>
            <a:endParaRPr/>
          </a:p>
        </p:txBody>
      </p:sp>
      <p:pic>
        <p:nvPicPr>
          <p:cNvPr id="443" name="Google Shape;443;g969913650f_0_25"/>
          <p:cNvPicPr preferRelativeResize="0"/>
          <p:nvPr/>
        </p:nvPicPr>
        <p:blipFill rotWithShape="1">
          <a:blip r:embed="rId5">
            <a:alphaModFix/>
          </a:blip>
          <a:srcRect/>
          <a:stretch/>
        </p:blipFill>
        <p:spPr>
          <a:xfrm>
            <a:off x="858837" y="2111150"/>
            <a:ext cx="7145338" cy="3998912"/>
          </a:xfrm>
          <a:prstGeom prst="rect">
            <a:avLst/>
          </a:prstGeom>
          <a:noFill/>
          <a:ln>
            <a:noFill/>
          </a:ln>
        </p:spPr>
      </p:pic>
      <p:pic>
        <p:nvPicPr>
          <p:cNvPr id="444" name="Google Shape;444;g969913650f_0_25" descr="D:\esprit 2014\ESPRIT 2014\charte essprit 2014\render\support final\triangle.png"/>
          <p:cNvPicPr preferRelativeResize="0"/>
          <p:nvPr/>
        </p:nvPicPr>
        <p:blipFill rotWithShape="1">
          <a:blip r:embed="rId6">
            <a:alphaModFix/>
          </a:blip>
          <a:srcRect/>
          <a:stretch/>
        </p:blipFill>
        <p:spPr>
          <a:xfrm>
            <a:off x="7143750" y="0"/>
            <a:ext cx="2000249" cy="1376362"/>
          </a:xfrm>
          <a:prstGeom prst="rect">
            <a:avLst/>
          </a:prstGeom>
          <a:noFill/>
          <a:ln>
            <a:noFill/>
          </a:ln>
        </p:spPr>
      </p:pic>
      <p:sp>
        <p:nvSpPr>
          <p:cNvPr id="445" name="Google Shape;445;g969913650f_0_25"/>
          <p:cNvSpPr txBox="1">
            <a:spLocks noGrp="1"/>
          </p:cNvSpPr>
          <p:nvPr>
            <p:ph type="body" idx="1"/>
          </p:nvPr>
        </p:nvSpPr>
        <p:spPr>
          <a:xfrm>
            <a:off x="-140500" y="-198425"/>
            <a:ext cx="9144000" cy="1325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880"/>
              </a:spcBef>
              <a:spcAft>
                <a:spcPts val="0"/>
              </a:spcAft>
              <a:buNone/>
            </a:pPr>
            <a:r>
              <a:rPr lang="en-US"/>
              <a:t>     </a:t>
            </a:r>
            <a:endParaRPr/>
          </a:p>
          <a:p>
            <a:pPr marL="0" marR="0" lvl="0" indent="0" algn="l" rtl="0">
              <a:lnSpc>
                <a:spcPct val="100000"/>
              </a:lnSpc>
              <a:spcBef>
                <a:spcPts val="880"/>
              </a:spcBef>
              <a:spcAft>
                <a:spcPts val="0"/>
              </a:spcAft>
              <a:buNone/>
            </a:pPr>
            <a:r>
              <a:rPr lang="en-US"/>
              <a:t>      </a:t>
            </a:r>
            <a:endParaRPr sz="4400"/>
          </a:p>
          <a:p>
            <a:pPr marL="342900" marR="0" lvl="0" indent="-139700" algn="ctr" rtl="0">
              <a:lnSpc>
                <a:spcPct val="100000"/>
              </a:lnSpc>
              <a:spcBef>
                <a:spcPts val="64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a:p>
            <a:pPr marL="342900" marR="0" lvl="0" indent="-139700" algn="l" rtl="0">
              <a:spcBef>
                <a:spcPts val="64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p:txBody>
      </p:sp>
      <p:sp>
        <p:nvSpPr>
          <p:cNvPr id="446" name="Google Shape;446;g969913650f_0_25"/>
          <p:cNvSpPr txBox="1"/>
          <p:nvPr/>
        </p:nvSpPr>
        <p:spPr>
          <a:xfrm>
            <a:off x="0" y="-198437"/>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n-US" sz="4400">
                <a:solidFill>
                  <a:srgbClr val="000000"/>
                </a:solidFill>
                <a:latin typeface="Calibri"/>
                <a:ea typeface="Calibri"/>
                <a:cs typeface="Calibri"/>
                <a:sym typeface="Calibri"/>
              </a:rPr>
              <a:t>                            </a:t>
            </a:r>
            <a:r>
              <a:rPr lang="en-US" sz="4400" b="1">
                <a:solidFill>
                  <a:srgbClr val="000000"/>
                </a:solidFill>
                <a:latin typeface="Calibri"/>
                <a:ea typeface="Calibri"/>
                <a:cs typeface="Calibri"/>
                <a:sym typeface="Calibri"/>
              </a:rPr>
              <a:t>Flex</a:t>
            </a:r>
            <a:endParaRPr sz="4400" b="1">
              <a:solidFill>
                <a:srgbClr val="000000"/>
              </a:solidFill>
              <a:latin typeface="Calibri"/>
              <a:ea typeface="Calibri"/>
              <a:cs typeface="Calibri"/>
              <a:sym typeface="Calibri"/>
            </a:endParaRPr>
          </a:p>
        </p:txBody>
      </p:sp>
      <p:sp>
        <p:nvSpPr>
          <p:cNvPr id="447" name="Google Shape;447;g969913650f_0_25"/>
          <p:cNvSpPr txBox="1"/>
          <p:nvPr/>
        </p:nvSpPr>
        <p:spPr>
          <a:xfrm>
            <a:off x="0" y="824139"/>
            <a:ext cx="10515600" cy="48960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000000"/>
              </a:buClr>
              <a:buSzPts val="2800"/>
              <a:buChar char="•"/>
            </a:pPr>
            <a:r>
              <a:rPr lang="en-US" sz="2800">
                <a:solidFill>
                  <a:srgbClr val="000000"/>
                </a:solidFill>
                <a:latin typeface="Calibri"/>
                <a:ea typeface="Calibri"/>
                <a:cs typeface="Calibri"/>
                <a:sym typeface="Calibri"/>
              </a:rPr>
              <a:t>Un plugin composer</a:t>
            </a:r>
            <a:endParaRPr sz="2800">
              <a:solidFill>
                <a:srgbClr val="000000"/>
              </a:solidFill>
              <a:latin typeface="Calibri"/>
              <a:ea typeface="Calibri"/>
              <a:cs typeface="Calibri"/>
              <a:sym typeface="Calibri"/>
            </a:endParaRPr>
          </a:p>
          <a:p>
            <a:pPr marL="228600" lvl="0" indent="-228600" algn="l" rtl="0">
              <a:lnSpc>
                <a:spcPct val="90000"/>
              </a:lnSpc>
              <a:spcBef>
                <a:spcPts val="1000"/>
              </a:spcBef>
              <a:spcAft>
                <a:spcPts val="0"/>
              </a:spcAft>
              <a:buClr>
                <a:srgbClr val="000000"/>
              </a:buClr>
              <a:buSzPts val="2800"/>
              <a:buChar char="•"/>
            </a:pPr>
            <a:r>
              <a:rPr lang="en-US" sz="2800">
                <a:latin typeface="Calibri"/>
                <a:ea typeface="Calibri"/>
                <a:cs typeface="Calibri"/>
                <a:sym typeface="Calibri"/>
              </a:rPr>
              <a:t>Automatiser</a:t>
            </a:r>
            <a:r>
              <a:rPr lang="en-US" sz="2800">
                <a:solidFill>
                  <a:srgbClr val="000000"/>
                </a:solidFill>
                <a:latin typeface="Calibri"/>
                <a:ea typeface="Calibri"/>
                <a:cs typeface="Calibri"/>
                <a:sym typeface="Calibri"/>
              </a:rPr>
              <a:t> l’installation de package/bundle</a:t>
            </a:r>
            <a:endParaRPr sz="2800">
              <a:solidFill>
                <a:srgbClr val="000000"/>
              </a:solidFill>
              <a:latin typeface="Calibri"/>
              <a:ea typeface="Calibri"/>
              <a:cs typeface="Calibri"/>
              <a:sym typeface="Calibri"/>
            </a:endParaRPr>
          </a:p>
          <a:p>
            <a:pPr marL="228600" lvl="0" indent="-228600" algn="l" rtl="0">
              <a:lnSpc>
                <a:spcPct val="90000"/>
              </a:lnSpc>
              <a:spcBef>
                <a:spcPts val="1000"/>
              </a:spcBef>
              <a:spcAft>
                <a:spcPts val="0"/>
              </a:spcAft>
              <a:buClr>
                <a:srgbClr val="000000"/>
              </a:buClr>
              <a:buSzPts val="2800"/>
              <a:buFont typeface="Noto Sans Symbols"/>
              <a:buChar char="⮚"/>
            </a:pPr>
            <a:r>
              <a:rPr lang="en-US" sz="2800">
                <a:solidFill>
                  <a:srgbClr val="000000"/>
                </a:solidFill>
                <a:latin typeface="Calibri"/>
                <a:ea typeface="Calibri"/>
                <a:cs typeface="Calibri"/>
                <a:sym typeface="Calibri"/>
              </a:rPr>
              <a:t> Faciliter l’ajout et la suppression des dépendances</a:t>
            </a:r>
            <a:endParaRPr sz="2800">
              <a:solidFill>
                <a:srgbClr val="000000"/>
              </a:solidFill>
              <a:latin typeface="Calibri"/>
              <a:ea typeface="Calibri"/>
              <a:cs typeface="Calibri"/>
              <a:sym typeface="Calibri"/>
            </a:endParaRPr>
          </a:p>
          <a:p>
            <a:pPr marL="228600" lvl="0" indent="-228600" algn="l" rtl="0">
              <a:lnSpc>
                <a:spcPct val="90000"/>
              </a:lnSpc>
              <a:spcBef>
                <a:spcPts val="1000"/>
              </a:spcBef>
              <a:spcAft>
                <a:spcPts val="0"/>
              </a:spcAft>
              <a:buClr>
                <a:srgbClr val="000000"/>
              </a:buClr>
              <a:buSzPts val="2800"/>
              <a:buFont typeface="Noto Sans Symbols"/>
              <a:buChar char="⮚"/>
            </a:pPr>
            <a:r>
              <a:rPr lang="en-US" sz="2800">
                <a:solidFill>
                  <a:srgbClr val="000000"/>
                </a:solidFill>
                <a:latin typeface="Calibri"/>
                <a:ea typeface="Calibri"/>
                <a:cs typeface="Calibri"/>
                <a:sym typeface="Calibri"/>
              </a:rPr>
              <a:t> Avoir une configuration par défaut</a:t>
            </a:r>
            <a:endParaRPr sz="2800">
              <a:solidFill>
                <a:srgbClr val="000000"/>
              </a:solidFill>
              <a:latin typeface="Calibri"/>
              <a:ea typeface="Calibri"/>
              <a:cs typeface="Calibri"/>
              <a:sym typeface="Calibri"/>
            </a:endParaRPr>
          </a:p>
          <a:p>
            <a:pPr marL="0" lvl="0" indent="0" algn="l" rtl="0">
              <a:lnSpc>
                <a:spcPct val="90000"/>
              </a:lnSpc>
              <a:spcBef>
                <a:spcPts val="1000"/>
              </a:spcBef>
              <a:spcAft>
                <a:spcPts val="0"/>
              </a:spcAft>
              <a:buNone/>
            </a:pPr>
            <a:r>
              <a:rPr lang="en-US" sz="2800">
                <a:solidFill>
                  <a:srgbClr val="000000"/>
                </a:solidFill>
                <a:latin typeface="Calibri"/>
                <a:ea typeface="Calibri"/>
                <a:cs typeface="Calibri"/>
                <a:sym typeface="Calibri"/>
              </a:rPr>
              <a:t> </a:t>
            </a:r>
            <a:endParaRPr sz="2800">
              <a:solidFill>
                <a:srgbClr val="000000"/>
              </a:solidFill>
              <a:latin typeface="Calibri"/>
              <a:ea typeface="Calibri"/>
              <a:cs typeface="Calibri"/>
              <a:sym typeface="Calibri"/>
            </a:endParaRPr>
          </a:p>
          <a:p>
            <a:pPr marL="0" lvl="0" indent="0" algn="l" rtl="0">
              <a:lnSpc>
                <a:spcPct val="90000"/>
              </a:lnSpc>
              <a:spcBef>
                <a:spcPts val="1000"/>
              </a:spcBef>
              <a:spcAft>
                <a:spcPts val="0"/>
              </a:spcAft>
              <a:buNone/>
            </a:pPr>
            <a:endParaRPr sz="2800">
              <a:solidFill>
                <a:srgbClr val="000000"/>
              </a:solidFill>
              <a:latin typeface="Calibri"/>
              <a:ea typeface="Calibri"/>
              <a:cs typeface="Calibri"/>
              <a:sym typeface="Calibri"/>
            </a:endParaRPr>
          </a:p>
          <a:p>
            <a:pPr marL="228600" lvl="0" indent="-50800" algn="l" rtl="0">
              <a:lnSpc>
                <a:spcPct val="90000"/>
              </a:lnSpc>
              <a:spcBef>
                <a:spcPts val="1000"/>
              </a:spcBef>
              <a:spcAft>
                <a:spcPts val="0"/>
              </a:spcAft>
              <a:buNone/>
            </a:pPr>
            <a:endParaRPr sz="2800">
              <a:solidFill>
                <a:srgbClr val="000000"/>
              </a:solidFill>
              <a:latin typeface="Calibri"/>
              <a:ea typeface="Calibri"/>
              <a:cs typeface="Calibri"/>
              <a:sym typeface="Calibri"/>
            </a:endParaRPr>
          </a:p>
        </p:txBody>
      </p:sp>
      <p:sp>
        <p:nvSpPr>
          <p:cNvPr id="448" name="Google Shape;448;g969913650f_0_25"/>
          <p:cNvSpPr txBox="1"/>
          <p:nvPr/>
        </p:nvSpPr>
        <p:spPr>
          <a:xfrm>
            <a:off x="7772400" y="5792788"/>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rgbClr val="898989"/>
                </a:solidFill>
                <a:latin typeface="Calibri"/>
                <a:ea typeface="Calibri"/>
                <a:cs typeface="Calibri"/>
                <a:sym typeface="Calibri"/>
              </a:rPr>
              <a:t>25</a:t>
            </a:fld>
            <a:endParaRPr sz="1200">
              <a:solidFill>
                <a:srgbClr val="898989"/>
              </a:solidFill>
              <a:latin typeface="Calibri"/>
              <a:ea typeface="Calibri"/>
              <a:cs typeface="Calibri"/>
              <a:sym typeface="Calibri"/>
            </a:endParaRPr>
          </a:p>
        </p:txBody>
      </p:sp>
      <p:graphicFrame>
        <p:nvGraphicFramePr>
          <p:cNvPr id="449" name="Google Shape;449;g969913650f_0_25"/>
          <p:cNvGraphicFramePr/>
          <p:nvPr/>
        </p:nvGraphicFramePr>
        <p:xfrm>
          <a:off x="0" y="3306207"/>
          <a:ext cx="9003500" cy="2851700"/>
        </p:xfrm>
        <a:graphic>
          <a:graphicData uri="http://schemas.openxmlformats.org/drawingml/2006/table">
            <a:tbl>
              <a:tblPr firstRow="1" bandRow="1">
                <a:noFill/>
                <a:tableStyleId>{1DDFB006-792B-41F3-B4D9-64CE6191A594}</a:tableStyleId>
              </a:tblPr>
              <a:tblGrid>
                <a:gridCol w="4501750"/>
                <a:gridCol w="4501750"/>
              </a:tblGrid>
              <a:tr h="406400">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Installer un bundle sans Flex</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Installer un bundle avec Flex</a:t>
                      </a:r>
                      <a:endParaRPr sz="1800" u="none" strike="noStrike" cap="none"/>
                    </a:p>
                  </a:txBody>
                  <a:tcPr marL="91450" marR="91450" marT="45725" marB="45725"/>
                </a:tc>
              </a:tr>
              <a:tr h="2445300">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t>composer require nom_package</a:t>
                      </a:r>
                      <a:endParaRPr sz="1800" b="1" u="none" strike="noStrike" cap="none"/>
                    </a:p>
                    <a:p>
                      <a:pPr marL="0" marR="0" lvl="0" indent="0" algn="l" rtl="0">
                        <a:lnSpc>
                          <a:spcPct val="100000"/>
                        </a:lnSpc>
                        <a:spcBef>
                          <a:spcPts val="0"/>
                        </a:spcBef>
                        <a:spcAft>
                          <a:spcPts val="0"/>
                        </a:spcAft>
                        <a:buClr>
                          <a:srgbClr val="000000"/>
                        </a:buClr>
                        <a:buSzPts val="1800"/>
                        <a:buFont typeface="Arial"/>
                        <a:buNone/>
                      </a:pPr>
                      <a:endParaRPr sz="1800" b="1" u="none" strike="noStrike" cap="none"/>
                    </a:p>
                    <a:p>
                      <a:pPr marL="285750" marR="0" lvl="0" indent="-285750" algn="l" rtl="0">
                        <a:lnSpc>
                          <a:spcPct val="100000"/>
                        </a:lnSpc>
                        <a:spcBef>
                          <a:spcPts val="0"/>
                        </a:spcBef>
                        <a:spcAft>
                          <a:spcPts val="0"/>
                        </a:spcAft>
                        <a:buClr>
                          <a:srgbClr val="000000"/>
                        </a:buClr>
                        <a:buSzPts val="1800"/>
                        <a:buFont typeface="Calibri"/>
                        <a:buChar char="-"/>
                      </a:pPr>
                      <a:r>
                        <a:rPr lang="en-US" sz="1800" u="none" strike="noStrike" cap="none"/>
                        <a:t>Instancier le bundle dans le kernel</a:t>
                      </a:r>
                      <a:endParaRPr sz="1800" u="none" strike="noStrike" cap="none"/>
                    </a:p>
                    <a:p>
                      <a:pPr marL="285750" marR="0" lvl="0" indent="-285750" algn="l" rtl="0">
                        <a:lnSpc>
                          <a:spcPct val="100000"/>
                        </a:lnSpc>
                        <a:spcBef>
                          <a:spcPts val="0"/>
                        </a:spcBef>
                        <a:spcAft>
                          <a:spcPts val="0"/>
                        </a:spcAft>
                        <a:buClr>
                          <a:srgbClr val="000000"/>
                        </a:buClr>
                        <a:buSzPts val="1800"/>
                        <a:buFont typeface="Calibri"/>
                        <a:buChar char="-"/>
                      </a:pPr>
                      <a:r>
                        <a:rPr lang="en-US" sz="1800" u="none" strike="noStrike" cap="none"/>
                        <a:t>Créer la configuration dans config.yml</a:t>
                      </a:r>
                      <a:endParaRPr sz="1800" u="none" strike="noStrike" cap="none"/>
                    </a:p>
                    <a:p>
                      <a:pPr marL="285750" marR="0" lvl="0" indent="-285750" algn="l" rtl="0">
                        <a:lnSpc>
                          <a:spcPct val="100000"/>
                        </a:lnSpc>
                        <a:spcBef>
                          <a:spcPts val="0"/>
                        </a:spcBef>
                        <a:spcAft>
                          <a:spcPts val="0"/>
                        </a:spcAft>
                        <a:buClr>
                          <a:srgbClr val="000000"/>
                        </a:buClr>
                        <a:buSzPts val="1800"/>
                        <a:buFont typeface="Calibri"/>
                        <a:buChar char="-"/>
                      </a:pPr>
                      <a:r>
                        <a:rPr lang="en-US" sz="1800" u="none" strike="noStrike" cap="none"/>
                        <a:t>Importer le routing dans routing.yml</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t>composer req « alias de pack»</a:t>
                      </a:r>
                      <a:endParaRPr sz="1400" u="none" strike="noStrike" cap="none"/>
                    </a:p>
                    <a:p>
                      <a:pPr marL="0" marR="0" lvl="0" indent="0" algn="l" rtl="0">
                        <a:lnSpc>
                          <a:spcPct val="100000"/>
                        </a:lnSpc>
                        <a:spcBef>
                          <a:spcPts val="0"/>
                        </a:spcBef>
                        <a:spcAft>
                          <a:spcPts val="0"/>
                        </a:spcAft>
                        <a:buClr>
                          <a:srgbClr val="000000"/>
                        </a:buClr>
                        <a:buSzPts val="1800"/>
                        <a:buFont typeface="Arial"/>
                        <a:buNone/>
                      </a:pPr>
                      <a:endParaRPr sz="1800" b="1" u="none" strike="noStrike" cap="none"/>
                    </a:p>
                    <a:p>
                      <a:pPr marL="0" marR="0" lvl="0" indent="0" algn="l" rtl="0">
                        <a:lnSpc>
                          <a:spcPct val="100000"/>
                        </a:lnSpc>
                        <a:spcBef>
                          <a:spcPts val="0"/>
                        </a:spcBef>
                        <a:spcAft>
                          <a:spcPts val="0"/>
                        </a:spcAft>
                        <a:buClr>
                          <a:srgbClr val="000000"/>
                        </a:buClr>
                        <a:buSzPts val="1800"/>
                        <a:buFont typeface="Arial"/>
                        <a:buNone/>
                      </a:pPr>
                      <a:r>
                        <a:rPr lang="en-US" sz="1800" u="none" strike="noStrike" cap="none"/>
                        <a:t>- Définit une configuration par défaut</a:t>
                      </a:r>
                      <a:endParaRPr sz="1400" u="none" strike="noStrike" cap="none"/>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Bundle(s) à instancier</a:t>
                      </a:r>
                      <a:endParaRPr sz="1400" u="none" strike="noStrike" cap="none"/>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Fichiers (config, routing ou autre) à créer</a:t>
                      </a:r>
                      <a:endParaRPr sz="1400" u="none" strike="noStrike" cap="none"/>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Entrées à rajouter dans .gitignore, .env, Makefile,     etc</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3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pic>
        <p:nvPicPr>
          <p:cNvPr id="455" name="Google Shape;455;p34"/>
          <p:cNvPicPr preferRelativeResize="0"/>
          <p:nvPr/>
        </p:nvPicPr>
        <p:blipFill rotWithShape="1">
          <a:blip r:embed="rId3">
            <a:alphaModFix/>
          </a:blip>
          <a:srcRect/>
          <a:stretch/>
        </p:blipFill>
        <p:spPr>
          <a:xfrm>
            <a:off x="-92075" y="-198437"/>
            <a:ext cx="9328150" cy="7056439"/>
          </a:xfrm>
          <a:prstGeom prst="rect">
            <a:avLst/>
          </a:prstGeom>
          <a:noFill/>
          <a:ln>
            <a:noFill/>
          </a:ln>
        </p:spPr>
      </p:pic>
      <p:pic>
        <p:nvPicPr>
          <p:cNvPr id="456" name="Google Shape;456;p34" descr="D:\esprit 2014\ESPRIT 2014\charte essprit 2014\logo-esprit.png"/>
          <p:cNvPicPr preferRelativeResize="0"/>
          <p:nvPr/>
        </p:nvPicPr>
        <p:blipFill rotWithShape="1">
          <a:blip r:embed="rId4">
            <a:alphaModFix/>
          </a:blip>
          <a:srcRect/>
          <a:stretch/>
        </p:blipFill>
        <p:spPr>
          <a:xfrm>
            <a:off x="184150" y="6237287"/>
            <a:ext cx="1143000" cy="431800"/>
          </a:xfrm>
          <a:prstGeom prst="rect">
            <a:avLst/>
          </a:prstGeom>
          <a:noFill/>
          <a:ln>
            <a:noFill/>
          </a:ln>
        </p:spPr>
      </p:pic>
      <p:sp>
        <p:nvSpPr>
          <p:cNvPr id="457" name="Google Shape;457;p34"/>
          <p:cNvSpPr txBox="1"/>
          <p:nvPr/>
        </p:nvSpPr>
        <p:spPr>
          <a:xfrm>
            <a:off x="-1483487" y="183275"/>
            <a:ext cx="7886700" cy="1325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58" name="Google Shape;458;p34"/>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26</a:t>
            </a:fld>
            <a:endParaRPr/>
          </a:p>
        </p:txBody>
      </p:sp>
      <p:pic>
        <p:nvPicPr>
          <p:cNvPr id="459" name="Google Shape;459;p34"/>
          <p:cNvPicPr preferRelativeResize="0"/>
          <p:nvPr/>
        </p:nvPicPr>
        <p:blipFill rotWithShape="1">
          <a:blip r:embed="rId5">
            <a:alphaModFix/>
          </a:blip>
          <a:srcRect/>
          <a:stretch/>
        </p:blipFill>
        <p:spPr>
          <a:xfrm>
            <a:off x="858837" y="2073275"/>
            <a:ext cx="7145337" cy="3998912"/>
          </a:xfrm>
          <a:prstGeom prst="rect">
            <a:avLst/>
          </a:prstGeom>
          <a:noFill/>
          <a:ln>
            <a:noFill/>
          </a:ln>
        </p:spPr>
      </p:pic>
      <p:pic>
        <p:nvPicPr>
          <p:cNvPr id="460" name="Google Shape;460;p34" descr="D:\esprit 2014\ESPRIT 2014\charte essprit 2014\render\support final\triangle.png"/>
          <p:cNvPicPr preferRelativeResize="0"/>
          <p:nvPr/>
        </p:nvPicPr>
        <p:blipFill rotWithShape="1">
          <a:blip r:embed="rId6">
            <a:alphaModFix/>
          </a:blip>
          <a:srcRect/>
          <a:stretch/>
        </p:blipFill>
        <p:spPr>
          <a:xfrm>
            <a:off x="7143750" y="0"/>
            <a:ext cx="2000250" cy="1376362"/>
          </a:xfrm>
          <a:prstGeom prst="rect">
            <a:avLst/>
          </a:prstGeom>
          <a:noFill/>
          <a:ln>
            <a:noFill/>
          </a:ln>
        </p:spPr>
      </p:pic>
      <p:sp>
        <p:nvSpPr>
          <p:cNvPr id="461" name="Google Shape;461;p34"/>
          <p:cNvSpPr txBox="1">
            <a:spLocks noGrp="1"/>
          </p:cNvSpPr>
          <p:nvPr>
            <p:ph type="body" idx="1"/>
          </p:nvPr>
        </p:nvSpPr>
        <p:spPr>
          <a:xfrm>
            <a:off x="0" y="1773225"/>
            <a:ext cx="9144000" cy="3240000"/>
          </a:xfrm>
          <a:prstGeom prst="rect">
            <a:avLst/>
          </a:prstGeom>
          <a:noFill/>
          <a:ln>
            <a:noFill/>
          </a:ln>
        </p:spPr>
        <p:txBody>
          <a:bodyPr spcFirstLastPara="1" wrap="square" lIns="91425" tIns="45700" rIns="91425" bIns="45700" anchor="t" anchorCtr="0">
            <a:noAutofit/>
          </a:bodyPr>
          <a:lstStyle/>
          <a:p>
            <a:pPr marL="342900" marR="0" lvl="0" indent="-139700" algn="ctr" rtl="0">
              <a:lnSpc>
                <a:spcPct val="100000"/>
              </a:lnSpc>
              <a:spcBef>
                <a:spcPts val="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a:p>
            <a:pPr marL="342900" marR="0" lvl="0" indent="0" algn="ctr" rtl="0">
              <a:lnSpc>
                <a:spcPct val="100000"/>
              </a:lnSpc>
              <a:spcBef>
                <a:spcPts val="880"/>
              </a:spcBef>
              <a:spcAft>
                <a:spcPts val="0"/>
              </a:spcAft>
              <a:buNone/>
            </a:pPr>
            <a:r>
              <a:rPr lang="en-US" sz="4400" b="1" i="0" u="none">
                <a:solidFill>
                  <a:schemeClr val="dk1"/>
                </a:solidFill>
                <a:latin typeface="Calibri"/>
                <a:ea typeface="Calibri"/>
                <a:cs typeface="Calibri"/>
                <a:sym typeface="Calibri"/>
              </a:rPr>
              <a:t>Atelier 2.1: </a:t>
            </a:r>
            <a:endParaRPr/>
          </a:p>
          <a:p>
            <a:pPr marL="342900" marR="0" lvl="0" indent="-342900" algn="ctr" rtl="0">
              <a:lnSpc>
                <a:spcPct val="100000"/>
              </a:lnSpc>
              <a:spcBef>
                <a:spcPts val="880"/>
              </a:spcBef>
              <a:spcAft>
                <a:spcPts val="0"/>
              </a:spcAft>
              <a:buClr>
                <a:schemeClr val="dk1"/>
              </a:buClr>
              <a:buSzPts val="4400"/>
              <a:buFont typeface="Arial"/>
              <a:buNone/>
            </a:pPr>
            <a:r>
              <a:rPr lang="en-US" sz="4400" b="1" i="0" u="none">
                <a:solidFill>
                  <a:schemeClr val="dk1"/>
                </a:solidFill>
                <a:latin typeface="Calibri"/>
                <a:ea typeface="Calibri"/>
                <a:cs typeface="Calibri"/>
                <a:sym typeface="Calibri"/>
              </a:rPr>
              <a:t>Installation et configuration de Symfony 4 et création du 1er projet</a:t>
            </a:r>
            <a:endParaRPr sz="4400" b="0" i="0" u="none">
              <a:solidFill>
                <a:schemeClr val="dk1"/>
              </a:solidFill>
              <a:latin typeface="Calibri"/>
              <a:ea typeface="Calibri"/>
              <a:cs typeface="Calibri"/>
              <a:sym typeface="Calibri"/>
            </a:endParaRPr>
          </a:p>
          <a:p>
            <a:pPr marL="342900" marR="0" lvl="0" indent="-139700" algn="ctr" rtl="0">
              <a:lnSpc>
                <a:spcPct val="100000"/>
              </a:lnSpc>
              <a:spcBef>
                <a:spcPts val="64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a:p>
            <a:pPr marL="342900" marR="0" lvl="0" indent="-139700" algn="ctr" rtl="0">
              <a:lnSpc>
                <a:spcPct val="100000"/>
              </a:lnSpc>
              <a:spcBef>
                <a:spcPts val="64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a:p>
            <a:pPr marL="342900" marR="0" lvl="0" indent="-139700" algn="l" rtl="0">
              <a:spcBef>
                <a:spcPts val="64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g969913650f_0_13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pic>
        <p:nvPicPr>
          <p:cNvPr id="467" name="Google Shape;467;g969913650f_0_139"/>
          <p:cNvPicPr preferRelativeResize="0"/>
          <p:nvPr/>
        </p:nvPicPr>
        <p:blipFill rotWithShape="1">
          <a:blip r:embed="rId3">
            <a:alphaModFix/>
          </a:blip>
          <a:srcRect/>
          <a:stretch/>
        </p:blipFill>
        <p:spPr>
          <a:xfrm>
            <a:off x="-92075" y="-198437"/>
            <a:ext cx="9328150" cy="7056439"/>
          </a:xfrm>
          <a:prstGeom prst="rect">
            <a:avLst/>
          </a:prstGeom>
          <a:noFill/>
          <a:ln>
            <a:noFill/>
          </a:ln>
        </p:spPr>
      </p:pic>
      <p:pic>
        <p:nvPicPr>
          <p:cNvPr id="468" name="Google Shape;468;g969913650f_0_139" descr="D:\esprit 2014\ESPRIT 2014\charte essprit 2014\logo-esprit.png"/>
          <p:cNvPicPr preferRelativeResize="0"/>
          <p:nvPr/>
        </p:nvPicPr>
        <p:blipFill rotWithShape="1">
          <a:blip r:embed="rId4">
            <a:alphaModFix/>
          </a:blip>
          <a:srcRect/>
          <a:stretch/>
        </p:blipFill>
        <p:spPr>
          <a:xfrm>
            <a:off x="184150" y="6237287"/>
            <a:ext cx="1143000" cy="431800"/>
          </a:xfrm>
          <a:prstGeom prst="rect">
            <a:avLst/>
          </a:prstGeom>
          <a:noFill/>
          <a:ln>
            <a:noFill/>
          </a:ln>
        </p:spPr>
      </p:pic>
      <p:sp>
        <p:nvSpPr>
          <p:cNvPr id="469" name="Google Shape;469;g969913650f_0_139"/>
          <p:cNvSpPr txBox="1"/>
          <p:nvPr/>
        </p:nvSpPr>
        <p:spPr>
          <a:xfrm>
            <a:off x="-1483487" y="183275"/>
            <a:ext cx="7886700" cy="1325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70" name="Google Shape;470;g969913650f_0_139"/>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27</a:t>
            </a:fld>
            <a:endParaRPr/>
          </a:p>
        </p:txBody>
      </p:sp>
      <p:pic>
        <p:nvPicPr>
          <p:cNvPr id="471" name="Google Shape;471;g969913650f_0_139"/>
          <p:cNvPicPr preferRelativeResize="0"/>
          <p:nvPr/>
        </p:nvPicPr>
        <p:blipFill rotWithShape="1">
          <a:blip r:embed="rId5">
            <a:alphaModFix/>
          </a:blip>
          <a:srcRect/>
          <a:stretch/>
        </p:blipFill>
        <p:spPr>
          <a:xfrm>
            <a:off x="858837" y="2073275"/>
            <a:ext cx="7145338" cy="3998912"/>
          </a:xfrm>
          <a:prstGeom prst="rect">
            <a:avLst/>
          </a:prstGeom>
          <a:noFill/>
          <a:ln>
            <a:noFill/>
          </a:ln>
        </p:spPr>
      </p:pic>
      <p:pic>
        <p:nvPicPr>
          <p:cNvPr id="472" name="Google Shape;472;g969913650f_0_139" descr="D:\esprit 2014\ESPRIT 2014\charte essprit 2014\render\support final\triangle.png"/>
          <p:cNvPicPr preferRelativeResize="0"/>
          <p:nvPr/>
        </p:nvPicPr>
        <p:blipFill rotWithShape="1">
          <a:blip r:embed="rId6">
            <a:alphaModFix/>
          </a:blip>
          <a:srcRect/>
          <a:stretch/>
        </p:blipFill>
        <p:spPr>
          <a:xfrm>
            <a:off x="7143750" y="0"/>
            <a:ext cx="2000249" cy="1376362"/>
          </a:xfrm>
          <a:prstGeom prst="rect">
            <a:avLst/>
          </a:prstGeom>
          <a:noFill/>
          <a:ln>
            <a:noFill/>
          </a:ln>
        </p:spPr>
      </p:pic>
      <p:sp>
        <p:nvSpPr>
          <p:cNvPr id="473" name="Google Shape;473;g969913650f_0_139"/>
          <p:cNvSpPr txBox="1">
            <a:spLocks noGrp="1"/>
          </p:cNvSpPr>
          <p:nvPr>
            <p:ph type="body" idx="1"/>
          </p:nvPr>
        </p:nvSpPr>
        <p:spPr>
          <a:xfrm>
            <a:off x="245276" y="-25"/>
            <a:ext cx="9144000" cy="1376400"/>
          </a:xfrm>
          <a:prstGeom prst="rect">
            <a:avLst/>
          </a:prstGeom>
          <a:noFill/>
          <a:ln>
            <a:noFill/>
          </a:ln>
        </p:spPr>
        <p:txBody>
          <a:bodyPr spcFirstLastPara="1" wrap="square" lIns="91425" tIns="45700" rIns="91425" bIns="45700" anchor="t" anchorCtr="0">
            <a:noAutofit/>
          </a:bodyPr>
          <a:lstStyle/>
          <a:p>
            <a:pPr marL="342900" marR="0" lvl="0" indent="0" algn="ctr" rtl="0">
              <a:lnSpc>
                <a:spcPct val="100000"/>
              </a:lnSpc>
              <a:spcBef>
                <a:spcPts val="880"/>
              </a:spcBef>
              <a:spcAft>
                <a:spcPts val="0"/>
              </a:spcAft>
              <a:buNone/>
            </a:pPr>
            <a:r>
              <a:rPr lang="en-US" sz="4400" b="1" dirty="0" err="1" smtClean="0"/>
              <a:t>Contrôleur</a:t>
            </a:r>
            <a:endParaRPr lang="en-US" sz="4400" b="1" dirty="0" smtClean="0"/>
          </a:p>
          <a:p>
            <a:pPr marL="342900" marR="0" lvl="0" indent="0" algn="ctr" rtl="0">
              <a:lnSpc>
                <a:spcPct val="100000"/>
              </a:lnSpc>
              <a:spcBef>
                <a:spcPts val="880"/>
              </a:spcBef>
              <a:spcAft>
                <a:spcPts val="0"/>
              </a:spcAft>
              <a:buNone/>
            </a:pPr>
            <a:endParaRPr sz="3200" b="0" i="0" u="none" dirty="0">
              <a:solidFill>
                <a:schemeClr val="dk1"/>
              </a:solidFill>
              <a:latin typeface="Calibri"/>
              <a:ea typeface="Calibri"/>
              <a:cs typeface="Calibri"/>
              <a:sym typeface="Calibri"/>
            </a:endParaRPr>
          </a:p>
          <a:p>
            <a:pPr marL="0" lvl="0" indent="0" algn="l" rtl="0">
              <a:lnSpc>
                <a:spcPct val="90000"/>
              </a:lnSpc>
              <a:spcBef>
                <a:spcPts val="1000"/>
              </a:spcBef>
              <a:spcAft>
                <a:spcPts val="0"/>
              </a:spcAft>
              <a:buClr>
                <a:srgbClr val="000000"/>
              </a:buClr>
              <a:buSzPts val="1800"/>
              <a:buFont typeface="Arial"/>
              <a:buNone/>
            </a:pPr>
            <a:r>
              <a:rPr lang="en-US" dirty="0"/>
              <a:t>Pour </a:t>
            </a:r>
            <a:r>
              <a:rPr lang="en-US" dirty="0" err="1"/>
              <a:t>générer</a:t>
            </a:r>
            <a:r>
              <a:rPr lang="en-US" dirty="0"/>
              <a:t> un </a:t>
            </a:r>
            <a:r>
              <a:rPr lang="en-US" dirty="0" err="1"/>
              <a:t>contrôleur</a:t>
            </a:r>
            <a:r>
              <a:rPr lang="en-US" dirty="0"/>
              <a:t> via </a:t>
            </a:r>
            <a:r>
              <a:rPr lang="en-US" dirty="0" smtClean="0"/>
              <a:t>la </a:t>
            </a:r>
            <a:r>
              <a:rPr lang="en-US" dirty="0"/>
              <a:t>console, </a:t>
            </a:r>
            <a:r>
              <a:rPr lang="en-US" dirty="0" err="1"/>
              <a:t>vous</a:t>
            </a:r>
            <a:r>
              <a:rPr lang="en-US" dirty="0"/>
              <a:t> </a:t>
            </a:r>
            <a:r>
              <a:rPr lang="en-US" dirty="0" err="1"/>
              <a:t>pouvez</a:t>
            </a:r>
            <a:r>
              <a:rPr lang="en-US" dirty="0"/>
              <a:t> </a:t>
            </a:r>
            <a:r>
              <a:rPr lang="en-US" dirty="0" err="1"/>
              <a:t>utiliser</a:t>
            </a:r>
            <a:r>
              <a:rPr lang="en-US" dirty="0"/>
              <a:t> le maker de </a:t>
            </a:r>
            <a:r>
              <a:rPr lang="en-US" dirty="0" err="1"/>
              <a:t>Symfony</a:t>
            </a:r>
            <a:r>
              <a:rPr lang="en-US" dirty="0"/>
              <a:t> </a:t>
            </a:r>
            <a:r>
              <a:rPr lang="en-US" dirty="0" err="1"/>
              <a:t>disponible</a:t>
            </a:r>
            <a:r>
              <a:rPr lang="en-US" dirty="0"/>
              <a:t> </a:t>
            </a:r>
            <a:r>
              <a:rPr lang="en-US" dirty="0" err="1"/>
              <a:t>depuis</a:t>
            </a:r>
            <a:r>
              <a:rPr lang="en-US" dirty="0"/>
              <a:t> </a:t>
            </a:r>
            <a:r>
              <a:rPr lang="en-US" dirty="0" err="1"/>
              <a:t>sa</a:t>
            </a:r>
            <a:r>
              <a:rPr lang="en-US" dirty="0"/>
              <a:t> version 4</a:t>
            </a:r>
            <a:endParaRPr dirty="0"/>
          </a:p>
          <a:p>
            <a:pPr marL="0" lvl="0" indent="0" algn="l" rtl="0">
              <a:lnSpc>
                <a:spcPct val="90000"/>
              </a:lnSpc>
              <a:spcBef>
                <a:spcPts val="1000"/>
              </a:spcBef>
              <a:spcAft>
                <a:spcPts val="0"/>
              </a:spcAft>
              <a:buClr>
                <a:srgbClr val="000000"/>
              </a:buClr>
              <a:buSzPts val="1800"/>
              <a:buFont typeface="Arial"/>
              <a:buNone/>
            </a:pPr>
            <a:r>
              <a:rPr lang="en-US" b="1" dirty="0" err="1">
                <a:solidFill>
                  <a:srgbClr val="000000"/>
                </a:solidFill>
              </a:rPr>
              <a:t>php</a:t>
            </a:r>
            <a:r>
              <a:rPr lang="en-US" b="1" dirty="0">
                <a:solidFill>
                  <a:srgbClr val="000000"/>
                </a:solidFill>
              </a:rPr>
              <a:t> bin/console </a:t>
            </a:r>
            <a:r>
              <a:rPr lang="en-US" b="1" dirty="0" err="1">
                <a:solidFill>
                  <a:srgbClr val="000000"/>
                </a:solidFill>
              </a:rPr>
              <a:t>make:controller</a:t>
            </a:r>
            <a:r>
              <a:rPr lang="en-US" b="1" dirty="0">
                <a:solidFill>
                  <a:srgbClr val="000000"/>
                </a:solidFill>
              </a:rPr>
              <a:t> </a:t>
            </a:r>
            <a:r>
              <a:rPr lang="en-US" b="1" dirty="0" err="1">
                <a:solidFill>
                  <a:srgbClr val="000000"/>
                </a:solidFill>
              </a:rPr>
              <a:t>NomController</a:t>
            </a:r>
            <a:endParaRPr b="1" dirty="0">
              <a:solidFill>
                <a:srgbClr val="000000"/>
              </a:solidFill>
            </a:endParaRPr>
          </a:p>
          <a:p>
            <a:pPr marL="228600" lvl="0" indent="-228600" algn="l" rtl="0">
              <a:lnSpc>
                <a:spcPct val="90000"/>
              </a:lnSpc>
              <a:spcBef>
                <a:spcPts val="0"/>
              </a:spcBef>
              <a:spcAft>
                <a:spcPts val="0"/>
              </a:spcAft>
              <a:buSzPts val="2800"/>
              <a:buFont typeface="Calibri"/>
              <a:buChar char="•"/>
            </a:pPr>
            <a:r>
              <a:rPr lang="en-US" dirty="0"/>
              <a:t>On </a:t>
            </a:r>
            <a:r>
              <a:rPr lang="en-US" dirty="0" err="1"/>
              <a:t>élimine</a:t>
            </a:r>
            <a:r>
              <a:rPr lang="en-US" dirty="0"/>
              <a:t> le prefix « Action »  </a:t>
            </a:r>
            <a:endParaRPr dirty="0"/>
          </a:p>
          <a:p>
            <a:pPr marL="228600" lvl="0" indent="-228600" algn="l" rtl="0">
              <a:lnSpc>
                <a:spcPct val="90000"/>
              </a:lnSpc>
              <a:spcBef>
                <a:spcPts val="1000"/>
              </a:spcBef>
              <a:spcAft>
                <a:spcPts val="0"/>
              </a:spcAft>
              <a:buSzPts val="2800"/>
              <a:buFont typeface="Calibri"/>
              <a:buChar char="•"/>
            </a:pPr>
            <a:r>
              <a:rPr lang="en-US" dirty="0"/>
              <a:t>Les types de </a:t>
            </a:r>
            <a:r>
              <a:rPr lang="en-US" dirty="0" err="1"/>
              <a:t>réponse</a:t>
            </a:r>
            <a:r>
              <a:rPr lang="en-US" dirty="0"/>
              <a:t>:</a:t>
            </a:r>
            <a:endParaRPr dirty="0"/>
          </a:p>
          <a:p>
            <a:pPr marL="2057400" lvl="0" indent="-228600" algn="l" rtl="0">
              <a:lnSpc>
                <a:spcPct val="90000"/>
              </a:lnSpc>
              <a:spcBef>
                <a:spcPts val="1000"/>
              </a:spcBef>
              <a:spcAft>
                <a:spcPts val="0"/>
              </a:spcAft>
              <a:buSzPts val="2800"/>
              <a:buFont typeface="Noto Sans Symbols"/>
              <a:buChar char="⮚"/>
            </a:pPr>
            <a:r>
              <a:rPr lang="en-US" dirty="0" err="1"/>
              <a:t>Reponse</a:t>
            </a:r>
            <a:r>
              <a:rPr lang="en-US" dirty="0"/>
              <a:t>  </a:t>
            </a:r>
            <a:endParaRPr dirty="0"/>
          </a:p>
          <a:p>
            <a:pPr marL="2057400" lvl="0" indent="-228600" algn="l" rtl="0">
              <a:lnSpc>
                <a:spcPct val="90000"/>
              </a:lnSpc>
              <a:spcBef>
                <a:spcPts val="1000"/>
              </a:spcBef>
              <a:spcAft>
                <a:spcPts val="0"/>
              </a:spcAft>
              <a:buSzPts val="2800"/>
              <a:buFont typeface="Noto Sans Symbols"/>
              <a:buChar char="⮚"/>
            </a:pPr>
            <a:r>
              <a:rPr lang="en-US" dirty="0"/>
              <a:t> Request</a:t>
            </a:r>
            <a:endParaRPr dirty="0"/>
          </a:p>
          <a:p>
            <a:pPr marL="2057400" lvl="0" indent="-228600" algn="l" rtl="0">
              <a:lnSpc>
                <a:spcPct val="90000"/>
              </a:lnSpc>
              <a:spcBef>
                <a:spcPts val="1000"/>
              </a:spcBef>
              <a:spcAft>
                <a:spcPts val="0"/>
              </a:spcAft>
              <a:buSzPts val="2800"/>
              <a:buFont typeface="Noto Sans Symbols"/>
              <a:buChar char="⮚"/>
            </a:pPr>
            <a:r>
              <a:rPr lang="en-US" dirty="0"/>
              <a:t> Twig</a:t>
            </a:r>
            <a:endParaRPr dirty="0"/>
          </a:p>
          <a:p>
            <a:pPr marL="2057400" lvl="0" indent="-165100" algn="l" rtl="0">
              <a:lnSpc>
                <a:spcPct val="90000"/>
              </a:lnSpc>
              <a:spcBef>
                <a:spcPts val="1000"/>
              </a:spcBef>
              <a:spcAft>
                <a:spcPts val="0"/>
              </a:spcAft>
              <a:buSzPts val="1800"/>
              <a:buChar char="⮚"/>
            </a:pPr>
            <a:r>
              <a:rPr lang="en-US" dirty="0"/>
              <a:t>...</a:t>
            </a:r>
            <a:endParaRPr dirty="0"/>
          </a:p>
          <a:p>
            <a:pPr marL="342900" marR="0" lvl="0" indent="-139700" algn="l" rtl="0">
              <a:spcBef>
                <a:spcPts val="640"/>
              </a:spcBef>
              <a:spcAft>
                <a:spcPts val="0"/>
              </a:spcAft>
              <a:buClr>
                <a:schemeClr val="dk1"/>
              </a:buClr>
              <a:buSzPts val="3200"/>
              <a:buFont typeface="Arial"/>
              <a:buNone/>
            </a:pPr>
            <a:endParaRPr sz="3200" b="0" i="0" u="none"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g969913650f_0_23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pic>
        <p:nvPicPr>
          <p:cNvPr id="479" name="Google Shape;479;g969913650f_0_233"/>
          <p:cNvPicPr preferRelativeResize="0"/>
          <p:nvPr/>
        </p:nvPicPr>
        <p:blipFill rotWithShape="1">
          <a:blip r:embed="rId3">
            <a:alphaModFix/>
          </a:blip>
          <a:srcRect/>
          <a:stretch/>
        </p:blipFill>
        <p:spPr>
          <a:xfrm>
            <a:off x="-92075" y="-198437"/>
            <a:ext cx="9328150" cy="7056439"/>
          </a:xfrm>
          <a:prstGeom prst="rect">
            <a:avLst/>
          </a:prstGeom>
          <a:noFill/>
          <a:ln>
            <a:noFill/>
          </a:ln>
        </p:spPr>
      </p:pic>
      <p:pic>
        <p:nvPicPr>
          <p:cNvPr id="480" name="Google Shape;480;g969913650f_0_233" descr="D:\esprit 2014\ESPRIT 2014\charte essprit 2014\logo-esprit.png"/>
          <p:cNvPicPr preferRelativeResize="0"/>
          <p:nvPr/>
        </p:nvPicPr>
        <p:blipFill rotWithShape="1">
          <a:blip r:embed="rId4">
            <a:alphaModFix/>
          </a:blip>
          <a:srcRect/>
          <a:stretch/>
        </p:blipFill>
        <p:spPr>
          <a:xfrm>
            <a:off x="184150" y="6237287"/>
            <a:ext cx="1143000" cy="431800"/>
          </a:xfrm>
          <a:prstGeom prst="rect">
            <a:avLst/>
          </a:prstGeom>
          <a:noFill/>
          <a:ln>
            <a:noFill/>
          </a:ln>
        </p:spPr>
      </p:pic>
      <p:sp>
        <p:nvSpPr>
          <p:cNvPr id="481" name="Google Shape;481;g969913650f_0_233"/>
          <p:cNvSpPr txBox="1"/>
          <p:nvPr/>
        </p:nvSpPr>
        <p:spPr>
          <a:xfrm>
            <a:off x="-1483487" y="183275"/>
            <a:ext cx="7886700" cy="1325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82" name="Google Shape;482;g969913650f_0_233"/>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28</a:t>
            </a:fld>
            <a:endParaRPr/>
          </a:p>
        </p:txBody>
      </p:sp>
      <p:pic>
        <p:nvPicPr>
          <p:cNvPr id="483" name="Google Shape;483;g969913650f_0_233"/>
          <p:cNvPicPr preferRelativeResize="0"/>
          <p:nvPr/>
        </p:nvPicPr>
        <p:blipFill rotWithShape="1">
          <a:blip r:embed="rId5">
            <a:alphaModFix/>
          </a:blip>
          <a:srcRect/>
          <a:stretch/>
        </p:blipFill>
        <p:spPr>
          <a:xfrm>
            <a:off x="858837" y="2073275"/>
            <a:ext cx="7145338" cy="3998912"/>
          </a:xfrm>
          <a:prstGeom prst="rect">
            <a:avLst/>
          </a:prstGeom>
          <a:noFill/>
          <a:ln>
            <a:noFill/>
          </a:ln>
        </p:spPr>
      </p:pic>
      <p:pic>
        <p:nvPicPr>
          <p:cNvPr id="484" name="Google Shape;484;g969913650f_0_233" descr="D:\esprit 2014\ESPRIT 2014\charte essprit 2014\render\support final\triangle.png"/>
          <p:cNvPicPr preferRelativeResize="0"/>
          <p:nvPr/>
        </p:nvPicPr>
        <p:blipFill rotWithShape="1">
          <a:blip r:embed="rId6">
            <a:alphaModFix/>
          </a:blip>
          <a:srcRect/>
          <a:stretch/>
        </p:blipFill>
        <p:spPr>
          <a:xfrm>
            <a:off x="7143750" y="0"/>
            <a:ext cx="2000249" cy="1376362"/>
          </a:xfrm>
          <a:prstGeom prst="rect">
            <a:avLst/>
          </a:prstGeom>
          <a:noFill/>
          <a:ln>
            <a:noFill/>
          </a:ln>
        </p:spPr>
      </p:pic>
      <p:sp>
        <p:nvSpPr>
          <p:cNvPr id="485" name="Google Shape;485;g969913650f_0_233"/>
          <p:cNvSpPr txBox="1">
            <a:spLocks noGrp="1"/>
          </p:cNvSpPr>
          <p:nvPr>
            <p:ph type="body" idx="1"/>
          </p:nvPr>
        </p:nvSpPr>
        <p:spPr>
          <a:xfrm>
            <a:off x="-140500" y="-605700"/>
            <a:ext cx="9144000" cy="1376400"/>
          </a:xfrm>
          <a:prstGeom prst="rect">
            <a:avLst/>
          </a:prstGeom>
          <a:noFill/>
          <a:ln>
            <a:noFill/>
          </a:ln>
        </p:spPr>
        <p:txBody>
          <a:bodyPr spcFirstLastPara="1" wrap="square" lIns="91425" tIns="45700" rIns="91425" bIns="45700" anchor="t" anchorCtr="0">
            <a:noAutofit/>
          </a:bodyPr>
          <a:lstStyle/>
          <a:p>
            <a:pPr marL="342900" marR="0" lvl="0" indent="-139700" algn="ctr" rtl="0">
              <a:lnSpc>
                <a:spcPct val="100000"/>
              </a:lnSpc>
              <a:spcBef>
                <a:spcPts val="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a:p>
            <a:pPr marL="342900" marR="0" lvl="0" indent="0" algn="ctr" rtl="0">
              <a:lnSpc>
                <a:spcPct val="100000"/>
              </a:lnSpc>
              <a:spcBef>
                <a:spcPts val="880"/>
              </a:spcBef>
              <a:spcAft>
                <a:spcPts val="0"/>
              </a:spcAft>
              <a:buNone/>
            </a:pPr>
            <a:r>
              <a:rPr lang="en-US" sz="4400" b="1"/>
              <a:t>Controleur</a:t>
            </a:r>
            <a:endParaRPr sz="3200" b="0" i="0" u="none">
              <a:solidFill>
                <a:schemeClr val="dk1"/>
              </a:solidFill>
              <a:latin typeface="Calibri"/>
              <a:ea typeface="Calibri"/>
              <a:cs typeface="Calibri"/>
              <a:sym typeface="Calibri"/>
            </a:endParaRPr>
          </a:p>
          <a:p>
            <a:pPr marL="0" lvl="0" indent="0" algn="l" rtl="0">
              <a:lnSpc>
                <a:spcPct val="90000"/>
              </a:lnSpc>
              <a:spcBef>
                <a:spcPts val="1000"/>
              </a:spcBef>
              <a:spcAft>
                <a:spcPts val="0"/>
              </a:spcAft>
              <a:buClr>
                <a:srgbClr val="000000"/>
              </a:buClr>
              <a:buSzPts val="1800"/>
              <a:buFont typeface="Arial"/>
              <a:buNone/>
            </a:pPr>
            <a:endParaRPr/>
          </a:p>
          <a:p>
            <a:pPr marL="342900" marR="0" lvl="0" indent="-139700" algn="l" rtl="0">
              <a:spcBef>
                <a:spcPts val="640"/>
              </a:spcBef>
              <a:spcAft>
                <a:spcPts val="0"/>
              </a:spcAft>
              <a:buClr>
                <a:schemeClr val="dk1"/>
              </a:buClr>
              <a:buSzPts val="1100"/>
              <a:buFont typeface="Arial"/>
              <a:buNone/>
            </a:pPr>
            <a:r>
              <a:rPr lang="en-US"/>
              <a:t>Fonctions de base de la classe </a:t>
            </a:r>
            <a:r>
              <a:rPr lang="en-US" b="1"/>
              <a:t>AbstractController</a:t>
            </a:r>
            <a:endParaRPr b="1"/>
          </a:p>
          <a:p>
            <a:pPr marL="342900" marR="0" lvl="0" indent="-139700" algn="l" rtl="0">
              <a:spcBef>
                <a:spcPts val="640"/>
              </a:spcBef>
              <a:spcAft>
                <a:spcPts val="0"/>
              </a:spcAft>
              <a:buClr>
                <a:schemeClr val="dk1"/>
              </a:buClr>
              <a:buSzPts val="3200"/>
              <a:buFont typeface="Arial"/>
              <a:buNone/>
            </a:pPr>
            <a:endParaRPr/>
          </a:p>
        </p:txBody>
      </p:sp>
      <p:pic>
        <p:nvPicPr>
          <p:cNvPr id="486" name="Google Shape;486;g969913650f_0_233"/>
          <p:cNvPicPr preferRelativeResize="0"/>
          <p:nvPr/>
        </p:nvPicPr>
        <p:blipFill>
          <a:blip r:embed="rId7">
            <a:alphaModFix/>
          </a:blip>
          <a:stretch>
            <a:fillRect/>
          </a:stretch>
        </p:blipFill>
        <p:spPr>
          <a:xfrm>
            <a:off x="158350" y="2500925"/>
            <a:ext cx="8845149" cy="3302000"/>
          </a:xfrm>
          <a:prstGeom prst="rect">
            <a:avLst/>
          </a:prstGeom>
          <a:noFill/>
          <a:ln>
            <a:no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g969913650f_0_15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pic>
        <p:nvPicPr>
          <p:cNvPr id="492" name="Google Shape;492;g969913650f_0_150"/>
          <p:cNvPicPr preferRelativeResize="0"/>
          <p:nvPr/>
        </p:nvPicPr>
        <p:blipFill rotWithShape="1">
          <a:blip r:embed="rId3">
            <a:alphaModFix/>
          </a:blip>
          <a:srcRect/>
          <a:stretch/>
        </p:blipFill>
        <p:spPr>
          <a:xfrm>
            <a:off x="-92075" y="-198437"/>
            <a:ext cx="9328150" cy="7056439"/>
          </a:xfrm>
          <a:prstGeom prst="rect">
            <a:avLst/>
          </a:prstGeom>
          <a:noFill/>
          <a:ln>
            <a:noFill/>
          </a:ln>
        </p:spPr>
      </p:pic>
      <p:pic>
        <p:nvPicPr>
          <p:cNvPr id="493" name="Google Shape;493;g969913650f_0_150" descr="D:\esprit 2014\ESPRIT 2014\charte essprit 2014\logo-esprit.png"/>
          <p:cNvPicPr preferRelativeResize="0"/>
          <p:nvPr/>
        </p:nvPicPr>
        <p:blipFill rotWithShape="1">
          <a:blip r:embed="rId4">
            <a:alphaModFix/>
          </a:blip>
          <a:srcRect/>
          <a:stretch/>
        </p:blipFill>
        <p:spPr>
          <a:xfrm>
            <a:off x="184150" y="6237287"/>
            <a:ext cx="1143000" cy="431800"/>
          </a:xfrm>
          <a:prstGeom prst="rect">
            <a:avLst/>
          </a:prstGeom>
          <a:noFill/>
          <a:ln>
            <a:noFill/>
          </a:ln>
        </p:spPr>
      </p:pic>
      <p:sp>
        <p:nvSpPr>
          <p:cNvPr id="494" name="Google Shape;494;g969913650f_0_150"/>
          <p:cNvSpPr txBox="1"/>
          <p:nvPr/>
        </p:nvSpPr>
        <p:spPr>
          <a:xfrm>
            <a:off x="-1483487" y="183275"/>
            <a:ext cx="7886700" cy="1325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95" name="Google Shape;495;g969913650f_0_150"/>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29</a:t>
            </a:fld>
            <a:endParaRPr/>
          </a:p>
        </p:txBody>
      </p:sp>
      <p:pic>
        <p:nvPicPr>
          <p:cNvPr id="496" name="Google Shape;496;g969913650f_0_150"/>
          <p:cNvPicPr preferRelativeResize="0"/>
          <p:nvPr/>
        </p:nvPicPr>
        <p:blipFill rotWithShape="1">
          <a:blip r:embed="rId5">
            <a:alphaModFix/>
          </a:blip>
          <a:srcRect/>
          <a:stretch/>
        </p:blipFill>
        <p:spPr>
          <a:xfrm>
            <a:off x="858837" y="2073275"/>
            <a:ext cx="7145338" cy="3998912"/>
          </a:xfrm>
          <a:prstGeom prst="rect">
            <a:avLst/>
          </a:prstGeom>
          <a:noFill/>
          <a:ln>
            <a:noFill/>
          </a:ln>
        </p:spPr>
      </p:pic>
      <p:pic>
        <p:nvPicPr>
          <p:cNvPr id="497" name="Google Shape;497;g969913650f_0_150" descr="D:\esprit 2014\ESPRIT 2014\charte essprit 2014\render\support final\triangle.png"/>
          <p:cNvPicPr preferRelativeResize="0"/>
          <p:nvPr/>
        </p:nvPicPr>
        <p:blipFill rotWithShape="1">
          <a:blip r:embed="rId6">
            <a:alphaModFix/>
          </a:blip>
          <a:srcRect/>
          <a:stretch/>
        </p:blipFill>
        <p:spPr>
          <a:xfrm>
            <a:off x="7143750" y="0"/>
            <a:ext cx="2000249" cy="1376362"/>
          </a:xfrm>
          <a:prstGeom prst="rect">
            <a:avLst/>
          </a:prstGeom>
          <a:noFill/>
          <a:ln>
            <a:noFill/>
          </a:ln>
        </p:spPr>
      </p:pic>
      <p:sp>
        <p:nvSpPr>
          <p:cNvPr id="498" name="Google Shape;498;g969913650f_0_150"/>
          <p:cNvSpPr txBox="1">
            <a:spLocks noGrp="1"/>
          </p:cNvSpPr>
          <p:nvPr>
            <p:ph type="body" idx="1"/>
          </p:nvPr>
        </p:nvSpPr>
        <p:spPr>
          <a:xfrm>
            <a:off x="-140500" y="-26"/>
            <a:ext cx="9144000" cy="5086375"/>
          </a:xfrm>
          <a:prstGeom prst="rect">
            <a:avLst/>
          </a:prstGeom>
          <a:noFill/>
          <a:ln>
            <a:noFill/>
          </a:ln>
        </p:spPr>
        <p:txBody>
          <a:bodyPr spcFirstLastPara="1" wrap="square" lIns="91425" tIns="45700" rIns="91425" bIns="45700" anchor="t" anchorCtr="0">
            <a:noAutofit/>
          </a:bodyPr>
          <a:lstStyle/>
          <a:p>
            <a:pPr marL="342900" marR="0" lvl="0" indent="-139700" algn="ctr" rtl="0">
              <a:lnSpc>
                <a:spcPct val="100000"/>
              </a:lnSpc>
              <a:spcBef>
                <a:spcPts val="0"/>
              </a:spcBef>
              <a:spcAft>
                <a:spcPts val="0"/>
              </a:spcAft>
              <a:buClr>
                <a:schemeClr val="dk1"/>
              </a:buClr>
              <a:buSzPts val="3200"/>
              <a:buFont typeface="Arial"/>
              <a:buNone/>
            </a:pPr>
            <a:endParaRPr sz="3200" b="0" i="0" u="none" dirty="0">
              <a:solidFill>
                <a:schemeClr val="dk1"/>
              </a:solidFill>
              <a:latin typeface="Calibri"/>
              <a:ea typeface="Calibri"/>
              <a:cs typeface="Calibri"/>
              <a:sym typeface="Calibri"/>
            </a:endParaRPr>
          </a:p>
          <a:p>
            <a:pPr marL="342900" marR="0" lvl="0" indent="0" algn="ctr" rtl="0">
              <a:lnSpc>
                <a:spcPct val="100000"/>
              </a:lnSpc>
              <a:spcBef>
                <a:spcPts val="880"/>
              </a:spcBef>
              <a:spcAft>
                <a:spcPts val="0"/>
              </a:spcAft>
              <a:buNone/>
            </a:pPr>
            <a:endParaRPr sz="4400" b="1" dirty="0"/>
          </a:p>
          <a:p>
            <a:pPr marL="457200" lvl="1" indent="0">
              <a:spcBef>
                <a:spcPts val="640"/>
              </a:spcBef>
              <a:buSzPts val="1100"/>
              <a:buFont typeface="Arial"/>
              <a:buNone/>
            </a:pPr>
            <a:r>
              <a:rPr lang="en-US" dirty="0"/>
              <a:t>public/</a:t>
            </a:r>
            <a:r>
              <a:rPr lang="en-US" dirty="0" err="1"/>
              <a:t>index.php</a:t>
            </a:r>
            <a:endParaRPr dirty="0"/>
          </a:p>
          <a:p>
            <a:pPr marL="1117600" lvl="1" indent="-457200">
              <a:spcBef>
                <a:spcPts val="640"/>
              </a:spcBef>
              <a:buSzPts val="1100"/>
              <a:buFont typeface="Wingdings" panose="05000000000000000000" pitchFamily="2" charset="2"/>
              <a:buChar char="§"/>
            </a:pPr>
            <a:r>
              <a:rPr lang="en-US" dirty="0"/>
              <a:t>Il </a:t>
            </a:r>
            <a:r>
              <a:rPr lang="en-US" dirty="0" err="1"/>
              <a:t>joue</a:t>
            </a:r>
            <a:r>
              <a:rPr lang="en-US" dirty="0"/>
              <a:t> le </a:t>
            </a:r>
            <a:r>
              <a:rPr lang="en-US" dirty="0" err="1"/>
              <a:t>rôle</a:t>
            </a:r>
            <a:r>
              <a:rPr lang="en-US" dirty="0"/>
              <a:t> de </a:t>
            </a:r>
            <a:r>
              <a:rPr lang="en-US" dirty="0" err="1"/>
              <a:t>dispatcheur</a:t>
            </a:r>
            <a:r>
              <a:rPr lang="en-US" dirty="0"/>
              <a:t> :</a:t>
            </a:r>
            <a:endParaRPr dirty="0"/>
          </a:p>
          <a:p>
            <a:pPr marL="1117600" lvl="1" indent="-457200">
              <a:spcBef>
                <a:spcPts val="640"/>
              </a:spcBef>
              <a:buSzPts val="1100"/>
              <a:buFont typeface="Wingdings" panose="05000000000000000000" pitchFamily="2" charset="2"/>
              <a:buChar char="§"/>
            </a:pPr>
            <a:r>
              <a:rPr lang="en-US" dirty="0" err="1"/>
              <a:t>Intercepte</a:t>
            </a:r>
            <a:r>
              <a:rPr lang="en-US" dirty="0"/>
              <a:t> les </a:t>
            </a:r>
            <a:r>
              <a:rPr lang="en-US" dirty="0" err="1"/>
              <a:t>requêtes</a:t>
            </a:r>
            <a:endParaRPr dirty="0"/>
          </a:p>
          <a:p>
            <a:pPr marL="1117600" lvl="1" indent="-457200">
              <a:spcBef>
                <a:spcPts val="640"/>
              </a:spcBef>
              <a:buSzPts val="1100"/>
              <a:buFont typeface="Wingdings" panose="05000000000000000000" pitchFamily="2" charset="2"/>
              <a:buChar char="§"/>
            </a:pPr>
            <a:r>
              <a:rPr lang="en-US" dirty="0" err="1"/>
              <a:t>Appelle</a:t>
            </a:r>
            <a:r>
              <a:rPr lang="en-US" dirty="0"/>
              <a:t> le </a:t>
            </a:r>
            <a:r>
              <a:rPr lang="en-US" dirty="0" err="1"/>
              <a:t>noyau</a:t>
            </a:r>
            <a:r>
              <a:rPr lang="en-US" dirty="0"/>
              <a:t> de </a:t>
            </a:r>
            <a:r>
              <a:rPr lang="en-US" dirty="0" err="1"/>
              <a:t>symfony</a:t>
            </a:r>
            <a:r>
              <a:rPr lang="en-US" dirty="0"/>
              <a:t> (</a:t>
            </a:r>
            <a:r>
              <a:rPr lang="en-US" dirty="0" err="1"/>
              <a:t>AppKernel.php</a:t>
            </a:r>
            <a:r>
              <a:rPr lang="en-US" dirty="0"/>
              <a:t>)</a:t>
            </a:r>
            <a:endParaRPr dirty="0"/>
          </a:p>
          <a:p>
            <a:pPr marL="1117600" lvl="1" indent="-457200">
              <a:spcBef>
                <a:spcPts val="640"/>
              </a:spcBef>
              <a:buSzPts val="1100"/>
              <a:buFont typeface="Wingdings" panose="05000000000000000000" pitchFamily="2" charset="2"/>
              <a:buChar char="§"/>
            </a:pPr>
            <a:r>
              <a:rPr lang="en-US" dirty="0"/>
              <a:t>Le </a:t>
            </a:r>
            <a:r>
              <a:rPr lang="en-US" dirty="0" err="1"/>
              <a:t>noyau</a:t>
            </a:r>
            <a:r>
              <a:rPr lang="en-US" dirty="0"/>
              <a:t> </a:t>
            </a:r>
            <a:r>
              <a:rPr lang="en-US" dirty="0" err="1"/>
              <a:t>prépare</a:t>
            </a:r>
            <a:r>
              <a:rPr lang="en-US" dirty="0"/>
              <a:t> la </a:t>
            </a:r>
            <a:r>
              <a:rPr lang="en-US" dirty="0" err="1"/>
              <a:t>réponse</a:t>
            </a:r>
            <a:r>
              <a:rPr lang="en-US" dirty="0"/>
              <a:t> à </a:t>
            </a:r>
            <a:r>
              <a:rPr lang="en-US" dirty="0" err="1"/>
              <a:t>rendre</a:t>
            </a:r>
            <a:endParaRPr dirty="0"/>
          </a:p>
          <a:p>
            <a:pPr marL="342900" marR="0" lvl="0" indent="-139700" algn="l" rtl="0">
              <a:lnSpc>
                <a:spcPct val="100000"/>
              </a:lnSpc>
              <a:spcBef>
                <a:spcPts val="640"/>
              </a:spcBef>
              <a:spcAft>
                <a:spcPts val="0"/>
              </a:spcAft>
              <a:buClr>
                <a:schemeClr val="dk1"/>
              </a:buClr>
              <a:buSzPts val="1100"/>
              <a:buFont typeface="Arial"/>
              <a:buNone/>
            </a:pPr>
            <a:endParaRPr dirty="0"/>
          </a:p>
          <a:p>
            <a:pPr marL="203200" marR="0" lvl="0" indent="0" algn="l" rtl="0">
              <a:lnSpc>
                <a:spcPct val="100000"/>
              </a:lnSpc>
              <a:spcBef>
                <a:spcPts val="640"/>
              </a:spcBef>
              <a:spcAft>
                <a:spcPts val="0"/>
              </a:spcAft>
              <a:buClr>
                <a:schemeClr val="dk1"/>
              </a:buClr>
              <a:buSzPts val="1100"/>
              <a:buFont typeface="Arial"/>
              <a:buNone/>
            </a:pPr>
            <a:endParaRPr dirty="0"/>
          </a:p>
          <a:p>
            <a:pPr marL="342900" marR="0" lvl="0" indent="-139700" algn="ctr" rtl="0">
              <a:lnSpc>
                <a:spcPct val="100000"/>
              </a:lnSpc>
              <a:spcBef>
                <a:spcPts val="640"/>
              </a:spcBef>
              <a:spcAft>
                <a:spcPts val="0"/>
              </a:spcAft>
              <a:buClr>
                <a:schemeClr val="dk1"/>
              </a:buClr>
              <a:buSzPts val="3200"/>
              <a:buFont typeface="Arial"/>
              <a:buNone/>
            </a:pPr>
            <a:endParaRPr dirty="0"/>
          </a:p>
          <a:p>
            <a:pPr marL="342900" marR="0" lvl="0" indent="-139700" algn="l" rtl="0">
              <a:spcBef>
                <a:spcPts val="640"/>
              </a:spcBef>
              <a:spcAft>
                <a:spcPts val="0"/>
              </a:spcAft>
              <a:buClr>
                <a:schemeClr val="dk1"/>
              </a:buClr>
              <a:buSzPts val="3200"/>
              <a:buFont typeface="Arial"/>
              <a:buNone/>
            </a:pPr>
            <a:endParaRPr sz="3200" b="0" i="0" u="none" dirty="0">
              <a:solidFill>
                <a:schemeClr val="dk1"/>
              </a:solidFill>
              <a:latin typeface="Calibri"/>
              <a:ea typeface="Calibri"/>
              <a:cs typeface="Calibri"/>
              <a:sym typeface="Calibri"/>
            </a:endParaRPr>
          </a:p>
        </p:txBody>
      </p:sp>
      <p:sp>
        <p:nvSpPr>
          <p:cNvPr id="499" name="Google Shape;499;g969913650f_0_150"/>
          <p:cNvSpPr txBox="1">
            <a:spLocks noGrp="1"/>
          </p:cNvSpPr>
          <p:nvPr>
            <p:ph type="body" idx="1"/>
          </p:nvPr>
        </p:nvSpPr>
        <p:spPr>
          <a:xfrm>
            <a:off x="-140500" y="-25"/>
            <a:ext cx="9144000" cy="1376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880"/>
              </a:spcBef>
              <a:spcAft>
                <a:spcPts val="0"/>
              </a:spcAft>
              <a:buNone/>
            </a:pPr>
            <a:r>
              <a:rPr lang="en-US" sz="4400" b="1"/>
              <a:t>Controleur Frontal</a:t>
            </a:r>
            <a:endParaRPr sz="3200" b="0" i="0" u="none">
              <a:solidFill>
                <a:schemeClr val="dk1"/>
              </a:solidFill>
              <a:latin typeface="Calibri"/>
              <a:ea typeface="Calibri"/>
              <a:cs typeface="Calibri"/>
              <a:sym typeface="Calibri"/>
            </a:endParaRPr>
          </a:p>
          <a:p>
            <a:pPr marL="0" lvl="0" indent="0" algn="l" rtl="0">
              <a:lnSpc>
                <a:spcPct val="90000"/>
              </a:lnSpc>
              <a:spcBef>
                <a:spcPts val="1000"/>
              </a:spcBef>
              <a:spcAft>
                <a:spcPts val="0"/>
              </a:spcAft>
              <a:buNone/>
            </a:pPr>
            <a:endParaRPr/>
          </a:p>
          <a:p>
            <a:pPr marL="342900" marR="0" lvl="0" indent="-139700" algn="l" rtl="0">
              <a:spcBef>
                <a:spcPts val="640"/>
              </a:spcBef>
              <a:spcAft>
                <a:spcPts val="0"/>
              </a:spcAft>
              <a:buClr>
                <a:schemeClr val="dk1"/>
              </a:buClr>
              <a:buSzPts val="3200"/>
              <a:buFont typeface="Arial"/>
              <a:buNone/>
            </a:pPr>
            <a:r>
              <a:rPr lang="en-US"/>
              <a:t>     </a:t>
            </a:r>
            <a:endParaRPr sz="3200" b="0" i="0" u="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1397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sp>
        <p:nvSpPr>
          <p:cNvPr id="117" name="Google Shape;117;p6"/>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3</a:t>
            </a:fld>
            <a:endParaRPr/>
          </a:p>
        </p:txBody>
      </p:sp>
      <p:pic>
        <p:nvPicPr>
          <p:cNvPr id="118" name="Google Shape;118;p6"/>
          <p:cNvPicPr preferRelativeResize="0"/>
          <p:nvPr/>
        </p:nvPicPr>
        <p:blipFill rotWithShape="1">
          <a:blip r:embed="rId3">
            <a:alphaModFix/>
          </a:blip>
          <a:srcRect/>
          <a:stretch/>
        </p:blipFill>
        <p:spPr>
          <a:xfrm>
            <a:off x="-160337" y="0"/>
            <a:ext cx="9328150" cy="7056437"/>
          </a:xfrm>
          <a:prstGeom prst="rect">
            <a:avLst/>
          </a:prstGeom>
          <a:noFill/>
          <a:ln>
            <a:noFill/>
          </a:ln>
        </p:spPr>
      </p:pic>
      <p:pic>
        <p:nvPicPr>
          <p:cNvPr id="119" name="Google Shape;119;p6" descr="D:\esprit 2014\ESPRIT 2014\charte essprit 2014\render\support final\triangle.png"/>
          <p:cNvPicPr preferRelativeResize="0"/>
          <p:nvPr/>
        </p:nvPicPr>
        <p:blipFill rotWithShape="1">
          <a:blip r:embed="rId4">
            <a:alphaModFix/>
          </a:blip>
          <a:srcRect/>
          <a:stretch/>
        </p:blipFill>
        <p:spPr>
          <a:xfrm>
            <a:off x="7143750" y="0"/>
            <a:ext cx="2000250" cy="1376362"/>
          </a:xfrm>
          <a:prstGeom prst="rect">
            <a:avLst/>
          </a:prstGeom>
          <a:noFill/>
          <a:ln>
            <a:noFill/>
          </a:ln>
        </p:spPr>
      </p:pic>
      <p:pic>
        <p:nvPicPr>
          <p:cNvPr id="120" name="Google Shape;120;p6" descr="D:\esprit 2014\ESPRIT 2014\charte essprit 2014\logo-esprit.png"/>
          <p:cNvPicPr preferRelativeResize="0"/>
          <p:nvPr/>
        </p:nvPicPr>
        <p:blipFill rotWithShape="1">
          <a:blip r:embed="rId5">
            <a:alphaModFix/>
          </a:blip>
          <a:srcRect/>
          <a:stretch/>
        </p:blipFill>
        <p:spPr>
          <a:xfrm>
            <a:off x="184150" y="6237287"/>
            <a:ext cx="1143000" cy="431800"/>
          </a:xfrm>
          <a:prstGeom prst="rect">
            <a:avLst/>
          </a:prstGeom>
          <a:noFill/>
          <a:ln>
            <a:noFill/>
          </a:ln>
        </p:spPr>
      </p:pic>
      <p:pic>
        <p:nvPicPr>
          <p:cNvPr id="121" name="Google Shape;121;p6" descr="http://blog-epi.grants.cancer.gov/wp-content/uploads/2012/03/EGRP-Blog-Logo_P4.jpg"/>
          <p:cNvPicPr preferRelativeResize="0"/>
          <p:nvPr/>
        </p:nvPicPr>
        <p:blipFill rotWithShape="1">
          <a:blip r:embed="rId6">
            <a:alphaModFix/>
          </a:blip>
          <a:srcRect/>
          <a:stretch/>
        </p:blipFill>
        <p:spPr>
          <a:xfrm>
            <a:off x="0" y="1052512"/>
            <a:ext cx="9144000" cy="5929312"/>
          </a:xfrm>
          <a:prstGeom prst="rect">
            <a:avLst/>
          </a:prstGeom>
          <a:noFill/>
          <a:ln>
            <a:noFill/>
          </a:ln>
        </p:spPr>
      </p:pic>
      <p:sp>
        <p:nvSpPr>
          <p:cNvPr id="122" name="Google Shape;122;p6"/>
          <p:cNvSpPr/>
          <p:nvPr/>
        </p:nvSpPr>
        <p:spPr>
          <a:xfrm>
            <a:off x="1428750" y="1071549"/>
            <a:ext cx="6382500" cy="5284800"/>
          </a:xfrm>
          <a:prstGeom prst="wedgeEllipseCallout">
            <a:avLst>
              <a:gd name="adj1" fmla="val 6300"/>
              <a:gd name="adj2" fmla="val 24300"/>
            </a:avLst>
          </a:prstGeom>
          <a:solidFill>
            <a:schemeClr val="lt1"/>
          </a:solid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23" name="Google Shape;123;p6"/>
          <p:cNvSpPr txBox="1"/>
          <p:nvPr/>
        </p:nvSpPr>
        <p:spPr>
          <a:xfrm>
            <a:off x="1606550" y="2813050"/>
            <a:ext cx="5786437" cy="14462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0000"/>
              </a:buClr>
              <a:buSzPts val="4400"/>
              <a:buFont typeface="Calibri"/>
              <a:buNone/>
            </a:pPr>
            <a:r>
              <a:rPr lang="en-US" sz="4400" b="1" i="0" u="none">
                <a:solidFill>
                  <a:srgbClr val="FF0000"/>
                </a:solidFill>
                <a:latin typeface="Calibri"/>
                <a:ea typeface="Calibri"/>
                <a:cs typeface="Calibri"/>
                <a:sym typeface="Calibri"/>
              </a:rPr>
              <a:t>Framework </a:t>
            </a:r>
            <a:endParaRPr/>
          </a:p>
          <a:p>
            <a:pPr marL="0" marR="0" lvl="0" indent="0" algn="l" rtl="0">
              <a:lnSpc>
                <a:spcPct val="100000"/>
              </a:lnSpc>
              <a:spcBef>
                <a:spcPts val="0"/>
              </a:spcBef>
              <a:spcAft>
                <a:spcPts val="0"/>
              </a:spcAft>
              <a:buNone/>
            </a:pPr>
            <a:endParaRPr sz="4400" b="1" i="0" u="none">
              <a:solidFill>
                <a:srgbClr val="FF0000"/>
              </a:solidFill>
              <a:latin typeface="Calibri"/>
              <a:ea typeface="Calibri"/>
              <a:cs typeface="Calibri"/>
              <a:sym typeface="Calibri"/>
            </a:endParaRPr>
          </a:p>
        </p:txBody>
      </p:sp>
      <p:sp>
        <p:nvSpPr>
          <p:cNvPr id="124" name="Google Shape;124;p6"/>
          <p:cNvSpPr txBox="1">
            <a:spLocks noGrp="1"/>
          </p:cNvSpPr>
          <p:nvPr>
            <p:ph type="title"/>
          </p:nvPr>
        </p:nvSpPr>
        <p:spPr>
          <a:xfrm>
            <a:off x="457200" y="11588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Introduction</a:t>
            </a:r>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3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pic>
        <p:nvPicPr>
          <p:cNvPr id="505" name="Google Shape;505;p35"/>
          <p:cNvPicPr preferRelativeResize="0"/>
          <p:nvPr/>
        </p:nvPicPr>
        <p:blipFill rotWithShape="1">
          <a:blip r:embed="rId3">
            <a:alphaModFix/>
          </a:blip>
          <a:srcRect/>
          <a:stretch/>
        </p:blipFill>
        <p:spPr>
          <a:xfrm>
            <a:off x="-160337" y="0"/>
            <a:ext cx="9328150" cy="7056437"/>
          </a:xfrm>
          <a:prstGeom prst="rect">
            <a:avLst/>
          </a:prstGeom>
          <a:noFill/>
          <a:ln>
            <a:noFill/>
          </a:ln>
        </p:spPr>
      </p:pic>
      <p:pic>
        <p:nvPicPr>
          <p:cNvPr id="506" name="Google Shape;506;p35" descr="D:\esprit 2014\ESPRIT 2014\charte essprit 2014\logo-esprit.png"/>
          <p:cNvPicPr preferRelativeResize="0"/>
          <p:nvPr/>
        </p:nvPicPr>
        <p:blipFill rotWithShape="1">
          <a:blip r:embed="rId4">
            <a:alphaModFix/>
          </a:blip>
          <a:srcRect/>
          <a:stretch/>
        </p:blipFill>
        <p:spPr>
          <a:xfrm>
            <a:off x="184150" y="6237287"/>
            <a:ext cx="1143000" cy="431800"/>
          </a:xfrm>
          <a:prstGeom prst="rect">
            <a:avLst/>
          </a:prstGeom>
          <a:noFill/>
          <a:ln>
            <a:noFill/>
          </a:ln>
        </p:spPr>
      </p:pic>
      <p:sp>
        <p:nvSpPr>
          <p:cNvPr id="507" name="Google Shape;507;p35"/>
          <p:cNvSpPr txBox="1"/>
          <p:nvPr/>
        </p:nvSpPr>
        <p:spPr>
          <a:xfrm>
            <a:off x="-1331912" y="-184150"/>
            <a:ext cx="7886700" cy="13255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08" name="Google Shape;508;p35"/>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30</a:t>
            </a:fld>
            <a:endParaRPr/>
          </a:p>
        </p:txBody>
      </p:sp>
      <p:pic>
        <p:nvPicPr>
          <p:cNvPr id="509" name="Google Shape;509;p35"/>
          <p:cNvPicPr preferRelativeResize="0"/>
          <p:nvPr/>
        </p:nvPicPr>
        <p:blipFill rotWithShape="1">
          <a:blip r:embed="rId5">
            <a:alphaModFix/>
          </a:blip>
          <a:srcRect/>
          <a:stretch/>
        </p:blipFill>
        <p:spPr>
          <a:xfrm>
            <a:off x="858837" y="2073275"/>
            <a:ext cx="7145337" cy="3998912"/>
          </a:xfrm>
          <a:prstGeom prst="rect">
            <a:avLst/>
          </a:prstGeom>
          <a:noFill/>
          <a:ln>
            <a:noFill/>
          </a:ln>
        </p:spPr>
      </p:pic>
      <p:pic>
        <p:nvPicPr>
          <p:cNvPr id="510" name="Google Shape;510;p35" descr="D:\esprit 2014\ESPRIT 2014\charte essprit 2014\render\support final\triangle.png"/>
          <p:cNvPicPr preferRelativeResize="0"/>
          <p:nvPr/>
        </p:nvPicPr>
        <p:blipFill rotWithShape="1">
          <a:blip r:embed="rId6">
            <a:alphaModFix/>
          </a:blip>
          <a:srcRect/>
          <a:stretch/>
        </p:blipFill>
        <p:spPr>
          <a:xfrm>
            <a:off x="7143750" y="0"/>
            <a:ext cx="2000250" cy="1376362"/>
          </a:xfrm>
          <a:prstGeom prst="rect">
            <a:avLst/>
          </a:prstGeom>
          <a:noFill/>
          <a:ln>
            <a:noFill/>
          </a:ln>
        </p:spPr>
      </p:pic>
      <p:sp>
        <p:nvSpPr>
          <p:cNvPr id="511" name="Google Shape;511;p35"/>
          <p:cNvSpPr txBox="1"/>
          <p:nvPr/>
        </p:nvSpPr>
        <p:spPr>
          <a:xfrm>
            <a:off x="500062" y="0"/>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Les Routes </a:t>
            </a:r>
            <a:endParaRPr/>
          </a:p>
        </p:txBody>
      </p:sp>
      <p:sp>
        <p:nvSpPr>
          <p:cNvPr id="512" name="Google Shape;512;p35"/>
          <p:cNvSpPr txBox="1">
            <a:spLocks noGrp="1"/>
          </p:cNvSpPr>
          <p:nvPr>
            <p:ph type="body" idx="1"/>
          </p:nvPr>
        </p:nvSpPr>
        <p:spPr>
          <a:xfrm>
            <a:off x="457200" y="1427163"/>
            <a:ext cx="8229600" cy="45261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None/>
            </a:pPr>
            <a:endParaRPr sz="3000"/>
          </a:p>
          <a:p>
            <a:pPr marL="342900" marR="0" lvl="0" indent="-393700" algn="l" rtl="0">
              <a:lnSpc>
                <a:spcPct val="115000"/>
              </a:lnSpc>
              <a:spcBef>
                <a:spcPts val="440"/>
              </a:spcBef>
              <a:spcAft>
                <a:spcPts val="0"/>
              </a:spcAft>
              <a:buClr>
                <a:schemeClr val="dk1"/>
              </a:buClr>
              <a:buSzPts val="3000"/>
              <a:buFont typeface="Arial"/>
              <a:buChar char="•"/>
            </a:pPr>
            <a:r>
              <a:rPr lang="en-US" sz="3000" b="0" i="0" u="none">
                <a:solidFill>
                  <a:schemeClr val="dk1"/>
                </a:solidFill>
                <a:latin typeface="Calibri"/>
                <a:ea typeface="Calibri"/>
                <a:cs typeface="Calibri"/>
                <a:sym typeface="Calibri"/>
              </a:rPr>
              <a:t>Les routes se définissent dans un fichier qui se trouve sous </a:t>
            </a:r>
            <a:r>
              <a:rPr lang="en-US" sz="3000" b="1" i="0" u="none">
                <a:solidFill>
                  <a:schemeClr val="dk1"/>
                </a:solidFill>
                <a:latin typeface="Calibri"/>
                <a:ea typeface="Calibri"/>
                <a:cs typeface="Calibri"/>
                <a:sym typeface="Calibri"/>
              </a:rPr>
              <a:t>Resources/config/routing.yml </a:t>
            </a:r>
            <a:endParaRPr sz="3000"/>
          </a:p>
          <a:p>
            <a:pPr marL="342900" marR="0" lvl="0" indent="-393700" algn="l" rtl="0">
              <a:lnSpc>
                <a:spcPct val="115000"/>
              </a:lnSpc>
              <a:spcBef>
                <a:spcPts val="440"/>
              </a:spcBef>
              <a:spcAft>
                <a:spcPts val="0"/>
              </a:spcAft>
              <a:buClr>
                <a:schemeClr val="dk1"/>
              </a:buClr>
              <a:buSzPts val="3000"/>
              <a:buFont typeface="Arial"/>
              <a:buChar char="•"/>
            </a:pPr>
            <a:r>
              <a:rPr lang="en-US" sz="3000" b="0" i="0" u="none">
                <a:solidFill>
                  <a:schemeClr val="dk1"/>
                </a:solidFill>
                <a:latin typeface="Calibri"/>
                <a:ea typeface="Calibri"/>
                <a:cs typeface="Calibri"/>
                <a:sym typeface="Calibri"/>
              </a:rPr>
              <a:t>Il existe deux types de routes:</a:t>
            </a:r>
            <a:endParaRPr sz="3000"/>
          </a:p>
          <a:p>
            <a:pPr marL="342900" marR="0" lvl="0" indent="-342900" algn="l" rtl="0">
              <a:lnSpc>
                <a:spcPct val="115000"/>
              </a:lnSpc>
              <a:spcBef>
                <a:spcPts val="440"/>
              </a:spcBef>
              <a:spcAft>
                <a:spcPts val="0"/>
              </a:spcAft>
              <a:buClr>
                <a:schemeClr val="dk1"/>
              </a:buClr>
              <a:buSzPts val="2200"/>
              <a:buFont typeface="Arial"/>
              <a:buNone/>
            </a:pPr>
            <a:r>
              <a:rPr lang="en-US" sz="3000" b="1" i="0" u="none">
                <a:solidFill>
                  <a:schemeClr val="dk1"/>
                </a:solidFill>
                <a:latin typeface="Calibri"/>
                <a:ea typeface="Calibri"/>
                <a:cs typeface="Calibri"/>
                <a:sym typeface="Calibri"/>
              </a:rPr>
              <a:t>	1.Route sans paramètres </a:t>
            </a:r>
            <a:endParaRPr sz="3000"/>
          </a:p>
          <a:p>
            <a:pPr marL="342900" marR="0" lvl="0" indent="-342900" algn="l" rtl="0">
              <a:lnSpc>
                <a:spcPct val="115000"/>
              </a:lnSpc>
              <a:spcBef>
                <a:spcPts val="440"/>
              </a:spcBef>
              <a:spcAft>
                <a:spcPts val="0"/>
              </a:spcAft>
              <a:buClr>
                <a:schemeClr val="dk1"/>
              </a:buClr>
              <a:buSzPts val="2200"/>
              <a:buFont typeface="Arial"/>
              <a:buNone/>
            </a:pPr>
            <a:r>
              <a:rPr lang="en-US" sz="3000" b="1" i="0" u="none">
                <a:solidFill>
                  <a:schemeClr val="dk1"/>
                </a:solidFill>
                <a:latin typeface="Calibri"/>
                <a:ea typeface="Calibri"/>
                <a:cs typeface="Calibri"/>
                <a:sym typeface="Calibri"/>
              </a:rPr>
              <a:t>	2.Route avec paramètres </a:t>
            </a:r>
            <a:endParaRPr sz="3000" b="1" i="0" u="none">
              <a:solidFill>
                <a:schemeClr val="dk1"/>
              </a:solidFill>
              <a:latin typeface="Calibri"/>
              <a:ea typeface="Calibri"/>
              <a:cs typeface="Calibri"/>
              <a:sym typeface="Calibri"/>
            </a:endParaRPr>
          </a:p>
          <a:p>
            <a:pPr marL="342900" marR="0" lvl="0" indent="-342900" algn="l" rtl="0">
              <a:lnSpc>
                <a:spcPct val="100000"/>
              </a:lnSpc>
              <a:spcBef>
                <a:spcPts val="440"/>
              </a:spcBef>
              <a:spcAft>
                <a:spcPts val="0"/>
              </a:spcAft>
              <a:buClr>
                <a:schemeClr val="dk1"/>
              </a:buClr>
              <a:buSzPts val="2200"/>
              <a:buFont typeface="Arial"/>
              <a:buNone/>
            </a:pPr>
            <a:endParaRPr sz="2200" b="1" i="0" u="none">
              <a:solidFill>
                <a:schemeClr val="dk1"/>
              </a:solidFill>
              <a:latin typeface="Calibri"/>
              <a:ea typeface="Calibri"/>
              <a:cs typeface="Calibri"/>
              <a:sym typeface="Calibri"/>
            </a:endParaRPr>
          </a:p>
          <a:p>
            <a:pPr marL="342900" marR="0" lvl="0" indent="-342900" algn="l" rtl="0">
              <a:lnSpc>
                <a:spcPct val="100000"/>
              </a:lnSpc>
              <a:spcBef>
                <a:spcPts val="440"/>
              </a:spcBef>
              <a:spcAft>
                <a:spcPts val="0"/>
              </a:spcAft>
              <a:buClr>
                <a:schemeClr val="dk1"/>
              </a:buClr>
              <a:buSzPts val="2200"/>
              <a:buFont typeface="Arial"/>
              <a:buNone/>
            </a:pPr>
            <a:endParaRPr sz="2200" b="1" i="0" u="none">
              <a:solidFill>
                <a:schemeClr val="dk1"/>
              </a:solidFill>
              <a:latin typeface="Calibri"/>
              <a:ea typeface="Calibri"/>
              <a:cs typeface="Calibri"/>
              <a:sym typeface="Calibri"/>
            </a:endParaRPr>
          </a:p>
          <a:p>
            <a:pPr marL="342900" marR="0" lvl="0" indent="-203200" algn="l" rtl="0">
              <a:spcBef>
                <a:spcPts val="440"/>
              </a:spcBef>
              <a:spcAft>
                <a:spcPts val="0"/>
              </a:spcAft>
              <a:buClr>
                <a:schemeClr val="dk1"/>
              </a:buClr>
              <a:buSzPts val="2200"/>
              <a:buFont typeface="Arial"/>
              <a:buNone/>
            </a:pPr>
            <a:endParaRPr sz="2200" b="1" i="0" u="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3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pic>
        <p:nvPicPr>
          <p:cNvPr id="518" name="Google Shape;518;p36"/>
          <p:cNvPicPr preferRelativeResize="0"/>
          <p:nvPr/>
        </p:nvPicPr>
        <p:blipFill rotWithShape="1">
          <a:blip r:embed="rId3">
            <a:alphaModFix/>
          </a:blip>
          <a:srcRect/>
          <a:stretch/>
        </p:blipFill>
        <p:spPr>
          <a:xfrm>
            <a:off x="-160337" y="0"/>
            <a:ext cx="9328150" cy="7056437"/>
          </a:xfrm>
          <a:prstGeom prst="rect">
            <a:avLst/>
          </a:prstGeom>
          <a:noFill/>
          <a:ln>
            <a:noFill/>
          </a:ln>
        </p:spPr>
      </p:pic>
      <p:pic>
        <p:nvPicPr>
          <p:cNvPr id="519" name="Google Shape;519;p36" descr="D:\esprit 2014\ESPRIT 2014\charte essprit 2014\logo-esprit.png"/>
          <p:cNvPicPr preferRelativeResize="0"/>
          <p:nvPr/>
        </p:nvPicPr>
        <p:blipFill rotWithShape="1">
          <a:blip r:embed="rId4">
            <a:alphaModFix/>
          </a:blip>
          <a:srcRect/>
          <a:stretch/>
        </p:blipFill>
        <p:spPr>
          <a:xfrm>
            <a:off x="184150" y="6237287"/>
            <a:ext cx="1143000" cy="431800"/>
          </a:xfrm>
          <a:prstGeom prst="rect">
            <a:avLst/>
          </a:prstGeom>
          <a:noFill/>
          <a:ln>
            <a:noFill/>
          </a:ln>
        </p:spPr>
      </p:pic>
      <p:sp>
        <p:nvSpPr>
          <p:cNvPr id="520" name="Google Shape;520;p36"/>
          <p:cNvSpPr txBox="1"/>
          <p:nvPr/>
        </p:nvSpPr>
        <p:spPr>
          <a:xfrm>
            <a:off x="-1331912" y="-184150"/>
            <a:ext cx="7886700" cy="13255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21" name="Google Shape;521;p36"/>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31</a:t>
            </a:fld>
            <a:endParaRPr/>
          </a:p>
        </p:txBody>
      </p:sp>
      <p:pic>
        <p:nvPicPr>
          <p:cNvPr id="522" name="Google Shape;522;p36" descr="D:\esprit 2014\ESPRIT 2014\charte essprit 2014\render\support final\triangle.png"/>
          <p:cNvPicPr preferRelativeResize="0"/>
          <p:nvPr/>
        </p:nvPicPr>
        <p:blipFill rotWithShape="1">
          <a:blip r:embed="rId5">
            <a:alphaModFix/>
          </a:blip>
          <a:srcRect/>
          <a:stretch/>
        </p:blipFill>
        <p:spPr>
          <a:xfrm>
            <a:off x="7143750" y="0"/>
            <a:ext cx="2000250" cy="1376362"/>
          </a:xfrm>
          <a:prstGeom prst="rect">
            <a:avLst/>
          </a:prstGeom>
          <a:noFill/>
          <a:ln>
            <a:noFill/>
          </a:ln>
        </p:spPr>
      </p:pic>
      <p:sp>
        <p:nvSpPr>
          <p:cNvPr id="523" name="Google Shape;523;p36"/>
          <p:cNvSpPr txBox="1"/>
          <p:nvPr/>
        </p:nvSpPr>
        <p:spPr>
          <a:xfrm>
            <a:off x="457200" y="128587"/>
            <a:ext cx="8229600" cy="1058862"/>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Les Routes en Symfony4</a:t>
            </a:r>
            <a:endParaRPr/>
          </a:p>
        </p:txBody>
      </p:sp>
      <p:pic>
        <p:nvPicPr>
          <p:cNvPr id="524" name="Google Shape;524;p36"/>
          <p:cNvPicPr preferRelativeResize="0"/>
          <p:nvPr/>
        </p:nvPicPr>
        <p:blipFill rotWithShape="1">
          <a:blip r:embed="rId6">
            <a:alphaModFix/>
          </a:blip>
          <a:srcRect/>
          <a:stretch/>
        </p:blipFill>
        <p:spPr>
          <a:xfrm>
            <a:off x="304800" y="1601787"/>
            <a:ext cx="3486150" cy="533400"/>
          </a:xfrm>
          <a:prstGeom prst="rect">
            <a:avLst/>
          </a:prstGeom>
          <a:noFill/>
          <a:ln>
            <a:noFill/>
          </a:ln>
        </p:spPr>
      </p:pic>
      <p:pic>
        <p:nvPicPr>
          <p:cNvPr id="525" name="Google Shape;525;p36"/>
          <p:cNvPicPr preferRelativeResize="0"/>
          <p:nvPr/>
        </p:nvPicPr>
        <p:blipFill rotWithShape="1">
          <a:blip r:embed="rId7">
            <a:alphaModFix/>
          </a:blip>
          <a:srcRect/>
          <a:stretch/>
        </p:blipFill>
        <p:spPr>
          <a:xfrm>
            <a:off x="3776662" y="1601787"/>
            <a:ext cx="4829175" cy="542925"/>
          </a:xfrm>
          <a:prstGeom prst="rect">
            <a:avLst/>
          </a:prstGeom>
          <a:noFill/>
          <a:ln>
            <a:noFill/>
          </a:ln>
        </p:spPr>
      </p:pic>
      <p:pic>
        <p:nvPicPr>
          <p:cNvPr id="526" name="Google Shape;526;p36"/>
          <p:cNvPicPr preferRelativeResize="0"/>
          <p:nvPr/>
        </p:nvPicPr>
        <p:blipFill rotWithShape="1">
          <a:blip r:embed="rId8">
            <a:alphaModFix/>
          </a:blip>
          <a:srcRect/>
          <a:stretch/>
        </p:blipFill>
        <p:spPr>
          <a:xfrm>
            <a:off x="304800" y="2135187"/>
            <a:ext cx="8301037" cy="1438275"/>
          </a:xfrm>
          <a:prstGeom prst="rect">
            <a:avLst/>
          </a:prstGeom>
          <a:noFill/>
          <a:ln>
            <a:noFill/>
          </a:ln>
        </p:spPr>
      </p:pic>
      <p:pic>
        <p:nvPicPr>
          <p:cNvPr id="527" name="Google Shape;527;p36"/>
          <p:cNvPicPr preferRelativeResize="0"/>
          <p:nvPr/>
        </p:nvPicPr>
        <p:blipFill rotWithShape="1">
          <a:blip r:embed="rId9">
            <a:alphaModFix/>
          </a:blip>
          <a:srcRect/>
          <a:stretch/>
        </p:blipFill>
        <p:spPr>
          <a:xfrm>
            <a:off x="304800" y="5410200"/>
            <a:ext cx="8301037" cy="1484312"/>
          </a:xfrm>
          <a:prstGeom prst="rect">
            <a:avLst/>
          </a:prstGeom>
          <a:noFill/>
          <a:ln>
            <a:noFill/>
          </a:ln>
        </p:spPr>
      </p:pic>
      <p:pic>
        <p:nvPicPr>
          <p:cNvPr id="528" name="Google Shape;528;p36"/>
          <p:cNvPicPr preferRelativeResize="0"/>
          <p:nvPr/>
        </p:nvPicPr>
        <p:blipFill rotWithShape="1">
          <a:blip r:embed="rId10">
            <a:alphaModFix/>
          </a:blip>
          <a:srcRect/>
          <a:stretch/>
        </p:blipFill>
        <p:spPr>
          <a:xfrm>
            <a:off x="304800" y="3960812"/>
            <a:ext cx="8301037" cy="1028700"/>
          </a:xfrm>
          <a:prstGeom prst="rect">
            <a:avLst/>
          </a:prstGeom>
          <a:noFill/>
          <a:ln>
            <a:noFill/>
          </a:ln>
        </p:spPr>
      </p:pic>
      <p:pic>
        <p:nvPicPr>
          <p:cNvPr id="529" name="Google Shape;529;p36"/>
          <p:cNvPicPr preferRelativeResize="0"/>
          <p:nvPr/>
        </p:nvPicPr>
        <p:blipFill rotWithShape="1">
          <a:blip r:embed="rId11">
            <a:alphaModFix/>
          </a:blip>
          <a:srcRect/>
          <a:stretch/>
        </p:blipFill>
        <p:spPr>
          <a:xfrm>
            <a:off x="304800" y="3573462"/>
            <a:ext cx="8301037" cy="504825"/>
          </a:xfrm>
          <a:prstGeom prst="rect">
            <a:avLst/>
          </a:prstGeom>
          <a:noFill/>
          <a:ln>
            <a:noFill/>
          </a:ln>
        </p:spPr>
      </p:pic>
      <p:pic>
        <p:nvPicPr>
          <p:cNvPr id="530" name="Google Shape;530;p36"/>
          <p:cNvPicPr preferRelativeResize="0"/>
          <p:nvPr/>
        </p:nvPicPr>
        <p:blipFill rotWithShape="1">
          <a:blip r:embed="rId11">
            <a:alphaModFix/>
          </a:blip>
          <a:srcRect/>
          <a:stretch/>
        </p:blipFill>
        <p:spPr>
          <a:xfrm>
            <a:off x="304800" y="4953000"/>
            <a:ext cx="8301037" cy="5048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pic>
        <p:nvPicPr>
          <p:cNvPr id="535" name="Google Shape;535;p37"/>
          <p:cNvPicPr preferRelativeResize="0"/>
          <p:nvPr/>
        </p:nvPicPr>
        <p:blipFill rotWithShape="1">
          <a:blip r:embed="rId3">
            <a:alphaModFix/>
          </a:blip>
          <a:srcRect/>
          <a:stretch/>
        </p:blipFill>
        <p:spPr>
          <a:xfrm>
            <a:off x="-160337" y="0"/>
            <a:ext cx="9328150" cy="7056437"/>
          </a:xfrm>
          <a:prstGeom prst="rect">
            <a:avLst/>
          </a:prstGeom>
          <a:noFill/>
          <a:ln>
            <a:noFill/>
          </a:ln>
        </p:spPr>
      </p:pic>
      <p:pic>
        <p:nvPicPr>
          <p:cNvPr id="536" name="Google Shape;536;p37"/>
          <p:cNvPicPr preferRelativeResize="0"/>
          <p:nvPr/>
        </p:nvPicPr>
        <p:blipFill rotWithShape="1">
          <a:blip r:embed="rId4">
            <a:alphaModFix/>
          </a:blip>
          <a:srcRect/>
          <a:stretch/>
        </p:blipFill>
        <p:spPr>
          <a:xfrm>
            <a:off x="1209675" y="3246437"/>
            <a:ext cx="7105650" cy="1265237"/>
          </a:xfrm>
          <a:prstGeom prst="rect">
            <a:avLst/>
          </a:prstGeom>
          <a:noFill/>
          <a:ln>
            <a:noFill/>
          </a:ln>
        </p:spPr>
      </p:pic>
      <p:pic>
        <p:nvPicPr>
          <p:cNvPr id="537" name="Google Shape;537;p37" descr="D:\esprit 2014\ESPRIT 2014\charte essprit 2014\logo-esprit.png"/>
          <p:cNvPicPr preferRelativeResize="0"/>
          <p:nvPr/>
        </p:nvPicPr>
        <p:blipFill rotWithShape="1">
          <a:blip r:embed="rId5">
            <a:alphaModFix/>
          </a:blip>
          <a:srcRect/>
          <a:stretch/>
        </p:blipFill>
        <p:spPr>
          <a:xfrm>
            <a:off x="184150" y="6237287"/>
            <a:ext cx="1143000" cy="431800"/>
          </a:xfrm>
          <a:prstGeom prst="rect">
            <a:avLst/>
          </a:prstGeom>
          <a:noFill/>
          <a:ln>
            <a:noFill/>
          </a:ln>
        </p:spPr>
      </p:pic>
      <p:sp>
        <p:nvSpPr>
          <p:cNvPr id="538" name="Google Shape;538;p37"/>
          <p:cNvSpPr txBox="1"/>
          <p:nvPr/>
        </p:nvSpPr>
        <p:spPr>
          <a:xfrm>
            <a:off x="-1331912" y="-184150"/>
            <a:ext cx="7886700" cy="13255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39" name="Google Shape;539;p37"/>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32</a:t>
            </a:fld>
            <a:endParaRPr/>
          </a:p>
        </p:txBody>
      </p:sp>
      <p:pic>
        <p:nvPicPr>
          <p:cNvPr id="540" name="Google Shape;540;p37" descr="D:\esprit 2014\ESPRIT 2014\charte essprit 2014\render\support final\triangle.png"/>
          <p:cNvPicPr preferRelativeResize="0"/>
          <p:nvPr/>
        </p:nvPicPr>
        <p:blipFill rotWithShape="1">
          <a:blip r:embed="rId6">
            <a:alphaModFix/>
          </a:blip>
          <a:srcRect/>
          <a:stretch/>
        </p:blipFill>
        <p:spPr>
          <a:xfrm>
            <a:off x="7143750" y="0"/>
            <a:ext cx="2000250" cy="1376362"/>
          </a:xfrm>
          <a:prstGeom prst="rect">
            <a:avLst/>
          </a:prstGeom>
          <a:noFill/>
          <a:ln>
            <a:noFill/>
          </a:ln>
        </p:spPr>
      </p:pic>
      <p:sp>
        <p:nvSpPr>
          <p:cNvPr id="541" name="Google Shape;541;p37"/>
          <p:cNvSpPr txBox="1"/>
          <p:nvPr/>
        </p:nvSpPr>
        <p:spPr>
          <a:xfrm>
            <a:off x="-127000" y="117475"/>
            <a:ext cx="9067800" cy="10588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sz="4400" b="1">
                <a:solidFill>
                  <a:schemeClr val="dk1"/>
                </a:solidFill>
                <a:latin typeface="Calibri"/>
                <a:ea typeface="Calibri"/>
                <a:cs typeface="Calibri"/>
                <a:sym typeface="Calibri"/>
              </a:rPr>
              <a:t>Les Routes en Symfony4</a:t>
            </a:r>
            <a:endParaRPr/>
          </a:p>
        </p:txBody>
      </p:sp>
      <p:cxnSp>
        <p:nvCxnSpPr>
          <p:cNvPr id="542" name="Google Shape;542;p37"/>
          <p:cNvCxnSpPr/>
          <p:nvPr/>
        </p:nvCxnSpPr>
        <p:spPr>
          <a:xfrm>
            <a:off x="1828800" y="2428875"/>
            <a:ext cx="0" cy="817562"/>
          </a:xfrm>
          <a:prstGeom prst="straightConnector1">
            <a:avLst/>
          </a:prstGeom>
          <a:noFill/>
          <a:ln w="28575" cap="flat" cmpd="sng">
            <a:solidFill>
              <a:srgbClr val="FF0000"/>
            </a:solidFill>
            <a:prstDash val="solid"/>
            <a:miter lim="800000"/>
            <a:headEnd type="none" w="med" len="med"/>
            <a:tailEnd type="triangle" w="med" len="med"/>
          </a:ln>
        </p:spPr>
      </p:cxnSp>
      <p:sp>
        <p:nvSpPr>
          <p:cNvPr id="543" name="Google Shape;543;p37"/>
          <p:cNvSpPr txBox="1"/>
          <p:nvPr/>
        </p:nvSpPr>
        <p:spPr>
          <a:xfrm>
            <a:off x="1209675" y="2085975"/>
            <a:ext cx="1568450" cy="368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Une route</a:t>
            </a:r>
            <a:endParaRPr/>
          </a:p>
        </p:txBody>
      </p:sp>
      <p:cxnSp>
        <p:nvCxnSpPr>
          <p:cNvPr id="544" name="Google Shape;544;p37"/>
          <p:cNvCxnSpPr/>
          <p:nvPr/>
        </p:nvCxnSpPr>
        <p:spPr>
          <a:xfrm>
            <a:off x="2454275" y="2482850"/>
            <a:ext cx="0" cy="1219200"/>
          </a:xfrm>
          <a:prstGeom prst="straightConnector1">
            <a:avLst/>
          </a:prstGeom>
          <a:noFill/>
          <a:ln w="28575" cap="flat" cmpd="sng">
            <a:solidFill>
              <a:srgbClr val="FF0000"/>
            </a:solidFill>
            <a:prstDash val="solid"/>
            <a:miter lim="800000"/>
            <a:headEnd type="none" w="med" len="med"/>
            <a:tailEnd type="triangle" w="med" len="med"/>
          </a:ln>
        </p:spPr>
      </p:cxnSp>
      <p:sp>
        <p:nvSpPr>
          <p:cNvPr id="545" name="Google Shape;545;p37"/>
          <p:cNvSpPr txBox="1"/>
          <p:nvPr/>
        </p:nvSpPr>
        <p:spPr>
          <a:xfrm>
            <a:off x="2424112" y="2112962"/>
            <a:ext cx="1568450"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Un chemin</a:t>
            </a:r>
            <a:endParaRPr/>
          </a:p>
        </p:txBody>
      </p:sp>
      <p:cxnSp>
        <p:nvCxnSpPr>
          <p:cNvPr id="546" name="Google Shape;546;p37"/>
          <p:cNvCxnSpPr/>
          <p:nvPr/>
        </p:nvCxnSpPr>
        <p:spPr>
          <a:xfrm flipH="1">
            <a:off x="5551487" y="2627312"/>
            <a:ext cx="15875" cy="1343025"/>
          </a:xfrm>
          <a:prstGeom prst="straightConnector1">
            <a:avLst/>
          </a:prstGeom>
          <a:noFill/>
          <a:ln w="38100" cap="flat" cmpd="sng">
            <a:solidFill>
              <a:srgbClr val="FF0000"/>
            </a:solidFill>
            <a:prstDash val="solid"/>
            <a:miter lim="800000"/>
            <a:headEnd type="none" w="med" len="med"/>
            <a:tailEnd type="triangle" w="med" len="med"/>
          </a:ln>
        </p:spPr>
      </p:cxnSp>
      <p:sp>
        <p:nvSpPr>
          <p:cNvPr id="547" name="Google Shape;547;p37"/>
          <p:cNvSpPr txBox="1"/>
          <p:nvPr/>
        </p:nvSpPr>
        <p:spPr>
          <a:xfrm>
            <a:off x="4211637" y="1981200"/>
            <a:ext cx="2711450" cy="6461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Nom du contrôleur</a:t>
            </a:r>
            <a:endParaRPr/>
          </a:p>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(ici EtudiantController)</a:t>
            </a:r>
            <a:endParaRPr/>
          </a:p>
        </p:txBody>
      </p:sp>
      <p:sp>
        <p:nvSpPr>
          <p:cNvPr id="548" name="Google Shape;548;p37"/>
          <p:cNvSpPr txBox="1"/>
          <p:nvPr/>
        </p:nvSpPr>
        <p:spPr>
          <a:xfrm>
            <a:off x="6370637" y="2006600"/>
            <a:ext cx="2711450" cy="6461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Nom de la méthode</a:t>
            </a:r>
            <a:endParaRPr/>
          </a:p>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(ici IndexAction)</a:t>
            </a:r>
            <a:endParaRPr/>
          </a:p>
        </p:txBody>
      </p:sp>
      <p:cxnSp>
        <p:nvCxnSpPr>
          <p:cNvPr id="549" name="Google Shape;549;p37"/>
          <p:cNvCxnSpPr/>
          <p:nvPr/>
        </p:nvCxnSpPr>
        <p:spPr>
          <a:xfrm flipH="1">
            <a:off x="7370762" y="2638425"/>
            <a:ext cx="15875" cy="1343025"/>
          </a:xfrm>
          <a:prstGeom prst="straightConnector1">
            <a:avLst/>
          </a:prstGeom>
          <a:noFill/>
          <a:ln w="38100" cap="flat" cmpd="sng">
            <a:solidFill>
              <a:srgbClr val="FF0000"/>
            </a:solidFill>
            <a:prstDash val="solid"/>
            <a:miter lim="800000"/>
            <a:headEnd type="none" w="med" len="med"/>
            <a:tailEnd type="triangle" w="med" len="med"/>
          </a:ln>
        </p:spPr>
      </p:cxnSp>
      <p:sp>
        <p:nvSpPr>
          <p:cNvPr id="550" name="Google Shape;550;p37"/>
          <p:cNvSpPr txBox="1"/>
          <p:nvPr/>
        </p:nvSpPr>
        <p:spPr>
          <a:xfrm>
            <a:off x="755650" y="1360475"/>
            <a:ext cx="2289000" cy="369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dirty="0">
                <a:solidFill>
                  <a:schemeClr val="dk1"/>
                </a:solidFill>
              </a:rPr>
              <a:t>1</a:t>
            </a:r>
            <a:r>
              <a:rPr lang="en-US" sz="1800" b="1" i="0" u="none" baseline="30000" dirty="0">
                <a:solidFill>
                  <a:schemeClr val="dk1"/>
                </a:solidFill>
              </a:rPr>
              <a:t>ère</a:t>
            </a:r>
            <a:r>
              <a:rPr lang="en-US" sz="1800" b="1" i="0" u="none" dirty="0">
                <a:solidFill>
                  <a:schemeClr val="dk1"/>
                </a:solidFill>
              </a:rPr>
              <a:t> </a:t>
            </a:r>
            <a:r>
              <a:rPr lang="en-US" sz="1800" b="1" i="0" u="none" dirty="0" err="1">
                <a:solidFill>
                  <a:schemeClr val="dk1"/>
                </a:solidFill>
              </a:rPr>
              <a:t>façon</a:t>
            </a:r>
            <a:r>
              <a:rPr lang="en-US" sz="1800" b="1" i="0" u="none" dirty="0">
                <a:solidFill>
                  <a:schemeClr val="dk1"/>
                </a:solidFill>
              </a:rPr>
              <a:t>: YML</a:t>
            </a:r>
            <a:endParaRPr b="1" dirty="0"/>
          </a:p>
        </p:txBody>
      </p:sp>
      <p:pic>
        <p:nvPicPr>
          <p:cNvPr id="18" name="Image 30"/>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209675" y="5200650"/>
            <a:ext cx="7105650" cy="100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ZoneTexte 45"/>
          <p:cNvSpPr txBox="1">
            <a:spLocks noChangeArrowheads="1"/>
          </p:cNvSpPr>
          <p:nvPr/>
        </p:nvSpPr>
        <p:spPr bwMode="auto">
          <a:xfrm>
            <a:off x="725488" y="4638675"/>
            <a:ext cx="28463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fr-FR" altLang="fr-FR" sz="1800" b="1" dirty="0">
                <a:solidFill>
                  <a:schemeClr val="dk1"/>
                </a:solidFill>
                <a:latin typeface="Arial"/>
              </a:rPr>
              <a:t>2ème façon</a:t>
            </a:r>
            <a:r>
              <a:rPr lang="fr-FR" altLang="fr-FR" sz="1800" b="1" dirty="0" smtClean="0">
                <a:solidFill>
                  <a:schemeClr val="dk1"/>
                </a:solidFill>
                <a:latin typeface="Arial"/>
              </a:rPr>
              <a:t>: Annotation</a:t>
            </a:r>
            <a:endParaRPr lang="fr-FR" altLang="fr-FR" sz="1800" b="1" dirty="0">
              <a:solidFill>
                <a:schemeClr val="dk1"/>
              </a:solidFill>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4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4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4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4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pic>
        <p:nvPicPr>
          <p:cNvPr id="556" name="Google Shape;556;p43"/>
          <p:cNvPicPr preferRelativeResize="0"/>
          <p:nvPr/>
        </p:nvPicPr>
        <p:blipFill rotWithShape="1">
          <a:blip r:embed="rId3">
            <a:alphaModFix/>
          </a:blip>
          <a:srcRect/>
          <a:stretch/>
        </p:blipFill>
        <p:spPr>
          <a:xfrm>
            <a:off x="-160337" y="0"/>
            <a:ext cx="9328150" cy="7056437"/>
          </a:xfrm>
          <a:prstGeom prst="rect">
            <a:avLst/>
          </a:prstGeom>
          <a:noFill/>
          <a:ln>
            <a:noFill/>
          </a:ln>
        </p:spPr>
      </p:pic>
      <p:pic>
        <p:nvPicPr>
          <p:cNvPr id="557" name="Google Shape;557;p43" descr="D:\esprit 2014\ESPRIT 2014\charte essprit 2014\logo-esprit.png"/>
          <p:cNvPicPr preferRelativeResize="0"/>
          <p:nvPr/>
        </p:nvPicPr>
        <p:blipFill rotWithShape="1">
          <a:blip r:embed="rId4">
            <a:alphaModFix/>
          </a:blip>
          <a:srcRect/>
          <a:stretch/>
        </p:blipFill>
        <p:spPr>
          <a:xfrm>
            <a:off x="184150" y="6237287"/>
            <a:ext cx="1143000" cy="431800"/>
          </a:xfrm>
          <a:prstGeom prst="rect">
            <a:avLst/>
          </a:prstGeom>
          <a:noFill/>
          <a:ln>
            <a:noFill/>
          </a:ln>
        </p:spPr>
      </p:pic>
      <p:sp>
        <p:nvSpPr>
          <p:cNvPr id="558" name="Google Shape;558;p43"/>
          <p:cNvSpPr txBox="1"/>
          <p:nvPr/>
        </p:nvSpPr>
        <p:spPr>
          <a:xfrm>
            <a:off x="-1331912" y="-184150"/>
            <a:ext cx="7886700" cy="13255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59" name="Google Shape;559;p43"/>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33</a:t>
            </a:fld>
            <a:endParaRPr/>
          </a:p>
        </p:txBody>
      </p:sp>
      <p:pic>
        <p:nvPicPr>
          <p:cNvPr id="560" name="Google Shape;560;p43"/>
          <p:cNvPicPr preferRelativeResize="0"/>
          <p:nvPr/>
        </p:nvPicPr>
        <p:blipFill rotWithShape="1">
          <a:blip r:embed="rId5">
            <a:alphaModFix/>
          </a:blip>
          <a:srcRect/>
          <a:stretch/>
        </p:blipFill>
        <p:spPr>
          <a:xfrm>
            <a:off x="858837" y="2073275"/>
            <a:ext cx="7145337" cy="3998912"/>
          </a:xfrm>
          <a:prstGeom prst="rect">
            <a:avLst/>
          </a:prstGeom>
          <a:noFill/>
          <a:ln>
            <a:noFill/>
          </a:ln>
        </p:spPr>
      </p:pic>
      <p:pic>
        <p:nvPicPr>
          <p:cNvPr id="561" name="Google Shape;561;p43" descr="D:\esprit 2014\ESPRIT 2014\charte essprit 2014\render\support final\triangle.png"/>
          <p:cNvPicPr preferRelativeResize="0"/>
          <p:nvPr/>
        </p:nvPicPr>
        <p:blipFill rotWithShape="1">
          <a:blip r:embed="rId6">
            <a:alphaModFix/>
          </a:blip>
          <a:srcRect/>
          <a:stretch/>
        </p:blipFill>
        <p:spPr>
          <a:xfrm>
            <a:off x="7143750" y="0"/>
            <a:ext cx="2000250" cy="1376362"/>
          </a:xfrm>
          <a:prstGeom prst="rect">
            <a:avLst/>
          </a:prstGeom>
          <a:noFill/>
          <a:ln>
            <a:noFill/>
          </a:ln>
        </p:spPr>
      </p:pic>
      <p:sp>
        <p:nvSpPr>
          <p:cNvPr id="562" name="Google Shape;562;p43"/>
          <p:cNvSpPr txBox="1">
            <a:spLocks noGrp="1"/>
          </p:cNvSpPr>
          <p:nvPr>
            <p:ph type="body" idx="1"/>
          </p:nvPr>
        </p:nvSpPr>
        <p:spPr>
          <a:xfrm>
            <a:off x="0" y="1773225"/>
            <a:ext cx="8909700" cy="3240000"/>
          </a:xfrm>
          <a:prstGeom prst="rect">
            <a:avLst/>
          </a:prstGeom>
          <a:noFill/>
          <a:ln>
            <a:noFill/>
          </a:ln>
        </p:spPr>
        <p:txBody>
          <a:bodyPr spcFirstLastPara="1" wrap="square" lIns="91425" tIns="45700" rIns="91425" bIns="45700" anchor="t" anchorCtr="0">
            <a:noAutofit/>
          </a:bodyPr>
          <a:lstStyle/>
          <a:p>
            <a:pPr marL="342900" marR="0" lvl="0" indent="-139700" algn="ctr" rtl="0">
              <a:lnSpc>
                <a:spcPct val="100000"/>
              </a:lnSpc>
              <a:spcBef>
                <a:spcPts val="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a:p>
            <a:pPr marL="342900" marR="0" lvl="0" indent="0" algn="ctr" rtl="0">
              <a:lnSpc>
                <a:spcPct val="100000"/>
              </a:lnSpc>
              <a:spcBef>
                <a:spcPts val="880"/>
              </a:spcBef>
              <a:spcAft>
                <a:spcPts val="0"/>
              </a:spcAft>
              <a:buNone/>
            </a:pPr>
            <a:r>
              <a:rPr lang="en-US" sz="4400" b="1" i="0" u="none">
                <a:solidFill>
                  <a:schemeClr val="dk1"/>
                </a:solidFill>
                <a:latin typeface="Calibri"/>
                <a:ea typeface="Calibri"/>
                <a:cs typeface="Calibri"/>
                <a:sym typeface="Calibri"/>
              </a:rPr>
              <a:t>Atelier </a:t>
            </a:r>
            <a:r>
              <a:rPr lang="en-US" sz="4400" b="1"/>
              <a:t>2.2</a:t>
            </a:r>
            <a:r>
              <a:rPr lang="en-US" sz="4400" b="1" i="0" u="none">
                <a:solidFill>
                  <a:schemeClr val="dk1"/>
                </a:solidFill>
                <a:latin typeface="Calibri"/>
                <a:ea typeface="Calibri"/>
                <a:cs typeface="Calibri"/>
                <a:sym typeface="Calibri"/>
              </a:rPr>
              <a:t>: </a:t>
            </a:r>
            <a:endParaRPr sz="4400" b="1" i="0" u="none">
              <a:solidFill>
                <a:schemeClr val="dk1"/>
              </a:solidFill>
              <a:latin typeface="Calibri"/>
              <a:ea typeface="Calibri"/>
              <a:cs typeface="Calibri"/>
              <a:sym typeface="Calibri"/>
            </a:endParaRPr>
          </a:p>
          <a:p>
            <a:pPr marL="342900" marR="0" lvl="0" indent="0" algn="ctr" rtl="0">
              <a:lnSpc>
                <a:spcPct val="100000"/>
              </a:lnSpc>
              <a:spcBef>
                <a:spcPts val="880"/>
              </a:spcBef>
              <a:spcAft>
                <a:spcPts val="0"/>
              </a:spcAft>
              <a:buNone/>
            </a:pPr>
            <a:r>
              <a:rPr lang="en-US" sz="4400" b="1" i="0" u="none">
                <a:solidFill>
                  <a:schemeClr val="dk1"/>
                </a:solidFill>
                <a:latin typeface="Calibri"/>
                <a:ea typeface="Calibri"/>
                <a:cs typeface="Calibri"/>
                <a:sym typeface="Calibri"/>
              </a:rPr>
              <a:t>création d’un</a:t>
            </a:r>
            <a:r>
              <a:rPr lang="en-US" sz="4400" b="1"/>
              <a:t> </a:t>
            </a:r>
            <a:r>
              <a:rPr lang="en-US" sz="4400" b="1" i="0" u="none">
                <a:solidFill>
                  <a:schemeClr val="dk1"/>
                </a:solidFill>
                <a:latin typeface="Calibri"/>
                <a:ea typeface="Calibri"/>
                <a:cs typeface="Calibri"/>
                <a:sym typeface="Calibri"/>
              </a:rPr>
              <a:t>contrôleur + routing</a:t>
            </a:r>
            <a:endParaRPr/>
          </a:p>
          <a:p>
            <a:pPr marL="342900" marR="0" lvl="0" indent="-139700" algn="ctr" rtl="0">
              <a:lnSpc>
                <a:spcPct val="100000"/>
              </a:lnSpc>
              <a:spcBef>
                <a:spcPts val="64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a:p>
            <a:pPr marL="342900" marR="0" lvl="0" indent="-139700" algn="l" rtl="0">
              <a:spcBef>
                <a:spcPts val="64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4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pic>
        <p:nvPicPr>
          <p:cNvPr id="568" name="Google Shape;568;p44"/>
          <p:cNvPicPr preferRelativeResize="0"/>
          <p:nvPr/>
        </p:nvPicPr>
        <p:blipFill rotWithShape="1">
          <a:blip r:embed="rId3">
            <a:alphaModFix/>
          </a:blip>
          <a:srcRect/>
          <a:stretch/>
        </p:blipFill>
        <p:spPr>
          <a:xfrm>
            <a:off x="-160337" y="0"/>
            <a:ext cx="9328150" cy="7056437"/>
          </a:xfrm>
          <a:prstGeom prst="rect">
            <a:avLst/>
          </a:prstGeom>
          <a:noFill/>
          <a:ln>
            <a:noFill/>
          </a:ln>
        </p:spPr>
      </p:pic>
      <p:pic>
        <p:nvPicPr>
          <p:cNvPr id="569" name="Google Shape;569;p44" descr="D:\esprit 2014\ESPRIT 2014\charte essprit 2014\logo-esprit.png"/>
          <p:cNvPicPr preferRelativeResize="0"/>
          <p:nvPr/>
        </p:nvPicPr>
        <p:blipFill rotWithShape="1">
          <a:blip r:embed="rId4">
            <a:alphaModFix/>
          </a:blip>
          <a:srcRect/>
          <a:stretch/>
        </p:blipFill>
        <p:spPr>
          <a:xfrm>
            <a:off x="184150" y="6237287"/>
            <a:ext cx="1143000" cy="431800"/>
          </a:xfrm>
          <a:prstGeom prst="rect">
            <a:avLst/>
          </a:prstGeom>
          <a:noFill/>
          <a:ln>
            <a:noFill/>
          </a:ln>
        </p:spPr>
      </p:pic>
      <p:sp>
        <p:nvSpPr>
          <p:cNvPr id="570" name="Google Shape;570;p44"/>
          <p:cNvSpPr txBox="1"/>
          <p:nvPr/>
        </p:nvSpPr>
        <p:spPr>
          <a:xfrm>
            <a:off x="-1331912" y="-184150"/>
            <a:ext cx="7886700" cy="13255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71" name="Google Shape;571;p44"/>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34</a:t>
            </a:fld>
            <a:endParaRPr/>
          </a:p>
        </p:txBody>
      </p:sp>
      <p:pic>
        <p:nvPicPr>
          <p:cNvPr id="572" name="Google Shape;572;p44"/>
          <p:cNvPicPr preferRelativeResize="0"/>
          <p:nvPr/>
        </p:nvPicPr>
        <p:blipFill rotWithShape="1">
          <a:blip r:embed="rId5">
            <a:alphaModFix/>
          </a:blip>
          <a:srcRect/>
          <a:stretch/>
        </p:blipFill>
        <p:spPr>
          <a:xfrm>
            <a:off x="858837" y="2073275"/>
            <a:ext cx="7145337" cy="3998912"/>
          </a:xfrm>
          <a:prstGeom prst="rect">
            <a:avLst/>
          </a:prstGeom>
          <a:noFill/>
          <a:ln>
            <a:noFill/>
          </a:ln>
        </p:spPr>
      </p:pic>
      <p:pic>
        <p:nvPicPr>
          <p:cNvPr id="573" name="Google Shape;573;p44" descr="D:\esprit 2014\ESPRIT 2014\charte essprit 2014\render\support final\triangle.png"/>
          <p:cNvPicPr preferRelativeResize="0"/>
          <p:nvPr/>
        </p:nvPicPr>
        <p:blipFill rotWithShape="1">
          <a:blip r:embed="rId6">
            <a:alphaModFix/>
          </a:blip>
          <a:srcRect/>
          <a:stretch/>
        </p:blipFill>
        <p:spPr>
          <a:xfrm>
            <a:off x="7143750" y="0"/>
            <a:ext cx="2000250" cy="1376362"/>
          </a:xfrm>
          <a:prstGeom prst="rect">
            <a:avLst/>
          </a:prstGeom>
          <a:noFill/>
          <a:ln>
            <a:noFill/>
          </a:ln>
        </p:spPr>
      </p:pic>
      <p:sp>
        <p:nvSpPr>
          <p:cNvPr id="574" name="Google Shape;574;p44"/>
          <p:cNvSpPr txBox="1"/>
          <p:nvPr/>
        </p:nvSpPr>
        <p:spPr>
          <a:xfrm>
            <a:off x="1619250" y="3211512"/>
            <a:ext cx="6005512" cy="70802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70C0"/>
              </a:buClr>
              <a:buSzPts val="4000"/>
              <a:buFont typeface="Calibri"/>
              <a:buNone/>
            </a:pPr>
            <a:r>
              <a:rPr lang="en-US" sz="4000" b="1" i="0" u="none">
                <a:latin typeface="Calibri"/>
                <a:ea typeface="Calibri"/>
                <a:cs typeface="Calibri"/>
                <a:sym typeface="Calibri"/>
              </a:rPr>
              <a:t>Merci pour votre attention</a:t>
            </a:r>
            <a:endParaRPr b="1"/>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4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pic>
        <p:nvPicPr>
          <p:cNvPr id="580" name="Google Shape;580;p45"/>
          <p:cNvPicPr preferRelativeResize="0"/>
          <p:nvPr/>
        </p:nvPicPr>
        <p:blipFill rotWithShape="1">
          <a:blip r:embed="rId3">
            <a:alphaModFix/>
          </a:blip>
          <a:srcRect/>
          <a:stretch/>
        </p:blipFill>
        <p:spPr>
          <a:xfrm>
            <a:off x="-160337" y="0"/>
            <a:ext cx="9328150" cy="7056437"/>
          </a:xfrm>
          <a:prstGeom prst="rect">
            <a:avLst/>
          </a:prstGeom>
          <a:noFill/>
          <a:ln>
            <a:noFill/>
          </a:ln>
        </p:spPr>
      </p:pic>
      <p:pic>
        <p:nvPicPr>
          <p:cNvPr id="581" name="Google Shape;581;p45" descr="D:\esprit 2014\ESPRIT 2014\charte essprit 2014\logo-esprit.png"/>
          <p:cNvPicPr preferRelativeResize="0"/>
          <p:nvPr/>
        </p:nvPicPr>
        <p:blipFill rotWithShape="1">
          <a:blip r:embed="rId4">
            <a:alphaModFix/>
          </a:blip>
          <a:srcRect/>
          <a:stretch/>
        </p:blipFill>
        <p:spPr>
          <a:xfrm>
            <a:off x="184150" y="6237287"/>
            <a:ext cx="1143000" cy="431800"/>
          </a:xfrm>
          <a:prstGeom prst="rect">
            <a:avLst/>
          </a:prstGeom>
          <a:noFill/>
          <a:ln>
            <a:noFill/>
          </a:ln>
        </p:spPr>
      </p:pic>
      <p:sp>
        <p:nvSpPr>
          <p:cNvPr id="582" name="Google Shape;582;p45"/>
          <p:cNvSpPr txBox="1"/>
          <p:nvPr/>
        </p:nvSpPr>
        <p:spPr>
          <a:xfrm>
            <a:off x="-1331912" y="-184150"/>
            <a:ext cx="7886700" cy="13255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83" name="Google Shape;583;p45"/>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35</a:t>
            </a:fld>
            <a:endParaRPr/>
          </a:p>
        </p:txBody>
      </p:sp>
      <p:pic>
        <p:nvPicPr>
          <p:cNvPr id="584" name="Google Shape;584;p45"/>
          <p:cNvPicPr preferRelativeResize="0"/>
          <p:nvPr/>
        </p:nvPicPr>
        <p:blipFill rotWithShape="1">
          <a:blip r:embed="rId5">
            <a:alphaModFix/>
          </a:blip>
          <a:srcRect/>
          <a:stretch/>
        </p:blipFill>
        <p:spPr>
          <a:xfrm>
            <a:off x="858837" y="2073275"/>
            <a:ext cx="7145337" cy="3998912"/>
          </a:xfrm>
          <a:prstGeom prst="rect">
            <a:avLst/>
          </a:prstGeom>
          <a:noFill/>
          <a:ln>
            <a:noFill/>
          </a:ln>
        </p:spPr>
      </p:pic>
      <p:pic>
        <p:nvPicPr>
          <p:cNvPr id="585" name="Google Shape;585;p45" descr="D:\esprit 2014\ESPRIT 2014\charte essprit 2014\render\support final\triangle.png"/>
          <p:cNvPicPr preferRelativeResize="0"/>
          <p:nvPr/>
        </p:nvPicPr>
        <p:blipFill rotWithShape="1">
          <a:blip r:embed="rId6">
            <a:alphaModFix/>
          </a:blip>
          <a:srcRect/>
          <a:stretch/>
        </p:blipFill>
        <p:spPr>
          <a:xfrm>
            <a:off x="7143750" y="0"/>
            <a:ext cx="2000250" cy="1376362"/>
          </a:xfrm>
          <a:prstGeom prst="rect">
            <a:avLst/>
          </a:prstGeom>
          <a:noFill/>
          <a:ln>
            <a:noFill/>
          </a:ln>
        </p:spPr>
      </p:pic>
      <p:sp>
        <p:nvSpPr>
          <p:cNvPr id="586" name="Google Shape;586;p45"/>
          <p:cNvSpPr txBox="1"/>
          <p:nvPr/>
        </p:nvSpPr>
        <p:spPr>
          <a:xfrm>
            <a:off x="457200" y="71437"/>
            <a:ext cx="8229600" cy="1143000"/>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Références</a:t>
            </a:r>
            <a:endParaRPr/>
          </a:p>
        </p:txBody>
      </p:sp>
      <p:sp>
        <p:nvSpPr>
          <p:cNvPr id="587" name="Google Shape;587;p4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http://www.finalclap.com/faq/422-php-comparatif-framework</a:t>
            </a:r>
            <a:endParaRPr/>
          </a:p>
          <a:p>
            <a:pPr marL="0" marR="0" lvl="0" indent="0" algn="l" rtl="0">
              <a:lnSpc>
                <a:spcPct val="10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http://blog.nicolashachet.com/technologies/php/quel-framework-php-pour-2014/</a:t>
            </a:r>
            <a:endParaRPr/>
          </a:p>
          <a:p>
            <a:pPr marL="0" marR="0" lvl="0" indent="0" algn="l" rtl="0">
              <a:lnSpc>
                <a:spcPct val="10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http://www.comparatif-framework.com/</a:t>
            </a:r>
            <a:endParaRPr/>
          </a:p>
          <a:p>
            <a:pPr marL="0" marR="0" lvl="0" indent="0" algn="l" rtl="0">
              <a:lnSpc>
                <a:spcPct val="10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http://blog.nicolashachet.com/technologies/php/pourquoi-utiliser-un-framework-php/</a:t>
            </a:r>
            <a:endParaRPr/>
          </a:p>
          <a:p>
            <a:pPr marL="0" marR="0" lvl="0" indent="0" algn="l" rtl="0">
              <a:lnSpc>
                <a:spcPct val="10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http://symfony.com/</a:t>
            </a:r>
            <a:br>
              <a:rPr lang="en-US" sz="1800" b="0" i="0" u="none">
                <a:solidFill>
                  <a:schemeClr val="dk1"/>
                </a:solidFill>
                <a:latin typeface="Calibri"/>
                <a:ea typeface="Calibri"/>
                <a:cs typeface="Calibri"/>
                <a:sym typeface="Calibri"/>
              </a:rPr>
            </a:br>
            <a:r>
              <a:rPr lang="en-US" sz="1800" b="0" i="0" u="none">
                <a:solidFill>
                  <a:schemeClr val="dk1"/>
                </a:solidFill>
                <a:latin typeface="Calibri"/>
                <a:ea typeface="Calibri"/>
                <a:cs typeface="Calibri"/>
                <a:sym typeface="Calibri"/>
              </a:rPr>
              <a:t>http://symfony.com/doc/current/quick_tour/the_architecture.html</a:t>
            </a:r>
            <a:br>
              <a:rPr lang="en-US" sz="1800" b="0" i="0" u="none">
                <a:solidFill>
                  <a:schemeClr val="dk1"/>
                </a:solidFill>
                <a:latin typeface="Calibri"/>
                <a:ea typeface="Calibri"/>
                <a:cs typeface="Calibri"/>
                <a:sym typeface="Calibri"/>
              </a:rPr>
            </a:br>
            <a:r>
              <a:rPr lang="en-US" sz="1800" b="0" i="0" u="none">
                <a:solidFill>
                  <a:schemeClr val="dk1"/>
                </a:solidFill>
                <a:latin typeface="Calibri"/>
                <a:ea typeface="Calibri"/>
                <a:cs typeface="Calibri"/>
                <a:sym typeface="Calibri"/>
              </a:rPr>
              <a:t>https://github.com/symfony/symfony-standard</a:t>
            </a:r>
            <a:br>
              <a:rPr lang="en-US" sz="1800" b="0" i="0" u="none">
                <a:solidFill>
                  <a:schemeClr val="dk1"/>
                </a:solidFill>
                <a:latin typeface="Calibri"/>
                <a:ea typeface="Calibri"/>
                <a:cs typeface="Calibri"/>
                <a:sym typeface="Calibri"/>
              </a:rPr>
            </a:br>
            <a:r>
              <a:rPr lang="en-US" sz="1800" b="0" i="0" u="none">
                <a:solidFill>
                  <a:schemeClr val="dk1"/>
                </a:solidFill>
                <a:latin typeface="Calibri"/>
                <a:ea typeface="Calibri"/>
                <a:cs typeface="Calibri"/>
                <a:sym typeface="Calibri"/>
              </a:rPr>
              <a:t>http://fabien.potencier.org/article/49/what-is-symfony3</a:t>
            </a:r>
            <a:br>
              <a:rPr lang="en-US" sz="1800" b="0" i="0" u="none">
                <a:solidFill>
                  <a:schemeClr val="dk1"/>
                </a:solidFill>
                <a:latin typeface="Calibri"/>
                <a:ea typeface="Calibri"/>
                <a:cs typeface="Calibri"/>
                <a:sym typeface="Calibri"/>
              </a:rPr>
            </a:br>
            <a:r>
              <a:rPr lang="en-US" sz="1800" b="0" i="0" u="none">
                <a:solidFill>
                  <a:schemeClr val="dk1"/>
                </a:solidFill>
                <a:latin typeface="Calibri"/>
                <a:ea typeface="Calibri"/>
                <a:cs typeface="Calibri"/>
                <a:sym typeface="Calibri"/>
              </a:rPr>
              <a:t>http://extensions.behat.org/symfony3/</a:t>
            </a:r>
            <a:br>
              <a:rPr lang="en-US" sz="1800" b="0" i="0" u="none">
                <a:solidFill>
                  <a:schemeClr val="dk1"/>
                </a:solidFill>
                <a:latin typeface="Calibri"/>
                <a:ea typeface="Calibri"/>
                <a:cs typeface="Calibri"/>
                <a:sym typeface="Calibri"/>
              </a:rPr>
            </a:br>
            <a:r>
              <a:rPr lang="en-US" sz="1800" b="0" i="0" u="none">
                <a:solidFill>
                  <a:schemeClr val="dk1"/>
                </a:solidFill>
                <a:latin typeface="Calibri"/>
                <a:ea typeface="Calibri"/>
                <a:cs typeface="Calibri"/>
                <a:sym typeface="Calibri"/>
              </a:rPr>
              <a:t>http://symfony.com/fr/doc/current/book/http_fundamentals.html</a:t>
            </a:r>
            <a:br>
              <a:rPr lang="en-US" sz="1800" b="0" i="0" u="none">
                <a:solidFill>
                  <a:schemeClr val="dk1"/>
                </a:solidFill>
                <a:latin typeface="Calibri"/>
                <a:ea typeface="Calibri"/>
                <a:cs typeface="Calibri"/>
                <a:sym typeface="Calibri"/>
              </a:rPr>
            </a:br>
            <a:r>
              <a:rPr lang="en-US" sz="1800" b="0" i="0" u="sng">
                <a:solidFill>
                  <a:schemeClr val="dk1"/>
                </a:solidFill>
                <a:latin typeface="Calibri"/>
                <a:ea typeface="Calibri"/>
                <a:cs typeface="Calibri"/>
                <a:sym typeface="Calibri"/>
                <a:hlinkClick r:id="rId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http://www.lafermeduweb.net/tutorial/symfony-mvc-les-modeles-p34.html</a:t>
            </a:r>
            <a:endParaRPr/>
          </a:p>
          <a:p>
            <a:pPr marL="0" marR="0" lvl="0" indent="0" algn="l" rtl="0">
              <a:lnSpc>
                <a:spcPct val="10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http://www.javavillage.in/view-topic.php?tag=difference-between-mvc1-mvc2</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pic>
        <p:nvPicPr>
          <p:cNvPr id="130" name="Google Shape;130;p7"/>
          <p:cNvPicPr preferRelativeResize="0"/>
          <p:nvPr/>
        </p:nvPicPr>
        <p:blipFill rotWithShape="1">
          <a:blip r:embed="rId3">
            <a:alphaModFix/>
          </a:blip>
          <a:srcRect/>
          <a:stretch/>
        </p:blipFill>
        <p:spPr>
          <a:xfrm>
            <a:off x="-160337" y="0"/>
            <a:ext cx="9328150" cy="7056437"/>
          </a:xfrm>
          <a:prstGeom prst="rect">
            <a:avLst/>
          </a:prstGeom>
          <a:noFill/>
          <a:ln>
            <a:noFill/>
          </a:ln>
        </p:spPr>
      </p:pic>
      <p:pic>
        <p:nvPicPr>
          <p:cNvPr id="131" name="Google Shape;131;p7" descr="D:\esprit 2014\ESPRIT 2014\charte essprit 2014\logo-esprit.png"/>
          <p:cNvPicPr preferRelativeResize="0"/>
          <p:nvPr/>
        </p:nvPicPr>
        <p:blipFill rotWithShape="1">
          <a:blip r:embed="rId4">
            <a:alphaModFix/>
          </a:blip>
          <a:srcRect/>
          <a:stretch/>
        </p:blipFill>
        <p:spPr>
          <a:xfrm>
            <a:off x="184150" y="6237287"/>
            <a:ext cx="1143000" cy="431800"/>
          </a:xfrm>
          <a:prstGeom prst="rect">
            <a:avLst/>
          </a:prstGeom>
          <a:noFill/>
          <a:ln>
            <a:noFill/>
          </a:ln>
        </p:spPr>
      </p:pic>
      <p:sp>
        <p:nvSpPr>
          <p:cNvPr id="132" name="Google Shape;132;p7"/>
          <p:cNvSpPr txBox="1"/>
          <p:nvPr/>
        </p:nvSpPr>
        <p:spPr>
          <a:xfrm>
            <a:off x="-1331912" y="-184150"/>
            <a:ext cx="7886700" cy="13255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33" name="Google Shape;133;p7"/>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4</a:t>
            </a:fld>
            <a:endParaRPr/>
          </a:p>
        </p:txBody>
      </p:sp>
      <p:pic>
        <p:nvPicPr>
          <p:cNvPr id="134" name="Google Shape;134;p7"/>
          <p:cNvPicPr preferRelativeResize="0"/>
          <p:nvPr/>
        </p:nvPicPr>
        <p:blipFill rotWithShape="1">
          <a:blip r:embed="rId5">
            <a:alphaModFix/>
          </a:blip>
          <a:srcRect/>
          <a:stretch/>
        </p:blipFill>
        <p:spPr>
          <a:xfrm>
            <a:off x="858837" y="2073275"/>
            <a:ext cx="7145337" cy="3998912"/>
          </a:xfrm>
          <a:prstGeom prst="rect">
            <a:avLst/>
          </a:prstGeom>
          <a:noFill/>
          <a:ln>
            <a:noFill/>
          </a:ln>
        </p:spPr>
      </p:pic>
      <p:pic>
        <p:nvPicPr>
          <p:cNvPr id="135" name="Google Shape;135;p7" descr="D:\esprit 2014\ESPRIT 2014\charte essprit 2014\render\support final\triangle.png"/>
          <p:cNvPicPr preferRelativeResize="0"/>
          <p:nvPr/>
        </p:nvPicPr>
        <p:blipFill rotWithShape="1">
          <a:blip r:embed="rId6">
            <a:alphaModFix/>
          </a:blip>
          <a:srcRect/>
          <a:stretch/>
        </p:blipFill>
        <p:spPr>
          <a:xfrm>
            <a:off x="7143750" y="0"/>
            <a:ext cx="2000250" cy="1376362"/>
          </a:xfrm>
          <a:prstGeom prst="rect">
            <a:avLst/>
          </a:prstGeom>
          <a:noFill/>
          <a:ln>
            <a:noFill/>
          </a:ln>
        </p:spPr>
      </p:pic>
      <p:sp>
        <p:nvSpPr>
          <p:cNvPr id="136" name="Google Shape;136;p7"/>
          <p:cNvSpPr txBox="1"/>
          <p:nvPr/>
        </p:nvSpPr>
        <p:spPr>
          <a:xfrm>
            <a:off x="457200" y="115887"/>
            <a:ext cx="8229600" cy="1143000"/>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C’est quoi un Framework ?</a:t>
            </a:r>
            <a:endParaRPr/>
          </a:p>
        </p:txBody>
      </p:sp>
      <p:sp>
        <p:nvSpPr>
          <p:cNvPr id="137" name="Google Shape;137;p7"/>
          <p:cNvSpPr txBox="1">
            <a:spLocks noGrp="1"/>
          </p:cNvSpPr>
          <p:nvPr>
            <p:ph type="body" idx="1"/>
          </p:nvPr>
        </p:nvSpPr>
        <p:spPr>
          <a:xfrm>
            <a:off x="19050" y="1624012"/>
            <a:ext cx="8382000" cy="4525962"/>
          </a:xfrm>
          <a:prstGeom prst="rect">
            <a:avLst/>
          </a:prstGeom>
          <a:noFill/>
          <a:ln>
            <a:noFill/>
          </a:ln>
        </p:spPr>
        <p:txBody>
          <a:bodyPr spcFirstLastPara="1" wrap="square" lIns="91425" tIns="45700" rIns="91425" bIns="45700" anchor="t" anchorCtr="0">
            <a:norm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a:p>
            <a:pPr marL="342900" marR="0" lvl="0" indent="-139700" algn="l" rtl="0">
              <a:lnSpc>
                <a:spcPct val="100000"/>
              </a:lnSpc>
              <a:spcBef>
                <a:spcPts val="64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a:p>
            <a:pPr marL="342900" marR="0" lvl="0" indent="-342900" algn="just" rtl="0">
              <a:lnSpc>
                <a:spcPct val="100000"/>
              </a:lnSpc>
              <a:spcBef>
                <a:spcPts val="400"/>
              </a:spcBef>
              <a:spcAft>
                <a:spcPts val="0"/>
              </a:spcAft>
              <a:buClr>
                <a:srgbClr val="558ED5"/>
              </a:buClr>
              <a:buSzPts val="2000"/>
              <a:buFont typeface="Arial"/>
              <a:buChar char="•"/>
            </a:pPr>
            <a:r>
              <a:rPr lang="en-US" sz="2000" b="0" i="0" u="none">
                <a:solidFill>
                  <a:srgbClr val="558ED5"/>
                </a:solidFill>
                <a:latin typeface="Calibri"/>
                <a:ea typeface="Calibri"/>
                <a:cs typeface="Calibri"/>
                <a:sym typeface="Calibri"/>
              </a:rPr>
              <a:t>S</a:t>
            </a:r>
            <a:r>
              <a:rPr lang="en-US" sz="2000" b="0" i="0" u="none">
                <a:solidFill>
                  <a:schemeClr val="dk1"/>
                </a:solidFill>
                <a:latin typeface="Calibri"/>
                <a:ea typeface="Calibri"/>
                <a:cs typeface="Calibri"/>
                <a:sym typeface="Calibri"/>
              </a:rPr>
              <a:t>tructurer votre projet </a:t>
            </a:r>
            <a:endParaRPr/>
          </a:p>
          <a:p>
            <a:pPr marL="342900" marR="0" lvl="0" indent="-342900" algn="just" rtl="0">
              <a:lnSpc>
                <a:spcPct val="100000"/>
              </a:lnSpc>
              <a:spcBef>
                <a:spcPts val="400"/>
              </a:spcBef>
              <a:spcAft>
                <a:spcPts val="0"/>
              </a:spcAft>
              <a:buClr>
                <a:srgbClr val="558ED5"/>
              </a:buClr>
              <a:buSzPts val="2000"/>
              <a:buFont typeface="Arial"/>
              <a:buChar char="•"/>
            </a:pPr>
            <a:r>
              <a:rPr lang="en-US" sz="2000" b="0" i="0" u="none">
                <a:solidFill>
                  <a:srgbClr val="558ED5"/>
                </a:solidFill>
                <a:latin typeface="Calibri"/>
                <a:ea typeface="Calibri"/>
                <a:cs typeface="Calibri"/>
                <a:sym typeface="Calibri"/>
              </a:rPr>
              <a:t>A</a:t>
            </a:r>
            <a:r>
              <a:rPr lang="en-US" sz="2000" b="0" i="0" u="none">
                <a:solidFill>
                  <a:schemeClr val="dk1"/>
                </a:solidFill>
                <a:latin typeface="Calibri"/>
                <a:ea typeface="Calibri"/>
                <a:cs typeface="Calibri"/>
                <a:sym typeface="Calibri"/>
              </a:rPr>
              <a:t>pporter un ensemble d'éléments qui définissent le squelette d'une application</a:t>
            </a:r>
            <a:endParaRPr/>
          </a:p>
          <a:p>
            <a:pPr marL="342900" marR="0" lvl="0" indent="-342900" algn="just" rtl="0">
              <a:lnSpc>
                <a:spcPct val="100000"/>
              </a:lnSpc>
              <a:spcBef>
                <a:spcPts val="400"/>
              </a:spcBef>
              <a:spcAft>
                <a:spcPts val="0"/>
              </a:spcAft>
              <a:buClr>
                <a:srgbClr val="558ED5"/>
              </a:buClr>
              <a:buSzPts val="2000"/>
              <a:buFont typeface="Arial"/>
              <a:buChar char="•"/>
            </a:pPr>
            <a:r>
              <a:rPr lang="en-US" sz="2000" b="0" i="0" u="none">
                <a:solidFill>
                  <a:srgbClr val="558ED5"/>
                </a:solidFill>
                <a:latin typeface="Calibri"/>
                <a:ea typeface="Calibri"/>
                <a:cs typeface="Calibri"/>
                <a:sym typeface="Calibri"/>
              </a:rPr>
              <a:t>O</a:t>
            </a:r>
            <a:r>
              <a:rPr lang="en-US" sz="2000" b="0" i="0" u="none">
                <a:solidFill>
                  <a:schemeClr val="dk1"/>
                </a:solidFill>
                <a:latin typeface="Calibri"/>
                <a:ea typeface="Calibri"/>
                <a:cs typeface="Calibri"/>
                <a:sym typeface="Calibri"/>
              </a:rPr>
              <a:t>ffrir des  composants et  bibliothèques  réutilisables</a:t>
            </a:r>
            <a:endParaRPr/>
          </a:p>
          <a:p>
            <a:pPr marL="342900" marR="0" lvl="0" indent="-342900" algn="just" rtl="0">
              <a:lnSpc>
                <a:spcPct val="100000"/>
              </a:lnSpc>
              <a:spcBef>
                <a:spcPts val="400"/>
              </a:spcBef>
              <a:spcAft>
                <a:spcPts val="0"/>
              </a:spcAft>
              <a:buClr>
                <a:srgbClr val="558ED5"/>
              </a:buClr>
              <a:buSzPts val="2000"/>
              <a:buFont typeface="Arial"/>
              <a:buChar char="•"/>
            </a:pPr>
            <a:r>
              <a:rPr lang="en-US" sz="2000" b="0" i="0" u="none">
                <a:solidFill>
                  <a:srgbClr val="558ED5"/>
                </a:solidFill>
                <a:latin typeface="Calibri"/>
                <a:ea typeface="Calibri"/>
                <a:cs typeface="Calibri"/>
                <a:sym typeface="Calibri"/>
              </a:rPr>
              <a:t>O</a:t>
            </a:r>
            <a:r>
              <a:rPr lang="en-US" sz="2000" b="0" i="0" u="none">
                <a:solidFill>
                  <a:schemeClr val="dk1"/>
                </a:solidFill>
                <a:latin typeface="Calibri"/>
                <a:ea typeface="Calibri"/>
                <a:cs typeface="Calibri"/>
                <a:sym typeface="Calibri"/>
              </a:rPr>
              <a:t>ffrir une  liberté dans  la réalisation  technique de l’application</a:t>
            </a:r>
            <a:endParaRPr/>
          </a:p>
          <a:p>
            <a:pPr marL="342900" marR="0" lvl="0" indent="-342900" algn="just" rtl="0">
              <a:lnSpc>
                <a:spcPct val="100000"/>
              </a:lnSpc>
              <a:spcBef>
                <a:spcPts val="4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342900" marR="0" lvl="0" indent="-342900" algn="l" rtl="0">
              <a:lnSpc>
                <a:spcPct val="100000"/>
              </a:lnSpc>
              <a:spcBef>
                <a:spcPts val="640"/>
              </a:spcBef>
              <a:spcAft>
                <a:spcPts val="0"/>
              </a:spcAft>
              <a:buClr>
                <a:schemeClr val="dk1"/>
              </a:buClr>
              <a:buSzPts val="3200"/>
              <a:buFont typeface="Arial"/>
              <a:buNone/>
            </a:pPr>
            <a:endParaRPr sz="3200" b="1" i="0" u="none">
              <a:solidFill>
                <a:schemeClr val="dk1"/>
              </a:solidFill>
              <a:latin typeface="Calibri"/>
              <a:ea typeface="Calibri"/>
              <a:cs typeface="Calibri"/>
              <a:sym typeface="Calibri"/>
            </a:endParaRPr>
          </a:p>
          <a:p>
            <a:pPr marL="342900" marR="0" lvl="0" indent="-139700" algn="l" rtl="0">
              <a:spcBef>
                <a:spcPts val="640"/>
              </a:spcBef>
              <a:spcAft>
                <a:spcPts val="0"/>
              </a:spcAft>
              <a:buClr>
                <a:schemeClr val="dk1"/>
              </a:buClr>
              <a:buSzPts val="3200"/>
              <a:buFont typeface="Arial"/>
              <a:buNone/>
            </a:pPr>
            <a:endParaRPr sz="3200" b="1" i="0" u="none">
              <a:solidFill>
                <a:schemeClr val="dk1"/>
              </a:solidFill>
              <a:latin typeface="Calibri"/>
              <a:ea typeface="Calibri"/>
              <a:cs typeface="Calibri"/>
              <a:sym typeface="Calibri"/>
            </a:endParaRPr>
          </a:p>
        </p:txBody>
      </p:sp>
      <p:sp>
        <p:nvSpPr>
          <p:cNvPr id="138" name="Google Shape;138;p7"/>
          <p:cNvSpPr txBox="1"/>
          <p:nvPr/>
        </p:nvSpPr>
        <p:spPr>
          <a:xfrm>
            <a:off x="984250" y="1212850"/>
            <a:ext cx="6451600" cy="147796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Calibri"/>
              <a:buNone/>
            </a:pPr>
            <a:r>
              <a:rPr lang="en-US" sz="2400" b="1" i="0" u="none">
                <a:solidFill>
                  <a:schemeClr val="dk1"/>
                </a:solidFill>
                <a:latin typeface="Calibri"/>
                <a:ea typeface="Calibri"/>
                <a:cs typeface="Calibri"/>
                <a:sym typeface="Calibri"/>
              </a:rPr>
              <a:t>Framework</a:t>
            </a:r>
            <a:endParaRPr/>
          </a:p>
          <a:p>
            <a:pPr marL="0" marR="0" lvl="0" indent="0" algn="ctr" rtl="0">
              <a:lnSpc>
                <a:spcPct val="100000"/>
              </a:lnSpc>
              <a:spcBef>
                <a:spcPts val="0"/>
              </a:spcBef>
              <a:spcAft>
                <a:spcPts val="0"/>
              </a:spcAft>
              <a:buClr>
                <a:schemeClr val="dk1"/>
              </a:buClr>
              <a:buSzPts val="2400"/>
              <a:buFont typeface="Arial"/>
              <a:buNone/>
            </a:pPr>
            <a:endParaRPr sz="2400" b="1" i="0" u="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2400"/>
              <a:buFont typeface="Calibri"/>
              <a:buNone/>
            </a:pPr>
            <a:r>
              <a:rPr lang="en-US" sz="2400" b="1" i="0" u="none">
                <a:solidFill>
                  <a:schemeClr val="dk1"/>
                </a:solidFill>
                <a:latin typeface="Calibri"/>
                <a:ea typeface="Calibri"/>
                <a:cs typeface="Calibri"/>
                <a:sym typeface="Calibri"/>
              </a:rPr>
              <a:t>Cadre de travail</a:t>
            </a:r>
            <a:endParaRPr/>
          </a:p>
          <a:p>
            <a:pPr marL="0" marR="0" lvl="0" indent="0" algn="l" rtl="0">
              <a:lnSpc>
                <a:spcPct val="100000"/>
              </a:lnSpc>
              <a:spcBef>
                <a:spcPts val="0"/>
              </a:spcBef>
              <a:spcAft>
                <a:spcPts val="0"/>
              </a:spcAft>
              <a:buNone/>
            </a:pPr>
            <a:endParaRPr sz="2400" b="1" i="0" u="none">
              <a:solidFill>
                <a:schemeClr val="dk1"/>
              </a:solidFill>
              <a:latin typeface="Calibri"/>
              <a:ea typeface="Calibri"/>
              <a:cs typeface="Calibri"/>
              <a:sym typeface="Calibri"/>
            </a:endParaRPr>
          </a:p>
        </p:txBody>
      </p:sp>
      <p:cxnSp>
        <p:nvCxnSpPr>
          <p:cNvPr id="139" name="Google Shape;139;p7"/>
          <p:cNvCxnSpPr/>
          <p:nvPr/>
        </p:nvCxnSpPr>
        <p:spPr>
          <a:xfrm flipH="1">
            <a:off x="3668712" y="1658937"/>
            <a:ext cx="355600" cy="371475"/>
          </a:xfrm>
          <a:prstGeom prst="straightConnector1">
            <a:avLst/>
          </a:prstGeom>
          <a:noFill/>
          <a:ln w="57150" cap="flat" cmpd="sng">
            <a:solidFill>
              <a:srgbClr val="BE4B48"/>
            </a:solidFill>
            <a:prstDash val="solid"/>
            <a:miter lim="800000"/>
            <a:headEnd type="none" w="med" len="med"/>
            <a:tailEnd type="triangle" w="med" len="med"/>
          </a:ln>
        </p:spPr>
      </p:cxnSp>
      <p:cxnSp>
        <p:nvCxnSpPr>
          <p:cNvPr id="140" name="Google Shape;140;p7"/>
          <p:cNvCxnSpPr/>
          <p:nvPr/>
        </p:nvCxnSpPr>
        <p:spPr>
          <a:xfrm>
            <a:off x="4572012" y="1658937"/>
            <a:ext cx="282600" cy="371400"/>
          </a:xfrm>
          <a:prstGeom prst="straightConnector1">
            <a:avLst/>
          </a:prstGeom>
          <a:noFill/>
          <a:ln w="57150" cap="flat" cmpd="sng">
            <a:solidFill>
              <a:srgbClr val="BE4B48"/>
            </a:solidFill>
            <a:prstDash val="solid"/>
            <a:miter lim="800000"/>
            <a:headEnd type="none" w="med" len="med"/>
            <a:tailEnd type="triangle" w="med" len="med"/>
          </a:ln>
        </p:spPr>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pic>
        <p:nvPicPr>
          <p:cNvPr id="146" name="Google Shape;146;p8"/>
          <p:cNvPicPr preferRelativeResize="0"/>
          <p:nvPr/>
        </p:nvPicPr>
        <p:blipFill rotWithShape="1">
          <a:blip r:embed="rId3">
            <a:alphaModFix/>
          </a:blip>
          <a:srcRect/>
          <a:stretch/>
        </p:blipFill>
        <p:spPr>
          <a:xfrm>
            <a:off x="-160337" y="0"/>
            <a:ext cx="9328150" cy="7056437"/>
          </a:xfrm>
          <a:prstGeom prst="rect">
            <a:avLst/>
          </a:prstGeom>
          <a:noFill/>
          <a:ln>
            <a:noFill/>
          </a:ln>
        </p:spPr>
      </p:pic>
      <p:pic>
        <p:nvPicPr>
          <p:cNvPr id="147" name="Google Shape;147;p8" descr="D:\esprit 2014\ESPRIT 2014\charte essprit 2014\logo-esprit.png"/>
          <p:cNvPicPr preferRelativeResize="0"/>
          <p:nvPr/>
        </p:nvPicPr>
        <p:blipFill rotWithShape="1">
          <a:blip r:embed="rId4">
            <a:alphaModFix/>
          </a:blip>
          <a:srcRect/>
          <a:stretch/>
        </p:blipFill>
        <p:spPr>
          <a:xfrm>
            <a:off x="184150" y="6237287"/>
            <a:ext cx="1143000" cy="431800"/>
          </a:xfrm>
          <a:prstGeom prst="rect">
            <a:avLst/>
          </a:prstGeom>
          <a:noFill/>
          <a:ln>
            <a:noFill/>
          </a:ln>
        </p:spPr>
      </p:pic>
      <p:sp>
        <p:nvSpPr>
          <p:cNvPr id="148" name="Google Shape;148;p8"/>
          <p:cNvSpPr txBox="1"/>
          <p:nvPr/>
        </p:nvSpPr>
        <p:spPr>
          <a:xfrm>
            <a:off x="-1331912" y="-184150"/>
            <a:ext cx="7886700" cy="13255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49" name="Google Shape;149;p8"/>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5</a:t>
            </a:fld>
            <a:endParaRPr/>
          </a:p>
        </p:txBody>
      </p:sp>
      <p:pic>
        <p:nvPicPr>
          <p:cNvPr id="150" name="Google Shape;150;p8"/>
          <p:cNvPicPr preferRelativeResize="0"/>
          <p:nvPr/>
        </p:nvPicPr>
        <p:blipFill rotWithShape="1">
          <a:blip r:embed="rId5">
            <a:alphaModFix/>
          </a:blip>
          <a:srcRect/>
          <a:stretch/>
        </p:blipFill>
        <p:spPr>
          <a:xfrm>
            <a:off x="858837" y="2073275"/>
            <a:ext cx="7145337" cy="3998912"/>
          </a:xfrm>
          <a:prstGeom prst="rect">
            <a:avLst/>
          </a:prstGeom>
          <a:noFill/>
          <a:ln>
            <a:noFill/>
          </a:ln>
        </p:spPr>
      </p:pic>
      <p:pic>
        <p:nvPicPr>
          <p:cNvPr id="151" name="Google Shape;151;p8" descr="D:\esprit 2014\ESPRIT 2014\charte essprit 2014\render\support final\triangle.png"/>
          <p:cNvPicPr preferRelativeResize="0"/>
          <p:nvPr/>
        </p:nvPicPr>
        <p:blipFill rotWithShape="1">
          <a:blip r:embed="rId6">
            <a:alphaModFix/>
          </a:blip>
          <a:srcRect/>
          <a:stretch/>
        </p:blipFill>
        <p:spPr>
          <a:xfrm>
            <a:off x="7143750" y="0"/>
            <a:ext cx="2000250" cy="1376362"/>
          </a:xfrm>
          <a:prstGeom prst="rect">
            <a:avLst/>
          </a:prstGeom>
          <a:noFill/>
          <a:ln>
            <a:noFill/>
          </a:ln>
        </p:spPr>
      </p:pic>
      <p:sp>
        <p:nvSpPr>
          <p:cNvPr id="152" name="Google Shape;152;p8"/>
          <p:cNvSpPr txBox="1"/>
          <p:nvPr/>
        </p:nvSpPr>
        <p:spPr>
          <a:xfrm>
            <a:off x="457200" y="115887"/>
            <a:ext cx="8229600" cy="1143000"/>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53" name="Google Shape;153;p8"/>
          <p:cNvSpPr txBox="1"/>
          <p:nvPr/>
        </p:nvSpPr>
        <p:spPr>
          <a:xfrm>
            <a:off x="617537" y="1679575"/>
            <a:ext cx="4244975" cy="5222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Calibri"/>
              <a:buNone/>
            </a:pPr>
            <a:r>
              <a:rPr lang="en-US" sz="2800" b="1" i="0" u="none">
                <a:solidFill>
                  <a:srgbClr val="000000"/>
                </a:solidFill>
                <a:latin typeface="Calibri"/>
                <a:ea typeface="Calibri"/>
                <a:cs typeface="Calibri"/>
                <a:sym typeface="Calibri"/>
              </a:rPr>
              <a:t>Panorama Framework PHP </a:t>
            </a:r>
            <a:endParaRPr/>
          </a:p>
        </p:txBody>
      </p:sp>
      <p:sp>
        <p:nvSpPr>
          <p:cNvPr id="154" name="Google Shape;154;p8"/>
          <p:cNvSpPr txBox="1"/>
          <p:nvPr/>
        </p:nvSpPr>
        <p:spPr>
          <a:xfrm>
            <a:off x="609600" y="268287"/>
            <a:ext cx="8229600" cy="1143000"/>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C’est quoi un Framework ?</a:t>
            </a:r>
            <a:endParaRPr/>
          </a:p>
        </p:txBody>
      </p:sp>
      <p:pic>
        <p:nvPicPr>
          <p:cNvPr id="155" name="Google Shape;155;p8"/>
          <p:cNvPicPr preferRelativeResize="0"/>
          <p:nvPr/>
        </p:nvPicPr>
        <p:blipFill>
          <a:blip r:embed="rId7">
            <a:alphaModFix/>
          </a:blip>
          <a:stretch>
            <a:fillRect/>
          </a:stretch>
        </p:blipFill>
        <p:spPr>
          <a:xfrm>
            <a:off x="304802" y="2388429"/>
            <a:ext cx="8534401" cy="3662271"/>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pic>
        <p:nvPicPr>
          <p:cNvPr id="161" name="Google Shape;161;p9"/>
          <p:cNvPicPr preferRelativeResize="0"/>
          <p:nvPr/>
        </p:nvPicPr>
        <p:blipFill rotWithShape="1">
          <a:blip r:embed="rId3">
            <a:alphaModFix/>
          </a:blip>
          <a:srcRect/>
          <a:stretch/>
        </p:blipFill>
        <p:spPr>
          <a:xfrm>
            <a:off x="-160337" y="0"/>
            <a:ext cx="9328150" cy="7056437"/>
          </a:xfrm>
          <a:prstGeom prst="rect">
            <a:avLst/>
          </a:prstGeom>
          <a:noFill/>
          <a:ln>
            <a:noFill/>
          </a:ln>
        </p:spPr>
      </p:pic>
      <p:pic>
        <p:nvPicPr>
          <p:cNvPr id="162" name="Google Shape;162;p9" descr="D:\esprit 2014\ESPRIT 2014\charte essprit 2014\logo-esprit.png"/>
          <p:cNvPicPr preferRelativeResize="0"/>
          <p:nvPr/>
        </p:nvPicPr>
        <p:blipFill rotWithShape="1">
          <a:blip r:embed="rId4">
            <a:alphaModFix/>
          </a:blip>
          <a:srcRect/>
          <a:stretch/>
        </p:blipFill>
        <p:spPr>
          <a:xfrm>
            <a:off x="184150" y="6237287"/>
            <a:ext cx="1143000" cy="431800"/>
          </a:xfrm>
          <a:prstGeom prst="rect">
            <a:avLst/>
          </a:prstGeom>
          <a:noFill/>
          <a:ln>
            <a:noFill/>
          </a:ln>
        </p:spPr>
      </p:pic>
      <p:sp>
        <p:nvSpPr>
          <p:cNvPr id="163" name="Google Shape;163;p9"/>
          <p:cNvSpPr txBox="1"/>
          <p:nvPr/>
        </p:nvSpPr>
        <p:spPr>
          <a:xfrm>
            <a:off x="-1331912" y="-184150"/>
            <a:ext cx="7886700" cy="13255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64" name="Google Shape;164;p9"/>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6</a:t>
            </a:fld>
            <a:endParaRPr/>
          </a:p>
        </p:txBody>
      </p:sp>
      <p:pic>
        <p:nvPicPr>
          <p:cNvPr id="165" name="Google Shape;165;p9"/>
          <p:cNvPicPr preferRelativeResize="0"/>
          <p:nvPr/>
        </p:nvPicPr>
        <p:blipFill rotWithShape="1">
          <a:blip r:embed="rId5">
            <a:alphaModFix/>
          </a:blip>
          <a:srcRect/>
          <a:stretch/>
        </p:blipFill>
        <p:spPr>
          <a:xfrm>
            <a:off x="858837" y="2073275"/>
            <a:ext cx="7145337" cy="3998912"/>
          </a:xfrm>
          <a:prstGeom prst="rect">
            <a:avLst/>
          </a:prstGeom>
          <a:noFill/>
          <a:ln>
            <a:noFill/>
          </a:ln>
        </p:spPr>
      </p:pic>
      <p:pic>
        <p:nvPicPr>
          <p:cNvPr id="166" name="Google Shape;166;p9" descr="D:\esprit 2014\ESPRIT 2014\charte essprit 2014\render\support final\triangle.png"/>
          <p:cNvPicPr preferRelativeResize="0"/>
          <p:nvPr/>
        </p:nvPicPr>
        <p:blipFill rotWithShape="1">
          <a:blip r:embed="rId6">
            <a:alphaModFix/>
          </a:blip>
          <a:srcRect/>
          <a:stretch/>
        </p:blipFill>
        <p:spPr>
          <a:xfrm>
            <a:off x="7143750" y="0"/>
            <a:ext cx="2000250" cy="1376362"/>
          </a:xfrm>
          <a:prstGeom prst="rect">
            <a:avLst/>
          </a:prstGeom>
          <a:noFill/>
          <a:ln>
            <a:noFill/>
          </a:ln>
        </p:spPr>
      </p:pic>
      <p:sp>
        <p:nvSpPr>
          <p:cNvPr id="167" name="Google Shape;167;p9"/>
          <p:cNvSpPr txBox="1"/>
          <p:nvPr/>
        </p:nvSpPr>
        <p:spPr>
          <a:xfrm>
            <a:off x="457200" y="115887"/>
            <a:ext cx="8229600" cy="1143000"/>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C’est quoi un CMS ?</a:t>
            </a:r>
            <a:endParaRPr/>
          </a:p>
        </p:txBody>
      </p:sp>
      <p:sp>
        <p:nvSpPr>
          <p:cNvPr id="168" name="Google Shape;168;p9"/>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Arial"/>
              <a:buChar char="•"/>
            </a:pPr>
            <a:r>
              <a:rPr lang="en-US" sz="2400" b="1" i="0" u="none">
                <a:solidFill>
                  <a:schemeClr val="dk1"/>
                </a:solidFill>
                <a:latin typeface="Calibri"/>
                <a:ea typeface="Calibri"/>
                <a:cs typeface="Calibri"/>
                <a:sym typeface="Calibri"/>
              </a:rPr>
              <a:t>CMS/ Content Management System</a:t>
            </a:r>
            <a:endParaRPr/>
          </a:p>
          <a:p>
            <a:pPr marL="342900" marR="0" lvl="0" indent="-190500" algn="l" rtl="0">
              <a:lnSpc>
                <a:spcPct val="100000"/>
              </a:lnSpc>
              <a:spcBef>
                <a:spcPts val="480"/>
              </a:spcBef>
              <a:spcAft>
                <a:spcPts val="0"/>
              </a:spcAft>
              <a:buClr>
                <a:schemeClr val="dk1"/>
              </a:buClr>
              <a:buSzPts val="2400"/>
              <a:buFont typeface="Arial"/>
              <a:buNone/>
            </a:pPr>
            <a:endParaRPr sz="2400" b="1" i="0" u="none">
              <a:solidFill>
                <a:schemeClr val="dk1"/>
              </a:solidFill>
              <a:latin typeface="Calibri"/>
              <a:ea typeface="Calibri"/>
              <a:cs typeface="Calibri"/>
              <a:sym typeface="Calibri"/>
            </a:endParaRPr>
          </a:p>
          <a:p>
            <a:pPr marL="342900" marR="0" lvl="0" indent="-34290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Système de gestion de contenu, permettant à un ou plusieurs utilisateurs de créer, gérer le contenu d'un site Web</a:t>
            </a:r>
            <a:endParaRPr/>
          </a:p>
          <a:p>
            <a:pPr marL="342900" marR="0" lvl="0" indent="-190500" algn="l" rtl="0">
              <a:lnSpc>
                <a:spcPct val="100000"/>
              </a:lnSpc>
              <a:spcBef>
                <a:spcPts val="480"/>
              </a:spcBef>
              <a:spcAft>
                <a:spcPts val="0"/>
              </a:spcAft>
              <a:buClr>
                <a:schemeClr val="dk1"/>
              </a:buClr>
              <a:buSzPts val="2400"/>
              <a:buFont typeface="Arial"/>
              <a:buNone/>
            </a:pPr>
            <a:endParaRPr sz="2400" b="0" i="0" u="none">
              <a:solidFill>
                <a:schemeClr val="dk1"/>
              </a:solidFill>
              <a:latin typeface="Calibri"/>
              <a:ea typeface="Calibri"/>
              <a:cs typeface="Calibri"/>
              <a:sym typeface="Calibri"/>
            </a:endParaRPr>
          </a:p>
          <a:p>
            <a:pPr marL="342900" marR="0" lvl="0" indent="-342900" algn="l" rtl="0">
              <a:lnSpc>
                <a:spcPct val="100000"/>
              </a:lnSpc>
              <a:spcBef>
                <a:spcPts val="480"/>
              </a:spcBef>
              <a:spcAft>
                <a:spcPts val="0"/>
              </a:spcAft>
              <a:buClr>
                <a:schemeClr val="dk1"/>
              </a:buClr>
              <a:buSzPts val="2400"/>
              <a:buFont typeface="Arial"/>
              <a:buChar char="•"/>
            </a:pPr>
            <a:r>
              <a:rPr lang="en-US" sz="2400" b="1" i="0" u="none">
                <a:solidFill>
                  <a:schemeClr val="dk1"/>
                </a:solidFill>
                <a:latin typeface="Calibri"/>
                <a:ea typeface="Calibri"/>
                <a:cs typeface="Calibri"/>
                <a:sym typeface="Calibri"/>
              </a:rPr>
              <a:t>Composé</a:t>
            </a:r>
            <a:r>
              <a:rPr lang="en-US" sz="2400" b="0" i="0" u="none">
                <a:solidFill>
                  <a:schemeClr val="dk1"/>
                </a:solidFill>
                <a:latin typeface="Calibri"/>
                <a:ea typeface="Calibri"/>
                <a:cs typeface="Calibri"/>
                <a:sym typeface="Calibri"/>
              </a:rPr>
              <a:t> d’un « noyau » avec les </a:t>
            </a:r>
            <a:r>
              <a:rPr lang="en-US" sz="2400" b="0" i="0" u="sng">
                <a:solidFill>
                  <a:schemeClr val="dk1"/>
                </a:solidFill>
                <a:latin typeface="Calibri"/>
                <a:ea typeface="Calibri"/>
                <a:cs typeface="Calibri"/>
                <a:sym typeface="Calibri"/>
              </a:rPr>
              <a:t>fonctionnalités de base</a:t>
            </a:r>
            <a:r>
              <a:rPr lang="en-US" sz="2400" b="0" i="0" u="none">
                <a:solidFill>
                  <a:schemeClr val="dk1"/>
                </a:solidFill>
                <a:latin typeface="Calibri"/>
                <a:ea typeface="Calibri"/>
                <a:cs typeface="Calibri"/>
                <a:sym typeface="Calibri"/>
              </a:rPr>
              <a:t> (pages, gestion des utilisateurs, etc.) sur lequel se greffent </a:t>
            </a:r>
            <a:r>
              <a:rPr lang="en-US" sz="2400" b="1" i="1" u="none">
                <a:solidFill>
                  <a:schemeClr val="dk1"/>
                </a:solidFill>
                <a:latin typeface="Calibri"/>
                <a:ea typeface="Calibri"/>
                <a:cs typeface="Calibri"/>
                <a:sym typeface="Calibri"/>
              </a:rPr>
              <a:t>des modules</a:t>
            </a:r>
            <a:r>
              <a:rPr lang="en-US" sz="2400" b="0" i="0" u="none">
                <a:solidFill>
                  <a:schemeClr val="dk1"/>
                </a:solidFill>
                <a:latin typeface="Calibri"/>
                <a:ea typeface="Calibri"/>
                <a:cs typeface="Calibri"/>
                <a:sym typeface="Calibri"/>
              </a:rPr>
              <a:t> (ou extensions) spécifiques comme par exemple un forum, une newsletter, un annuaire, un glossaire, des actualités…</a:t>
            </a:r>
            <a:endParaRPr/>
          </a:p>
          <a:p>
            <a:pPr marL="342900" marR="0" lvl="0" indent="-190500" algn="l" rtl="0">
              <a:spcBef>
                <a:spcPts val="480"/>
              </a:spcBef>
              <a:spcAft>
                <a:spcPts val="0"/>
              </a:spcAft>
              <a:buClr>
                <a:schemeClr val="dk1"/>
              </a:buClr>
              <a:buSzPts val="2400"/>
              <a:buFont typeface="Arial"/>
              <a:buNone/>
            </a:pPr>
            <a:endParaRPr sz="2400" b="0" i="0" u="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pic>
        <p:nvPicPr>
          <p:cNvPr id="174" name="Google Shape;174;p10"/>
          <p:cNvPicPr preferRelativeResize="0"/>
          <p:nvPr/>
        </p:nvPicPr>
        <p:blipFill rotWithShape="1">
          <a:blip r:embed="rId3">
            <a:alphaModFix/>
          </a:blip>
          <a:srcRect/>
          <a:stretch/>
        </p:blipFill>
        <p:spPr>
          <a:xfrm>
            <a:off x="-160337" y="0"/>
            <a:ext cx="9328150" cy="7056437"/>
          </a:xfrm>
          <a:prstGeom prst="rect">
            <a:avLst/>
          </a:prstGeom>
          <a:noFill/>
          <a:ln>
            <a:noFill/>
          </a:ln>
        </p:spPr>
      </p:pic>
      <p:pic>
        <p:nvPicPr>
          <p:cNvPr id="175" name="Google Shape;175;p10" descr="D:\esprit 2014\ESPRIT 2014\charte essprit 2014\logo-esprit.png"/>
          <p:cNvPicPr preferRelativeResize="0"/>
          <p:nvPr/>
        </p:nvPicPr>
        <p:blipFill rotWithShape="1">
          <a:blip r:embed="rId4">
            <a:alphaModFix/>
          </a:blip>
          <a:srcRect/>
          <a:stretch/>
        </p:blipFill>
        <p:spPr>
          <a:xfrm>
            <a:off x="184150" y="6237287"/>
            <a:ext cx="1143000" cy="431800"/>
          </a:xfrm>
          <a:prstGeom prst="rect">
            <a:avLst/>
          </a:prstGeom>
          <a:noFill/>
          <a:ln>
            <a:noFill/>
          </a:ln>
        </p:spPr>
      </p:pic>
      <p:sp>
        <p:nvSpPr>
          <p:cNvPr id="176" name="Google Shape;176;p10"/>
          <p:cNvSpPr txBox="1"/>
          <p:nvPr/>
        </p:nvSpPr>
        <p:spPr>
          <a:xfrm>
            <a:off x="-1331912" y="-184150"/>
            <a:ext cx="7886700" cy="13255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77" name="Google Shape;177;p10"/>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7</a:t>
            </a:fld>
            <a:endParaRPr/>
          </a:p>
        </p:txBody>
      </p:sp>
      <p:pic>
        <p:nvPicPr>
          <p:cNvPr id="178" name="Google Shape;178;p10"/>
          <p:cNvPicPr preferRelativeResize="0"/>
          <p:nvPr/>
        </p:nvPicPr>
        <p:blipFill rotWithShape="1">
          <a:blip r:embed="rId5">
            <a:alphaModFix/>
          </a:blip>
          <a:srcRect/>
          <a:stretch/>
        </p:blipFill>
        <p:spPr>
          <a:xfrm>
            <a:off x="858837" y="2073275"/>
            <a:ext cx="7145337" cy="3998912"/>
          </a:xfrm>
          <a:prstGeom prst="rect">
            <a:avLst/>
          </a:prstGeom>
          <a:noFill/>
          <a:ln>
            <a:noFill/>
          </a:ln>
        </p:spPr>
      </p:pic>
      <p:pic>
        <p:nvPicPr>
          <p:cNvPr id="179" name="Google Shape;179;p10" descr="D:\esprit 2014\ESPRIT 2014\charte essprit 2014\render\support final\triangle.png"/>
          <p:cNvPicPr preferRelativeResize="0"/>
          <p:nvPr/>
        </p:nvPicPr>
        <p:blipFill rotWithShape="1">
          <a:blip r:embed="rId6">
            <a:alphaModFix/>
          </a:blip>
          <a:srcRect/>
          <a:stretch/>
        </p:blipFill>
        <p:spPr>
          <a:xfrm>
            <a:off x="7143750" y="0"/>
            <a:ext cx="2000250" cy="1376362"/>
          </a:xfrm>
          <a:prstGeom prst="rect">
            <a:avLst/>
          </a:prstGeom>
          <a:noFill/>
          <a:ln>
            <a:noFill/>
          </a:ln>
        </p:spPr>
      </p:pic>
      <p:sp>
        <p:nvSpPr>
          <p:cNvPr id="180" name="Google Shape;180;p10"/>
          <p:cNvSpPr txBox="1"/>
          <p:nvPr/>
        </p:nvSpPr>
        <p:spPr>
          <a:xfrm>
            <a:off x="457200" y="115887"/>
            <a:ext cx="8229600" cy="1143000"/>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C’est quoi un CMS ?</a:t>
            </a:r>
            <a:endParaRPr/>
          </a:p>
        </p:txBody>
      </p:sp>
      <p:sp>
        <p:nvSpPr>
          <p:cNvPr id="181" name="Google Shape;181;p10"/>
          <p:cNvSpPr txBox="1"/>
          <p:nvPr/>
        </p:nvSpPr>
        <p:spPr>
          <a:xfrm>
            <a:off x="1428750" y="1657350"/>
            <a:ext cx="6451600" cy="8001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800"/>
              <a:buFont typeface="Arial"/>
              <a:buNone/>
            </a:pPr>
            <a:endParaRPr sz="2800" b="1"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2800" b="1" i="0" u="none">
              <a:solidFill>
                <a:schemeClr val="dk1"/>
              </a:solidFill>
              <a:latin typeface="Calibri"/>
              <a:ea typeface="Calibri"/>
              <a:cs typeface="Calibri"/>
              <a:sym typeface="Calibri"/>
            </a:endParaRPr>
          </a:p>
        </p:txBody>
      </p:sp>
      <p:pic>
        <p:nvPicPr>
          <p:cNvPr id="182" name="Google Shape;182;p10" descr="C:\Users\rym\Desktop\ESPRIT\Présentation_Mars_14\cms.png"/>
          <p:cNvPicPr preferRelativeResize="0"/>
          <p:nvPr/>
        </p:nvPicPr>
        <p:blipFill rotWithShape="1">
          <a:blip r:embed="rId7">
            <a:alphaModFix/>
          </a:blip>
          <a:srcRect/>
          <a:stretch/>
        </p:blipFill>
        <p:spPr>
          <a:xfrm>
            <a:off x="285750" y="2349500"/>
            <a:ext cx="8489950" cy="2738437"/>
          </a:xfrm>
          <a:prstGeom prst="rect">
            <a:avLst/>
          </a:prstGeom>
          <a:noFill/>
          <a:ln>
            <a:noFill/>
          </a:ln>
        </p:spPr>
      </p:pic>
      <p:sp>
        <p:nvSpPr>
          <p:cNvPr id="183" name="Google Shape;183;p10"/>
          <p:cNvSpPr txBox="1"/>
          <p:nvPr/>
        </p:nvSpPr>
        <p:spPr>
          <a:xfrm>
            <a:off x="428625" y="1236662"/>
            <a:ext cx="6451600" cy="9540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Calibri"/>
              <a:buNone/>
            </a:pPr>
            <a:r>
              <a:rPr lang="en-US" sz="2800" b="1" i="0" u="none">
                <a:solidFill>
                  <a:srgbClr val="000000"/>
                </a:solidFill>
                <a:latin typeface="Calibri"/>
                <a:ea typeface="Calibri"/>
                <a:cs typeface="Calibri"/>
                <a:sym typeface="Calibri"/>
              </a:rPr>
              <a:t>CMS PHP </a:t>
            </a:r>
            <a:endParaRPr/>
          </a:p>
          <a:p>
            <a:pPr marL="0" marR="0" lvl="0" indent="0" algn="l" rtl="0">
              <a:lnSpc>
                <a:spcPct val="100000"/>
              </a:lnSpc>
              <a:spcBef>
                <a:spcPts val="0"/>
              </a:spcBef>
              <a:spcAft>
                <a:spcPts val="0"/>
              </a:spcAft>
              <a:buNone/>
            </a:pPr>
            <a:endParaRPr sz="2800" b="1" i="0" u="none">
              <a:solidFill>
                <a:srgbClr val="000000"/>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pic>
        <p:nvPicPr>
          <p:cNvPr id="189" name="Google Shape;189;p11"/>
          <p:cNvPicPr preferRelativeResize="0"/>
          <p:nvPr/>
        </p:nvPicPr>
        <p:blipFill rotWithShape="1">
          <a:blip r:embed="rId3">
            <a:alphaModFix/>
          </a:blip>
          <a:srcRect/>
          <a:stretch/>
        </p:blipFill>
        <p:spPr>
          <a:xfrm>
            <a:off x="-160337" y="0"/>
            <a:ext cx="9328150" cy="7056437"/>
          </a:xfrm>
          <a:prstGeom prst="rect">
            <a:avLst/>
          </a:prstGeom>
          <a:noFill/>
          <a:ln>
            <a:noFill/>
          </a:ln>
        </p:spPr>
      </p:pic>
      <p:pic>
        <p:nvPicPr>
          <p:cNvPr id="190" name="Google Shape;190;p11" descr="D:\esprit 2014\ESPRIT 2014\charte essprit 2014\logo-esprit.png"/>
          <p:cNvPicPr preferRelativeResize="0"/>
          <p:nvPr/>
        </p:nvPicPr>
        <p:blipFill rotWithShape="1">
          <a:blip r:embed="rId4">
            <a:alphaModFix/>
          </a:blip>
          <a:srcRect/>
          <a:stretch/>
        </p:blipFill>
        <p:spPr>
          <a:xfrm>
            <a:off x="184150" y="6237287"/>
            <a:ext cx="1143000" cy="431800"/>
          </a:xfrm>
          <a:prstGeom prst="rect">
            <a:avLst/>
          </a:prstGeom>
          <a:noFill/>
          <a:ln>
            <a:noFill/>
          </a:ln>
        </p:spPr>
      </p:pic>
      <p:sp>
        <p:nvSpPr>
          <p:cNvPr id="191" name="Google Shape;191;p11"/>
          <p:cNvSpPr txBox="1"/>
          <p:nvPr/>
        </p:nvSpPr>
        <p:spPr>
          <a:xfrm>
            <a:off x="-1331912" y="-184150"/>
            <a:ext cx="7886700" cy="13255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92" name="Google Shape;192;p11"/>
          <p:cNvSpPr txBox="1"/>
          <p:nvPr/>
        </p:nvSpPr>
        <p:spPr>
          <a:xfrm>
            <a:off x="8305800" y="6356350"/>
            <a:ext cx="3810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8</a:t>
            </a:fld>
            <a:endParaRPr/>
          </a:p>
        </p:txBody>
      </p:sp>
      <p:pic>
        <p:nvPicPr>
          <p:cNvPr id="193" name="Google Shape;193;p11"/>
          <p:cNvPicPr preferRelativeResize="0"/>
          <p:nvPr/>
        </p:nvPicPr>
        <p:blipFill rotWithShape="1">
          <a:blip r:embed="rId5">
            <a:alphaModFix/>
          </a:blip>
          <a:srcRect/>
          <a:stretch/>
        </p:blipFill>
        <p:spPr>
          <a:xfrm>
            <a:off x="858837" y="2073275"/>
            <a:ext cx="7145337" cy="3998912"/>
          </a:xfrm>
          <a:prstGeom prst="rect">
            <a:avLst/>
          </a:prstGeom>
          <a:noFill/>
          <a:ln>
            <a:noFill/>
          </a:ln>
        </p:spPr>
      </p:pic>
      <p:pic>
        <p:nvPicPr>
          <p:cNvPr id="194" name="Google Shape;194;p11" descr="D:\esprit 2014\ESPRIT 2014\charte essprit 2014\render\support final\triangle.png"/>
          <p:cNvPicPr preferRelativeResize="0"/>
          <p:nvPr/>
        </p:nvPicPr>
        <p:blipFill rotWithShape="1">
          <a:blip r:embed="rId6">
            <a:alphaModFix/>
          </a:blip>
          <a:srcRect/>
          <a:stretch/>
        </p:blipFill>
        <p:spPr>
          <a:xfrm>
            <a:off x="7143750" y="0"/>
            <a:ext cx="2000250" cy="1376362"/>
          </a:xfrm>
          <a:prstGeom prst="rect">
            <a:avLst/>
          </a:prstGeom>
          <a:noFill/>
          <a:ln>
            <a:noFill/>
          </a:ln>
        </p:spPr>
      </p:pic>
      <p:sp>
        <p:nvSpPr>
          <p:cNvPr id="195" name="Google Shape;195;p11"/>
          <p:cNvSpPr txBox="1"/>
          <p:nvPr/>
        </p:nvSpPr>
        <p:spPr>
          <a:xfrm>
            <a:off x="457200" y="115887"/>
            <a:ext cx="8229600" cy="1143000"/>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CMS et Framework</a:t>
            </a:r>
            <a:endParaRPr/>
          </a:p>
        </p:txBody>
      </p:sp>
      <p:sp>
        <p:nvSpPr>
          <p:cNvPr id="196" name="Google Shape;196;p11"/>
          <p:cNvSpPr txBox="1"/>
          <p:nvPr/>
        </p:nvSpPr>
        <p:spPr>
          <a:xfrm>
            <a:off x="184150" y="1585912"/>
            <a:ext cx="7359650" cy="2738437"/>
          </a:xfrm>
          <a:prstGeom prst="rect">
            <a:avLst/>
          </a:prstGeom>
          <a:noFill/>
          <a:ln>
            <a:noFill/>
          </a:ln>
        </p:spPr>
        <p:txBody>
          <a:bodyPr spcFirstLastPara="1" wrap="square" lIns="91425" tIns="45700" rIns="91425" bIns="45700" anchor="t" anchorCtr="0">
            <a:spAutoFit/>
          </a:bodyPr>
          <a:lstStyle/>
          <a:p>
            <a:pPr marL="0" marR="0" lvl="0" indent="-133350" algn="l" rtl="0">
              <a:lnSpc>
                <a:spcPct val="100000"/>
              </a:lnSpc>
              <a:spcBef>
                <a:spcPts val="0"/>
              </a:spcBef>
              <a:spcAft>
                <a:spcPts val="0"/>
              </a:spcAft>
              <a:buClr>
                <a:schemeClr val="dk1"/>
              </a:buClr>
              <a:buSzPts val="2100"/>
              <a:buFont typeface="Noto Sans Symbols"/>
              <a:buChar char="⮚"/>
            </a:pPr>
            <a:r>
              <a:rPr lang="en-US" sz="2100" b="1" i="0" u="none">
                <a:solidFill>
                  <a:schemeClr val="dk1"/>
                </a:solidFill>
                <a:latin typeface="Calibri"/>
                <a:ea typeface="Calibri"/>
                <a:cs typeface="Calibri"/>
                <a:sym typeface="Calibri"/>
              </a:rPr>
              <a:t>Le choix entre un CMS et un Framework dépend du</a:t>
            </a:r>
            <a:endParaRPr sz="2100" b="1"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100"/>
              <a:buFont typeface="Arial"/>
              <a:buNone/>
            </a:pPr>
            <a:endParaRPr sz="2100" b="0" i="0" u="none">
              <a:solidFill>
                <a:schemeClr val="dk1"/>
              </a:solidFill>
              <a:latin typeface="Calibri"/>
              <a:ea typeface="Calibri"/>
              <a:cs typeface="Calibri"/>
              <a:sym typeface="Calibri"/>
            </a:endParaRPr>
          </a:p>
          <a:p>
            <a:pPr marL="0" marR="0" lvl="0" indent="-133350" algn="l" rtl="0">
              <a:lnSpc>
                <a:spcPct val="100000"/>
              </a:lnSpc>
              <a:spcBef>
                <a:spcPts val="0"/>
              </a:spcBef>
              <a:spcAft>
                <a:spcPts val="0"/>
              </a:spcAft>
              <a:buClr>
                <a:schemeClr val="dk1"/>
              </a:buClr>
              <a:buSzPts val="2100"/>
              <a:buFont typeface="Noto Sans Symbols"/>
              <a:buChar char="▪"/>
            </a:pPr>
            <a:r>
              <a:rPr lang="en-US" sz="2100" b="0" i="0" u="none">
                <a:solidFill>
                  <a:schemeClr val="dk1"/>
                </a:solidFill>
                <a:latin typeface="Calibri"/>
                <a:ea typeface="Calibri"/>
                <a:cs typeface="Calibri"/>
                <a:sym typeface="Calibri"/>
              </a:rPr>
              <a:t>Besoin du développeur</a:t>
            </a:r>
            <a:endParaRPr/>
          </a:p>
          <a:p>
            <a:pPr marL="0" marR="0" lvl="0" indent="0" algn="l" rtl="0">
              <a:lnSpc>
                <a:spcPct val="100000"/>
              </a:lnSpc>
              <a:spcBef>
                <a:spcPts val="0"/>
              </a:spcBef>
              <a:spcAft>
                <a:spcPts val="0"/>
              </a:spcAft>
              <a:buClr>
                <a:schemeClr val="dk1"/>
              </a:buClr>
              <a:buSzPts val="2400"/>
              <a:buFont typeface="Noto Sans Symbols"/>
              <a:buNone/>
            </a:pPr>
            <a:endParaRPr sz="24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Arial"/>
              <a:buNone/>
            </a:pPr>
            <a:endParaRPr sz="24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Arial"/>
              <a:buNone/>
            </a:pPr>
            <a:endParaRPr sz="2000" b="1"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2000" b="1" i="0" u="none">
              <a:solidFill>
                <a:schemeClr val="dk1"/>
              </a:solidFill>
              <a:latin typeface="Calibri"/>
              <a:ea typeface="Calibri"/>
              <a:cs typeface="Calibri"/>
              <a:sym typeface="Calibri"/>
            </a:endParaRPr>
          </a:p>
        </p:txBody>
      </p:sp>
      <p:sp>
        <p:nvSpPr>
          <p:cNvPr id="197" name="Google Shape;197;p11"/>
          <p:cNvSpPr txBox="1"/>
          <p:nvPr/>
        </p:nvSpPr>
        <p:spPr>
          <a:xfrm>
            <a:off x="211137" y="3309937"/>
            <a:ext cx="4040187" cy="63976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CMS</a:t>
            </a:r>
            <a:endParaRPr/>
          </a:p>
        </p:txBody>
      </p:sp>
      <p:sp>
        <p:nvSpPr>
          <p:cNvPr id="198" name="Google Shape;198;p11"/>
          <p:cNvSpPr txBox="1"/>
          <p:nvPr/>
        </p:nvSpPr>
        <p:spPr>
          <a:xfrm>
            <a:off x="4551362" y="3265487"/>
            <a:ext cx="4041775" cy="63976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Framework</a:t>
            </a:r>
            <a:endParaRPr/>
          </a:p>
        </p:txBody>
      </p:sp>
      <p:cxnSp>
        <p:nvCxnSpPr>
          <p:cNvPr id="199" name="Google Shape;199;p11"/>
          <p:cNvCxnSpPr/>
          <p:nvPr/>
        </p:nvCxnSpPr>
        <p:spPr>
          <a:xfrm>
            <a:off x="4464050" y="3744912"/>
            <a:ext cx="14287" cy="2492375"/>
          </a:xfrm>
          <a:prstGeom prst="straightConnector1">
            <a:avLst/>
          </a:prstGeom>
          <a:noFill/>
          <a:ln w="28575" cap="flat" cmpd="sng">
            <a:solidFill>
              <a:schemeClr val="dk1"/>
            </a:solidFill>
            <a:prstDash val="solid"/>
            <a:miter lim="800000"/>
            <a:headEnd type="none" w="med" len="med"/>
            <a:tailEnd type="none" w="med" len="med"/>
          </a:ln>
        </p:spPr>
      </p:cxnSp>
      <p:sp>
        <p:nvSpPr>
          <p:cNvPr id="200" name="Google Shape;200;p11"/>
          <p:cNvSpPr txBox="1"/>
          <p:nvPr/>
        </p:nvSpPr>
        <p:spPr>
          <a:xfrm>
            <a:off x="363537" y="3905250"/>
            <a:ext cx="3449637" cy="24161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100" b="0" i="0" u="none">
                <a:solidFill>
                  <a:schemeClr val="dk1"/>
                </a:solidFill>
                <a:latin typeface="Calibri"/>
                <a:ea typeface="Calibri"/>
                <a:cs typeface="Calibri"/>
                <a:sym typeface="Calibri"/>
              </a:rPr>
              <a:t>Fonctionnalités standards:</a:t>
            </a:r>
            <a:endParaRPr/>
          </a:p>
          <a:p>
            <a:pPr marL="457200" marR="0" lvl="0" indent="-361950" algn="l" rtl="0">
              <a:lnSpc>
                <a:spcPct val="100000"/>
              </a:lnSpc>
              <a:spcBef>
                <a:spcPts val="0"/>
              </a:spcBef>
              <a:spcAft>
                <a:spcPts val="0"/>
              </a:spcAft>
              <a:buClr>
                <a:schemeClr val="dk1"/>
              </a:buClr>
              <a:buSzPts val="2100"/>
              <a:buFont typeface="Calibri"/>
              <a:buChar char="●"/>
            </a:pPr>
            <a:r>
              <a:rPr lang="en-US" sz="2100" b="0" i="0" u="none">
                <a:solidFill>
                  <a:schemeClr val="dk1"/>
                </a:solidFill>
                <a:latin typeface="Calibri"/>
                <a:ea typeface="Calibri"/>
                <a:cs typeface="Calibri"/>
                <a:sym typeface="Calibri"/>
              </a:rPr>
              <a:t>Gestion de panier</a:t>
            </a:r>
            <a:endParaRPr/>
          </a:p>
          <a:p>
            <a:pPr marL="457200" marR="0" lvl="0" indent="-361950" algn="l" rtl="0">
              <a:lnSpc>
                <a:spcPct val="100000"/>
              </a:lnSpc>
              <a:spcBef>
                <a:spcPts val="0"/>
              </a:spcBef>
              <a:spcAft>
                <a:spcPts val="0"/>
              </a:spcAft>
              <a:buClr>
                <a:schemeClr val="dk1"/>
              </a:buClr>
              <a:buSzPts val="2100"/>
              <a:buFont typeface="Calibri"/>
              <a:buChar char="●"/>
            </a:pPr>
            <a:r>
              <a:rPr lang="en-US" sz="2100" b="0" i="0" u="none">
                <a:solidFill>
                  <a:schemeClr val="dk1"/>
                </a:solidFill>
                <a:latin typeface="Calibri"/>
                <a:ea typeface="Calibri"/>
                <a:cs typeface="Calibri"/>
                <a:sym typeface="Calibri"/>
              </a:rPr>
              <a:t>Gestion du back office</a:t>
            </a:r>
            <a:endParaRPr/>
          </a:p>
          <a:p>
            <a:pPr marL="342900" marR="0" lvl="0" indent="-342900" algn="l" rtl="0">
              <a:lnSpc>
                <a:spcPct val="100000"/>
              </a:lnSpc>
              <a:spcBef>
                <a:spcPts val="0"/>
              </a:spcBef>
              <a:spcAft>
                <a:spcPts val="0"/>
              </a:spcAft>
              <a:buClr>
                <a:schemeClr val="dk1"/>
              </a:buClr>
              <a:buSzPts val="2400"/>
              <a:buFont typeface="Arial"/>
              <a:buNone/>
            </a:pPr>
            <a:endParaRPr sz="2400" b="0" i="0" u="none">
              <a:solidFill>
                <a:schemeClr val="dk1"/>
              </a:solidFill>
              <a:latin typeface="Calibri"/>
              <a:ea typeface="Calibri"/>
              <a:cs typeface="Calibri"/>
              <a:sym typeface="Calibri"/>
            </a:endParaRPr>
          </a:p>
          <a:p>
            <a:pPr marL="342900" marR="0" lvl="0" indent="-342900" algn="l" rtl="0">
              <a:lnSpc>
                <a:spcPct val="100000"/>
              </a:lnSpc>
              <a:spcBef>
                <a:spcPts val="0"/>
              </a:spcBef>
              <a:spcAft>
                <a:spcPts val="0"/>
              </a:spcAft>
              <a:buClr>
                <a:schemeClr val="dk1"/>
              </a:buClr>
              <a:buSzPts val="2400"/>
              <a:buFont typeface="Arial"/>
              <a:buNone/>
            </a:pPr>
            <a:endParaRPr sz="2400" b="0" i="0" u="none">
              <a:solidFill>
                <a:schemeClr val="dk1"/>
              </a:solidFill>
              <a:latin typeface="Calibri"/>
              <a:ea typeface="Calibri"/>
              <a:cs typeface="Calibri"/>
              <a:sym typeface="Calibri"/>
            </a:endParaRPr>
          </a:p>
          <a:p>
            <a:pPr marL="342900" marR="0" lvl="0" indent="-342900" algn="l" rtl="0">
              <a:lnSpc>
                <a:spcPct val="100000"/>
              </a:lnSpc>
              <a:spcBef>
                <a:spcPts val="0"/>
              </a:spcBef>
              <a:spcAft>
                <a:spcPts val="0"/>
              </a:spcAft>
              <a:buClr>
                <a:schemeClr val="dk1"/>
              </a:buClr>
              <a:buSzPts val="2000"/>
              <a:buFont typeface="Arial"/>
              <a:buNone/>
            </a:pPr>
            <a:endParaRPr sz="2000" b="1"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2000" b="1" i="0" u="none">
              <a:solidFill>
                <a:schemeClr val="dk1"/>
              </a:solidFill>
              <a:latin typeface="Calibri"/>
              <a:ea typeface="Calibri"/>
              <a:cs typeface="Calibri"/>
              <a:sym typeface="Calibri"/>
            </a:endParaRPr>
          </a:p>
        </p:txBody>
      </p:sp>
      <p:sp>
        <p:nvSpPr>
          <p:cNvPr id="201" name="Google Shape;201;p11"/>
          <p:cNvSpPr txBox="1"/>
          <p:nvPr/>
        </p:nvSpPr>
        <p:spPr>
          <a:xfrm>
            <a:off x="4740249" y="3744900"/>
            <a:ext cx="4316700" cy="3708300"/>
          </a:xfrm>
          <a:prstGeom prst="rect">
            <a:avLst/>
          </a:prstGeom>
          <a:noFill/>
          <a:ln>
            <a:noFill/>
          </a:ln>
        </p:spPr>
        <p:txBody>
          <a:bodyPr spcFirstLastPara="1" wrap="square" lIns="91425" tIns="45700" rIns="91425" bIns="45700" anchor="t" anchorCtr="0">
            <a:spAutoFit/>
          </a:bodyPr>
          <a:lstStyle/>
          <a:p>
            <a:pPr marL="457200" marR="0" lvl="0" indent="-361950" algn="l" rtl="0">
              <a:lnSpc>
                <a:spcPct val="100000"/>
              </a:lnSpc>
              <a:spcBef>
                <a:spcPts val="0"/>
              </a:spcBef>
              <a:spcAft>
                <a:spcPts val="0"/>
              </a:spcAft>
              <a:buClr>
                <a:schemeClr val="dk1"/>
              </a:buClr>
              <a:buSzPts val="2100"/>
              <a:buFont typeface="Calibri"/>
              <a:buChar char="●"/>
            </a:pPr>
            <a:r>
              <a:rPr lang="en-US" sz="2100" b="0" i="0" u="none">
                <a:solidFill>
                  <a:schemeClr val="dk1"/>
                </a:solidFill>
                <a:latin typeface="Calibri"/>
                <a:ea typeface="Calibri"/>
                <a:cs typeface="Calibri"/>
                <a:sym typeface="Calibri"/>
              </a:rPr>
              <a:t>Fonctionnalités sur mesure</a:t>
            </a:r>
            <a:endParaRPr sz="2100" b="0" i="0" u="none">
              <a:solidFill>
                <a:schemeClr val="dk1"/>
              </a:solidFill>
              <a:latin typeface="Calibri"/>
              <a:ea typeface="Calibri"/>
              <a:cs typeface="Calibri"/>
              <a:sym typeface="Calibri"/>
            </a:endParaRPr>
          </a:p>
          <a:p>
            <a:pPr marL="457200" marR="0" lvl="0" indent="-361950" algn="l" rtl="0">
              <a:lnSpc>
                <a:spcPct val="100000"/>
              </a:lnSpc>
              <a:spcBef>
                <a:spcPts val="0"/>
              </a:spcBef>
              <a:spcAft>
                <a:spcPts val="0"/>
              </a:spcAft>
              <a:buClr>
                <a:schemeClr val="dk1"/>
              </a:buClr>
              <a:buSzPts val="2100"/>
              <a:buFont typeface="Calibri"/>
              <a:buChar char="●"/>
            </a:pPr>
            <a:r>
              <a:rPr lang="en-US" sz="2100" b="0" i="0" u="none">
                <a:solidFill>
                  <a:schemeClr val="dk1"/>
                </a:solidFill>
                <a:latin typeface="Calibri"/>
                <a:ea typeface="Calibri"/>
                <a:cs typeface="Calibri"/>
                <a:sym typeface="Calibri"/>
              </a:rPr>
              <a:t>Pas d’architecture globale du site Web</a:t>
            </a:r>
            <a:endParaRPr sz="2100" b="0" i="0" u="none">
              <a:solidFill>
                <a:schemeClr val="dk1"/>
              </a:solidFill>
              <a:latin typeface="Calibri"/>
              <a:ea typeface="Calibri"/>
              <a:cs typeface="Calibri"/>
              <a:sym typeface="Calibri"/>
            </a:endParaRPr>
          </a:p>
          <a:p>
            <a:pPr marL="457200" marR="0" lvl="0" indent="-361950" algn="l" rtl="0">
              <a:lnSpc>
                <a:spcPct val="100000"/>
              </a:lnSpc>
              <a:spcBef>
                <a:spcPts val="0"/>
              </a:spcBef>
              <a:spcAft>
                <a:spcPts val="0"/>
              </a:spcAft>
              <a:buClr>
                <a:schemeClr val="dk1"/>
              </a:buClr>
              <a:buSzPts val="2100"/>
              <a:buFont typeface="Calibri"/>
              <a:buChar char="●"/>
            </a:pPr>
            <a:r>
              <a:rPr lang="en-US" sz="2100" b="0" i="0" u="none">
                <a:solidFill>
                  <a:schemeClr val="dk1"/>
                </a:solidFill>
                <a:latin typeface="Calibri"/>
                <a:ea typeface="Calibri"/>
                <a:cs typeface="Calibri"/>
                <a:sym typeface="Calibri"/>
              </a:rPr>
              <a:t>Pas de fonctionnalités standards</a:t>
            </a:r>
            <a:endParaRPr/>
          </a:p>
          <a:p>
            <a:pPr marL="457200" marR="0" lvl="0" indent="-361950" algn="l" rtl="0">
              <a:lnSpc>
                <a:spcPct val="100000"/>
              </a:lnSpc>
              <a:spcBef>
                <a:spcPts val="0"/>
              </a:spcBef>
              <a:spcAft>
                <a:spcPts val="0"/>
              </a:spcAft>
              <a:buClr>
                <a:schemeClr val="dk1"/>
              </a:buClr>
              <a:buSzPts val="2100"/>
              <a:buFont typeface="Calibri"/>
              <a:buChar char="●"/>
            </a:pPr>
            <a:r>
              <a:rPr lang="en-US" sz="2100" b="0" i="0" u="none">
                <a:solidFill>
                  <a:schemeClr val="dk1"/>
                </a:solidFill>
                <a:latin typeface="Calibri"/>
                <a:ea typeface="Calibri"/>
                <a:cs typeface="Calibri"/>
                <a:sym typeface="Calibri"/>
              </a:rPr>
              <a:t>Liberté de créer ses propres fonctionnalités</a:t>
            </a:r>
            <a:endParaRPr sz="2100" b="0" i="0" u="none">
              <a:solidFill>
                <a:schemeClr val="dk1"/>
              </a:solidFill>
              <a:latin typeface="Calibri"/>
              <a:ea typeface="Calibri"/>
              <a:cs typeface="Calibri"/>
              <a:sym typeface="Calibri"/>
            </a:endParaRPr>
          </a:p>
          <a:p>
            <a:pPr marL="342900" marR="0" lvl="0" indent="-342900" algn="l" rtl="0">
              <a:lnSpc>
                <a:spcPct val="100000"/>
              </a:lnSpc>
              <a:spcBef>
                <a:spcPts val="0"/>
              </a:spcBef>
              <a:spcAft>
                <a:spcPts val="0"/>
              </a:spcAft>
              <a:buClr>
                <a:schemeClr val="dk1"/>
              </a:buClr>
              <a:buSzPts val="2400"/>
              <a:buFont typeface="Arial"/>
              <a:buNone/>
            </a:pPr>
            <a:endParaRPr sz="2400" b="0" i="0" u="none">
              <a:solidFill>
                <a:schemeClr val="dk1"/>
              </a:solidFill>
              <a:latin typeface="Calibri"/>
              <a:ea typeface="Calibri"/>
              <a:cs typeface="Calibri"/>
              <a:sym typeface="Calibri"/>
            </a:endParaRPr>
          </a:p>
          <a:p>
            <a:pPr marL="342900" marR="0" lvl="0" indent="-342900" algn="l" rtl="0">
              <a:lnSpc>
                <a:spcPct val="100000"/>
              </a:lnSpc>
              <a:spcBef>
                <a:spcPts val="0"/>
              </a:spcBef>
              <a:spcAft>
                <a:spcPts val="0"/>
              </a:spcAft>
              <a:buClr>
                <a:schemeClr val="dk1"/>
              </a:buClr>
              <a:buSzPts val="2400"/>
              <a:buFont typeface="Arial"/>
              <a:buNone/>
            </a:pPr>
            <a:endParaRPr sz="2400" b="0" i="0" u="none">
              <a:solidFill>
                <a:schemeClr val="dk1"/>
              </a:solidFill>
              <a:latin typeface="Calibri"/>
              <a:ea typeface="Calibri"/>
              <a:cs typeface="Calibri"/>
              <a:sym typeface="Calibri"/>
            </a:endParaRPr>
          </a:p>
          <a:p>
            <a:pPr marL="342900" marR="0" lvl="0" indent="-342900" algn="l" rtl="0">
              <a:lnSpc>
                <a:spcPct val="100000"/>
              </a:lnSpc>
              <a:spcBef>
                <a:spcPts val="0"/>
              </a:spcBef>
              <a:spcAft>
                <a:spcPts val="0"/>
              </a:spcAft>
              <a:buClr>
                <a:schemeClr val="dk1"/>
              </a:buClr>
              <a:buSzPts val="2000"/>
              <a:buFont typeface="Arial"/>
              <a:buNone/>
            </a:pPr>
            <a:endParaRPr sz="2000" b="1"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2000" b="1" i="0" u="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pic>
        <p:nvPicPr>
          <p:cNvPr id="207" name="Google Shape;207;p15"/>
          <p:cNvPicPr preferRelativeResize="0"/>
          <p:nvPr/>
        </p:nvPicPr>
        <p:blipFill rotWithShape="1">
          <a:blip r:embed="rId3">
            <a:alphaModFix/>
          </a:blip>
          <a:srcRect/>
          <a:stretch/>
        </p:blipFill>
        <p:spPr>
          <a:xfrm>
            <a:off x="-160337" y="0"/>
            <a:ext cx="9328150" cy="7056437"/>
          </a:xfrm>
          <a:prstGeom prst="rect">
            <a:avLst/>
          </a:prstGeom>
          <a:noFill/>
          <a:ln>
            <a:noFill/>
          </a:ln>
        </p:spPr>
      </p:pic>
      <p:pic>
        <p:nvPicPr>
          <p:cNvPr id="208" name="Google Shape;208;p15" descr="D:\esprit 2014\ESPRIT 2014\charte essprit 2014\logo-esprit.png"/>
          <p:cNvPicPr preferRelativeResize="0"/>
          <p:nvPr/>
        </p:nvPicPr>
        <p:blipFill rotWithShape="1">
          <a:blip r:embed="rId4">
            <a:alphaModFix/>
          </a:blip>
          <a:srcRect/>
          <a:stretch/>
        </p:blipFill>
        <p:spPr>
          <a:xfrm>
            <a:off x="184150" y="6237287"/>
            <a:ext cx="1143000" cy="431800"/>
          </a:xfrm>
          <a:prstGeom prst="rect">
            <a:avLst/>
          </a:prstGeom>
          <a:noFill/>
          <a:ln>
            <a:noFill/>
          </a:ln>
        </p:spPr>
      </p:pic>
      <p:sp>
        <p:nvSpPr>
          <p:cNvPr id="209" name="Google Shape;209;p15"/>
          <p:cNvSpPr txBox="1"/>
          <p:nvPr/>
        </p:nvSpPr>
        <p:spPr>
          <a:xfrm>
            <a:off x="-1331912" y="-184150"/>
            <a:ext cx="7886700" cy="13255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10" name="Google Shape;210;p15"/>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9</a:t>
            </a:fld>
            <a:endParaRPr/>
          </a:p>
        </p:txBody>
      </p:sp>
      <p:pic>
        <p:nvPicPr>
          <p:cNvPr id="211" name="Google Shape;211;p15"/>
          <p:cNvPicPr preferRelativeResize="0"/>
          <p:nvPr/>
        </p:nvPicPr>
        <p:blipFill rotWithShape="1">
          <a:blip r:embed="rId5">
            <a:alphaModFix/>
          </a:blip>
          <a:srcRect/>
          <a:stretch/>
        </p:blipFill>
        <p:spPr>
          <a:xfrm>
            <a:off x="858837" y="2073275"/>
            <a:ext cx="7145337" cy="3998912"/>
          </a:xfrm>
          <a:prstGeom prst="rect">
            <a:avLst/>
          </a:prstGeom>
          <a:noFill/>
          <a:ln>
            <a:noFill/>
          </a:ln>
        </p:spPr>
      </p:pic>
      <p:pic>
        <p:nvPicPr>
          <p:cNvPr id="212" name="Google Shape;212;p15" descr="D:\esprit 2014\ESPRIT 2014\charte essprit 2014\render\support final\triangle.png"/>
          <p:cNvPicPr preferRelativeResize="0"/>
          <p:nvPr/>
        </p:nvPicPr>
        <p:blipFill rotWithShape="1">
          <a:blip r:embed="rId6">
            <a:alphaModFix/>
          </a:blip>
          <a:srcRect/>
          <a:stretch/>
        </p:blipFill>
        <p:spPr>
          <a:xfrm>
            <a:off x="7143750" y="0"/>
            <a:ext cx="2000250" cy="1376362"/>
          </a:xfrm>
          <a:prstGeom prst="rect">
            <a:avLst/>
          </a:prstGeom>
          <a:noFill/>
          <a:ln>
            <a:noFill/>
          </a:ln>
        </p:spPr>
      </p:pic>
      <p:sp>
        <p:nvSpPr>
          <p:cNvPr id="213" name="Google Shape;213;p15"/>
          <p:cNvSpPr txBox="1"/>
          <p:nvPr/>
        </p:nvSpPr>
        <p:spPr>
          <a:xfrm>
            <a:off x="457200" y="115887"/>
            <a:ext cx="8229600" cy="1143000"/>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Pourquoi utiliser un Framewok?</a:t>
            </a:r>
            <a:endParaRPr/>
          </a:p>
        </p:txBody>
      </p:sp>
      <p:sp>
        <p:nvSpPr>
          <p:cNvPr id="214" name="Google Shape;214;p15"/>
          <p:cNvSpPr txBox="1">
            <a:spLocks noGrp="1"/>
          </p:cNvSpPr>
          <p:nvPr>
            <p:ph type="body" idx="1"/>
          </p:nvPr>
        </p:nvSpPr>
        <p:spPr>
          <a:xfrm>
            <a:off x="200025" y="1571625"/>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100"/>
              <a:buFont typeface="Noto Sans Symbols"/>
              <a:buChar char="⮚"/>
            </a:pPr>
            <a:r>
              <a:rPr lang="en-US" sz="2100" b="1" i="0" u="none">
                <a:solidFill>
                  <a:schemeClr val="dk1"/>
                </a:solidFill>
                <a:latin typeface="Calibri"/>
                <a:ea typeface="Calibri"/>
                <a:cs typeface="Calibri"/>
                <a:sym typeface="Calibri"/>
              </a:rPr>
              <a:t>Portabilité</a:t>
            </a:r>
            <a:r>
              <a:rPr lang="en-US" sz="2100" b="0" i="0" u="none">
                <a:solidFill>
                  <a:schemeClr val="dk1"/>
                </a:solidFill>
                <a:latin typeface="Calibri"/>
                <a:ea typeface="Calibri"/>
                <a:cs typeface="Calibri"/>
                <a:sym typeface="Calibri"/>
              </a:rPr>
              <a:t> : L’abstraction de la base de données et du cache permet à </a:t>
            </a:r>
            <a:r>
              <a:rPr lang="en-US" sz="2100" b="1" i="0" u="none">
                <a:solidFill>
                  <a:schemeClr val="dk1"/>
                </a:solidFill>
                <a:latin typeface="Calibri"/>
                <a:ea typeface="Calibri"/>
                <a:cs typeface="Calibri"/>
                <a:sym typeface="Calibri"/>
              </a:rPr>
              <a:t>votre application d’être utilisée sur de nombreuses configurations de serveurs différents</a:t>
            </a:r>
            <a:endParaRPr/>
          </a:p>
          <a:p>
            <a:pPr marL="342900" marR="0" lvl="0" indent="-342900" algn="l" rtl="0">
              <a:lnSpc>
                <a:spcPct val="100000"/>
              </a:lnSpc>
              <a:spcBef>
                <a:spcPts val="420"/>
              </a:spcBef>
              <a:spcAft>
                <a:spcPts val="0"/>
              </a:spcAft>
              <a:buClr>
                <a:schemeClr val="dk1"/>
              </a:buClr>
              <a:buSzPts val="2100"/>
              <a:buFont typeface="Arial"/>
              <a:buNone/>
            </a:pPr>
            <a:endParaRPr sz="2100" b="1" i="0" u="none">
              <a:solidFill>
                <a:schemeClr val="dk1"/>
              </a:solidFill>
              <a:latin typeface="Calibri"/>
              <a:ea typeface="Calibri"/>
              <a:cs typeface="Calibri"/>
              <a:sym typeface="Calibri"/>
            </a:endParaRPr>
          </a:p>
          <a:p>
            <a:pPr marL="342900" marR="0" lvl="0" indent="-342900" algn="l" rtl="0">
              <a:lnSpc>
                <a:spcPct val="100000"/>
              </a:lnSpc>
              <a:spcBef>
                <a:spcPts val="420"/>
              </a:spcBef>
              <a:spcAft>
                <a:spcPts val="0"/>
              </a:spcAft>
              <a:buClr>
                <a:schemeClr val="dk1"/>
              </a:buClr>
              <a:buSzPts val="2100"/>
              <a:buFont typeface="Noto Sans Symbols"/>
              <a:buChar char="⮚"/>
            </a:pPr>
            <a:r>
              <a:rPr lang="en-US" sz="2100" b="1" i="0" u="none">
                <a:solidFill>
                  <a:schemeClr val="dk1"/>
                </a:solidFill>
                <a:latin typeface="Calibri"/>
                <a:ea typeface="Calibri"/>
                <a:cs typeface="Calibri"/>
                <a:sym typeface="Calibri"/>
              </a:rPr>
              <a:t>Temps de développement plus court</a:t>
            </a:r>
            <a:r>
              <a:rPr lang="en-US" sz="2100" b="0" i="0" u="none">
                <a:solidFill>
                  <a:schemeClr val="dk1"/>
                </a:solidFill>
                <a:latin typeface="Calibri"/>
                <a:ea typeface="Calibri"/>
                <a:cs typeface="Calibri"/>
                <a:sym typeface="Calibri"/>
              </a:rPr>
              <a:t> : Puisque vous n’êtes pas obligé de réécrire le code sur la gestion des utilisateurs, et même de l’authentification, de l’accès à la base de données et aux formulaires, </a:t>
            </a:r>
            <a:r>
              <a:rPr lang="en-US" sz="2100" b="1" i="0" u="none">
                <a:solidFill>
                  <a:schemeClr val="dk1"/>
                </a:solidFill>
                <a:latin typeface="Calibri"/>
                <a:ea typeface="Calibri"/>
                <a:cs typeface="Calibri"/>
                <a:sym typeface="Calibri"/>
              </a:rPr>
              <a:t>le temps de développement ce réduit considérablement</a:t>
            </a:r>
            <a:endParaRPr/>
          </a:p>
          <a:p>
            <a:pPr marL="342900" marR="0" lvl="0" indent="-209550" algn="l" rtl="0">
              <a:lnSpc>
                <a:spcPct val="100000"/>
              </a:lnSpc>
              <a:spcBef>
                <a:spcPts val="420"/>
              </a:spcBef>
              <a:spcAft>
                <a:spcPts val="0"/>
              </a:spcAft>
              <a:buClr>
                <a:schemeClr val="dk1"/>
              </a:buClr>
              <a:buSzPts val="2100"/>
              <a:buFont typeface="Noto Sans Symbols"/>
              <a:buNone/>
            </a:pPr>
            <a:endParaRPr sz="2100" b="1" i="0" u="none">
              <a:solidFill>
                <a:schemeClr val="dk1"/>
              </a:solidFill>
              <a:latin typeface="Calibri"/>
              <a:ea typeface="Calibri"/>
              <a:cs typeface="Calibri"/>
              <a:sym typeface="Calibri"/>
            </a:endParaRPr>
          </a:p>
          <a:p>
            <a:pPr marL="342900" marR="0" lvl="0" indent="-342900" algn="l" rtl="0">
              <a:lnSpc>
                <a:spcPct val="100000"/>
              </a:lnSpc>
              <a:spcBef>
                <a:spcPts val="420"/>
              </a:spcBef>
              <a:spcAft>
                <a:spcPts val="0"/>
              </a:spcAft>
              <a:buClr>
                <a:schemeClr val="dk1"/>
              </a:buClr>
              <a:buSzPts val="2100"/>
              <a:buFont typeface="Noto Sans Symbols"/>
              <a:buChar char="⮚"/>
            </a:pPr>
            <a:r>
              <a:rPr lang="en-US" sz="2100" b="1" i="0" u="none">
                <a:solidFill>
                  <a:schemeClr val="dk1"/>
                </a:solidFill>
                <a:latin typeface="Calibri"/>
                <a:ea typeface="Calibri"/>
                <a:cs typeface="Calibri"/>
                <a:sym typeface="Calibri"/>
              </a:rPr>
              <a:t>Sécurité des applications</a:t>
            </a:r>
            <a:r>
              <a:rPr lang="en-US" sz="2100" b="0" i="0" u="none">
                <a:solidFill>
                  <a:schemeClr val="dk1"/>
                </a:solidFill>
                <a:latin typeface="Calibri"/>
                <a:ea typeface="Calibri"/>
                <a:cs typeface="Calibri"/>
                <a:sym typeface="Calibri"/>
              </a:rPr>
              <a:t> : Les fonctions de sécurité comme l’authentification et les autorisations sont gérées par le </a:t>
            </a:r>
            <a:r>
              <a:rPr lang="en-US" sz="2100" b="0" i="1" u="none">
                <a:solidFill>
                  <a:schemeClr val="dk1"/>
                </a:solidFill>
                <a:latin typeface="Calibri"/>
                <a:ea typeface="Calibri"/>
                <a:cs typeface="Calibri"/>
                <a:sym typeface="Calibri"/>
              </a:rPr>
              <a:t>framework</a:t>
            </a:r>
            <a:endParaRPr sz="2100" b="0" i="0" u="none">
              <a:solidFill>
                <a:schemeClr val="dk1"/>
              </a:solidFill>
              <a:latin typeface="Calibri"/>
              <a:ea typeface="Calibri"/>
              <a:cs typeface="Calibri"/>
              <a:sym typeface="Calibri"/>
            </a:endParaRPr>
          </a:p>
          <a:p>
            <a:pPr marL="342900" marR="0" lvl="0" indent="-209550" algn="l" rtl="0">
              <a:spcBef>
                <a:spcPts val="420"/>
              </a:spcBef>
              <a:spcAft>
                <a:spcPts val="0"/>
              </a:spcAft>
              <a:buClr>
                <a:schemeClr val="dk1"/>
              </a:buClr>
              <a:buSzPts val="2100"/>
              <a:buFont typeface="Arial"/>
              <a:buNone/>
            </a:pPr>
            <a:endParaRPr sz="2100" b="0" i="0" u="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TotalTime>
  <Words>1266</Words>
  <Application>Microsoft Office PowerPoint</Application>
  <PresentationFormat>Affichage à l'écran (4:3)</PresentationFormat>
  <Paragraphs>297</Paragraphs>
  <Slides>35</Slides>
  <Notes>35</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35</vt:i4>
      </vt:variant>
    </vt:vector>
  </HeadingPairs>
  <TitlesOfParts>
    <vt:vector size="40" baseType="lpstr">
      <vt:lpstr>Arial</vt:lpstr>
      <vt:lpstr>Calibri</vt:lpstr>
      <vt:lpstr>Noto Sans Symbols</vt:lpstr>
      <vt:lpstr>Wingdings</vt:lpstr>
      <vt:lpstr>Thème Office</vt:lpstr>
      <vt:lpstr>Présentation PowerPoint</vt:lpstr>
      <vt:lpstr>Présentation PowerPoint</vt:lpstr>
      <vt:lpstr>Introduction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L</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faten</dc:creator>
  <cp:lastModifiedBy>RDouss</cp:lastModifiedBy>
  <cp:revision>3</cp:revision>
  <dcterms:created xsi:type="dcterms:W3CDTF">2015-11-04T10:15:52Z</dcterms:created>
  <dcterms:modified xsi:type="dcterms:W3CDTF">2020-09-23T13:14:29Z</dcterms:modified>
</cp:coreProperties>
</file>