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Montserrat"/>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0CC2D-865E-440B-AB47-D6E23D6D0011}">
  <a:tblStyle styleId="{47C0CC2D-865E-440B-AB47-D6E23D6D00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8E5E67C-9B98-4A42-A1C7-4581681C75C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 ce qu'un moteur de templates ? </a:t>
            </a:r>
            <a:endParaRPr/>
          </a:p>
          <a:p>
            <a:pPr indent="0" lvl="0" marL="0" rtl="0" algn="l">
              <a:lnSpc>
                <a:spcPct val="100000"/>
              </a:lnSpc>
              <a:spcBef>
                <a:spcPts val="0"/>
              </a:spcBef>
              <a:spcAft>
                <a:spcPts val="0"/>
              </a:spcAft>
              <a:buSzPts val="1400"/>
              <a:buNone/>
            </a:pPr>
            <a:r>
              <a:rPr lang="en-US"/>
              <a:t>Présentation </a:t>
            </a:r>
            <a:endParaRPr/>
          </a:p>
          <a:p>
            <a:pPr indent="0" lvl="0" marL="0" rtl="0" algn="l">
              <a:lnSpc>
                <a:spcPct val="100000"/>
              </a:lnSpc>
              <a:spcBef>
                <a:spcPts val="0"/>
              </a:spcBef>
              <a:spcAft>
                <a:spcPts val="0"/>
              </a:spcAft>
              <a:buSzPts val="1400"/>
              <a:buNone/>
            </a:pPr>
            <a:r>
              <a:rPr lang="en-US"/>
              <a:t>Pourquoi utiliser un moteur de templates ? </a:t>
            </a:r>
            <a:endParaRPr/>
          </a:p>
          <a:p>
            <a:pPr indent="0" lvl="0" marL="0" rtl="0" algn="l">
              <a:lnSpc>
                <a:spcPct val="100000"/>
              </a:lnSpc>
              <a:spcBef>
                <a:spcPts val="0"/>
              </a:spcBef>
              <a:spcAft>
                <a:spcPts val="0"/>
              </a:spcAft>
              <a:buSzPts val="1400"/>
              <a:buNone/>
            </a:pPr>
            <a:r>
              <a:rPr lang="en-US"/>
              <a:t>Notre premier template </a:t>
            </a:r>
            <a:endParaRPr/>
          </a:p>
          <a:p>
            <a:pPr indent="0" lvl="0" marL="0" rtl="0" algn="l">
              <a:lnSpc>
                <a:spcPct val="100000"/>
              </a:lnSpc>
              <a:spcBef>
                <a:spcPts val="0"/>
              </a:spcBef>
              <a:spcAft>
                <a:spcPts val="0"/>
              </a:spcAft>
              <a:buSzPts val="1400"/>
              <a:buNone/>
            </a:pPr>
            <a:r>
              <a:rPr lang="en-US"/>
              <a:t>Syntaxe de base </a:t>
            </a:r>
            <a:endParaRPr/>
          </a:p>
          <a:p>
            <a:pPr indent="457200" lvl="0" marL="0" rtl="0" algn="l">
              <a:lnSpc>
                <a:spcPct val="100000"/>
              </a:lnSpc>
              <a:spcBef>
                <a:spcPts val="0"/>
              </a:spcBef>
              <a:spcAft>
                <a:spcPts val="0"/>
              </a:spcAft>
              <a:buSzPts val="1400"/>
              <a:buNone/>
            </a:pPr>
            <a:r>
              <a:rPr lang="en-US"/>
              <a:t>Affichage des variables et tableaux </a:t>
            </a:r>
            <a:endParaRPr/>
          </a:p>
          <a:p>
            <a:pPr indent="457200" lvl="0" marL="0" rtl="0" algn="l">
              <a:lnSpc>
                <a:spcPct val="100000"/>
              </a:lnSpc>
              <a:spcBef>
                <a:spcPts val="0"/>
              </a:spcBef>
              <a:spcAft>
                <a:spcPts val="0"/>
              </a:spcAft>
              <a:buSzPts val="1400"/>
              <a:buNone/>
            </a:pPr>
            <a:r>
              <a:rPr lang="en-US"/>
              <a:t>Les filtres </a:t>
            </a:r>
            <a:endParaRPr/>
          </a:p>
          <a:p>
            <a:pPr indent="457200" lvl="0" marL="0" rtl="0" algn="l">
              <a:lnSpc>
                <a:spcPct val="100000"/>
              </a:lnSpc>
              <a:spcBef>
                <a:spcPts val="0"/>
              </a:spcBef>
              <a:spcAft>
                <a:spcPts val="0"/>
              </a:spcAft>
              <a:buSzPts val="1400"/>
              <a:buNone/>
            </a:pPr>
            <a:r>
              <a:rPr lang="en-US"/>
              <a:t>Les commentaires</a:t>
            </a:r>
            <a:endParaRPr/>
          </a:p>
          <a:p>
            <a:pPr indent="457200" lvl="0" marL="0" rtl="0" algn="l">
              <a:lnSpc>
                <a:spcPct val="100000"/>
              </a:lnSpc>
              <a:spcBef>
                <a:spcPts val="0"/>
              </a:spcBef>
              <a:spcAft>
                <a:spcPts val="0"/>
              </a:spcAft>
              <a:buSzPts val="1400"/>
              <a:buNone/>
            </a:pPr>
            <a:r>
              <a:rPr lang="en-US"/>
              <a:t>Les conditions </a:t>
            </a:r>
            <a:endParaRPr/>
          </a:p>
          <a:p>
            <a:pPr indent="457200" lvl="0" marL="0" rtl="0" algn="l">
              <a:lnSpc>
                <a:spcPct val="100000"/>
              </a:lnSpc>
              <a:spcBef>
                <a:spcPts val="0"/>
              </a:spcBef>
              <a:spcAft>
                <a:spcPts val="0"/>
              </a:spcAft>
              <a:buSzPts val="1400"/>
              <a:buNone/>
            </a:pPr>
            <a:r>
              <a:rPr lang="en-US"/>
              <a:t>La boucle for </a:t>
            </a:r>
            <a:endParaRPr/>
          </a:p>
          <a:p>
            <a:pPr indent="457200" lvl="0" marL="0" rtl="0" algn="l">
              <a:lnSpc>
                <a:spcPct val="100000"/>
              </a:lnSpc>
              <a:spcBef>
                <a:spcPts val="0"/>
              </a:spcBef>
              <a:spcAft>
                <a:spcPts val="0"/>
              </a:spcAft>
              <a:buSzPts val="1400"/>
              <a:buNone/>
            </a:pPr>
            <a:r>
              <a:rPr lang="en-US"/>
              <a:t>Définir des variables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Fonctionnalités avancées.</a:t>
            </a:r>
            <a:endParaRPr/>
          </a:p>
          <a:p>
            <a:pPr indent="457200" lvl="0" marL="0" rtl="0" algn="l">
              <a:lnSpc>
                <a:spcPct val="100000"/>
              </a:lnSpc>
              <a:spcBef>
                <a:spcPts val="0"/>
              </a:spcBef>
              <a:spcAft>
                <a:spcPts val="0"/>
              </a:spcAft>
              <a:buSzPts val="1400"/>
              <a:buNone/>
            </a:pPr>
            <a:r>
              <a:rPr lang="en-US"/>
              <a:t>Les includes </a:t>
            </a:r>
            <a:endParaRPr/>
          </a:p>
          <a:p>
            <a:pPr indent="457200" lvl="0" marL="0" rtl="0" algn="l">
              <a:lnSpc>
                <a:spcPct val="100000"/>
              </a:lnSpc>
              <a:spcBef>
                <a:spcPts val="0"/>
              </a:spcBef>
              <a:spcAft>
                <a:spcPts val="0"/>
              </a:spcAft>
              <a:buSzPts val="1400"/>
              <a:buNone/>
            </a:pPr>
            <a:r>
              <a:rPr lang="en-US"/>
              <a:t>Les imports </a:t>
            </a:r>
            <a:endParaRPr/>
          </a:p>
          <a:p>
            <a:pPr indent="457200" lvl="0" marL="0" rtl="0" algn="l">
              <a:lnSpc>
                <a:spcPct val="100000"/>
              </a:lnSpc>
              <a:spcBef>
                <a:spcPts val="0"/>
              </a:spcBef>
              <a:spcAft>
                <a:spcPts val="0"/>
              </a:spcAft>
              <a:buSzPts val="1400"/>
              <a:buNone/>
            </a:pPr>
            <a:r>
              <a:rPr lang="en-US"/>
              <a:t>Héritage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Dump n’est fonctionnel </a:t>
            </a:r>
            <a:endParaRPr/>
          </a:p>
        </p:txBody>
      </p:sp>
      <p:sp>
        <p:nvSpPr>
          <p:cNvPr id="450" name="Google Shape;45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e4b5613a8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9e4b5613a8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b="1" lang="en-US" sz="1000">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indent="0" lvl="0" marL="0" rtl="0" algn="l">
              <a:lnSpc>
                <a:spcPct val="100000"/>
              </a:lnSpc>
              <a:spcBef>
                <a:spcPts val="800"/>
              </a:spcBef>
              <a:spcAft>
                <a:spcPts val="0"/>
              </a:spcAft>
              <a:buSzPts val="1400"/>
              <a:buNone/>
            </a:pPr>
            <a:r>
              <a:t/>
            </a:r>
            <a:endParaRPr/>
          </a:p>
        </p:txBody>
      </p:sp>
      <p:sp>
        <p:nvSpPr>
          <p:cNvPr id="189" name="Google Shape;1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b="1" lang="en-US" sz="1000">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indent="0" lvl="0" marL="0" rtl="0" algn="l">
              <a:lnSpc>
                <a:spcPct val="100000"/>
              </a:lnSpc>
              <a:spcBef>
                <a:spcPts val="800"/>
              </a:spcBef>
              <a:spcAft>
                <a:spcPts val="0"/>
              </a:spcAft>
              <a:buSzPts val="1400"/>
              <a:buNone/>
            </a:pPr>
            <a:r>
              <a:t/>
            </a:r>
            <a:endParaRPr/>
          </a:p>
        </p:txBody>
      </p:sp>
      <p:sp>
        <p:nvSpPr>
          <p:cNvPr id="204" name="Google Shape;2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twig.symfony.com/doc/2.x/deprecated.html" TargetMode="External"/><Relationship Id="rId5" Type="http://schemas.openxmlformats.org/officeDocument/2006/relationships/image" Target="../media/image17.png"/><Relationship Id="rId6" Type="http://schemas.openxmlformats.org/officeDocument/2006/relationships/image" Target="../media/image4.png"/><Relationship Id="rId7" Type="http://schemas.openxmlformats.org/officeDocument/2006/relationships/hyperlink" Target="https://twig.symfony.com/" TargetMode="External"/><Relationship Id="rId8" Type="http://schemas.openxmlformats.org/officeDocument/2006/relationships/hyperlink" Target="https://connect.ed-diamond.com/GNU-Linux-Magazine/GLMF-199/Moteur-de-Template-Twig-prise-en-m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hyperlink" Target="https://twig.symfony.com/doc/2.x/deprecate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0" name="Google Shape;90;p13"/>
          <p:cNvPicPr preferRelativeResize="0"/>
          <p:nvPr/>
        </p:nvPicPr>
        <p:blipFill rotWithShape="1">
          <a:blip r:embed="rId3">
            <a:alphaModFix/>
          </a:blip>
          <a:srcRect b="0" l="0" r="0" t="0"/>
          <a:stretch/>
        </p:blipFill>
        <p:spPr>
          <a:xfrm>
            <a:off x="-136525" y="0"/>
            <a:ext cx="9280525" cy="6858000"/>
          </a:xfrm>
          <a:prstGeom prst="rect">
            <a:avLst/>
          </a:prstGeom>
          <a:noFill/>
          <a:ln>
            <a:noFill/>
          </a:ln>
        </p:spPr>
      </p:pic>
      <p:pic>
        <p:nvPicPr>
          <p:cNvPr descr="D:\Esprit2015-2016\présentation\CTI.png" id="91" name="Google Shape;91;p13"/>
          <p:cNvPicPr preferRelativeResize="0"/>
          <p:nvPr/>
        </p:nvPicPr>
        <p:blipFill rotWithShape="1">
          <a:blip r:embed="rId4">
            <a:alphaModFix/>
          </a:blip>
          <a:srcRect b="0" l="0" r="0" t="0"/>
          <a:stretch/>
        </p:blipFill>
        <p:spPr>
          <a:xfrm>
            <a:off x="4738687" y="5411787"/>
            <a:ext cx="1858962" cy="1314450"/>
          </a:xfrm>
          <a:prstGeom prst="rect">
            <a:avLst/>
          </a:prstGeom>
          <a:noFill/>
          <a:ln>
            <a:noFill/>
          </a:ln>
        </p:spPr>
      </p:pic>
      <p:pic>
        <p:nvPicPr>
          <p:cNvPr descr="D:\Esprit2015-2016\présentation\CDIO.png" id="92" name="Google Shape;92;p13"/>
          <p:cNvPicPr preferRelativeResize="0"/>
          <p:nvPr/>
        </p:nvPicPr>
        <p:blipFill rotWithShape="1">
          <a:blip r:embed="rId5">
            <a:alphaModFix/>
          </a:blip>
          <a:srcRect b="0" l="0" r="0" t="0"/>
          <a:stretch/>
        </p:blipFill>
        <p:spPr>
          <a:xfrm>
            <a:off x="7110412" y="5715000"/>
            <a:ext cx="1323975" cy="935037"/>
          </a:xfrm>
          <a:prstGeom prst="rect">
            <a:avLst/>
          </a:prstGeom>
          <a:noFill/>
          <a:ln>
            <a:noFill/>
          </a:ln>
        </p:spPr>
      </p:pic>
      <p:pic>
        <p:nvPicPr>
          <p:cNvPr descr="D:\esprit 2014\ESPRIT 2014\charte essprit 2014\logo-esprit.png" id="93" name="Google Shape;93;p13"/>
          <p:cNvPicPr preferRelativeResize="0"/>
          <p:nvPr/>
        </p:nvPicPr>
        <p:blipFill rotWithShape="1">
          <a:blip r:embed="rId6">
            <a:alphaModFix/>
          </a:blip>
          <a:srcRect b="0" l="0" r="0" t="0"/>
          <a:stretch/>
        </p:blipFill>
        <p:spPr>
          <a:xfrm>
            <a:off x="-71437" y="142875"/>
            <a:ext cx="3443287" cy="1301750"/>
          </a:xfrm>
          <a:prstGeom prst="rect">
            <a:avLst/>
          </a:prstGeom>
          <a:noFill/>
          <a:ln>
            <a:noFill/>
          </a:ln>
        </p:spPr>
      </p:pic>
      <p:sp>
        <p:nvSpPr>
          <p:cNvPr id="94" name="Google Shape;94;p13"/>
          <p:cNvSpPr txBox="1"/>
          <p:nvPr/>
        </p:nvSpPr>
        <p:spPr>
          <a:xfrm>
            <a:off x="-136525" y="3124200"/>
            <a:ext cx="9280525" cy="10302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700"/>
              <a:buFont typeface="Calibri"/>
              <a:buNone/>
            </a:pPr>
            <a:r>
              <a:rPr b="1" i="0" lang="en-US" sz="4700" u="none" cap="none" strike="noStrike">
                <a:solidFill>
                  <a:srgbClr val="C00000"/>
                </a:solidFill>
                <a:latin typeface="Calibri"/>
                <a:ea typeface="Calibri"/>
                <a:cs typeface="Calibri"/>
                <a:sym typeface="Calibri"/>
              </a:rPr>
              <a:t>UP Web</a:t>
            </a:r>
            <a:endParaRPr b="0" i="0" sz="1400" u="none" cap="none" strike="noStrike">
              <a:solidFill>
                <a:srgbClr val="000000"/>
              </a:solidFill>
              <a:latin typeface="Arial"/>
              <a:ea typeface="Arial"/>
              <a:cs typeface="Arial"/>
              <a:sym typeface="Arial"/>
            </a:endParaRPr>
          </a:p>
        </p:txBody>
      </p:sp>
      <p:pic>
        <p:nvPicPr>
          <p:cNvPr descr="C:\Users\faten\Downloads\CGE (1).png" id="95" name="Google Shape;95;p13"/>
          <p:cNvPicPr preferRelativeResize="0"/>
          <p:nvPr/>
        </p:nvPicPr>
        <p:blipFill rotWithShape="1">
          <a:blip r:embed="rId7">
            <a:alphaModFix/>
          </a:blip>
          <a:srcRect b="0" l="0" r="0" t="0"/>
          <a:stretch/>
        </p:blipFill>
        <p:spPr>
          <a:xfrm>
            <a:off x="2974975" y="5994400"/>
            <a:ext cx="1177925" cy="458787"/>
          </a:xfrm>
          <a:prstGeom prst="rect">
            <a:avLst/>
          </a:prstGeom>
          <a:noFill/>
          <a:ln>
            <a:noFill/>
          </a:ln>
        </p:spPr>
      </p:pic>
      <p:sp>
        <p:nvSpPr>
          <p:cNvPr id="96" name="Google Shape;96;p13"/>
          <p:cNvSpPr txBox="1"/>
          <p:nvPr/>
        </p:nvSpPr>
        <p:spPr>
          <a:xfrm>
            <a:off x="1066800" y="2249487"/>
            <a:ext cx="678180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Le moteur de templates : Twig</a:t>
            </a:r>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97" name="Google Shape;97;p13"/>
          <p:cNvPicPr preferRelativeResize="0"/>
          <p:nvPr/>
        </p:nvPicPr>
        <p:blipFill rotWithShape="1">
          <a:blip r:embed="rId8">
            <a:alphaModFix/>
          </a:blip>
          <a:srcRect b="0" l="0" r="0" t="0"/>
          <a:stretch/>
        </p:blipFill>
        <p:spPr>
          <a:xfrm>
            <a:off x="5213350" y="0"/>
            <a:ext cx="3978275" cy="2344737"/>
          </a:xfrm>
          <a:prstGeom prst="rect">
            <a:avLst/>
          </a:prstGeom>
          <a:noFill/>
          <a:ln>
            <a:noFill/>
          </a:ln>
        </p:spPr>
      </p:pic>
      <p:pic>
        <p:nvPicPr>
          <p:cNvPr id="98" name="Google Shape;98;p13"/>
          <p:cNvPicPr preferRelativeResize="0"/>
          <p:nvPr/>
        </p:nvPicPr>
        <p:blipFill rotWithShape="1">
          <a:blip r:embed="rId9">
            <a:alphaModFix/>
          </a:blip>
          <a:srcRect b="0" l="0" r="0" t="0"/>
          <a:stretch/>
        </p:blipFill>
        <p:spPr>
          <a:xfrm>
            <a:off x="438150" y="5707062"/>
            <a:ext cx="1943100" cy="876300"/>
          </a:xfrm>
          <a:prstGeom prst="rect">
            <a:avLst/>
          </a:prstGeom>
          <a:noFill/>
          <a:ln>
            <a:noFill/>
          </a:ln>
        </p:spPr>
      </p:pic>
      <p:sp>
        <p:nvSpPr>
          <p:cNvPr id="99" name="Google Shape;99;p13"/>
          <p:cNvSpPr txBox="1"/>
          <p:nvPr/>
        </p:nvSpPr>
        <p:spPr>
          <a:xfrm>
            <a:off x="1143000" y="5105400"/>
            <a:ext cx="67818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 2020/2021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21" name="Google Shape;221;p2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22" name="Google Shape;222;p22"/>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223" name="Google Shape;223;p2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24" name="Google Shape;224;p22"/>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25" name="Google Shape;225;p22"/>
          <p:cNvSpPr/>
          <p:nvPr/>
        </p:nvSpPr>
        <p:spPr>
          <a:xfrm>
            <a:off x="443345" y="1371039"/>
            <a:ext cx="8146473" cy="2554545"/>
          </a:xfrm>
          <a:prstGeom prst="rect">
            <a:avLst/>
          </a:prstGeom>
          <a:noFill/>
          <a:ln>
            <a:noFill/>
          </a:ln>
        </p:spPr>
        <p:txBody>
          <a:bodyPr anchorCtr="0" anchor="t" bIns="45700" lIns="91425" spcFirstLastPara="1" rIns="91425" wrap="square" tIns="45700">
            <a:noAutofit/>
          </a:bodyPr>
          <a:lstStyle/>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Depuis le contrôleur,  on utilise la méthode </a:t>
            </a:r>
            <a:r>
              <a:rPr b="1" i="0" lang="en-US" sz="2000" u="none" cap="none" strike="noStrike">
                <a:solidFill>
                  <a:srgbClr val="FF0000"/>
                </a:solidFill>
                <a:latin typeface="Arial"/>
                <a:ea typeface="Arial"/>
                <a:cs typeface="Arial"/>
                <a:sym typeface="Arial"/>
              </a:rPr>
              <a:t>render() </a:t>
            </a:r>
            <a:r>
              <a:rPr b="0" i="0" lang="en-US" sz="2000" u="none" cap="none" strike="noStrike">
                <a:solidFill>
                  <a:srgbClr val="000000"/>
                </a:solidFill>
                <a:latin typeface="Arial"/>
                <a:ea typeface="Arial"/>
                <a:cs typeface="Arial"/>
                <a:sym typeface="Arial"/>
              </a:rPr>
              <a:t>pour retourner une interface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 méthode render() prend en paramètre:</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1. Le chemin vers le template: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/Template/vue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2. Un tableau des paramètres à afficher dans le twig 	</a:t>
            </a:r>
            <a:endParaRPr b="0" i="0" sz="1400" u="none" cap="none" strike="noStrike">
              <a:solidFill>
                <a:srgbClr val="000000"/>
              </a:solidFill>
              <a:latin typeface="Arial"/>
              <a:ea typeface="Arial"/>
              <a:cs typeface="Arial"/>
              <a:sym typeface="Arial"/>
            </a:endParaRPr>
          </a:p>
        </p:txBody>
      </p:sp>
      <p:sp>
        <p:nvSpPr>
          <p:cNvPr id="226" name="Google Shape;226;p22"/>
          <p:cNvSpPr txBox="1"/>
          <p:nvPr/>
        </p:nvSpPr>
        <p:spPr>
          <a:xfrm>
            <a:off x="3776229" y="5367767"/>
            <a:ext cx="2230582"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 répertoire contenant les templates propre à ce contrôleur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txBox="1"/>
          <p:nvPr/>
        </p:nvSpPr>
        <p:spPr>
          <a:xfrm>
            <a:off x="6006811" y="5387679"/>
            <a:ext cx="133882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Nom de la vue</a:t>
            </a:r>
            <a:endParaRPr b="0" i="0" sz="1400" u="none" cap="none" strike="noStrike">
              <a:solidFill>
                <a:srgbClr val="000000"/>
              </a:solidFill>
              <a:latin typeface="Arial"/>
              <a:ea typeface="Arial"/>
              <a:cs typeface="Arial"/>
              <a:sym typeface="Arial"/>
            </a:endParaRPr>
          </a:p>
        </p:txBody>
      </p:sp>
      <p:sp>
        <p:nvSpPr>
          <p:cNvPr id="228" name="Google Shape;228;p22"/>
          <p:cNvSpPr txBox="1"/>
          <p:nvPr/>
        </p:nvSpPr>
        <p:spPr>
          <a:xfrm>
            <a:off x="7514623" y="5387679"/>
            <a:ext cx="1172177"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Tableau 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Paramètres envoyé du Controller au vue </a:t>
            </a:r>
            <a:endParaRPr b="0" i="0" sz="1400" u="none" cap="none" strike="noStrike">
              <a:solidFill>
                <a:srgbClr val="000000"/>
              </a:solidFill>
              <a:latin typeface="Arial"/>
              <a:ea typeface="Arial"/>
              <a:cs typeface="Arial"/>
              <a:sym typeface="Arial"/>
            </a:endParaRPr>
          </a:p>
        </p:txBody>
      </p:sp>
      <p:sp>
        <p:nvSpPr>
          <p:cNvPr id="229" name="Google Shape;229;p22"/>
          <p:cNvSpPr txBox="1"/>
          <p:nvPr/>
        </p:nvSpPr>
        <p:spPr>
          <a:xfrm>
            <a:off x="4779818" y="4045527"/>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30" name="Google Shape;230;p22"/>
          <p:cNvSpPr txBox="1"/>
          <p:nvPr/>
        </p:nvSpPr>
        <p:spPr>
          <a:xfrm>
            <a:off x="7592770" y="4031671"/>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31" name="Google Shape;2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32" name="Google Shape;2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p22"/>
          <p:cNvPicPr preferRelativeResize="0"/>
          <p:nvPr/>
        </p:nvPicPr>
        <p:blipFill rotWithShape="1">
          <a:blip r:embed="rId6">
            <a:alphaModFix/>
          </a:blip>
          <a:srcRect b="0" l="0" r="0" t="0"/>
          <a:stretch/>
        </p:blipFill>
        <p:spPr>
          <a:xfrm>
            <a:off x="1181244" y="3926133"/>
            <a:ext cx="6919467" cy="1245504"/>
          </a:xfrm>
          <a:prstGeom prst="rect">
            <a:avLst/>
          </a:prstGeom>
          <a:noFill/>
          <a:ln>
            <a:noFill/>
          </a:ln>
        </p:spPr>
      </p:pic>
      <p:cxnSp>
        <p:nvCxnSpPr>
          <p:cNvPr id="234" name="Google Shape;234;p22"/>
          <p:cNvCxnSpPr/>
          <p:nvPr/>
        </p:nvCxnSpPr>
        <p:spPr>
          <a:xfrm flipH="1">
            <a:off x="4246943" y="4548885"/>
            <a:ext cx="492177" cy="859453"/>
          </a:xfrm>
          <a:prstGeom prst="straightConnector1">
            <a:avLst/>
          </a:prstGeom>
          <a:noFill/>
          <a:ln cap="flat" cmpd="sng" w="9525">
            <a:solidFill>
              <a:srgbClr val="BD4B48"/>
            </a:solidFill>
            <a:prstDash val="solid"/>
            <a:round/>
            <a:headEnd len="sm" w="sm" type="none"/>
            <a:tailEnd len="med" w="med" type="stealth"/>
          </a:ln>
        </p:spPr>
      </p:cxnSp>
      <p:cxnSp>
        <p:nvCxnSpPr>
          <p:cNvPr id="235" name="Google Shape;235;p22"/>
          <p:cNvCxnSpPr/>
          <p:nvPr/>
        </p:nvCxnSpPr>
        <p:spPr>
          <a:xfrm flipH="1">
            <a:off x="6258791" y="4548885"/>
            <a:ext cx="135265" cy="818882"/>
          </a:xfrm>
          <a:prstGeom prst="straightConnector1">
            <a:avLst/>
          </a:prstGeom>
          <a:noFill/>
          <a:ln cap="flat" cmpd="sng" w="9525">
            <a:solidFill>
              <a:srgbClr val="BD4B48"/>
            </a:solidFill>
            <a:prstDash val="solid"/>
            <a:round/>
            <a:headEnd len="sm" w="sm" type="none"/>
            <a:tailEnd len="med" w="med" type="stealth"/>
          </a:ln>
        </p:spPr>
      </p:cxnSp>
      <p:sp>
        <p:nvSpPr>
          <p:cNvPr id="236" name="Google Shape;236;p22"/>
          <p:cNvSpPr/>
          <p:nvPr/>
        </p:nvSpPr>
        <p:spPr>
          <a:xfrm>
            <a:off x="7695125" y="4192801"/>
            <a:ext cx="405585" cy="346362"/>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37" name="Google Shape;237;p22"/>
          <p:cNvCxnSpPr/>
          <p:nvPr/>
        </p:nvCxnSpPr>
        <p:spPr>
          <a:xfrm>
            <a:off x="6815138" y="4843463"/>
            <a:ext cx="919658" cy="524304"/>
          </a:xfrm>
          <a:prstGeom prst="straightConnector1">
            <a:avLst/>
          </a:prstGeom>
          <a:noFill/>
          <a:ln cap="flat" cmpd="sng" w="9525">
            <a:solidFill>
              <a:srgbClr val="BD4B48"/>
            </a:solidFill>
            <a:prstDash val="solid"/>
            <a:round/>
            <a:headEnd len="sm" w="sm" type="none"/>
            <a:tailEnd len="med" w="med" type="stealth"/>
          </a:ln>
        </p:spPr>
      </p:cxnSp>
      <p:sp>
        <p:nvSpPr>
          <p:cNvPr id="238" name="Google Shape;238;p22"/>
          <p:cNvSpPr txBox="1"/>
          <p:nvPr/>
        </p:nvSpPr>
        <p:spPr>
          <a:xfrm>
            <a:off x="184698" y="117485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Retourner un Template Twig</a:t>
            </a:r>
            <a:endParaRPr b="1" i="0" sz="2400" u="none" cap="none" strike="noStrike">
              <a:solidFill>
                <a:srgbClr val="CC4125"/>
              </a:solidFill>
              <a:latin typeface="Arial"/>
              <a:ea typeface="Arial"/>
              <a:cs typeface="Arial"/>
              <a:sym typeface="Arial"/>
            </a:endParaRPr>
          </a:p>
        </p:txBody>
      </p:sp>
      <p:sp>
        <p:nvSpPr>
          <p:cNvPr id="239" name="Google Shape;239;p22"/>
          <p:cNvSpPr txBox="1"/>
          <p:nvPr/>
        </p:nvSpPr>
        <p:spPr>
          <a:xfrm>
            <a:off x="206680" y="91635"/>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45" name="Google Shape;245;p2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6" name="Google Shape;246;p2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47" name="Google Shape;247;p2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48" name="Google Shape;248;p23"/>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49" name="Google Shape;249;p23"/>
          <p:cNvSpPr/>
          <p:nvPr/>
        </p:nvSpPr>
        <p:spPr>
          <a:xfrm>
            <a:off x="45284" y="2399163"/>
            <a:ext cx="5805054" cy="193899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Les vues sont  placées sous le dossier Template</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Il est recommandé de créer un répertoire sous dossier template pour chaque contrôleur</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 utilise les deux extensions .html et .twig</a:t>
            </a:r>
            <a:endParaRPr b="0" i="0" sz="2000" u="none" cap="none" strike="noStrike">
              <a:solidFill>
                <a:srgbClr val="000000"/>
              </a:solidFill>
              <a:latin typeface="Arial"/>
              <a:ea typeface="Arial"/>
              <a:cs typeface="Arial"/>
              <a:sym typeface="Arial"/>
            </a:endParaRPr>
          </a:p>
        </p:txBody>
      </p:sp>
      <p:sp>
        <p:nvSpPr>
          <p:cNvPr id="250" name="Google Shape;250;p23"/>
          <p:cNvSpPr txBox="1"/>
          <p:nvPr/>
        </p:nvSpPr>
        <p:spPr>
          <a:xfrm>
            <a:off x="212942" y="1505158"/>
            <a:ext cx="5248405"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Emplacement des templates </a:t>
            </a:r>
            <a:endParaRPr b="1" i="0" sz="2400" u="none" cap="none" strike="noStrike">
              <a:solidFill>
                <a:srgbClr val="CC4125"/>
              </a:solidFill>
              <a:latin typeface="Arial"/>
              <a:ea typeface="Arial"/>
              <a:cs typeface="Arial"/>
              <a:sym typeface="Arial"/>
            </a:endParaRPr>
          </a:p>
        </p:txBody>
      </p:sp>
      <p:sp>
        <p:nvSpPr>
          <p:cNvPr id="251" name="Google Shape;2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52" name="Google Shape;2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3" name="Google Shape;253;p23"/>
          <p:cNvPicPr preferRelativeResize="0"/>
          <p:nvPr/>
        </p:nvPicPr>
        <p:blipFill rotWithShape="1">
          <a:blip r:embed="rId6">
            <a:alphaModFix/>
          </a:blip>
          <a:srcRect b="0" l="0" r="0" t="0"/>
          <a:stretch/>
        </p:blipFill>
        <p:spPr>
          <a:xfrm>
            <a:off x="6201769" y="2039625"/>
            <a:ext cx="2836462" cy="2658068"/>
          </a:xfrm>
          <a:prstGeom prst="rect">
            <a:avLst/>
          </a:prstGeom>
          <a:noFill/>
          <a:ln>
            <a:noFill/>
          </a:ln>
        </p:spPr>
      </p:pic>
      <p:sp>
        <p:nvSpPr>
          <p:cNvPr id="254" name="Google Shape;254;p23"/>
          <p:cNvSpPr txBox="1"/>
          <p:nvPr/>
        </p:nvSpPr>
        <p:spPr>
          <a:xfrm>
            <a:off x="206680" y="104161"/>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60" name="Google Shape;260;p2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61" name="Google Shape;261;p2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62" name="Google Shape;262;p2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63" name="Google Shape;263;p24"/>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64" name="Google Shape;264;p24"/>
          <p:cNvSpPr txBox="1"/>
          <p:nvPr>
            <p:ph type="title"/>
          </p:nvPr>
        </p:nvSpPr>
        <p:spPr>
          <a:xfrm>
            <a:off x="46364" y="-4206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265" name="Google Shape;265;p24"/>
          <p:cNvSpPr txBox="1"/>
          <p:nvPr/>
        </p:nvSpPr>
        <p:spPr>
          <a:xfrm>
            <a:off x="332688" y="1489874"/>
            <a:ext cx="8342100" cy="54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Trois types de syntaxes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Syntaxe de base pour afficher des variables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 </a:t>
            </a:r>
            <a:r>
              <a:rPr b="0" i="0" lang="en-US" sz="1800" u="none" cap="none" strike="noStrike">
                <a:solidFill>
                  <a:srgbClr val="000000"/>
                </a:solidFill>
                <a:latin typeface="Arial"/>
                <a:ea typeface="Arial"/>
                <a:cs typeface="Arial"/>
                <a:sym typeface="Arial"/>
              </a:rPr>
              <a:t>affiche quelque chose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Syntaxe de base pour les structures de contrôle et les expressions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exécute une action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Syntaxe pour les commentaires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définit un commentaire </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67" name="Google Shape;2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73" name="Google Shape;273;p2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4" name="Google Shape;274;p2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75" name="Google Shape;275;p2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76" name="Google Shape;276;p25"/>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77" name="Google Shape;277;p25"/>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p25"/>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a. Affichage et déclaration des variables</a:t>
            </a:r>
            <a:endParaRPr b="1" i="0" sz="2400" u="none" cap="none" strike="noStrike">
              <a:solidFill>
                <a:srgbClr val="CC4125"/>
              </a:solidFill>
              <a:latin typeface="Arial"/>
              <a:ea typeface="Arial"/>
              <a:cs typeface="Arial"/>
              <a:sym typeface="Arial"/>
            </a:endParaRPr>
          </a:p>
        </p:txBody>
      </p:sp>
      <p:sp>
        <p:nvSpPr>
          <p:cNvPr id="279" name="Google Shape;279;p25"/>
          <p:cNvSpPr txBox="1"/>
          <p:nvPr/>
        </p:nvSpPr>
        <p:spPr>
          <a:xfrm>
            <a:off x="344850" y="1804612"/>
            <a:ext cx="8341950" cy="329320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Afficher une variable se fait avec les doubles accolades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d’une variable simple: </a:t>
            </a:r>
            <a:r>
              <a:rPr b="1" i="0" lang="en-US" sz="1800" u="none" cap="none" strike="noStrike">
                <a:solidFill>
                  <a:schemeClr val="dk2"/>
                </a:solidFill>
                <a:latin typeface="Arial"/>
                <a:ea typeface="Arial"/>
                <a:cs typeface="Arial"/>
                <a:sym typeface="Arial"/>
              </a:rPr>
              <a:t>{{ title}} </a:t>
            </a:r>
            <a:r>
              <a:rPr b="0" i="0" lang="en-US" sz="1800" u="none" cap="none" strike="noStrike">
                <a:solidFill>
                  <a:srgbClr val="000000"/>
                </a:solidFill>
                <a:latin typeface="Arial"/>
                <a:ea typeface="Arial"/>
                <a:cs typeface="Arial"/>
                <a:sym typeface="Arial"/>
              </a:rPr>
              <a:t>est esquivant à &lt;?php echo $title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d’index d’un tableau </a:t>
            </a:r>
            <a:r>
              <a:rPr b="1" i="0" lang="en-US" sz="1800" u="none" cap="none" strike="noStrike">
                <a:solidFill>
                  <a:schemeClr val="dk2"/>
                </a:solidFill>
                <a:latin typeface="Arial"/>
                <a:ea typeface="Arial"/>
                <a:cs typeface="Arial"/>
                <a:sym typeface="Arial"/>
              </a:rPr>
              <a:t>{{ T[‘i’]}} </a:t>
            </a:r>
            <a:r>
              <a:rPr b="0" i="0" lang="en-US" sz="1800" u="none" cap="none" strike="noStrike">
                <a:solidFill>
                  <a:srgbClr val="000000"/>
                </a:solidFill>
                <a:latin typeface="Arial"/>
                <a:ea typeface="Arial"/>
                <a:cs typeface="Arial"/>
                <a:sym typeface="Arial"/>
              </a:rPr>
              <a:t>est équivalant à &lt;?php echo T[‘i’]  ?&gt;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l'attribut d'un objet, dont le getter respecte la convention $objet-&gt;getAttribut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2"/>
                </a:solidFill>
                <a:latin typeface="Arial"/>
                <a:ea typeface="Arial"/>
                <a:cs typeface="Arial"/>
                <a:sym typeface="Arial"/>
              </a:rPr>
              <a:t>                 twig : Identifiant : {{ user.id }}           </a:t>
            </a:r>
            <a:r>
              <a:rPr b="0" i="0" lang="en-US" sz="1400" u="none" cap="none" strike="noStrike">
                <a:solidFill>
                  <a:srgbClr val="000000"/>
                </a:solidFill>
                <a:latin typeface="Arial"/>
                <a:ea typeface="Arial"/>
                <a:cs typeface="Arial"/>
                <a:sym typeface="Arial"/>
              </a:rPr>
              <a:t>=&gt;  php:  </a:t>
            </a:r>
            <a:r>
              <a:rPr b="1" i="0" lang="en-US" sz="1400" u="none" cap="none" strike="noStrike">
                <a:solidFill>
                  <a:schemeClr val="dk2"/>
                </a:solidFill>
                <a:latin typeface="Arial"/>
                <a:ea typeface="Arial"/>
                <a:cs typeface="Arial"/>
                <a:sym typeface="Arial"/>
              </a:rPr>
              <a:t>Identifiant : &lt;?php echo $user-&gt;getId(); ?&gt;</a:t>
            </a:r>
            <a:endParaRPr b="1" i="0" sz="1400" u="none" cap="none" strike="noStrike">
              <a:solidFill>
                <a:schemeClr val="dk2"/>
              </a:solidFill>
              <a:latin typeface="Arial"/>
              <a:ea typeface="Arial"/>
              <a:cs typeface="Arial"/>
              <a:sym typeface="Arial"/>
            </a:endParaRPr>
          </a:p>
        </p:txBody>
      </p:sp>
      <p:sp>
        <p:nvSpPr>
          <p:cNvPr id="280" name="Google Shape;28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81" name="Google Shape;28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p25"/>
          <p:cNvSpPr txBox="1"/>
          <p:nvPr>
            <p:ph type="title"/>
          </p:nvPr>
        </p:nvSpPr>
        <p:spPr>
          <a:xfrm>
            <a:off x="134046" y="330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8" name="Google Shape;288;p2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89" name="Google Shape;289;p2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90" name="Google Shape;290;p2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91" name="Google Shape;291;p26"/>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92" name="Google Shape;292;p26"/>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3" name="Google Shape;293;p26"/>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 Déclaration d’une variable</a:t>
            </a:r>
            <a:endParaRPr b="1" i="0" sz="2400" u="none" cap="none" strike="noStrike">
              <a:solidFill>
                <a:srgbClr val="CC4125"/>
              </a:solidFill>
              <a:latin typeface="Arial"/>
              <a:ea typeface="Arial"/>
              <a:cs typeface="Arial"/>
              <a:sym typeface="Arial"/>
            </a:endParaRPr>
          </a:p>
        </p:txBody>
      </p:sp>
      <p:sp>
        <p:nvSpPr>
          <p:cNvPr id="294" name="Google Shape;294;p26"/>
          <p:cNvSpPr txBox="1"/>
          <p:nvPr/>
        </p:nvSpPr>
        <p:spPr>
          <a:xfrm>
            <a:off x="344850" y="1517576"/>
            <a:ext cx="8341950" cy="480131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pi = 3.14 %} {% set foo = 'foo'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simple avec une série de valeurs: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tableau=[1, 2, 3]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des clés: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tableau={key1:value1, key2:value2} %}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valeur et clé: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[3, {"mot": "soleil"}]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afficher le contenu de 'mot' donc 'soleil':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foo[1]['mot']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déclarer 2 variables en même temps // foo='foo' // bar='bar':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bar = 'foo', 'bar'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foo contient le texte entre les 2 balises: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&lt;div id="pagination"&gt;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&lt;/div&gt;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endset %}</a:t>
            </a:r>
            <a:endParaRPr b="1" i="0" sz="1800" u="none" cap="none" strike="noStrike">
              <a:solidFill>
                <a:schemeClr val="dk2"/>
              </a:solidFill>
              <a:latin typeface="Arial"/>
              <a:ea typeface="Arial"/>
              <a:cs typeface="Arial"/>
              <a:sym typeface="Arial"/>
            </a:endParaRPr>
          </a:p>
        </p:txBody>
      </p:sp>
      <p:sp>
        <p:nvSpPr>
          <p:cNvPr id="295" name="Google Shape;29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96" name="Google Shape;29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7" name="Google Shape;297;p26"/>
          <p:cNvSpPr txBox="1"/>
          <p:nvPr>
            <p:ph type="title"/>
          </p:nvPr>
        </p:nvSpPr>
        <p:spPr>
          <a:xfrm>
            <a:off x="46364" y="4561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03" name="Google Shape;303;p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04" name="Google Shape;304;p2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05" name="Google Shape;305;p2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06" name="Google Shape;306;p27"/>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07" name="Google Shape;307;p27"/>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p27"/>
          <p:cNvSpPr txBox="1"/>
          <p:nvPr/>
        </p:nvSpPr>
        <p:spPr>
          <a:xfrm>
            <a:off x="294746" y="1186106"/>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b. Concaténation</a:t>
            </a:r>
            <a:endParaRPr b="1" i="0" sz="2400" u="none" cap="none" strike="noStrike">
              <a:solidFill>
                <a:srgbClr val="CC4125"/>
              </a:solidFill>
              <a:latin typeface="Arial"/>
              <a:ea typeface="Arial"/>
              <a:cs typeface="Arial"/>
              <a:sym typeface="Arial"/>
            </a:endParaRPr>
          </a:p>
        </p:txBody>
      </p:sp>
      <p:sp>
        <p:nvSpPr>
          <p:cNvPr id="309" name="Google Shape;309;p27"/>
          <p:cNvSpPr txBox="1"/>
          <p:nvPr/>
        </p:nvSpPr>
        <p:spPr>
          <a:xfrm>
            <a:off x="332763" y="1967943"/>
            <a:ext cx="8341950" cy="147732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Concaténer deux variables dans le Template twig: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"Description du produit:" </a:t>
            </a:r>
            <a:r>
              <a:rPr b="1" i="0" lang="en-US" sz="1800" u="none" cap="none" strike="noStrike">
                <a:solidFill>
                  <a:srgbClr val="FF0000"/>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produit.description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var1 ~ var2 }}</a:t>
            </a:r>
            <a:endParaRPr b="1" i="0" sz="1800" u="none" cap="none" strike="noStrike">
              <a:solidFill>
                <a:schemeClr val="dk1"/>
              </a:solidFill>
              <a:latin typeface="Arial"/>
              <a:ea typeface="Arial"/>
              <a:cs typeface="Arial"/>
              <a:sym typeface="Arial"/>
            </a:endParaRPr>
          </a:p>
        </p:txBody>
      </p:sp>
      <p:sp>
        <p:nvSpPr>
          <p:cNvPr id="310" name="Google Shape;31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11" name="Google Shape;31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2" name="Google Shape;312;p27"/>
          <p:cNvSpPr txBox="1"/>
          <p:nvPr>
            <p:ph type="title"/>
          </p:nvPr>
        </p:nvSpPr>
        <p:spPr>
          <a:xfrm>
            <a:off x="71416" y="7066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18" name="Google Shape;318;p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19" name="Google Shape;319;p2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20" name="Google Shape;320;p2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21" name="Google Shape;321;p28"/>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22" name="Google Shape;322;p28"/>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28"/>
          <p:cNvSpPr txBox="1"/>
          <p:nvPr/>
        </p:nvSpPr>
        <p:spPr>
          <a:xfrm>
            <a:off x="-920278" y="697592"/>
            <a:ext cx="9751128"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CC4125"/>
                </a:solidFill>
                <a:latin typeface="Calibri"/>
                <a:ea typeface="Calibri"/>
                <a:cs typeface="Calibri"/>
                <a:sym typeface="Calibri"/>
              </a:rPr>
              <a:t>	       c</a:t>
            </a:r>
            <a:r>
              <a:rPr b="1" i="0" lang="en-US" sz="2400" u="none" cap="none" strike="noStrike">
                <a:solidFill>
                  <a:srgbClr val="CC4125"/>
                </a:solidFill>
                <a:latin typeface="Arial"/>
                <a:ea typeface="Arial"/>
                <a:cs typeface="Arial"/>
                <a:sym typeface="Arial"/>
              </a:rPr>
              <a:t>. La structure conditionnelle:</a:t>
            </a:r>
            <a:r>
              <a:rPr b="1" i="0" lang="en-US" sz="2400" u="none" cap="none" strike="noStrike">
                <a:solidFill>
                  <a:srgbClr val="CC4125"/>
                </a:solidFill>
                <a:latin typeface="Calibri"/>
                <a:ea typeface="Calibri"/>
                <a:cs typeface="Calibri"/>
                <a:sym typeface="Calibri"/>
              </a:rPr>
              <a:t>{% if … %} … {% endif %}</a:t>
            </a: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a:t>
            </a:r>
            <a:endParaRPr b="1" i="0" sz="2400" u="none" cap="none" strike="noStrike">
              <a:solidFill>
                <a:srgbClr val="CC4125"/>
              </a:solidFill>
              <a:latin typeface="Arial"/>
              <a:ea typeface="Arial"/>
              <a:cs typeface="Arial"/>
              <a:sym typeface="Arial"/>
            </a:endParaRPr>
          </a:p>
        </p:txBody>
      </p:sp>
      <p:sp>
        <p:nvSpPr>
          <p:cNvPr id="324" name="Google Shape;324;p28"/>
          <p:cNvSpPr txBox="1"/>
          <p:nvPr/>
        </p:nvSpPr>
        <p:spPr>
          <a:xfrm>
            <a:off x="344850" y="1517576"/>
            <a:ext cx="8341950" cy="42473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rPr>
              <a:t>Une condition avec </a:t>
            </a:r>
            <a:r>
              <a:rPr b="1" i="0" lang="en-US" sz="1800" u="none" cap="none" strike="noStrike">
                <a:solidFill>
                  <a:srgbClr val="974806"/>
                </a:solidFill>
                <a:latin typeface="Arial"/>
                <a:ea typeface="Arial"/>
                <a:cs typeface="Arial"/>
                <a:sym typeface="Arial"/>
              </a:rPr>
              <a:t>empty</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i="0" lang="en-US" sz="1800" u="none" cap="none" strike="noStrike">
                <a:solidFill>
                  <a:schemeClr val="dk1"/>
                </a:solidFill>
              </a:rPr>
              <a:t>{% if produits </a:t>
            </a:r>
            <a:r>
              <a:rPr i="0" lang="en-US" sz="1800" u="none" cap="none" strike="noStrike">
                <a:solidFill>
                  <a:srgbClr val="974806"/>
                </a:solidFill>
              </a:rPr>
              <a:t>is empty </a:t>
            </a:r>
            <a:r>
              <a:rPr i="0" lang="en-US" sz="1800" u="none" cap="none" strike="noStrike">
                <a:solidFill>
                  <a:schemeClr val="dk1"/>
                </a:solidFill>
              </a:rPr>
              <a:t>%}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il n'y a plus de produit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 endif %}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rPr>
              <a:t>Une condition avec </a:t>
            </a:r>
            <a:r>
              <a:rPr b="1" i="0" lang="en-US" sz="1800" u="none" cap="none" strike="noStrike">
                <a:solidFill>
                  <a:srgbClr val="974806"/>
                </a:solidFill>
                <a:latin typeface="Arial"/>
                <a:ea typeface="Arial"/>
                <a:cs typeface="Arial"/>
                <a:sym typeface="Arial"/>
              </a:rPr>
              <a:t>and, or</a:t>
            </a:r>
            <a:r>
              <a:rPr b="1" i="0" lang="en-US" sz="1800" u="none" cap="none" strike="noStrike">
                <a:solidFill>
                  <a:srgbClr val="000000"/>
                </a:solidFill>
              </a:rPr>
              <a:t> ,</a:t>
            </a:r>
            <a:r>
              <a:rPr b="1" i="0" lang="en-US" sz="1800" u="none" cap="none" strike="noStrike">
                <a:solidFill>
                  <a:srgbClr val="974806"/>
                </a:solidFill>
                <a:latin typeface="Arial"/>
                <a:ea typeface="Arial"/>
                <a:cs typeface="Arial"/>
                <a:sym typeface="Arial"/>
              </a:rPr>
              <a:t>defined </a:t>
            </a:r>
            <a:r>
              <a:rPr b="1" i="0" lang="en-US" sz="1800" u="none" cap="none" strike="noStrike">
                <a:solidFill>
                  <a:srgbClr val="000000"/>
                </a:solidFill>
              </a:rPr>
              <a:t> </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i="0" lang="en-US" sz="1800" u="none" cap="none" strike="noStrike">
                <a:solidFill>
                  <a:schemeClr val="dk1"/>
                </a:solidFill>
              </a:rPr>
              <a:t>{% if ((a==1 </a:t>
            </a:r>
            <a:r>
              <a:rPr i="0" lang="en-US" sz="1800" u="none" cap="none" strike="noStrike">
                <a:solidFill>
                  <a:srgbClr val="974806"/>
                </a:solidFill>
              </a:rPr>
              <a:t>and </a:t>
            </a:r>
            <a:r>
              <a:rPr i="0" lang="en-US" sz="1800" u="none" cap="none" strike="noStrike">
                <a:solidFill>
                  <a:schemeClr val="dk1"/>
                </a:solidFill>
              </a:rPr>
              <a:t>b&gt;0) </a:t>
            </a:r>
            <a:r>
              <a:rPr i="0" lang="en-US" sz="1800" u="none" cap="none" strike="noStrike">
                <a:solidFill>
                  <a:srgbClr val="974806"/>
                </a:solidFill>
              </a:rPr>
              <a:t>or not </a:t>
            </a:r>
            <a:r>
              <a:rPr i="0" lang="en-US" sz="1800" u="none" cap="none" strike="noStrike">
                <a:solidFill>
                  <a:schemeClr val="dk1"/>
                </a:solidFill>
              </a:rPr>
              <a:t>c==0) </a:t>
            </a:r>
            <a:r>
              <a:rPr i="0" lang="en-US" sz="1800" u="none" cap="none" strike="noStrike">
                <a:solidFill>
                  <a:srgbClr val="974806"/>
                </a:solidFill>
              </a:rPr>
              <a:t>and</a:t>
            </a:r>
            <a:r>
              <a:rPr i="0" lang="en-US" sz="1800" u="none" cap="none" strike="noStrike">
                <a:solidFill>
                  <a:schemeClr val="dk1"/>
                </a:solidFill>
              </a:rPr>
              <a:t> d is </a:t>
            </a:r>
            <a:r>
              <a:rPr i="0" lang="en-US" sz="1800" u="none" cap="none" strike="noStrike">
                <a:solidFill>
                  <a:srgbClr val="974806"/>
                </a:solidFill>
              </a:rPr>
              <a:t>defined</a:t>
            </a:r>
            <a:r>
              <a:rPr i="0" lang="en-US" sz="1800" u="none" cap="none" strike="noStrike">
                <a:solidFill>
                  <a:schemeClr val="dk1"/>
                </a:solidFill>
              </a:rPr>
              <a:t> %}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 set resultat = (d + a * b) / c %}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 resultat }}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 endif %}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rPr>
              <a:t>Une condition avec </a:t>
            </a:r>
            <a:r>
              <a:rPr b="1" i="0" lang="en-US" sz="1800" u="none" cap="none" strike="noStrike">
                <a:solidFill>
                  <a:srgbClr val="974806"/>
                </a:solidFill>
                <a:latin typeface="Arial"/>
                <a:ea typeface="Arial"/>
                <a:cs typeface="Arial"/>
                <a:sym typeface="Arial"/>
              </a:rPr>
              <a:t>start </a:t>
            </a:r>
            <a:r>
              <a:rPr b="1" i="0" lang="en-US" sz="1800" u="none" cap="none" strike="noStrike">
                <a:solidFill>
                  <a:srgbClr val="000000"/>
                </a:solidFill>
              </a:rPr>
              <a:t>, </a:t>
            </a:r>
            <a:r>
              <a:rPr b="1" i="0" lang="en-US" sz="1800" u="none" cap="none" strike="noStrike">
                <a:solidFill>
                  <a:srgbClr val="974806"/>
                </a:solidFill>
                <a:latin typeface="Arial"/>
                <a:ea typeface="Arial"/>
                <a:cs typeface="Arial"/>
                <a:sym typeface="Arial"/>
              </a:rPr>
              <a:t>ends </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a:t>
            </a:r>
            <a:r>
              <a:rPr i="0" lang="en-US" sz="1800" u="none" cap="none" strike="noStrike">
                <a:solidFill>
                  <a:schemeClr val="dk2"/>
                </a:solidFill>
              </a:rPr>
              <a:t> </a:t>
            </a:r>
            <a:r>
              <a:rPr i="0" lang="en-US" sz="1800" u="none" cap="none" strike="noStrike">
                <a:solidFill>
                  <a:schemeClr val="dk1"/>
                </a:solidFill>
              </a:rPr>
              <a:t>{% if 'Fabien' </a:t>
            </a:r>
            <a:r>
              <a:rPr i="0" lang="en-US" sz="1800" u="none" cap="none" strike="noStrike">
                <a:solidFill>
                  <a:srgbClr val="974806"/>
                </a:solidFill>
              </a:rPr>
              <a:t>starts</a:t>
            </a:r>
            <a:r>
              <a:rPr i="0" lang="en-US" sz="1800" u="none" cap="none" strike="noStrike">
                <a:solidFill>
                  <a:schemeClr val="dk1"/>
                </a:solidFill>
              </a:rPr>
              <a:t> with 'F' %} </a:t>
            </a:r>
            <a:endParaRPr i="0" sz="1800" u="none" cap="none" strike="noStrike">
              <a:solidFill>
                <a:schemeClr val="dk1"/>
              </a:solidFill>
            </a:endParaRPr>
          </a:p>
          <a:p>
            <a:pPr indent="0" lvl="1"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commence par F</a:t>
            </a:r>
            <a:endParaRPr i="0" sz="1400" u="none" cap="none" strike="noStrike">
              <a:solidFill>
                <a:srgbClr val="000000"/>
              </a:solidFill>
            </a:endParaRPr>
          </a:p>
          <a:p>
            <a:pPr indent="0" lvl="1"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 endif %} </a:t>
            </a:r>
            <a:endParaRPr i="0" sz="1800" u="none" cap="none" strike="noStrike">
              <a:solidFill>
                <a:schemeClr val="dk1"/>
              </a:solidFill>
            </a:endParaRPr>
          </a:p>
        </p:txBody>
      </p:sp>
      <p:sp>
        <p:nvSpPr>
          <p:cNvPr id="325" name="Google Shape;325;p28"/>
          <p:cNvSpPr txBox="1"/>
          <p:nvPr/>
        </p:nvSpPr>
        <p:spPr>
          <a:xfrm>
            <a:off x="4987636" y="4648438"/>
            <a:ext cx="3467616" cy="11387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if 'Fabien' </a:t>
            </a:r>
            <a:r>
              <a:rPr i="0" lang="en-US" sz="1800" u="none" cap="none" strike="noStrike">
                <a:solidFill>
                  <a:srgbClr val="974806"/>
                </a:solidFill>
              </a:rPr>
              <a:t>ends</a:t>
            </a:r>
            <a:r>
              <a:rPr i="0" lang="en-US" sz="1800" u="none" cap="none" strike="noStrike">
                <a:solidFill>
                  <a:schemeClr val="dk1"/>
                </a:solidFill>
              </a:rPr>
              <a:t> with 'n' %} </a:t>
            </a:r>
            <a:endParaRPr i="0" sz="1400" u="none" cap="none" strike="noStrike">
              <a:solidFill>
                <a:srgbClr val="000000"/>
              </a:solidFill>
            </a:endParaRPr>
          </a:p>
          <a:p>
            <a:pPr indent="0" lvl="1"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Finis par n </a:t>
            </a:r>
            <a:endParaRPr i="0" sz="1400" u="none" cap="none" strike="noStrike">
              <a:solidFill>
                <a:srgbClr val="000000"/>
              </a:solidFill>
            </a:endParaRPr>
          </a:p>
          <a:p>
            <a:pPr indent="0" lvl="1"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rPr>
              <a:t>{% endif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27" name="Google Shape;32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8" name="Google Shape;328;p28"/>
          <p:cNvSpPr txBox="1"/>
          <p:nvPr>
            <p:ph type="title"/>
          </p:nvPr>
        </p:nvSpPr>
        <p:spPr>
          <a:xfrm>
            <a:off x="71416" y="-15480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34" name="Google Shape;334;p2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35" name="Google Shape;335;p2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36" name="Google Shape;336;p2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37" name="Google Shape;337;p29"/>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38" name="Google Shape;338;p29"/>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9" name="Google Shape;339;p29"/>
          <p:cNvSpPr txBox="1"/>
          <p:nvPr/>
        </p:nvSpPr>
        <p:spPr>
          <a:xfrm>
            <a:off x="144434" y="903802"/>
            <a:ext cx="8341950" cy="563227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matches: </a:t>
            </a:r>
            <a:r>
              <a:rPr b="0" i="0" lang="en-US" sz="1800" u="none" cap="none" strike="noStrike">
                <a:solidFill>
                  <a:srgbClr val="000000"/>
                </a:solidFill>
                <a:latin typeface="Arial"/>
                <a:ea typeface="Arial"/>
                <a:cs typeface="Arial"/>
                <a:sym typeface="Arial"/>
              </a:rPr>
              <a:t>permet dede determiner si une variable ´ respecte un motif donne par une expression régulière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phone </a:t>
            </a:r>
            <a:r>
              <a:rPr b="1" i="0" lang="en-US" sz="1800" u="none" cap="none" strike="noStrike">
                <a:solidFill>
                  <a:srgbClr val="974806"/>
                </a:solidFill>
                <a:latin typeface="Arial"/>
                <a:ea typeface="Arial"/>
                <a:cs typeface="Arial"/>
                <a:sym typeface="Arial"/>
              </a:rPr>
              <a:t>matches</a:t>
            </a:r>
            <a:r>
              <a:rPr b="1" i="0" lang="en-US" sz="1800" u="none" cap="none" strike="noStrike">
                <a:solidFill>
                  <a:schemeClr val="dk1"/>
                </a:solidFill>
                <a:latin typeface="Arial"/>
                <a:ea typeface="Arial"/>
                <a:cs typeface="Arial"/>
                <a:sym typeface="Arial"/>
              </a:rPr>
              <a:t> '/^[\\d\\.]+$/'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format telephone ok</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not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5 </a:t>
            </a:r>
            <a:r>
              <a:rPr b="1" i="0" lang="en-US" sz="1800" u="none" cap="none" strike="noStrike">
                <a:solidFill>
                  <a:srgbClr val="974806"/>
                </a:solidFill>
                <a:latin typeface="Arial"/>
                <a:ea typeface="Arial"/>
                <a:cs typeface="Arial"/>
                <a:sym typeface="Arial"/>
              </a:rPr>
              <a:t>not in </a:t>
            </a:r>
            <a:r>
              <a:rPr b="1" i="0" lang="en-US" sz="1800" u="none" cap="none" strike="noStrike">
                <a:solidFill>
                  <a:schemeClr val="dk1"/>
                </a:solidFill>
                <a:latin typeface="Arial"/>
                <a:ea typeface="Arial"/>
                <a:cs typeface="Arial"/>
                <a:sym typeface="Arial"/>
              </a:rPr>
              <a:t>[1, 2,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5 non présent</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974806"/>
                </a:solidFill>
                <a:latin typeface="Arial"/>
                <a:ea typeface="Arial"/>
                <a:cs typeface="Arial"/>
                <a:sym typeface="Arial"/>
              </a:rPr>
              <a:t>Une condition avec else if</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if var  </a:t>
            </a:r>
            <a:r>
              <a:rPr b="1" i="0" lang="en-US" sz="1800" u="none" cap="none" strike="noStrike">
                <a:solidFill>
                  <a:srgbClr val="974806"/>
                </a:solidFill>
                <a:latin typeface="Arial"/>
                <a:ea typeface="Arial"/>
                <a:cs typeface="Arial"/>
                <a:sym typeface="Arial"/>
              </a:rPr>
              <a:t>is odd </a:t>
            </a:r>
            <a:r>
              <a:rPr b="1" i="0" lang="en-US" sz="1800" u="none" cap="none" strike="noStrike">
                <a:solidFill>
                  <a:schemeClr val="dk1"/>
                </a:solidFill>
                <a:latin typeface="Arial"/>
                <a:ea typeface="Arial"/>
                <a:cs typeface="Arial"/>
                <a:sym typeface="Arial"/>
              </a:rPr>
              <a:t>%}                             ou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yes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{%else%}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no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40" name="Google Shape;340;p29"/>
          <p:cNvSpPr txBox="1"/>
          <p:nvPr/>
        </p:nvSpPr>
        <p:spPr>
          <a:xfrm>
            <a:off x="4954055" y="4718898"/>
            <a:ext cx="299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var is odd</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'yes'</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'no' }}</a:t>
            </a:r>
            <a:endParaRPr b="0" i="0" sz="1400" u="none" cap="none" strike="noStrike">
              <a:solidFill>
                <a:schemeClr val="dk1"/>
              </a:solidFill>
              <a:latin typeface="Arial"/>
              <a:ea typeface="Arial"/>
              <a:cs typeface="Arial"/>
              <a:sym typeface="Arial"/>
            </a:endParaRPr>
          </a:p>
        </p:txBody>
      </p:sp>
      <p:sp>
        <p:nvSpPr>
          <p:cNvPr id="341" name="Google Shape;34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42" name="Google Shape;34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3" name="Google Shape;343;p29"/>
          <p:cNvSpPr txBox="1"/>
          <p:nvPr>
            <p:ph type="title"/>
          </p:nvPr>
        </p:nvSpPr>
        <p:spPr>
          <a:xfrm>
            <a:off x="33838" y="-5459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49" name="Google Shape;349;p3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50" name="Google Shape;350;p3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51" name="Google Shape;351;p3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52" name="Google Shape;352;p30"/>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53" name="Google Shape;353;p30"/>
          <p:cNvSpPr txBox="1"/>
          <p:nvPr/>
        </p:nvSpPr>
        <p:spPr>
          <a:xfrm>
            <a:off x="344850" y="1487674"/>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4" name="Google Shape;354;p30"/>
          <p:cNvSpPr txBox="1"/>
          <p:nvPr/>
        </p:nvSpPr>
        <p:spPr>
          <a:xfrm>
            <a:off x="184150" y="1104217"/>
            <a:ext cx="8341950" cy="46627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Tests utiles:</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is null:</a:t>
            </a:r>
            <a:r>
              <a:rPr b="0" i="0" lang="en-US" sz="1800" u="none" cap="none" strike="noStrike">
                <a:solidFill>
                  <a:srgbClr val="000000"/>
                </a:solidFill>
                <a:latin typeface="Arial"/>
                <a:ea typeface="Arial"/>
                <a:cs typeface="Arial"/>
                <a:sym typeface="Arial"/>
              </a:rPr>
              <a:t> si est null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constant:</a:t>
            </a:r>
            <a:r>
              <a:rPr b="0" i="0" lang="en-US" sz="1800" u="none" cap="none" strike="noStrike">
                <a:solidFill>
                  <a:srgbClr val="000000"/>
                </a:solidFill>
                <a:latin typeface="Arial"/>
                <a:ea typeface="Arial"/>
                <a:cs typeface="Arial"/>
                <a:sym typeface="Arial"/>
              </a:rPr>
              <a:t> comparer si est une constante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divisible by(</a:t>
            </a:r>
            <a:r>
              <a:rPr b="0" i="1"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si est divisible par </a:t>
            </a:r>
            <a:r>
              <a:rPr b="0" i="1" lang="en-US" sz="1800" u="none" cap="none" strike="noStrike">
                <a:solidFill>
                  <a:srgbClr val="000000"/>
                </a:solidFill>
                <a:latin typeface="Arial"/>
                <a:ea typeface="Arial"/>
                <a:cs typeface="Arial"/>
                <a:sym typeface="Arial"/>
              </a:rPr>
              <a:t>x </a:t>
            </a:r>
            <a:r>
              <a:rPr b="0" i="0" lang="en-US" sz="1800" u="none" cap="none" strike="noStrike">
                <a:solidFill>
                  <a:srgbClr val="000000"/>
                </a:solidFill>
                <a:latin typeface="Arial"/>
                <a:ea typeface="Arial"/>
                <a:cs typeface="Arial"/>
                <a:sym typeface="Arial"/>
              </a:rPr>
              <a: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even:</a:t>
            </a:r>
            <a:r>
              <a:rPr b="0" i="0" lang="en-US" sz="1800" u="none" cap="none" strike="noStrike">
                <a:solidFill>
                  <a:srgbClr val="000000"/>
                </a:solidFill>
                <a:latin typeface="Arial"/>
                <a:ea typeface="Arial"/>
                <a:cs typeface="Arial"/>
                <a:sym typeface="Arial"/>
              </a:rPr>
              <a:t> si est 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odd:</a:t>
            </a:r>
            <a:r>
              <a:rPr b="0" i="0" lang="en-US" sz="1800" u="none" cap="none" strike="noStrike">
                <a:solidFill>
                  <a:srgbClr val="000000"/>
                </a:solidFill>
                <a:latin typeface="Arial"/>
                <a:ea typeface="Arial"/>
                <a:cs typeface="Arial"/>
                <a:sym typeface="Arial"/>
              </a:rPr>
              <a:t> si est impair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iterable:</a:t>
            </a:r>
            <a:r>
              <a:rPr b="0" i="0" lang="en-US" sz="1800" u="none" cap="none" strike="noStrike">
                <a:solidFill>
                  <a:srgbClr val="000000"/>
                </a:solidFill>
                <a:latin typeface="Arial"/>
                <a:ea typeface="Arial"/>
                <a:cs typeface="Arial"/>
                <a:sym typeface="Arial"/>
              </a:rPr>
              <a:t> si est du type itérable (comme une liste)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same as:</a:t>
            </a:r>
            <a:r>
              <a:rPr b="0" i="0" lang="en-US" sz="1800" u="none" cap="none" strike="noStrike">
                <a:solidFill>
                  <a:srgbClr val="000000"/>
                </a:solidFill>
                <a:latin typeface="Arial"/>
                <a:ea typeface="Arial"/>
                <a:cs typeface="Arial"/>
                <a:sym typeface="Arial"/>
              </a:rPr>
              <a:t> comparer 2 variables (en php correspond ===).</a:t>
            </a:r>
            <a:endParaRPr/>
          </a:p>
          <a:p>
            <a:pPr indent="0" lvl="1"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des test utiles: https://twig.symfony.com/doc/3.x/tests/index.html</a:t>
            </a:r>
            <a:endParaRPr b="0" i="0" sz="1800" u="none" cap="none" strike="noStrike">
              <a:solidFill>
                <a:srgbClr val="000000"/>
              </a:solidFill>
              <a:latin typeface="Arial"/>
              <a:ea typeface="Arial"/>
              <a:cs typeface="Arial"/>
              <a:sym typeface="Arial"/>
            </a:endParaRPr>
          </a:p>
        </p:txBody>
      </p:sp>
      <p:sp>
        <p:nvSpPr>
          <p:cNvPr id="355" name="Google Shape;35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56" name="Google Shape;356;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7" name="Google Shape;357;p30"/>
          <p:cNvSpPr txBox="1"/>
          <p:nvPr>
            <p:ph type="title"/>
          </p:nvPr>
        </p:nvSpPr>
        <p:spPr>
          <a:xfrm>
            <a:off x="33838" y="-5459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63" name="Google Shape;363;p3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64" name="Google Shape;364;p3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65" name="Google Shape;365;p3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66" name="Google Shape;366;p31"/>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67" name="Google Shape;367;p31"/>
          <p:cNvSpPr txBox="1"/>
          <p:nvPr/>
        </p:nvSpPr>
        <p:spPr>
          <a:xfrm>
            <a:off x="0" y="1500200"/>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produit in produits %}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285750" lvl="0"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Parcourir un tableau indexé: (</a:t>
            </a:r>
            <a:r>
              <a:rPr b="0" i="0" lang="en-US" sz="1600" u="none" cap="none" strike="noStrike">
                <a:solidFill>
                  <a:srgbClr val="000000"/>
                </a:solidFill>
                <a:latin typeface="Arial"/>
                <a:ea typeface="Arial"/>
                <a:cs typeface="Arial"/>
                <a:sym typeface="Arial"/>
              </a:rPr>
              <a:t>on peut utiliser l’operateur ´</a:t>
            </a:r>
            <a:r>
              <a:rPr b="1" i="0" lang="en-US" sz="1600" u="none" cap="none" strike="noStrike">
                <a:solidFill>
                  <a:srgbClr val="000000"/>
                </a:solidFill>
                <a:latin typeface="Arial"/>
                <a:ea typeface="Arial"/>
                <a:cs typeface="Arial"/>
                <a:sym typeface="Arial"/>
              </a:rPr>
              <a:t> .. </a:t>
            </a:r>
            <a:r>
              <a:rPr b="0" i="0" lang="en-US" sz="1600" u="none" cap="none" strike="noStrike">
                <a:solidFill>
                  <a:srgbClr val="000000"/>
                </a:solidFill>
                <a:latin typeface="Arial"/>
                <a:ea typeface="Arial"/>
                <a:cs typeface="Arial"/>
                <a:sym typeface="Arial"/>
              </a:rPr>
              <a:t>pour definir un intervalle )</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i in 0..9 %}    // pareil que {% for i in range(0, 9)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i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None/>
            </a:pPr>
            <a:r>
              <a:rPr b="1" i="0" lang="en-US" sz="21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 affiche 0123456789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p31"/>
          <p:cNvSpPr txBox="1"/>
          <p:nvPr/>
        </p:nvSpPr>
        <p:spPr>
          <a:xfrm>
            <a:off x="-30930" y="872956"/>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69" name="Google Shape;36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70" name="Google Shape;37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1" name="Google Shape;371;p31"/>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5" name="Google Shape;105;p14"/>
          <p:cNvPicPr preferRelativeResize="0"/>
          <p:nvPr/>
        </p:nvPicPr>
        <p:blipFill rotWithShape="1">
          <a:blip r:embed="rId3">
            <a:alphaModFix/>
          </a:blip>
          <a:srcRect b="0" l="0" r="0" t="0"/>
          <a:stretch/>
        </p:blipFill>
        <p:spPr>
          <a:xfrm>
            <a:off x="0" y="-71437"/>
            <a:ext cx="9326562" cy="7056437"/>
          </a:xfrm>
          <a:prstGeom prst="rect">
            <a:avLst/>
          </a:prstGeom>
          <a:noFill/>
          <a:ln>
            <a:noFill/>
          </a:ln>
        </p:spPr>
      </p:pic>
      <p:pic>
        <p:nvPicPr>
          <p:cNvPr descr="D:\esprit 2014\ESPRIT 2014\charte essprit 2014\logo-esprit.png" id="106" name="Google Shape;106;p14"/>
          <p:cNvPicPr preferRelativeResize="0"/>
          <p:nvPr/>
        </p:nvPicPr>
        <p:blipFill rotWithShape="1">
          <a:blip r:embed="rId4">
            <a:alphaModFix/>
          </a:blip>
          <a:srcRect b="0" l="0" r="0" t="0"/>
          <a:stretch/>
        </p:blipFill>
        <p:spPr>
          <a:xfrm>
            <a:off x="184150" y="6237287"/>
            <a:ext cx="1143000" cy="431800"/>
          </a:xfrm>
          <a:prstGeom prst="rect">
            <a:avLst/>
          </a:prstGeom>
          <a:noFill/>
          <a:ln>
            <a:noFill/>
          </a:ln>
        </p:spPr>
      </p:pic>
      <p:sp>
        <p:nvSpPr>
          <p:cNvPr id="107" name="Google Shape;107;p14"/>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9" name="Google Shape;109;p14"/>
          <p:cNvPicPr preferRelativeResize="0"/>
          <p:nvPr/>
        </p:nvPicPr>
        <p:blipFill rotWithShape="1">
          <a:blip r:embed="rId5">
            <a:alphaModFix/>
          </a:blip>
          <a:srcRect b="0" l="0" r="0" t="0"/>
          <a:stretch/>
        </p:blipFill>
        <p:spPr>
          <a:xfrm>
            <a:off x="7173912" y="157162"/>
            <a:ext cx="2000250" cy="1377950"/>
          </a:xfrm>
          <a:prstGeom prst="rect">
            <a:avLst/>
          </a:prstGeom>
          <a:noFill/>
          <a:ln>
            <a:noFill/>
          </a:ln>
        </p:spPr>
      </p:pic>
      <p:sp>
        <p:nvSpPr>
          <p:cNvPr id="110" name="Google Shape;110;p14"/>
          <p:cNvSpPr txBox="1"/>
          <p:nvPr>
            <p:ph idx="1" type="body"/>
          </p:nvPr>
        </p:nvSpPr>
        <p:spPr>
          <a:xfrm>
            <a:off x="457200" y="806550"/>
            <a:ext cx="8229600" cy="5430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Qu'est ce qu'un moteur de templates</a:t>
            </a:r>
            <a:endParaRPr sz="1800">
              <a:latin typeface="Arial"/>
              <a:ea typeface="Arial"/>
              <a:cs typeface="Arial"/>
              <a:sym typeface="Arial"/>
            </a:endParaRPr>
          </a:p>
          <a:p>
            <a:pPr indent="-342900" lvl="0" marL="457200" rtl="0" algn="l">
              <a:lnSpc>
                <a:spcPct val="150000"/>
              </a:lnSpc>
              <a:spcBef>
                <a:spcPts val="0"/>
              </a:spcBef>
              <a:spcAft>
                <a:spcPts val="0"/>
              </a:spcAft>
              <a:buSzPts val="1800"/>
              <a:buAutoNum type="arabicPeriod"/>
            </a:pPr>
            <a:r>
              <a:rPr lang="en-US" sz="1800">
                <a:latin typeface="Arial"/>
                <a:ea typeface="Arial"/>
                <a:cs typeface="Arial"/>
                <a:sym typeface="Arial"/>
              </a:rPr>
              <a:t>Le moteur de templates Twig</a:t>
            </a:r>
            <a:endParaRPr/>
          </a:p>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Syntaxe de base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Déclaration et affichage des variables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concaténation</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conditionnelle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itérative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filtres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fonctions </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variables globales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liens </a:t>
            </a:r>
            <a:endParaRPr sz="1800">
              <a:latin typeface="Arial"/>
              <a:ea typeface="Arial"/>
              <a:cs typeface="Arial"/>
              <a:sym typeface="Arial"/>
            </a:endParaRPr>
          </a:p>
          <a:p>
            <a:pPr indent="0" lvl="0" marL="0" rtl="0" algn="l">
              <a:lnSpc>
                <a:spcPct val="150000"/>
              </a:lnSpc>
              <a:spcBef>
                <a:spcPts val="0"/>
              </a:spcBef>
              <a:spcAft>
                <a:spcPts val="0"/>
              </a:spcAft>
              <a:buSzPts val="1800"/>
              <a:buNone/>
            </a:pPr>
            <a:r>
              <a:rPr lang="en-US" sz="1800">
                <a:latin typeface="Arial"/>
                <a:ea typeface="Arial"/>
                <a:cs typeface="Arial"/>
                <a:sym typeface="Arial"/>
              </a:rPr>
              <a:t>4. Ajout de fichiers </a:t>
            </a:r>
            <a:endParaRPr sz="1800">
              <a:latin typeface="Arial"/>
              <a:ea typeface="Arial"/>
              <a:cs typeface="Arial"/>
              <a:sym typeface="Arial"/>
            </a:endParaRPr>
          </a:p>
          <a:p>
            <a:pPr indent="0" lvl="0" marL="0" marR="0" rtl="0" algn="l">
              <a:lnSpc>
                <a:spcPct val="150000"/>
              </a:lnSpc>
              <a:spcBef>
                <a:spcPts val="0"/>
              </a:spcBef>
              <a:spcAft>
                <a:spcPts val="0"/>
              </a:spcAft>
              <a:buSzPts val="1800"/>
              <a:buNone/>
            </a:pPr>
            <a:r>
              <a:t/>
            </a:r>
            <a:endParaRPr sz="1800"/>
          </a:p>
          <a:p>
            <a:pPr indent="0" lvl="0" marL="0" marR="0" rtl="0" algn="l">
              <a:lnSpc>
                <a:spcPct val="150000"/>
              </a:lnSpc>
              <a:spcBef>
                <a:spcPts val="0"/>
              </a:spcBef>
              <a:spcAft>
                <a:spcPts val="0"/>
              </a:spcAft>
              <a:buSzPts val="1800"/>
              <a:buNone/>
            </a:pPr>
            <a:r>
              <a:t/>
            </a:r>
            <a:endParaRPr/>
          </a:p>
        </p:txBody>
      </p:sp>
      <p:sp>
        <p:nvSpPr>
          <p:cNvPr id="111" name="Google Shape;111;p14"/>
          <p:cNvSpPr txBox="1"/>
          <p:nvPr/>
        </p:nvSpPr>
        <p:spPr>
          <a:xfrm>
            <a:off x="735012" y="-1000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Plan</a:t>
            </a:r>
            <a:r>
              <a:rPr b="0" i="0" lang="en-US" sz="4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2" name="Google Shape;11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 Web 2020-2021</a:t>
            </a:r>
            <a:endParaRPr/>
          </a:p>
        </p:txBody>
      </p:sp>
      <p:sp>
        <p:nvSpPr>
          <p:cNvPr id="113" name="Google Shape;11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77" name="Google Shape;377;p3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78" name="Google Shape;378;p3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79" name="Google Shape;379;p3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80" name="Google Shape;380;p32"/>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81" name="Google Shape;381;p32"/>
          <p:cNvSpPr txBox="1"/>
          <p:nvPr/>
        </p:nvSpPr>
        <p:spPr>
          <a:xfrm>
            <a:off x="0" y="1500200"/>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000000"/>
                </a:solidFill>
                <a:latin typeface="Arial"/>
                <a:ea typeface="Arial"/>
                <a:cs typeface="Arial"/>
                <a:sym typeface="Arial"/>
              </a:rPr>
              <a:t>{% for produit in produits if produit.etat==1%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 vide:</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for article in articles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article.nom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else %} pas d'article trouvé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endfor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2" name="Google Shape;3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83" name="Google Shape;3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4" name="Google Shape;384;p32"/>
          <p:cNvSpPr txBox="1"/>
          <p:nvPr/>
        </p:nvSpPr>
        <p:spPr>
          <a:xfrm>
            <a:off x="-30930" y="872956"/>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85" name="Google Shape;385;p32"/>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91" name="Google Shape;391;p3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92" name="Google Shape;392;p3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93" name="Google Shape;393;p3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94" name="Google Shape;394;p33"/>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95" name="Google Shape;395;p33"/>
          <p:cNvSpPr txBox="1"/>
          <p:nvPr/>
        </p:nvSpPr>
        <p:spPr>
          <a:xfrm>
            <a:off x="0" y="1500200"/>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clés et valeurs: </a:t>
            </a:r>
            <a:endParaRPr b="0"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key, value in table %}</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key }} {{ value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Exemple: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6" name="Google Shape;39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397" name="Google Shape;39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8" name="Google Shape;398;p33"/>
          <p:cNvPicPr preferRelativeResize="0"/>
          <p:nvPr/>
        </p:nvPicPr>
        <p:blipFill rotWithShape="1">
          <a:blip r:embed="rId6">
            <a:alphaModFix/>
          </a:blip>
          <a:srcRect b="0" l="0" r="0" t="0"/>
          <a:stretch/>
        </p:blipFill>
        <p:spPr>
          <a:xfrm>
            <a:off x="627063" y="3955094"/>
            <a:ext cx="3876675" cy="2057400"/>
          </a:xfrm>
          <a:prstGeom prst="rect">
            <a:avLst/>
          </a:prstGeom>
          <a:noFill/>
          <a:ln>
            <a:noFill/>
          </a:ln>
        </p:spPr>
      </p:pic>
      <p:sp>
        <p:nvSpPr>
          <p:cNvPr id="399" name="Google Shape;399;p33"/>
          <p:cNvSpPr txBox="1"/>
          <p:nvPr/>
        </p:nvSpPr>
        <p:spPr>
          <a:xfrm>
            <a:off x="-5878" y="898008"/>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400" name="Google Shape;400;p33"/>
          <p:cNvSpPr txBox="1"/>
          <p:nvPr>
            <p:ph type="title"/>
          </p:nvPr>
        </p:nvSpPr>
        <p:spPr>
          <a:xfrm>
            <a:off x="-3740" y="-9217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06" name="Google Shape;406;p3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07" name="Google Shape;407;p3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08" name="Google Shape;408;p3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09" name="Google Shape;409;p34"/>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410" name="Google Shape;410;p34"/>
          <p:cNvSpPr txBox="1"/>
          <p:nvPr/>
        </p:nvSpPr>
        <p:spPr>
          <a:xfrm>
            <a:off x="65784" y="1262017"/>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Permettant de formater et modifier l’affichage d’une donnée´ </a:t>
            </a:r>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Pouvant prendre un ou plusieurs paramètres ` </a:t>
            </a:r>
            <a:endParaRPr b="0"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Syntaxe </a:t>
            </a:r>
            <a:r>
              <a:rPr b="0" i="0" lang="en-US" sz="1800" u="none" cap="none" strike="noStrike">
                <a:solidFill>
                  <a:srgbClr val="000000"/>
                </a:solidFill>
                <a:latin typeface="Arial"/>
                <a:ea typeface="Arial"/>
                <a:cs typeface="Arial"/>
                <a:sym typeface="Arial"/>
              </a:rPr>
              <a:t>: {{ variable | fonction filtre[paramètres] }} </a:t>
            </a:r>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 peut appliquer des filtres sur une variable à afficher, sur une variable d'une condition IF ou d'une boucle FOR…</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seul filtre</a:t>
            </a:r>
            <a:endParaRPr b="1" i="0" sz="1600" u="none" cap="none" strike="noStrike">
              <a:solidFill>
                <a:srgbClr val="000000"/>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plusieurs filtres </a:t>
            </a:r>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filtre sur un texte long avec apply</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077007"/>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411" name="Google Shape;411;p34"/>
          <p:cNvSpPr txBox="1"/>
          <p:nvPr>
            <p:ph idx="11" type="ftr"/>
          </p:nvPr>
        </p:nvSpPr>
        <p:spPr>
          <a:xfrm>
            <a:off x="3124200" y="6656974"/>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12" name="Google Shape;41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3" name="Google Shape;413;p34"/>
          <p:cNvPicPr preferRelativeResize="0"/>
          <p:nvPr/>
        </p:nvPicPr>
        <p:blipFill rotWithShape="1">
          <a:blip r:embed="rId6">
            <a:alphaModFix/>
          </a:blip>
          <a:srcRect b="0" l="0" r="0" t="0"/>
          <a:stretch/>
        </p:blipFill>
        <p:spPr>
          <a:xfrm>
            <a:off x="483829" y="5832475"/>
            <a:ext cx="4237928" cy="1047750"/>
          </a:xfrm>
          <a:prstGeom prst="rect">
            <a:avLst/>
          </a:prstGeom>
          <a:noFill/>
          <a:ln>
            <a:noFill/>
          </a:ln>
        </p:spPr>
      </p:pic>
      <p:pic>
        <p:nvPicPr>
          <p:cNvPr id="414" name="Google Shape;414;p34"/>
          <p:cNvPicPr preferRelativeResize="0"/>
          <p:nvPr/>
        </p:nvPicPr>
        <p:blipFill rotWithShape="1">
          <a:blip r:embed="rId7">
            <a:alphaModFix/>
          </a:blip>
          <a:srcRect b="0" l="0" r="0" t="0"/>
          <a:stretch/>
        </p:blipFill>
        <p:spPr>
          <a:xfrm>
            <a:off x="450937" y="3753688"/>
            <a:ext cx="4303712" cy="900865"/>
          </a:xfrm>
          <a:prstGeom prst="rect">
            <a:avLst/>
          </a:prstGeom>
          <a:noFill/>
          <a:ln>
            <a:noFill/>
          </a:ln>
        </p:spPr>
      </p:pic>
      <p:pic>
        <p:nvPicPr>
          <p:cNvPr id="415" name="Google Shape;415;p34"/>
          <p:cNvPicPr preferRelativeResize="0"/>
          <p:nvPr/>
        </p:nvPicPr>
        <p:blipFill rotWithShape="1">
          <a:blip r:embed="rId8">
            <a:alphaModFix/>
          </a:blip>
          <a:srcRect b="0" l="0" r="0" t="0"/>
          <a:stretch/>
        </p:blipFill>
        <p:spPr>
          <a:xfrm>
            <a:off x="408759" y="5073921"/>
            <a:ext cx="4000500" cy="390525"/>
          </a:xfrm>
          <a:prstGeom prst="rect">
            <a:avLst/>
          </a:prstGeom>
          <a:noFill/>
          <a:ln>
            <a:noFill/>
          </a:ln>
        </p:spPr>
      </p:pic>
      <p:sp>
        <p:nvSpPr>
          <p:cNvPr id="416" name="Google Shape;416;p34"/>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17" name="Google Shape;417;p34"/>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23" name="Google Shape;423;p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24" name="Google Shape;424;p35"/>
          <p:cNvPicPr preferRelativeResize="0"/>
          <p:nvPr/>
        </p:nvPicPr>
        <p:blipFill rotWithShape="1">
          <a:blip r:embed="rId3">
            <a:alphaModFix/>
          </a:blip>
          <a:srcRect b="0" l="0" r="0" t="0"/>
          <a:stretch/>
        </p:blipFill>
        <p:spPr>
          <a:xfrm>
            <a:off x="-148187" y="0"/>
            <a:ext cx="9328150" cy="7056439"/>
          </a:xfrm>
          <a:prstGeom prst="rect">
            <a:avLst/>
          </a:prstGeom>
          <a:noFill/>
          <a:ln>
            <a:noFill/>
          </a:ln>
        </p:spPr>
      </p:pic>
      <p:pic>
        <p:nvPicPr>
          <p:cNvPr descr="D:\esprit 2014\ESPRIT 2014\charte essprit 2014\render\support final\triangle.png" id="425" name="Google Shape;425;p3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26" name="Google Shape;426;p35"/>
          <p:cNvPicPr preferRelativeResize="0"/>
          <p:nvPr/>
        </p:nvPicPr>
        <p:blipFill rotWithShape="1">
          <a:blip r:embed="rId5">
            <a:alphaModFix/>
          </a:blip>
          <a:srcRect b="0" l="0" r="0" t="0"/>
          <a:stretch/>
        </p:blipFill>
        <p:spPr>
          <a:xfrm>
            <a:off x="-148175" y="6574337"/>
            <a:ext cx="1143000" cy="431800"/>
          </a:xfrm>
          <a:prstGeom prst="rect">
            <a:avLst/>
          </a:prstGeom>
          <a:noFill/>
          <a:ln>
            <a:noFill/>
          </a:ln>
        </p:spPr>
      </p:pic>
      <p:sp>
        <p:nvSpPr>
          <p:cNvPr id="427" name="Google Shape;427;p35"/>
          <p:cNvSpPr txBox="1"/>
          <p:nvPr/>
        </p:nvSpPr>
        <p:spPr>
          <a:xfrm>
            <a:off x="400950" y="1476625"/>
            <a:ext cx="8342100" cy="35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428" name="Google Shape;428;p35"/>
          <p:cNvGraphicFramePr/>
          <p:nvPr/>
        </p:nvGraphicFramePr>
        <p:xfrm>
          <a:off x="273162" y="1358328"/>
          <a:ext cx="3000000" cy="3000000"/>
        </p:xfrm>
        <a:graphic>
          <a:graphicData uri="http://schemas.openxmlformats.org/drawingml/2006/table">
            <a:tbl>
              <a:tblPr>
                <a:noFill/>
                <a:tableStyleId>{F8E5E67C-9B98-4A42-A1C7-4581681C75CD}</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upper()</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Affiche la variable en majuscules</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{{“hello”|upper}}=&gt;HELLO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lower()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Affiche la variable en minuscules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{{“HELLO”|lower}}=&gt;hello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trim()</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Supprime les caractères spéciaux indiqués du début et de  la fin d’une chaîne de caractères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 world .”|trim(‘.’)}} =&gt;hello world</a:t>
                      </a:r>
                      <a:endParaRPr sz="1400" u="none" cap="none" strike="noStrike"/>
                    </a:p>
                  </a:txBody>
                  <a:tcPr marT="91425" marB="91425" marR="91425" marL="91425"/>
                </a:tc>
              </a:tr>
              <a:tr h="1804925">
                <a:tc>
                  <a:txBody>
                    <a:bodyPr/>
                    <a:lstStyle/>
                    <a:p>
                      <a:pPr indent="0" lvl="0" marL="0" marR="0" rtl="0" algn="l">
                        <a:lnSpc>
                          <a:spcPct val="11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Slice(start, length)</a:t>
                      </a:r>
                      <a:endParaRPr b="1" i="0" sz="1400" u="none" cap="none" strike="noStrike">
                        <a:solidFill>
                          <a:srgbClr val="000000"/>
                        </a:solidFill>
                        <a:latin typeface="Arial"/>
                        <a:ea typeface="Arial"/>
                        <a:cs typeface="Arial"/>
                        <a:sym typeface="Arial"/>
                      </a:endParaRPr>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Extrait les éléments de la position start et de nombre length</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 </a:t>
                      </a:r>
                      <a:r>
                        <a:rPr b="1" i="0" lang="en-US" sz="1400" u="none" cap="none" strike="noStrike">
                          <a:solidFill>
                            <a:srgbClr val="000000"/>
                          </a:solidFill>
                          <a:latin typeface="Arial"/>
                          <a:ea typeface="Arial"/>
                          <a:cs typeface="Arial"/>
                          <a:sym typeface="Arial"/>
                        </a:rPr>
                        <a:t>for </a:t>
                      </a:r>
                      <a:r>
                        <a:rPr lang="en-US" sz="1400" u="none" cap="none" strike="noStrike"/>
                        <a:t>i </a:t>
                      </a:r>
                      <a:r>
                        <a:rPr b="1" i="0" lang="en-US" sz="1400" u="none" cap="none" strike="noStrike">
                          <a:solidFill>
                            <a:srgbClr val="000000"/>
                          </a:solidFill>
                          <a:latin typeface="Arial"/>
                          <a:ea typeface="Arial"/>
                          <a:cs typeface="Arial"/>
                          <a:sym typeface="Arial"/>
                        </a:rPr>
                        <a:t>in </a:t>
                      </a:r>
                      <a:r>
                        <a:rPr lang="en-US" sz="1400" u="none" cap="none" strike="noStrike"/>
                        <a:t>[</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r>
                        <a:rPr b="0" i="0" lang="en-US" sz="1400" u="none" cap="none" strike="noStrike">
                          <a:solidFill>
                            <a:srgbClr val="000000"/>
                          </a:solidFill>
                          <a:latin typeface="Arial"/>
                          <a:ea typeface="Arial"/>
                          <a:cs typeface="Arial"/>
                          <a:sym typeface="Arial"/>
                        </a:rPr>
                        <a:t>3</a:t>
                      </a:r>
                      <a:r>
                        <a:rPr lang="en-US" sz="1400" u="none" cap="none" strike="noStrike"/>
                        <a:t>, </a:t>
                      </a:r>
                      <a:r>
                        <a:rPr b="0" i="0" lang="en-US" sz="1400" u="none" cap="none" strike="noStrike">
                          <a:solidFill>
                            <a:srgbClr val="000000"/>
                          </a:solidFill>
                          <a:latin typeface="Arial"/>
                          <a:ea typeface="Arial"/>
                          <a:cs typeface="Arial"/>
                          <a:sym typeface="Arial"/>
                        </a:rPr>
                        <a:t>4</a:t>
                      </a:r>
                      <a:r>
                        <a:rPr lang="en-US" sz="1400" u="none" cap="none" strike="noStrike"/>
                        <a:t>, </a:t>
                      </a:r>
                      <a:r>
                        <a:rPr b="0" i="0" lang="en-US" sz="1400" u="none" cap="none" strike="noStrike">
                          <a:solidFill>
                            <a:srgbClr val="000000"/>
                          </a:solidFill>
                          <a:latin typeface="Arial"/>
                          <a:ea typeface="Arial"/>
                          <a:cs typeface="Arial"/>
                          <a:sym typeface="Arial"/>
                        </a:rPr>
                        <a:t>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r>
                        <a:rPr lang="en-US" sz="1400" u="none" cap="none" strike="noStrike"/>
                        <a:t>    </a:t>
                      </a:r>
                      <a:r>
                        <a:rPr b="0" i="1" lang="en-US" sz="1400" u="none" cap="none" strike="noStrike">
                          <a:solidFill>
                            <a:srgbClr val="000000"/>
                          </a:solidFill>
                          <a:latin typeface="Arial"/>
                          <a:ea typeface="Arial"/>
                          <a:cs typeface="Arial"/>
                          <a:sym typeface="Arial"/>
                        </a:rPr>
                        <a:t>{# will iterate over 2 and 3 #}</a:t>
                      </a:r>
                      <a:br>
                        <a:rPr b="0" i="1" lang="en-US" sz="1400" u="none" cap="none" strike="noStrike">
                          <a:solidFill>
                            <a:srgbClr val="000000"/>
                          </a:solidFill>
                          <a:latin typeface="Arial"/>
                          <a:ea typeface="Arial"/>
                          <a:cs typeface="Arial"/>
                          <a:sym typeface="Arial"/>
                        </a:rPr>
                      </a:br>
                      <a:r>
                        <a:rPr lang="en-US" sz="1400" u="none" cap="none" strike="noStrike"/>
                        <a:t>{% </a:t>
                      </a:r>
                      <a:r>
                        <a:rPr b="1" i="0" lang="en-US" sz="1400" u="none" cap="none" strike="noStrike">
                          <a:solidFill>
                            <a:srgbClr val="000000"/>
                          </a:solidFill>
                          <a:latin typeface="Arial"/>
                          <a:ea typeface="Arial"/>
                          <a:cs typeface="Arial"/>
                          <a:sym typeface="Arial"/>
                        </a:rPr>
                        <a:t>endfor </a:t>
                      </a:r>
                      <a:r>
                        <a:rPr lang="en-US" sz="1400" u="none" cap="none" strike="noStrike"/>
                        <a:t>%}</a:t>
                      </a:r>
                      <a:br>
                        <a:rPr lang="en-US" sz="1400" u="none" cap="none" strike="noStrike"/>
                      </a:br>
                      <a:br>
                        <a:rPr lang="en-US" sz="1400" u="none" cap="none" strike="noStrike"/>
                      </a:br>
                      <a:r>
                        <a:rPr lang="en-US" sz="1400" u="none" cap="none" strike="noStrike"/>
                        <a:t>{{ </a:t>
                      </a:r>
                      <a:r>
                        <a:rPr b="1" i="0" lang="en-US" sz="1400" u="none" cap="none" strike="noStrike">
                          <a:solidFill>
                            <a:srgbClr val="000000"/>
                          </a:solidFill>
                          <a:latin typeface="Arial"/>
                          <a:ea typeface="Arial"/>
                          <a:cs typeface="Arial"/>
                          <a:sym typeface="Arial"/>
                        </a:rPr>
                        <a:t>'12345'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br>
                        <a:rPr lang="en-US" sz="1400" u="none" cap="none" strike="noStrike"/>
                      </a:br>
                      <a:r>
                        <a:rPr b="0" i="1" lang="en-US" sz="1400" u="none" cap="none" strike="noStrike">
                          <a:solidFill>
                            <a:srgbClr val="000000"/>
                          </a:solidFill>
                          <a:latin typeface="Arial"/>
                          <a:ea typeface="Arial"/>
                          <a:cs typeface="Arial"/>
                          <a:sym typeface="Arial"/>
                        </a:rPr>
                        <a:t>{# outputs 23 #}</a:t>
                      </a:r>
                      <a:endParaRPr sz="1400" u="none" cap="none" strike="noStrike"/>
                    </a:p>
                  </a:txBody>
                  <a:tcPr marT="91425" marB="91425" marR="91425" marL="91425"/>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length()</a:t>
                      </a:r>
                      <a:endParaRPr/>
                    </a:p>
                    <a:p>
                      <a:pPr indent="0" lvl="0" marL="0" marR="0" rtl="0" algn="l">
                        <a:lnSpc>
                          <a:spcPct val="11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calcule le nombre d’élèments d’un tableau ou le nombre de caractères d’une chaîıne</a:t>
                      </a:r>
                      <a:endParaRPr sz="1400" u="none" cap="none" strike="noStrike"/>
                    </a:p>
                  </a:txBody>
                  <a:tcPr marT="91425" marB="91425" marR="91425" marL="91425"/>
                </a:tc>
              </a:tr>
            </a:tbl>
          </a:graphicData>
        </a:graphic>
      </p:graphicFrame>
      <p:sp>
        <p:nvSpPr>
          <p:cNvPr id="429" name="Google Shape;42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30" name="Google Shape;43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1" name="Google Shape;431;p35"/>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32" name="Google Shape;432;p35"/>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38" name="Google Shape;438;p3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39" name="Google Shape;439;p36"/>
          <p:cNvPicPr preferRelativeResize="0"/>
          <p:nvPr/>
        </p:nvPicPr>
        <p:blipFill rotWithShape="1">
          <a:blip r:embed="rId3">
            <a:alphaModFix/>
          </a:blip>
          <a:srcRect b="0" l="0" r="0" t="0"/>
          <a:stretch/>
        </p:blipFill>
        <p:spPr>
          <a:xfrm>
            <a:off x="-148187" y="0"/>
            <a:ext cx="9328150" cy="7056439"/>
          </a:xfrm>
          <a:prstGeom prst="rect">
            <a:avLst/>
          </a:prstGeom>
          <a:noFill/>
          <a:ln>
            <a:noFill/>
          </a:ln>
        </p:spPr>
      </p:pic>
      <p:pic>
        <p:nvPicPr>
          <p:cNvPr descr="D:\esprit 2014\ESPRIT 2014\charte essprit 2014\render\support final\triangle.png" id="440" name="Google Shape;440;p3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41" name="Google Shape;441;p36"/>
          <p:cNvPicPr preferRelativeResize="0"/>
          <p:nvPr/>
        </p:nvPicPr>
        <p:blipFill rotWithShape="1">
          <a:blip r:embed="rId5">
            <a:alphaModFix/>
          </a:blip>
          <a:srcRect b="0" l="0" r="0" t="0"/>
          <a:stretch/>
        </p:blipFill>
        <p:spPr>
          <a:xfrm>
            <a:off x="-148175" y="6574337"/>
            <a:ext cx="1143000" cy="431800"/>
          </a:xfrm>
          <a:prstGeom prst="rect">
            <a:avLst/>
          </a:prstGeom>
          <a:noFill/>
          <a:ln>
            <a:noFill/>
          </a:ln>
        </p:spPr>
      </p:pic>
      <p:graphicFrame>
        <p:nvGraphicFramePr>
          <p:cNvPr id="442" name="Google Shape;442;p36"/>
          <p:cNvGraphicFramePr/>
          <p:nvPr/>
        </p:nvGraphicFramePr>
        <p:xfrm>
          <a:off x="273162" y="1358328"/>
          <a:ext cx="3000000" cy="3000000"/>
        </p:xfrm>
        <a:graphic>
          <a:graphicData uri="http://schemas.openxmlformats.org/drawingml/2006/table">
            <a:tbl>
              <a:tblPr>
                <a:noFill/>
                <a:tableStyleId>{F8E5E67C-9B98-4A42-A1C7-4581681C75CD}</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316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Formate la date selon le format donné en argument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{{post.published_at|date(“m/d/Y”)}}</a:t>
                      </a:r>
                      <a:endParaRPr sz="1400" u="none" cap="none" strike="noStrike"/>
                    </a:p>
                  </a:txBody>
                  <a:tcPr marT="91425" marB="91425" marR="91425" marL="91425"/>
                </a:tc>
              </a:tr>
              <a:tr h="4643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date_modify()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Formate la date selon la chaine donnée en paramètre</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{{post.published_at|date_modify(“+1 day”)}}</a:t>
                      </a:r>
                      <a:endParaRPr sz="1400" u="none" cap="none" strike="noStrike"/>
                    </a:p>
                  </a:txBody>
                  <a:tcPr marT="91425" marB="91425" marR="91425" marL="91425"/>
                </a:tc>
              </a:tr>
            </a:tbl>
          </a:graphicData>
        </a:graphic>
      </p:graphicFrame>
      <p:sp>
        <p:nvSpPr>
          <p:cNvPr id="443" name="Google Shape;44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44" name="Google Shape;44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5" name="Google Shape;445;p36"/>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46" name="Google Shape;446;p36"/>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sp>
        <p:nvSpPr>
          <p:cNvPr id="447" name="Google Shape;447;p36"/>
          <p:cNvSpPr txBox="1"/>
          <p:nvPr/>
        </p:nvSpPr>
        <p:spPr>
          <a:xfrm>
            <a:off x="273162" y="4598547"/>
            <a:ext cx="8104800" cy="1305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complète des filtres: https://twig.symfony.com/doc/3.x/filters/index.html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53" name="Google Shape;453;p3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54" name="Google Shape;454;p37"/>
          <p:cNvPicPr preferRelativeResize="0"/>
          <p:nvPr/>
        </p:nvPicPr>
        <p:blipFill rotWithShape="1">
          <a:blip r:embed="rId3">
            <a:alphaModFix/>
          </a:blip>
          <a:srcRect b="0" l="0" r="0" t="0"/>
          <a:stretch/>
        </p:blipFill>
        <p:spPr>
          <a:xfrm>
            <a:off x="-184150" y="-268986"/>
            <a:ext cx="9328150" cy="7056439"/>
          </a:xfrm>
          <a:prstGeom prst="rect">
            <a:avLst/>
          </a:prstGeom>
          <a:noFill/>
          <a:ln>
            <a:noFill/>
          </a:ln>
        </p:spPr>
      </p:pic>
      <p:pic>
        <p:nvPicPr>
          <p:cNvPr descr="D:\esprit 2014\ESPRIT 2014\charte essprit 2014\render\support final\triangle.png" id="455" name="Google Shape;455;p3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56" name="Google Shape;456;p37"/>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457" name="Google Shape;457;p37"/>
          <p:cNvSpPr txBox="1"/>
          <p:nvPr/>
        </p:nvSpPr>
        <p:spPr>
          <a:xfrm>
            <a:off x="121750" y="1308187"/>
            <a:ext cx="8598000" cy="5145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Permettant d’effectuer un traitement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Exemples:</a:t>
            </a:r>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Dump()</a:t>
            </a: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affiche tout le détail d'un objet ou d'un tableau</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{{dump(entities)}}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Max():</a:t>
            </a:r>
            <a:endParaRPr b="1"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r>
              <a:rPr b="1" i="0" lang="en-US" sz="1800" u="none" cap="none" strike="noStrike">
                <a:solidFill>
                  <a:srgbClr val="000000"/>
                </a:solidFill>
                <a:latin typeface="Arial"/>
                <a:ea typeface="Arial"/>
                <a:cs typeface="Arial"/>
                <a:sym typeface="Arial"/>
              </a:rPr>
              <a:t>set</a:t>
            </a:r>
            <a:r>
              <a:rPr b="0" i="0" lang="en-US" sz="1800" u="none" cap="none" strike="noStrike">
                <a:solidFill>
                  <a:srgbClr val="000000"/>
                </a:solidFill>
                <a:latin typeface="Arial"/>
                <a:ea typeface="Arial"/>
                <a:cs typeface="Arial"/>
                <a:sym typeface="Arial"/>
              </a:rPr>
              <a:t> tab = [1, 5, 2, 3] %}</a:t>
            </a:r>
            <a:endParaRPr b="0"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max(tab) }} =&gt;5</a:t>
            </a:r>
            <a:endParaRPr/>
          </a:p>
          <a:p>
            <a:pPr indent="0" lvl="0" marL="1143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Date(): </a:t>
            </a:r>
            <a:r>
              <a:rPr b="0" i="0" lang="en-US" sz="1800" u="none" cap="none" strike="noStrike">
                <a:solidFill>
                  <a:srgbClr val="000000"/>
                </a:solidFill>
                <a:latin typeface="Arial"/>
                <a:ea typeface="Arial"/>
                <a:cs typeface="Arial"/>
                <a:sym typeface="Arial"/>
              </a:rPr>
              <a:t>permet de convertir l’argument en date afin de pouvoir comparer les dates  </a:t>
            </a:r>
            <a:endParaRPr b="1"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None/>
            </a:pPr>
            <a:r>
              <a:rPr b="0" i="0" lang="en-US" sz="1800" u="none" cap="none" strike="noStrike">
                <a:solidFill>
                  <a:srgbClr val="000000"/>
                </a:solidFill>
                <a:latin typeface="Arial"/>
                <a:ea typeface="Arial"/>
                <a:cs typeface="Arial"/>
                <a:sym typeface="Arial"/>
              </a:rPr>
              <a:t>{% if date(club.created_at) &lt; date() %}</a:t>
            </a:r>
            <a:endParaRPr/>
          </a:p>
          <a:p>
            <a:pPr indent="0" lvl="0" marL="114300" marR="0" rtl="0" algn="l">
              <a:lnSpc>
                <a:spcPct val="115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1" lang="en-US" sz="1800" u="none" cap="none" strike="noStrike">
                <a:solidFill>
                  <a:srgbClr val="000000"/>
                </a:solidFill>
                <a:latin typeface="Arial"/>
                <a:ea typeface="Arial"/>
                <a:cs typeface="Arial"/>
                <a:sym typeface="Arial"/>
              </a:rPr>
              <a:t>{# traitement #}</a:t>
            </a:r>
            <a:r>
              <a:rPr b="0" i="0" lang="en-US" sz="1800" u="none" cap="none" strike="noStrike">
                <a:solidFill>
                  <a:srgbClr val="000000"/>
                </a:solidFill>
                <a:latin typeface="Arial"/>
                <a:ea typeface="Arial"/>
                <a:cs typeface="Arial"/>
                <a:sym typeface="Arial"/>
              </a:rPr>
              <a:t> {% endif %}</a:t>
            </a:r>
            <a:endParaRPr b="0" i="0" sz="1800" u="none" cap="none" strike="noStrike">
              <a:solidFill>
                <a:srgbClr val="7F0055"/>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Liste des fonctions: https://twig.symfony.com/doc/3.x/functions/index.html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100"/>
              <a:buFont typeface="Arial"/>
              <a:buNone/>
            </a:pPr>
            <a:r>
              <a:t/>
            </a:r>
            <a:endParaRPr b="0" i="0" sz="1800" u="none" cap="none" strike="noStrike">
              <a:solidFill>
                <a:srgbClr val="7F0055"/>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8" name="Google Shape;45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59" name="Google Shape;45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460" name="Google Shape;460;p3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61" name="Google Shape;461;p37"/>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62" name="Google Shape;462;p37"/>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f. Les fonctions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68" name="Google Shape;468;p3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69" name="Google Shape;469;p3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70" name="Google Shape;470;p3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71" name="Google Shape;471;p38"/>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472" name="Google Shape;472;p38"/>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73" name="Google Shape;473;p38"/>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Variable globale qui va nous permettre de récupérer des informations de notre 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app.environment</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Récupère l’environnement actuel pour savoir si vous êtes sur l’interface de production ou de développement.</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app.debug</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Permet de savoir si le mode debug est activé ou non (retourne un boolean).</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app.user</a:t>
            </a:r>
            <a:br>
              <a:rPr b="0"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Récupère les informations de l’utilisateur courant, c’est ni plus ni moins que l’entité User.</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75" name="Google Shape;47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6" name="Google Shape;476;p38"/>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82" name="Google Shape;482;p3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83" name="Google Shape;483;p3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84" name="Google Shape;484;p3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485" name="Google Shape;485;p39"/>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486" name="Google Shape;486;p39"/>
          <p:cNvSpPr txBox="1"/>
          <p:nvPr/>
        </p:nvSpPr>
        <p:spPr>
          <a:xfrm>
            <a:off x="344850" y="1500200"/>
            <a:ext cx="8342100" cy="522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la séquence de tous les éléments disponibles de la requête HTTP.</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app.request.query</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GET en utilisant la méthode get(). Exemple: {{app.request.query.get("nom_parametre")}}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app.request.server</a:t>
            </a:r>
            <a:r>
              <a:rPr b="0" i="0" lang="en-US" sz="1800" u="none" cap="none" strike="noStrike">
                <a:solidFill>
                  <a:srgbClr val="000000"/>
                </a:solidFill>
                <a:latin typeface="Arial"/>
                <a:ea typeface="Arial"/>
                <a:cs typeface="Arial"/>
                <a:sym typeface="Arial"/>
              </a:rPr>
              <a:t>: Retourne la séquence de la variable global $_SERVER de PHP. Par exemple l’exemple suivant retourne le nom du serveur hôte qui exécute le script. Exemple: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app.request.server.get("SERVER_NAME")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app.request.parameter</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POST en utilisant la méthode get(). Exemple:  {{app.request.parameter.get("nom_parametre")}}</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7" name="Google Shape;48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488" name="Google Shape;48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489" name="Google Shape;489;p3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90" name="Google Shape;490;p39"/>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91" name="Google Shape;491;p39"/>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97" name="Google Shape;497;p4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98" name="Google Shape;498;p4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99" name="Google Shape;499;p4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00" name="Google Shape;500;p40"/>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01" name="Google Shape;501;p40"/>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app.request.cookies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 COOKIE en utilisant la méthode get(). Exemple: {{app.request.cookies.get("nom_parametre")}}</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app.request.headers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header de la requête HTTP, permet notamment de récupérer le user-agent, le referer, etc ...</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app.request.content</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contenu de la requête HTTP</a:t>
            </a: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app.request.languages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la séquence des langages acceptés par le navigateur, par exemple : fr, fr-FR, etc.</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03" name="Google Shape;50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04" name="Google Shape;504;p4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05" name="Google Shape;505;p40"/>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06" name="Google Shape;506;p40"/>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12" name="Google Shape;512;p4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13" name="Google Shape;513;p4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14" name="Google Shape;514;p4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15" name="Google Shape;515;p41"/>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16" name="Google Shape;516;p41"/>
          <p:cNvSpPr txBox="1"/>
          <p:nvPr/>
        </p:nvSpPr>
        <p:spPr>
          <a:xfrm>
            <a:off x="72903" y="139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app.request.charsets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jeux de caractères acceptés par le navigateur, par exemple : ISO-8859-1, UTF-8,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app.request.acceptableContentTypes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types de contenus acceptés par le navigateur, par exemple : text/html, application/xml,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app.request.pathInfo</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Renvoie les informations sur le chemin d’accès de l’application sans le nom de domaine.</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app.request.requestUri</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Retourne l’uri qui est le chemin de la page courante sans le nom de domaine.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7" name="Google Shape;51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18" name="Google Shape;51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19" name="Google Shape;519;p4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20" name="Google Shape;520;p41"/>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21" name="Google Shape;521;p41"/>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19" name="Google Shape;119;p1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20" name="Google Shape;120;p15"/>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21" name="Google Shape;121;p1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22" name="Google Shape;122;p15"/>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23" name="Google Shape;123;p15"/>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24" name="Google Shape;124;p15"/>
          <p:cNvSpPr txBox="1"/>
          <p:nvPr/>
        </p:nvSpPr>
        <p:spPr>
          <a:xfrm>
            <a:off x="318950" y="1259675"/>
            <a:ext cx="8046900" cy="4866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PHP peut être considéré comme un moteur de template</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404852"/>
              </a:buClr>
              <a:buSzPts val="1800"/>
              <a:buFont typeface="Calibri"/>
              <a:buChar char="●"/>
            </a:pPr>
            <a:r>
              <a:rPr b="0" i="0" lang="en-US" sz="1800" u="none" cap="none" strike="noStrike">
                <a:solidFill>
                  <a:srgbClr val="000000"/>
                </a:solidFill>
                <a:latin typeface="Arial"/>
                <a:ea typeface="Arial"/>
                <a:cs typeface="Arial"/>
                <a:sym typeface="Arial"/>
              </a:rPr>
              <a:t>Il est possible de mélanger du PHP avec du code HTML mais il reste très verbeux et peu pratique pour certaines tâches.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404852"/>
                </a:solidFill>
                <a:latin typeface="Calibri"/>
                <a:ea typeface="Calibri"/>
                <a:cs typeface="Calibri"/>
                <a:sym typeface="Calibri"/>
              </a:rPr>
              <a:t>Exemple: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&lt;</a:t>
            </a:r>
            <a:r>
              <a:rPr b="1" i="0" lang="en-US" sz="1800" u="none" cap="none" strike="noStrike">
                <a:solidFill>
                  <a:srgbClr val="000000"/>
                </a:solidFill>
                <a:latin typeface="Arial"/>
                <a:ea typeface="Arial"/>
                <a:cs typeface="Arial"/>
                <a:sym typeface="Arial"/>
              </a:rPr>
              <a:t>h1</a:t>
            </a:r>
            <a:r>
              <a:rPr b="0" i="0" lang="en-US" sz="1800" u="none" cap="none" strike="noStrike">
                <a:solidFill>
                  <a:srgbClr val="000000"/>
                </a:solidFill>
                <a:latin typeface="Arial"/>
                <a:ea typeface="Arial"/>
                <a:cs typeface="Arial"/>
                <a:sym typeface="Arial"/>
              </a:rPr>
              <a:t>&gt;Bienvenue&lt;/</a:t>
            </a:r>
            <a:r>
              <a:rPr b="1" i="0" lang="en-US" sz="1800" u="none" cap="none" strike="noStrike">
                <a:solidFill>
                  <a:srgbClr val="000000"/>
                </a:solidFill>
                <a:latin typeface="Arial"/>
                <a:ea typeface="Arial"/>
                <a:cs typeface="Arial"/>
                <a:sym typeface="Arial"/>
              </a:rPr>
              <a:t>h1</a:t>
            </a:r>
            <a:r>
              <a:rPr b="0" i="0" lang="en-US" sz="1800" u="none" cap="none" strike="noStrike">
                <a:solidFill>
                  <a:srgbClr val="000000"/>
                </a:solidFill>
                <a:latin typeface="Arial"/>
                <a:ea typeface="Arial"/>
                <a:cs typeface="Arial"/>
                <a:sym typeface="Arial"/>
              </a:rPr>
              <a:t>&gt;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&lt;</a:t>
            </a:r>
            <a:r>
              <a:rPr b="1" i="0" lang="en-US" sz="1800" u="none" cap="none" strike="noStrike">
                <a:solidFill>
                  <a:srgbClr val="000000"/>
                </a:solidFill>
                <a:latin typeface="Arial"/>
                <a:ea typeface="Arial"/>
                <a:cs typeface="Arial"/>
                <a:sym typeface="Arial"/>
              </a:rPr>
              <a:t>p</a:t>
            </a:r>
            <a:r>
              <a:rPr b="0" i="0" lang="en-US" sz="1800" u="none" cap="none" strike="noStrike">
                <a:solidFill>
                  <a:srgbClr val="000000"/>
                </a:solidFill>
                <a:latin typeface="Arial"/>
                <a:ea typeface="Arial"/>
                <a:cs typeface="Arial"/>
                <a:sym typeface="Arial"/>
              </a:rPr>
              <a:t>&gt;Bienvenue sur mon site &lt;?</a:t>
            </a:r>
            <a:r>
              <a:rPr b="1" i="0" lang="en-US" sz="1800" u="none" cap="none" strike="noStrike">
                <a:solidFill>
                  <a:srgbClr val="000000"/>
                </a:solidFill>
                <a:latin typeface="Arial"/>
                <a:ea typeface="Arial"/>
                <a:cs typeface="Arial"/>
                <a:sym typeface="Arial"/>
              </a:rPr>
              <a:t>= isset($person['name']) ?</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 htmlentities($person['name']) : '' </a:t>
            </a:r>
            <a:r>
              <a:rPr b="0" i="0" lang="en-US" sz="1800" u="none" cap="none" strike="noStrike">
                <a:solidFill>
                  <a:srgbClr val="000000"/>
                </a:solidFill>
                <a:latin typeface="Arial"/>
                <a:ea typeface="Arial"/>
                <a:cs typeface="Arial"/>
                <a:sym typeface="Arial"/>
              </a:rPr>
              <a:t>?&gt;&lt;/</a:t>
            </a:r>
            <a:r>
              <a:rPr b="1" i="0" lang="en-US" sz="1800" u="none" cap="none" strike="noStrike">
                <a:solidFill>
                  <a:srgbClr val="000000"/>
                </a:solidFill>
                <a:latin typeface="Arial"/>
                <a:ea typeface="Arial"/>
                <a:cs typeface="Arial"/>
                <a:sym typeface="Arial"/>
              </a:rPr>
              <a:t>p</a:t>
            </a:r>
            <a:r>
              <a:rPr b="0" i="0" lang="en-US" sz="1800" u="none" cap="none" strike="noStrike">
                <a:solidFill>
                  <a:srgbClr val="000000"/>
                </a:solidFill>
                <a:latin typeface="Arial"/>
                <a:ea typeface="Arial"/>
                <a:cs typeface="Arial"/>
                <a:sym typeface="Arial"/>
              </a:rPr>
              <a:t>&gt;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&lt;?</a:t>
            </a:r>
            <a:r>
              <a:rPr b="1" i="0" lang="en-US" sz="1800" u="none" cap="none" strike="noStrike">
                <a:solidFill>
                  <a:srgbClr val="000000"/>
                </a:solidFill>
                <a:latin typeface="Arial"/>
                <a:ea typeface="Arial"/>
                <a:cs typeface="Arial"/>
                <a:sym typeface="Arial"/>
              </a:rPr>
              <a:t>= markdown($person['bio']) %</a:t>
            </a:r>
            <a:r>
              <a:rPr b="0" i="0" lang="en-US" sz="1800" u="none" cap="none" strike="noStrike">
                <a:solidFill>
                  <a:srgbClr val="000000"/>
                </a:solidFill>
                <a:latin typeface="Arial"/>
                <a:ea typeface="Arial"/>
                <a:cs typeface="Arial"/>
                <a:sym typeface="Arial"/>
              </a:rPr>
              <a:t>&gt;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&lt;?</a:t>
            </a:r>
            <a:r>
              <a:rPr b="1" i="0" lang="en-US" sz="1800" u="none" cap="none" strike="noStrike">
                <a:solidFill>
                  <a:srgbClr val="000000"/>
                </a:solidFill>
                <a:latin typeface="Arial"/>
                <a:ea typeface="Arial"/>
                <a:cs typeface="Arial"/>
                <a:sym typeface="Arial"/>
              </a:rPr>
              <a:t>php</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$content = ob_get_clean();</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require 'layout.php';</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?&gt;</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342900" lvl="0" marL="457200" marR="0" rtl="0" algn="l">
              <a:lnSpc>
                <a:spcPct val="100000"/>
              </a:lnSpc>
              <a:spcBef>
                <a:spcPts val="0"/>
              </a:spcBef>
              <a:spcAft>
                <a:spcPts val="0"/>
              </a:spcAft>
              <a:buClr>
                <a:srgbClr val="980000"/>
              </a:buClr>
              <a:buSzPts val="1800"/>
              <a:buFont typeface="Calibri"/>
              <a:buChar char="●"/>
            </a:pPr>
            <a:r>
              <a:rPr b="0" i="0" lang="en-US" sz="1800" u="none" cap="none" strike="noStrike">
                <a:solidFill>
                  <a:srgbClr val="980000"/>
                </a:solidFill>
                <a:latin typeface="Arial"/>
                <a:ea typeface="Arial"/>
                <a:cs typeface="Arial"/>
                <a:sym typeface="Arial"/>
              </a:rPr>
              <a:t>Ce code est difficilement lisible </a:t>
            </a:r>
            <a:endParaRPr b="0" i="0" sz="1800" u="none" cap="none" strike="noStrike">
              <a:solidFill>
                <a:srgbClr val="98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77007"/>
                </a:solidFill>
                <a:latin typeface="Arial"/>
                <a:ea typeface="Arial"/>
                <a:cs typeface="Arial"/>
                <a:sym typeface="Arial"/>
              </a:rPr>
              <a:t>=&gt;séparer la présentation des traitements  facilite le développement du projet et sa maintenance. </a:t>
            </a:r>
            <a:endParaRPr b="1" i="0" sz="1800" u="none" cap="none" strike="noStrike">
              <a:solidFill>
                <a:srgbClr val="07700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25" name="Google Shape;1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26" name="Google Shape;1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27" name="Google Shape;527;p4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28" name="Google Shape;528;p4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29" name="Google Shape;529;p4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30" name="Google Shape;530;p42"/>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31" name="Google Shape;531;p42"/>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app.request.baseUrl</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l’url de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app.request.basePath</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Renvoie le path de la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app.request.method</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les méthodes de requêtes qui ont été utilisés à l’appel de la page, comme par exemple : POST, GET, etc.</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app.session</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une SESSION en utilisant la méthode get(). Exemple: {{app.request.session.get("nom_parametre")}}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33" name="Google Shape;53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34" name="Google Shape;534;p4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35" name="Google Shape;535;p42"/>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536" name="Google Shape;536;p42"/>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42" name="Google Shape;542;p4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43" name="Google Shape;543;p4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44" name="Google Shape;544;p4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45" name="Google Shape;545;p43"/>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46" name="Google Shape;546;p43"/>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None/>
            </a:pPr>
            <a:r>
              <a:rPr b="1" i="0" lang="en-US" sz="1800" u="none" cap="none" strike="noStrike">
                <a:solidFill>
                  <a:srgbClr val="000000"/>
                </a:solidFill>
                <a:latin typeface="Arial"/>
                <a:ea typeface="Arial"/>
                <a:cs typeface="Arial"/>
                <a:sym typeface="Arial"/>
              </a:rPr>
              <a:t>Path() et url ()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Elles permettent de référencer une route. </a:t>
            </a:r>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rPr>
              <a:t>Path() </a:t>
            </a:r>
            <a:r>
              <a:rPr b="0" i="0" lang="en-US" sz="1800" u="none" cap="none" strike="noStrike">
                <a:solidFill>
                  <a:srgbClr val="000000"/>
                </a:solidFill>
                <a:latin typeface="Arial"/>
                <a:ea typeface="Arial"/>
                <a:cs typeface="Arial"/>
                <a:sym typeface="Arial"/>
              </a:rPr>
              <a:t>genére une URL relative.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rPr>
              <a:t>url()</a:t>
            </a:r>
            <a:r>
              <a:rPr b="0" i="0" lang="en-US" sz="1800" u="none" cap="none" strike="noStrike">
                <a:solidFill>
                  <a:srgbClr val="000000"/>
                </a:solidFill>
                <a:latin typeface="Arial"/>
                <a:ea typeface="Arial"/>
                <a:cs typeface="Arial"/>
                <a:sym typeface="Arial"/>
              </a:rPr>
              <a:t> genére une URL absolue.</a:t>
            </a:r>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Exemple:</a:t>
            </a:r>
            <a:endParaRPr/>
          </a:p>
          <a:p>
            <a:pPr indent="0" lvl="0" marL="0" marR="0" rtl="0" algn="l">
              <a:lnSpc>
                <a:spcPct val="100000"/>
              </a:lnSpc>
              <a:spcBef>
                <a:spcPts val="1100"/>
              </a:spcBef>
              <a:spcAft>
                <a:spcPts val="0"/>
              </a:spcAft>
              <a:buNone/>
            </a:pPr>
            <a:r>
              <a:rPr b="0" i="0" lang="en-US" sz="1800" u="none" cap="none" strike="noStrike">
                <a:solidFill>
                  <a:srgbClr val="000000"/>
                </a:solidFill>
                <a:latin typeface="Arial"/>
                <a:ea typeface="Arial"/>
                <a:cs typeface="Arial"/>
                <a:sym typeface="Arial"/>
              </a:rPr>
              <a:t>&lt;a href="{{ path(’produit_route’) }}"&gt;Produit&lt;/a&gt;</a:t>
            </a:r>
            <a:endParaRPr/>
          </a:p>
          <a:p>
            <a:pPr indent="0" lvl="0" marL="0" marR="0" rtl="0" algn="l">
              <a:lnSpc>
                <a:spcPct val="100000"/>
              </a:lnSpc>
              <a:spcBef>
                <a:spcPts val="1100"/>
              </a:spcBef>
              <a:spcAft>
                <a:spcPts val="0"/>
              </a:spcAft>
              <a:buNone/>
            </a:pPr>
            <a:r>
              <a:rPr b="0" i="0" lang="en-US" sz="1800" u="none" cap="none" strike="noStrike">
                <a:solidFill>
                  <a:srgbClr val="000000"/>
                </a:solidFill>
                <a:latin typeface="Arial"/>
                <a:ea typeface="Arial"/>
                <a:cs typeface="Arial"/>
                <a:sym typeface="Arial"/>
              </a:rPr>
              <a:t>&lt;a href="{{ url(’produit_route’) }}"&gt;Produit&lt;/a&gt;</a:t>
            </a:r>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On peut également définir une route paramétrée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&lt;a href="{{ path(’produit_route’,{’id’: ’value’})}}"&gt;Produit détails&lt;/a&gt;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47" name="Google Shape;54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48" name="Google Shape;54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49" name="Google Shape;549;p4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50" name="Google Shape;550;p43"/>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h.Les liens </a:t>
            </a:r>
            <a:endParaRPr b="1" sz="2400">
              <a:solidFill>
                <a:srgbClr val="CC4125"/>
              </a:solidFill>
              <a:latin typeface="Arial"/>
              <a:ea typeface="Arial"/>
              <a:cs typeface="Arial"/>
              <a:sym typeface="Arial"/>
            </a:endParaRPr>
          </a:p>
        </p:txBody>
      </p:sp>
      <p:sp>
        <p:nvSpPr>
          <p:cNvPr id="551" name="Google Shape;551;p43"/>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57" name="Google Shape;557;p4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58" name="Google Shape;558;p4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59" name="Google Shape;559;p4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60" name="Google Shape;560;p44"/>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61" name="Google Shape;561;p44"/>
          <p:cNvSpPr txBox="1"/>
          <p:nvPr>
            <p:ph type="title"/>
          </p:nvPr>
        </p:nvSpPr>
        <p:spPr>
          <a:xfrm>
            <a:off x="-166578" y="-857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r>
              <a:rPr lang="en-US" sz="3200"/>
              <a:t>4</a:t>
            </a:r>
            <a:r>
              <a:rPr lang="en-US" sz="3200">
                <a:latin typeface="Arial"/>
                <a:ea typeface="Arial"/>
                <a:cs typeface="Arial"/>
                <a:sym typeface="Arial"/>
              </a:rPr>
              <a:t>. Ajout de fichier</a:t>
            </a:r>
            <a:endParaRPr sz="4400">
              <a:solidFill>
                <a:schemeClr val="dk1"/>
              </a:solidFill>
              <a:latin typeface="Arial"/>
              <a:ea typeface="Arial"/>
              <a:cs typeface="Arial"/>
              <a:sym typeface="Arial"/>
            </a:endParaRPr>
          </a:p>
        </p:txBody>
      </p:sp>
      <p:sp>
        <p:nvSpPr>
          <p:cNvPr id="562" name="Google Shape;562;p44"/>
          <p:cNvSpPr txBox="1"/>
          <p:nvPr/>
        </p:nvSpPr>
        <p:spPr>
          <a:xfrm>
            <a:off x="409575" y="1417675"/>
            <a:ext cx="7336200" cy="481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Asset()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Permet d’appeler les fichiers ressources css, js,images définis dans le dossier public</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css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&lt;link  rel= “stylesheet” href=”{{asset(css/style.css)}}”, type = “text/css”&gt;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JS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&lt;script src="{{ asset('js/script.js') }}"&gt;&lt;/script&gt;</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Image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&lt;img src="{{ asset (‘images/example.jpg’) }}" alt="Example"/&gt;</a:t>
            </a:r>
            <a:endParaRPr b="0"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64" name="Google Shape;56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570" name="Google Shape;570;p45"/>
          <p:cNvPicPr preferRelativeResize="0"/>
          <p:nvPr/>
        </p:nvPicPr>
        <p:blipFill rotWithShape="1">
          <a:blip r:embed="rId3">
            <a:alphaModFix/>
          </a:blip>
          <a:srcRect b="0" l="0" r="0" t="0"/>
          <a:stretch/>
        </p:blipFill>
        <p:spPr>
          <a:xfrm>
            <a:off x="-160337" y="0"/>
            <a:ext cx="9328150" cy="7056437"/>
          </a:xfrm>
          <a:prstGeom prst="rect">
            <a:avLst/>
          </a:prstGeom>
          <a:noFill/>
          <a:ln>
            <a:noFill/>
          </a:ln>
        </p:spPr>
      </p:pic>
      <p:pic>
        <p:nvPicPr>
          <p:cNvPr descr="D:\esprit 2014\ESPRIT 2014\charte essprit 2014\logo-esprit.png" id="571" name="Google Shape;571;p45"/>
          <p:cNvPicPr preferRelativeResize="0"/>
          <p:nvPr/>
        </p:nvPicPr>
        <p:blipFill rotWithShape="1">
          <a:blip r:embed="rId4">
            <a:alphaModFix/>
          </a:blip>
          <a:srcRect b="0" l="0" r="0" t="0"/>
          <a:stretch/>
        </p:blipFill>
        <p:spPr>
          <a:xfrm>
            <a:off x="184150" y="6237287"/>
            <a:ext cx="1143000" cy="431800"/>
          </a:xfrm>
          <a:prstGeom prst="rect">
            <a:avLst/>
          </a:prstGeom>
          <a:noFill/>
          <a:ln>
            <a:noFill/>
          </a:ln>
        </p:spPr>
      </p:pic>
      <p:sp>
        <p:nvSpPr>
          <p:cNvPr id="572" name="Google Shape;572;p45"/>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74" name="Google Shape;574;p45"/>
          <p:cNvPicPr preferRelativeResize="0"/>
          <p:nvPr/>
        </p:nvPicPr>
        <p:blipFill rotWithShape="1">
          <a:blip r:embed="rId5">
            <a:alphaModFix/>
          </a:blip>
          <a:srcRect b="0" l="0" r="0" t="0"/>
          <a:stretch/>
        </p:blipFill>
        <p:spPr>
          <a:xfrm>
            <a:off x="858837" y="2073275"/>
            <a:ext cx="7145337" cy="3998912"/>
          </a:xfrm>
          <a:prstGeom prst="rect">
            <a:avLst/>
          </a:prstGeom>
          <a:noFill/>
          <a:ln>
            <a:noFill/>
          </a:ln>
        </p:spPr>
      </p:pic>
      <p:pic>
        <p:nvPicPr>
          <p:cNvPr descr="D:\esprit 2014\ESPRIT 2014\charte essprit 2014\render\support final\triangle.png" id="575" name="Google Shape;575;p45"/>
          <p:cNvPicPr preferRelativeResize="0"/>
          <p:nvPr/>
        </p:nvPicPr>
        <p:blipFill rotWithShape="1">
          <a:blip r:embed="rId6">
            <a:alphaModFix/>
          </a:blip>
          <a:srcRect b="0" l="0" r="0" t="0"/>
          <a:stretch/>
        </p:blipFill>
        <p:spPr>
          <a:xfrm>
            <a:off x="7143750" y="0"/>
            <a:ext cx="2000250" cy="1376362"/>
          </a:xfrm>
          <a:prstGeom prst="rect">
            <a:avLst/>
          </a:prstGeom>
          <a:noFill/>
          <a:ln>
            <a:noFill/>
          </a:ln>
        </p:spPr>
      </p:pic>
      <p:sp>
        <p:nvSpPr>
          <p:cNvPr id="576" name="Google Shape;576;p45"/>
          <p:cNvSpPr txBox="1"/>
          <p:nvPr>
            <p:ph idx="1" type="body"/>
          </p:nvPr>
        </p:nvSpPr>
        <p:spPr>
          <a:xfrm>
            <a:off x="495000" y="734325"/>
            <a:ext cx="8154000" cy="3240000"/>
          </a:xfrm>
          <a:prstGeom prst="rect">
            <a:avLst/>
          </a:prstGeom>
          <a:noFill/>
          <a:ln>
            <a:noFill/>
          </a:ln>
        </p:spPr>
        <p:txBody>
          <a:bodyPr anchorCtr="0" anchor="t" bIns="45700" lIns="91425" spcFirstLastPara="1" rIns="91425" wrap="square" tIns="45700">
            <a:noAutofit/>
          </a:bodyPr>
          <a:lstStyle/>
          <a:p>
            <a:pPr indent="-139700" lvl="0" marL="342900" marR="0" rtl="0" algn="ctr">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ctr">
              <a:lnSpc>
                <a:spcPct val="100000"/>
              </a:lnSpc>
              <a:spcBef>
                <a:spcPts val="880"/>
              </a:spcBef>
              <a:spcAft>
                <a:spcPts val="0"/>
              </a:spcAft>
              <a:buClr>
                <a:schemeClr val="dk1"/>
              </a:buClr>
              <a:buSzPts val="4400"/>
              <a:buFont typeface="Arial"/>
              <a:buChar char="•"/>
            </a:pPr>
            <a:r>
              <a:rPr b="1" lang="en-US" sz="4400"/>
              <a:t>References:</a:t>
            </a:r>
            <a:endParaRPr b="1" sz="4400"/>
          </a:p>
          <a:p>
            <a:pPr indent="0" lvl="0" marL="457200" marR="0" rtl="0" algn="ctr">
              <a:lnSpc>
                <a:spcPct val="100000"/>
              </a:lnSpc>
              <a:spcBef>
                <a:spcPts val="880"/>
              </a:spcBef>
              <a:spcAft>
                <a:spcPts val="0"/>
              </a:spcAft>
              <a:buNone/>
            </a:pPr>
            <a:r>
              <a:t/>
            </a:r>
            <a:endParaRPr b="1" sz="4400"/>
          </a:p>
          <a:p>
            <a:pPr indent="-177800" lvl="0" marL="342900" marR="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https://twig.symfony.com/</a:t>
            </a:r>
            <a:endParaRPr sz="1800">
              <a:latin typeface="Times New Roman"/>
              <a:ea typeface="Times New Roman"/>
              <a:cs typeface="Times New Roman"/>
              <a:sym typeface="Times New Roman"/>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https://connect.ed-diamond.com/GNU-Linux-Magazine/GLMF-199/Moteur-de-Template-Twig-prise-en-main</a:t>
            </a:r>
            <a:endParaRPr sz="1800">
              <a:latin typeface="Times New Roman"/>
              <a:ea typeface="Times New Roman"/>
              <a:cs typeface="Times New Roman"/>
              <a:sym typeface="Times New Roman"/>
            </a:endParaRPr>
          </a:p>
          <a:p>
            <a:pPr indent="-177800" lvl="0" marL="342900" rtl="0" algn="l">
              <a:lnSpc>
                <a:spcPct val="100000"/>
              </a:lnSpc>
              <a:spcBef>
                <a:spcPts val="88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9"/>
              </a:rPr>
              <a:t>https://twig.symfony.com/doc/2.x/deprecated.html</a:t>
            </a:r>
            <a:r>
              <a:rPr lang="en-US" sz="1800">
                <a:solidFill>
                  <a:srgbClr val="222222"/>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00000"/>
              </a:lnSpc>
              <a:spcBef>
                <a:spcPts val="880"/>
              </a:spcBef>
              <a:spcAft>
                <a:spcPts val="0"/>
              </a:spcAft>
              <a:buNone/>
            </a:pPr>
            <a:r>
              <a:t/>
            </a:r>
            <a:endParaRPr sz="1200"/>
          </a:p>
          <a:p>
            <a:pPr indent="-63500" lvl="0" marL="342900" rtl="0" algn="l">
              <a:lnSpc>
                <a:spcPct val="100000"/>
              </a:lnSpc>
              <a:spcBef>
                <a:spcPts val="880"/>
              </a:spcBef>
              <a:spcAft>
                <a:spcPts val="0"/>
              </a:spcAft>
              <a:buSzPts val="1200"/>
              <a:buNone/>
            </a:pPr>
            <a:r>
              <a:t/>
            </a:r>
            <a:endParaRPr sz="1200"/>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77" name="Google Shape;57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578" name="Google Shape;57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32" name="Google Shape;132;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33" name="Google Shape;133;p16"/>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134" name="Google Shape;134;p1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35" name="Google Shape;135;p16"/>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36" name="Google Shape;136;p16"/>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37" name="Google Shape;137;p16"/>
          <p:cNvSpPr txBox="1"/>
          <p:nvPr/>
        </p:nvSpPr>
        <p:spPr>
          <a:xfrm>
            <a:off x="318950" y="1259675"/>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Pourquoi utiliser un moteur de templates ?</a:t>
            </a:r>
            <a:endParaRPr b="1" i="0" sz="1400" u="none" cap="none" strike="noStrike">
              <a:solidFill>
                <a:srgbClr val="CC4125"/>
              </a:solidFill>
              <a:latin typeface="Arial"/>
              <a:ea typeface="Arial"/>
              <a:cs typeface="Arial"/>
              <a:sym typeface="Arial"/>
            </a:endParaRPr>
          </a:p>
        </p:txBody>
      </p:sp>
      <p:sp>
        <p:nvSpPr>
          <p:cNvPr id="138" name="Google Shape;138;p16"/>
          <p:cNvSpPr txBox="1"/>
          <p:nvPr/>
        </p:nvSpPr>
        <p:spPr>
          <a:xfrm>
            <a:off x="623450" y="1704750"/>
            <a:ext cx="7342200" cy="1339075"/>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Séparer le traitement de l'affichage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Permettre aux designers de développer rapidement des gabarits sans spécialement connaître le langage utilisé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Minimiser le code et le rendre plus clair</a:t>
            </a:r>
            <a:endParaRPr b="0" i="0" sz="18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php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raintpl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smarty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twig</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 mustache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savant3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talus..</a:t>
            </a:r>
            <a:endParaRPr/>
          </a:p>
          <a:p>
            <a:pPr indent="0" lvl="1" marL="5715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1" marL="5715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Un peu plus lent à exécuter (cache obligatoire)</a:t>
            </a:r>
            <a:endParaRPr b="0" i="0" sz="1800" u="none" cap="none" strike="noStrike">
              <a:solidFill>
                <a:srgbClr val="000000"/>
              </a:solidFill>
              <a:latin typeface="Arial"/>
              <a:ea typeface="Arial"/>
              <a:cs typeface="Arial"/>
              <a:sym typeface="Arial"/>
            </a:endParaRPr>
          </a:p>
        </p:txBody>
      </p:sp>
      <p:sp>
        <p:nvSpPr>
          <p:cNvPr id="139" name="Google Shape;13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40" name="Google Shape;14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1" name="Google Shape;141;p16"/>
          <p:cNvSpPr txBox="1"/>
          <p:nvPr/>
        </p:nvSpPr>
        <p:spPr>
          <a:xfrm>
            <a:off x="408720" y="305298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Les principaux moteur de templates php</a:t>
            </a:r>
            <a:endParaRPr b="1" i="0" sz="1400" u="none" cap="none" strike="noStrike">
              <a:solidFill>
                <a:srgbClr val="CC4125"/>
              </a:solidFill>
              <a:latin typeface="Arial"/>
              <a:ea typeface="Arial"/>
              <a:cs typeface="Arial"/>
              <a:sym typeface="Arial"/>
            </a:endParaRPr>
          </a:p>
        </p:txBody>
      </p:sp>
      <p:sp>
        <p:nvSpPr>
          <p:cNvPr id="142" name="Google Shape;142;p16"/>
          <p:cNvSpPr txBox="1"/>
          <p:nvPr/>
        </p:nvSpPr>
        <p:spPr>
          <a:xfrm>
            <a:off x="471350" y="5483025"/>
            <a:ext cx="7342200" cy="4282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Inconvénient :</a:t>
            </a:r>
            <a:endParaRPr b="1" i="0" sz="1400" u="none" cap="none" strike="noStrike">
              <a:solidFill>
                <a:srgbClr val="CC412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48" name="Google Shape;148;p1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49" name="Google Shape;149;p17"/>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50" name="Google Shape;150;p1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51" name="Google Shape;151;p17"/>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52" name="Google Shape;152;p17"/>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53" name="Google Shape;153;p17"/>
          <p:cNvSpPr txBox="1"/>
          <p:nvPr/>
        </p:nvSpPr>
        <p:spPr>
          <a:xfrm>
            <a:off x="432150" y="899250"/>
            <a:ext cx="8727600" cy="592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t>Twig est un moteur de templates développé par SensioLabs,</a:t>
            </a:r>
            <a:r>
              <a:rPr lang="en-US" sz="1800">
                <a:solidFill>
                  <a:schemeClr val="dk1"/>
                </a:solidFill>
              </a:rPr>
              <a:t>a</a:t>
            </a:r>
            <a:r>
              <a:rPr lang="en-US" sz="1800">
                <a:solidFill>
                  <a:schemeClr val="dk1"/>
                </a:solidFill>
              </a:rPr>
              <a:t>pparu en 2009</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Utilisé par Symfony et d</a:t>
            </a:r>
            <a:r>
              <a:rPr lang="en-US" sz="1800"/>
              <a:t>’autre projet PHP</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lang="en-US" sz="1800"/>
              <a:t>La Version actuelle: Twig 3 </a:t>
            </a:r>
            <a:endParaRPr sz="1800"/>
          </a:p>
          <a:p>
            <a:pPr indent="-342900" lvl="0" marL="457200" marR="0" rtl="0" algn="l">
              <a:lnSpc>
                <a:spcPct val="150000"/>
              </a:lnSpc>
              <a:spcBef>
                <a:spcPts val="0"/>
              </a:spcBef>
              <a:spcAft>
                <a:spcPts val="0"/>
              </a:spcAft>
              <a:buSzPts val="1800"/>
              <a:buChar char="●"/>
            </a:pPr>
            <a:r>
              <a:rPr lang="en-US" sz="1800"/>
              <a:t>Un projet symfony 4 offre la version 3 et la version 2.x de Twig ,la version de Twig </a:t>
            </a:r>
            <a:r>
              <a:rPr lang="en-US" sz="1800"/>
              <a:t>utilisée</a:t>
            </a:r>
            <a:r>
              <a:rPr lang="en-US" sz="1800"/>
              <a:t> </a:t>
            </a:r>
            <a:r>
              <a:rPr lang="en-US" sz="1800"/>
              <a:t>dépendra</a:t>
            </a:r>
            <a:r>
              <a:rPr lang="en-US" sz="1800"/>
              <a:t> de</a:t>
            </a:r>
            <a:r>
              <a:rPr lang="en-US" sz="1800">
                <a:solidFill>
                  <a:schemeClr val="dk1"/>
                </a:solidFill>
              </a:rPr>
              <a:t> la version de PHP</a:t>
            </a:r>
            <a:endParaRPr sz="1800"/>
          </a:p>
          <a:p>
            <a:pPr indent="0" lvl="0" marL="914400" marR="0" rtl="0" algn="l">
              <a:lnSpc>
                <a:spcPct val="100000"/>
              </a:lnSpc>
              <a:spcBef>
                <a:spcPts val="0"/>
              </a:spcBef>
              <a:spcAft>
                <a:spcPts val="0"/>
              </a:spcAft>
              <a:buNone/>
            </a:pPr>
            <a:r>
              <a:t/>
            </a:r>
            <a:endParaRPr sz="1800"/>
          </a:p>
          <a:p>
            <a:pPr indent="0" lvl="0" marL="914400" marR="0" rtl="0" algn="l">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rPr lang="en-US" sz="1800">
                <a:solidFill>
                  <a:schemeClr val="dk1"/>
                </a:solidFill>
              </a:rPr>
              <a:t> </a:t>
            </a:r>
            <a:endParaRPr sz="1800">
              <a:solidFill>
                <a:schemeClr val="dk1"/>
              </a:solidFill>
            </a:endParaRPr>
          </a:p>
          <a:p>
            <a:pPr indent="0" lvl="0" marL="45720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p:txBody>
      </p:sp>
      <p:pic>
        <p:nvPicPr>
          <p:cNvPr id="154" name="Google Shape;154;p17"/>
          <p:cNvPicPr preferRelativeResize="0"/>
          <p:nvPr/>
        </p:nvPicPr>
        <p:blipFill rotWithShape="1">
          <a:blip r:embed="rId6">
            <a:alphaModFix/>
          </a:blip>
          <a:srcRect b="0" l="0" r="0" t="0"/>
          <a:stretch/>
        </p:blipFill>
        <p:spPr>
          <a:xfrm>
            <a:off x="7524825" y="5345200"/>
            <a:ext cx="1711250" cy="1711250"/>
          </a:xfrm>
          <a:prstGeom prst="rect">
            <a:avLst/>
          </a:prstGeom>
          <a:noFill/>
          <a:ln>
            <a:noFill/>
          </a:ln>
        </p:spPr>
      </p:pic>
      <p:sp>
        <p:nvSpPr>
          <p:cNvPr id="155" name="Google Shape;15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56" name="Google Shape;15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7" name="Google Shape;157;p17"/>
          <p:cNvGraphicFramePr/>
          <p:nvPr/>
        </p:nvGraphicFramePr>
        <p:xfrm>
          <a:off x="847900" y="3143100"/>
          <a:ext cx="3000000" cy="3000000"/>
        </p:xfrm>
        <a:graphic>
          <a:graphicData uri="http://schemas.openxmlformats.org/drawingml/2006/table">
            <a:tbl>
              <a:tblPr>
                <a:noFill/>
                <a:tableStyleId>{47C0CC2D-865E-440B-AB47-D6E23D6D0011}</a:tableStyleId>
              </a:tblPr>
              <a:tblGrid>
                <a:gridCol w="3736625"/>
                <a:gridCol w="3736625"/>
              </a:tblGrid>
              <a:tr h="442575">
                <a:tc>
                  <a:txBody>
                    <a:bodyPr/>
                    <a:lstStyle/>
                    <a:p>
                      <a:pPr indent="0" lvl="0" marL="0" rtl="0" algn="ctr">
                        <a:spcBef>
                          <a:spcPts val="0"/>
                        </a:spcBef>
                        <a:spcAft>
                          <a:spcPts val="0"/>
                        </a:spcAft>
                        <a:buNone/>
                      </a:pPr>
                      <a:r>
                        <a:rPr b="1" lang="en-US"/>
                        <a:t>Twig 2.x</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t>Twig 3</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6525">
                <a:tc>
                  <a:txBody>
                    <a:bodyPr/>
                    <a:lstStyle/>
                    <a:p>
                      <a:pPr indent="-342900" lvl="0" marL="457200" rtl="0" algn="l">
                        <a:spcBef>
                          <a:spcPts val="0"/>
                        </a:spcBef>
                        <a:spcAft>
                          <a:spcPts val="0"/>
                        </a:spcAft>
                        <a:buSzPts val="1800"/>
                        <a:buChar char="●"/>
                      </a:pPr>
                      <a:r>
                        <a:rPr lang="en-US" sz="1800"/>
                        <a:t>PHP&gt;=7.1.3 et &lt;=7.2.4</a:t>
                      </a:r>
                      <a:endParaRPr sz="1800"/>
                    </a:p>
                    <a:p>
                      <a:pPr indent="-342900" lvl="0" marL="457200" rtl="0" algn="l">
                        <a:spcBef>
                          <a:spcPts val="0"/>
                        </a:spcBef>
                        <a:spcAft>
                          <a:spcPts val="0"/>
                        </a:spcAft>
                        <a:buSzPts val="1800"/>
                        <a:buChar char="●"/>
                      </a:pPr>
                      <a:r>
                        <a:rPr lang="en-US" sz="1800"/>
                        <a:t>Des </a:t>
                      </a:r>
                      <a:r>
                        <a:rPr lang="en-US" sz="1800"/>
                        <a:t>fonctionnalités</a:t>
                      </a:r>
                      <a:r>
                        <a:rPr lang="en-US" sz="1800"/>
                        <a:t> </a:t>
                      </a:r>
                      <a:r>
                        <a:rPr lang="en-US" sz="1800"/>
                        <a:t>obsolètes sont supprimées dans la version 3 (voir la documentation officielle </a:t>
                      </a:r>
                      <a:r>
                        <a:rPr lang="en-US" sz="1800" u="sng">
                          <a:solidFill>
                            <a:schemeClr val="hlink"/>
                          </a:solidFill>
                          <a:hlinkClick r:id="rId7"/>
                        </a:rPr>
                        <a:t>https://twig.symfony.com/doc/2.x/deprecated.html</a:t>
                      </a:r>
                      <a:r>
                        <a:rPr lang="en-US" sz="1800"/>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t>PHP &gt;=7.2.5</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just">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63" name="Google Shape;163;p1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64" name="Google Shape;164;p18"/>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65" name="Google Shape;165;p1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66" name="Google Shape;166;p18"/>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67" name="Google Shape;167;p18"/>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68" name="Google Shape;168;p18"/>
          <p:cNvSpPr txBox="1"/>
          <p:nvPr/>
        </p:nvSpPr>
        <p:spPr>
          <a:xfrm>
            <a:off x="432150" y="899250"/>
            <a:ext cx="8727600" cy="592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lang="en-US" sz="2400">
                <a:solidFill>
                  <a:schemeClr val="dk1"/>
                </a:solidFill>
              </a:rPr>
              <a:t>Pour travailler avec une version spécifique de Twig dans un projet Symfony, il suffit de:</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381000" lvl="0" marL="1371600" rtl="0" algn="just">
              <a:spcBef>
                <a:spcPts val="0"/>
              </a:spcBef>
              <a:spcAft>
                <a:spcPts val="0"/>
              </a:spcAft>
              <a:buClr>
                <a:schemeClr val="dk1"/>
              </a:buClr>
              <a:buSzPts val="2400"/>
              <a:buChar char="➢"/>
            </a:pPr>
            <a:r>
              <a:rPr lang="en-US" sz="2400">
                <a:solidFill>
                  <a:schemeClr val="dk1"/>
                </a:solidFill>
              </a:rPr>
              <a:t>Modifier le fichier composer.json (choisir la version 2.x ou 3 de Twig)</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a:p>
            <a:pPr indent="0" lvl="0" marL="1371600" rtl="0" algn="just">
              <a:spcBef>
                <a:spcPts val="0"/>
              </a:spcBef>
              <a:spcAft>
                <a:spcPts val="0"/>
              </a:spcAft>
              <a:buNone/>
            </a:pPr>
            <a:r>
              <a:rPr b="1" lang="en-US" sz="2400">
                <a:solidFill>
                  <a:srgbClr val="1948A6"/>
                </a:solidFill>
                <a:highlight>
                  <a:srgbClr val="FFFFFF"/>
                </a:highlight>
              </a:rPr>
              <a:t>"twig/twig"</a:t>
            </a:r>
            <a:r>
              <a:rPr lang="en-US" sz="2400">
                <a:solidFill>
                  <a:schemeClr val="dk1"/>
                </a:solidFill>
                <a:highlight>
                  <a:srgbClr val="FFFFFF"/>
                </a:highlight>
              </a:rPr>
              <a:t>: </a:t>
            </a:r>
            <a:r>
              <a:rPr b="1" lang="en-US" sz="2400">
                <a:solidFill>
                  <a:srgbClr val="658ABA"/>
                </a:solidFill>
                <a:highlight>
                  <a:srgbClr val="FFFFFF"/>
                </a:highlight>
              </a:rPr>
              <a:t>"^2.12|^3.0"</a:t>
            </a:r>
            <a:endParaRPr b="1" sz="2400">
              <a:solidFill>
                <a:srgbClr val="658ABA"/>
              </a:solidFill>
              <a:highlight>
                <a:srgbClr val="FFFFFF"/>
              </a:highlight>
            </a:endParaRPr>
          </a:p>
          <a:p>
            <a:pPr indent="0" lvl="0" marL="1371600" rtl="0" algn="just">
              <a:spcBef>
                <a:spcPts val="0"/>
              </a:spcBef>
              <a:spcAft>
                <a:spcPts val="0"/>
              </a:spcAft>
              <a:buNone/>
            </a:pPr>
            <a:r>
              <a:t/>
            </a:r>
            <a:endParaRPr sz="2400">
              <a:solidFill>
                <a:schemeClr val="dk1"/>
              </a:solidFill>
            </a:endParaRPr>
          </a:p>
          <a:p>
            <a:pPr indent="-381000" lvl="0" marL="1371600" rtl="0" algn="just">
              <a:spcBef>
                <a:spcPts val="0"/>
              </a:spcBef>
              <a:spcAft>
                <a:spcPts val="0"/>
              </a:spcAft>
              <a:buClr>
                <a:schemeClr val="dk1"/>
              </a:buClr>
              <a:buSzPts val="2400"/>
              <a:buChar char="➢"/>
            </a:pPr>
            <a:r>
              <a:rPr lang="en-US" sz="2400">
                <a:solidFill>
                  <a:schemeClr val="dk1"/>
                </a:solidFill>
              </a:rPr>
              <a:t>Mettre à jour les dépendances :composer update</a:t>
            </a:r>
            <a:endParaRPr sz="2000">
              <a:solidFill>
                <a:schemeClr val="dk1"/>
              </a:solidFill>
            </a:endParaRPr>
          </a:p>
          <a:p>
            <a:pPr indent="0" lvl="0" marL="0" marR="0" rtl="0" algn="l">
              <a:lnSpc>
                <a:spcPct val="150000"/>
              </a:lnSpc>
              <a:spcBef>
                <a:spcPts val="0"/>
              </a:spcBef>
              <a:spcAft>
                <a:spcPts val="0"/>
              </a:spcAft>
              <a:buNone/>
            </a:pPr>
            <a:r>
              <a:t/>
            </a:r>
            <a:endParaRPr sz="1800"/>
          </a:p>
          <a:p>
            <a:pPr indent="0" lvl="0" marL="914400" marR="0" rtl="0" algn="l">
              <a:lnSpc>
                <a:spcPct val="100000"/>
              </a:lnSpc>
              <a:spcBef>
                <a:spcPts val="0"/>
              </a:spcBef>
              <a:spcAft>
                <a:spcPts val="0"/>
              </a:spcAft>
              <a:buNone/>
            </a:pPr>
            <a:r>
              <a:t/>
            </a:r>
            <a:endParaRPr sz="1800"/>
          </a:p>
          <a:p>
            <a:pPr indent="0" lvl="0" marL="914400" marR="0" rtl="0" algn="l">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rPr lang="en-US" sz="1800">
                <a:solidFill>
                  <a:schemeClr val="dk1"/>
                </a:solidFill>
              </a:rPr>
              <a:t> </a:t>
            </a:r>
            <a:endParaRPr sz="1800">
              <a:solidFill>
                <a:schemeClr val="dk1"/>
              </a:solidFill>
            </a:endParaRPr>
          </a:p>
          <a:p>
            <a:pPr indent="0" lvl="0" marL="457200" marR="0" rtl="0" algn="just">
              <a:lnSpc>
                <a:spcPct val="100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None/>
            </a:pPr>
            <a:r>
              <a:t/>
            </a:r>
            <a:endParaRPr sz="1800">
              <a:solidFill>
                <a:schemeClr val="dk1"/>
              </a:solidFill>
            </a:endParaRPr>
          </a:p>
        </p:txBody>
      </p:sp>
      <p:pic>
        <p:nvPicPr>
          <p:cNvPr id="169" name="Google Shape;169;p18"/>
          <p:cNvPicPr preferRelativeResize="0"/>
          <p:nvPr/>
        </p:nvPicPr>
        <p:blipFill rotWithShape="1">
          <a:blip r:embed="rId6">
            <a:alphaModFix/>
          </a:blip>
          <a:srcRect b="0" l="0" r="0" t="0"/>
          <a:stretch/>
        </p:blipFill>
        <p:spPr>
          <a:xfrm>
            <a:off x="7524825" y="5345200"/>
            <a:ext cx="1711250" cy="1711250"/>
          </a:xfrm>
          <a:prstGeom prst="rect">
            <a:avLst/>
          </a:prstGeom>
          <a:noFill/>
          <a:ln>
            <a:noFill/>
          </a:ln>
        </p:spPr>
      </p:pic>
      <p:sp>
        <p:nvSpPr>
          <p:cNvPr id="170" name="Google Shape;170;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71" name="Google Shape;171;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7" name="Google Shape;177;p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78" name="Google Shape;178;p19"/>
          <p:cNvPicPr preferRelativeResize="0"/>
          <p:nvPr/>
        </p:nvPicPr>
        <p:blipFill rotWithShape="1">
          <a:blip r:embed="rId3">
            <a:alphaModFix/>
          </a:blip>
          <a:srcRect b="0" l="0" r="0" t="0"/>
          <a:stretch/>
        </p:blipFill>
        <p:spPr>
          <a:xfrm>
            <a:off x="-54509" y="2"/>
            <a:ext cx="9328150" cy="7056439"/>
          </a:xfrm>
          <a:prstGeom prst="rect">
            <a:avLst/>
          </a:prstGeom>
          <a:noFill/>
          <a:ln>
            <a:noFill/>
          </a:ln>
        </p:spPr>
      </p:pic>
      <p:pic>
        <p:nvPicPr>
          <p:cNvPr descr="D:\esprit 2014\ESPRIT 2014\charte essprit 2014\render\support final\triangle.png" id="179" name="Google Shape;179;p1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80" name="Google Shape;180;p19"/>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81" name="Google Shape;181;p19"/>
          <p:cNvSpPr txBox="1"/>
          <p:nvPr/>
        </p:nvSpPr>
        <p:spPr>
          <a:xfrm>
            <a:off x="318950" y="1259675"/>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82" name="Google Shape;182;p19"/>
          <p:cNvSpPr txBox="1"/>
          <p:nvPr/>
        </p:nvSpPr>
        <p:spPr>
          <a:xfrm>
            <a:off x="623450" y="1704750"/>
            <a:ext cx="8520600" cy="4200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US" sz="2400" u="none" cap="none" strike="noStrike">
                <a:solidFill>
                  <a:srgbClr val="000000"/>
                </a:solidFill>
                <a:latin typeface="Arial"/>
                <a:ea typeface="Arial"/>
                <a:cs typeface="Arial"/>
                <a:sym typeface="Arial"/>
              </a:rPr>
              <a:t>Les avantages de Twig:</a:t>
            </a:r>
            <a:endParaRPr b="0" i="0" sz="2400" u="none" cap="none" strike="noStrike">
              <a:solidFill>
                <a:srgbClr val="000000"/>
              </a:solidFill>
              <a:latin typeface="Arial"/>
              <a:ea typeface="Arial"/>
              <a:cs typeface="Arial"/>
              <a:sym typeface="Arial"/>
            </a:endParaRPr>
          </a:p>
          <a:p>
            <a:pPr indent="-381000" lvl="0" marL="457200" marR="0" rtl="0" algn="just">
              <a:lnSpc>
                <a:spcPct val="150000"/>
              </a:lnSpc>
              <a:spcBef>
                <a:spcPts val="9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séparer la présentation des données du traitement.</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la personnalisation de la page web.</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rendre les pages web plus lisibles, plus claires.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de nouvelles fonctionnalités (comme l’héritage des templates, les filtres…).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plus de sécurité. </a:t>
            </a:r>
            <a:endParaRPr b="0" i="0" sz="2400" u="none" cap="none" strike="noStrike">
              <a:solidFill>
                <a:srgbClr val="404852"/>
              </a:solidFill>
              <a:latin typeface="Calibri"/>
              <a:ea typeface="Calibri"/>
              <a:cs typeface="Calibri"/>
              <a:sym typeface="Calibri"/>
            </a:endParaRPr>
          </a:p>
        </p:txBody>
      </p:sp>
      <p:pic>
        <p:nvPicPr>
          <p:cNvPr id="183" name="Google Shape;183;p19"/>
          <p:cNvPicPr preferRelativeResize="0"/>
          <p:nvPr/>
        </p:nvPicPr>
        <p:blipFill rotWithShape="1">
          <a:blip r:embed="rId6">
            <a:alphaModFix/>
          </a:blip>
          <a:srcRect b="0" l="0" r="0" t="0"/>
          <a:stretch/>
        </p:blipFill>
        <p:spPr>
          <a:xfrm>
            <a:off x="7524825" y="5345200"/>
            <a:ext cx="1711250" cy="1711250"/>
          </a:xfrm>
          <a:prstGeom prst="rect">
            <a:avLst/>
          </a:prstGeom>
          <a:noFill/>
          <a:ln>
            <a:noFill/>
          </a:ln>
        </p:spPr>
      </p:pic>
      <p:sp>
        <p:nvSpPr>
          <p:cNvPr id="184" name="Google Shape;18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85" name="Google Shape;18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p19"/>
          <p:cNvSpPr txBox="1"/>
          <p:nvPr/>
        </p:nvSpPr>
        <p:spPr>
          <a:xfrm>
            <a:off x="407096" y="229627"/>
            <a:ext cx="8229600" cy="66144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2" name="Google Shape;192;p2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3" name="Google Shape;193;p20"/>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194" name="Google Shape;194;p2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195" name="Google Shape;195;p20"/>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196" name="Google Shape;196;p20"/>
          <p:cNvSpPr txBox="1"/>
          <p:nvPr/>
        </p:nvSpPr>
        <p:spPr>
          <a:xfrm>
            <a:off x="156112" y="98410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Fonctionnement de twig</a:t>
            </a:r>
            <a:endParaRPr b="1" i="0" sz="2400" u="none" cap="none" strike="noStrike">
              <a:solidFill>
                <a:srgbClr val="CC4125"/>
              </a:solidFill>
              <a:latin typeface="Calibri"/>
              <a:ea typeface="Calibri"/>
              <a:cs typeface="Calibri"/>
              <a:sym typeface="Calibri"/>
            </a:endParaRPr>
          </a:p>
        </p:txBody>
      </p:sp>
      <p:pic>
        <p:nvPicPr>
          <p:cNvPr id="197" name="Google Shape;197;p20"/>
          <p:cNvPicPr preferRelativeResize="0"/>
          <p:nvPr/>
        </p:nvPicPr>
        <p:blipFill rotWithShape="1">
          <a:blip r:embed="rId6">
            <a:alphaModFix/>
          </a:blip>
          <a:srcRect b="0" l="0" r="0" t="0"/>
          <a:stretch/>
        </p:blipFill>
        <p:spPr>
          <a:xfrm>
            <a:off x="-12" y="1687925"/>
            <a:ext cx="9143999" cy="2880624"/>
          </a:xfrm>
          <a:prstGeom prst="rect">
            <a:avLst/>
          </a:prstGeom>
          <a:noFill/>
          <a:ln>
            <a:noFill/>
          </a:ln>
        </p:spPr>
      </p:pic>
      <p:sp>
        <p:nvSpPr>
          <p:cNvPr id="198" name="Google Shape;198;p20"/>
          <p:cNvSpPr txBox="1"/>
          <p:nvPr/>
        </p:nvSpPr>
        <p:spPr>
          <a:xfrm>
            <a:off x="722700" y="4675075"/>
            <a:ext cx="8421300" cy="62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Principe de fonctionnement de Twig.</a:t>
            </a:r>
            <a:endParaRPr b="0" i="0" sz="1400" u="none" cap="none" strike="noStrike">
              <a:solidFill>
                <a:srgbClr val="000000"/>
              </a:solidFill>
              <a:latin typeface="Arial"/>
              <a:ea typeface="Arial"/>
              <a:cs typeface="Arial"/>
              <a:sym typeface="Arial"/>
            </a:endParaRPr>
          </a:p>
        </p:txBody>
      </p:sp>
      <p:sp>
        <p:nvSpPr>
          <p:cNvPr id="199" name="Google Shape;19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00" name="Google Shape;20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20"/>
          <p:cNvSpPr txBox="1"/>
          <p:nvPr/>
        </p:nvSpPr>
        <p:spPr>
          <a:xfrm>
            <a:off x="407096" y="-83729"/>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07" name="Google Shape;207;p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08" name="Google Shape;208;p21"/>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209" name="Google Shape;209;p2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10" name="Google Shape;210;p21"/>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11" name="Google Shape;211;p21"/>
          <p:cNvSpPr txBox="1"/>
          <p:nvPr/>
        </p:nvSpPr>
        <p:spPr>
          <a:xfrm>
            <a:off x="181164" y="98410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Retourner un Template Twig</a:t>
            </a:r>
            <a:endParaRPr b="1" i="0" sz="2400" u="none" cap="none" strike="noStrike">
              <a:solidFill>
                <a:srgbClr val="CC4125"/>
              </a:solidFill>
              <a:latin typeface="Arial"/>
              <a:ea typeface="Arial"/>
              <a:cs typeface="Arial"/>
              <a:sym typeface="Arial"/>
            </a:endParaRPr>
          </a:p>
        </p:txBody>
      </p:sp>
      <p:pic>
        <p:nvPicPr>
          <p:cNvPr descr="https://player.slideplayer.fr/2/514632/data/images/img3.jpg" id="212" name="Google Shape;212;p21"/>
          <p:cNvPicPr preferRelativeResize="0"/>
          <p:nvPr/>
        </p:nvPicPr>
        <p:blipFill rotWithShape="1">
          <a:blip r:embed="rId6">
            <a:alphaModFix/>
          </a:blip>
          <a:srcRect b="0" l="0" r="0" t="0"/>
          <a:stretch/>
        </p:blipFill>
        <p:spPr>
          <a:xfrm>
            <a:off x="2704523" y="1755053"/>
            <a:ext cx="2867025" cy="3905251"/>
          </a:xfrm>
          <a:prstGeom prst="rect">
            <a:avLst/>
          </a:prstGeom>
          <a:noFill/>
          <a:ln>
            <a:noFill/>
          </a:ln>
        </p:spPr>
      </p:pic>
      <p:sp>
        <p:nvSpPr>
          <p:cNvPr id="213" name="Google Shape;2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214" name="Google Shape;2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5" name="Google Shape;215;p21"/>
          <p:cNvSpPr txBox="1"/>
          <p:nvPr/>
        </p:nvSpPr>
        <p:spPr>
          <a:xfrm>
            <a:off x="407096" y="-158885"/>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