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2" r:id="rId3"/>
    <p:sldId id="293" r:id="rId4"/>
    <p:sldId id="257" r:id="rId5"/>
    <p:sldId id="261" r:id="rId6"/>
    <p:sldId id="258" r:id="rId7"/>
    <p:sldId id="266" r:id="rId8"/>
    <p:sldId id="267" r:id="rId9"/>
    <p:sldId id="268" r:id="rId10"/>
    <p:sldId id="275" r:id="rId11"/>
    <p:sldId id="277" r:id="rId12"/>
    <p:sldId id="269" r:id="rId13"/>
    <p:sldId id="270" r:id="rId14"/>
    <p:sldId id="271" r:id="rId15"/>
    <p:sldId id="274" r:id="rId16"/>
    <p:sldId id="276" r:id="rId17"/>
    <p:sldId id="292" r:id="rId18"/>
    <p:sldId id="291" r:id="rId19"/>
    <p:sldId id="278" r:id="rId20"/>
    <p:sldId id="279" r:id="rId21"/>
    <p:sldId id="280" r:id="rId22"/>
    <p:sldId id="281" r:id="rId23"/>
    <p:sldId id="288" r:id="rId24"/>
    <p:sldId id="289" r:id="rId25"/>
    <p:sldId id="283" r:id="rId26"/>
    <p:sldId id="282" r:id="rId27"/>
    <p:sldId id="285" r:id="rId28"/>
    <p:sldId id="286" r:id="rId29"/>
    <p:sldId id="287" r:id="rId30"/>
    <p:sldId id="284" r:id="rId31"/>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40000"/>
    <a:srgbClr val="D60000"/>
    <a:srgbClr val="E0E0E0"/>
    <a:srgbClr val="CBCBCB"/>
    <a:srgbClr val="CFCFC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7500" autoAdjust="0"/>
    <p:restoredTop sz="94660"/>
  </p:normalViewPr>
  <p:slideViewPr>
    <p:cSldViewPr>
      <p:cViewPr>
        <p:scale>
          <a:sx n="70" d="100"/>
          <a:sy n="70" d="100"/>
        </p:scale>
        <p:origin x="-1512"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J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J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J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Date Placeholder 4"/>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J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7" name="Date Placeholder 6"/>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Date Placeholder 2"/>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4" name="Footer Placeholder 3"/>
          <p:cNvSpPr>
            <a:spLocks noGrp="1"/>
          </p:cNvSpPr>
          <p:nvPr>
            <p:ph type="ftr" sz="quarter" idx="11"/>
          </p:nvPr>
        </p:nvSpPr>
        <p:spPr/>
        <p:txBody>
          <a:bodyPr/>
          <a:lstStyle/>
          <a:p>
            <a:endParaRPr lang="ar-JO"/>
          </a:p>
        </p:txBody>
      </p:sp>
      <p:sp>
        <p:nvSpPr>
          <p:cNvPr id="5" name="Slide Number Placeholder 4"/>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3" name="Footer Placeholder 2"/>
          <p:cNvSpPr>
            <a:spLocks noGrp="1"/>
          </p:cNvSpPr>
          <p:nvPr>
            <p:ph type="ftr" sz="quarter" idx="11"/>
          </p:nvPr>
        </p:nvSpPr>
        <p:spPr/>
        <p:txBody>
          <a:bodyPr/>
          <a:lstStyle/>
          <a:p>
            <a:endParaRPr lang="ar-JO"/>
          </a:p>
        </p:txBody>
      </p:sp>
      <p:sp>
        <p:nvSpPr>
          <p:cNvPr id="4" name="Slide Number Placeholder 3"/>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J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J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0D01B-78BC-4620-A495-C36B299B4EDA}" type="datetimeFigureOut">
              <a:rPr lang="ar-JO" smtClean="0"/>
              <a:pPr/>
              <a:t>01/03/1442</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J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C40D01B-78BC-4620-A495-C36B299B4EDA}" type="datetimeFigureOut">
              <a:rPr lang="ar-JO" smtClean="0"/>
              <a:pPr/>
              <a:t>01/03/1442</a:t>
            </a:fld>
            <a:endParaRPr lang="ar-J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C46DFB9-E069-4522-94BA-5AE45A9821C1}" type="slidenum">
              <a:rPr lang="ar-JO" smtClean="0"/>
              <a:pPr/>
              <a:t>‹#›</a:t>
            </a:fld>
            <a:endParaRPr lang="ar-J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31.png"/><Relationship Id="rId2" Type="http://schemas.openxmlformats.org/officeDocument/2006/relationships/image" Target="../media/image2.png"/><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9.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35.png"/><Relationship Id="rId2" Type="http://schemas.openxmlformats.org/officeDocument/2006/relationships/image" Target="../media/image2.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3.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hyperlink" Target="https://www.facebook.com/mosd.jo" TargetMode="Externa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37.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6.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8.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9.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descr="63649096362156468048.jpg"/>
          <p:cNvPicPr>
            <a:picLocks noChangeAspect="1"/>
          </p:cNvPicPr>
          <p:nvPr/>
        </p:nvPicPr>
        <p:blipFill>
          <a:blip r:embed="rId2"/>
          <a:stretch>
            <a:fillRect/>
          </a:stretch>
        </p:blipFill>
        <p:spPr>
          <a:xfrm>
            <a:off x="0" y="1928802"/>
            <a:ext cx="9144000" cy="4929198"/>
          </a:xfrm>
          <a:prstGeom prst="rect">
            <a:avLst/>
          </a:prstGeom>
          <a:solidFill>
            <a:srgbClr val="D60000"/>
          </a:solidFill>
        </p:spPr>
      </p:pic>
      <p:sp>
        <p:nvSpPr>
          <p:cNvPr id="102" name="Rounded Rectangle 101"/>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sp>
        <p:nvSpPr>
          <p:cNvPr id="2" name="Oval 1"/>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3" name="TextBox 2"/>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4" name="Rectangle 3"/>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0" name="Flowchart: Decision 59"/>
          <p:cNvSpPr/>
          <p:nvPr/>
        </p:nvSpPr>
        <p:spPr>
          <a:xfrm>
            <a:off x="1000100" y="3929066"/>
            <a:ext cx="1643074" cy="1500198"/>
          </a:xfrm>
          <a:prstGeom prst="flowChartDecision">
            <a:avLst/>
          </a:prstGeom>
          <a:solidFill>
            <a:srgbClr val="D60000"/>
          </a:solidFill>
          <a:ln>
            <a:noFill/>
          </a:ln>
          <a:effectLst>
            <a:outerShdw blurRad="1270000" dist="50800" dir="4800000" sx="200000" sy="200000" algn="ctr" rotWithShape="0">
              <a:srgbClr val="000000">
                <a:alpha val="0"/>
              </a:srgbClr>
            </a:outerShdw>
          </a:effectLst>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1" anchor="ctr"/>
          <a:lstStyle/>
          <a:p>
            <a:pPr algn="ctr"/>
            <a:r>
              <a:rPr lang="ar-JO" sz="1250" b="1" dirty="0" smtClean="0">
                <a:solidFill>
                  <a:schemeClr val="bg1"/>
                </a:solidFill>
                <a:latin typeface="Tajawal Black" pitchFamily="2" charset="-78"/>
                <a:cs typeface="Tajawal Black" pitchFamily="2" charset="-78"/>
              </a:rPr>
              <a:t>الأسئلة الشائعة</a:t>
            </a:r>
            <a:endParaRPr lang="ar-JO" sz="1250" b="1" dirty="0">
              <a:solidFill>
                <a:schemeClr val="bg1"/>
              </a:solidFill>
              <a:latin typeface="Tajawal Black" pitchFamily="2" charset="-78"/>
              <a:cs typeface="Tajawal Black" pitchFamily="2" charset="-78"/>
            </a:endParaRPr>
          </a:p>
        </p:txBody>
      </p:sp>
      <p:sp>
        <p:nvSpPr>
          <p:cNvPr id="61" name="Rectangle 60"/>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sp>
        <p:nvSpPr>
          <p:cNvPr id="63" name="Flowchart: Decision 62"/>
          <p:cNvSpPr/>
          <p:nvPr/>
        </p:nvSpPr>
        <p:spPr>
          <a:xfrm>
            <a:off x="1928794" y="2714620"/>
            <a:ext cx="1760436" cy="1500198"/>
          </a:xfrm>
          <a:prstGeom prst="flowChartDecision">
            <a:avLst/>
          </a:prstGeom>
          <a:solidFill>
            <a:srgbClr val="D60000"/>
          </a:solidFill>
          <a:ln>
            <a:noFill/>
          </a:ln>
          <a:effectLst>
            <a:outerShdw blurRad="1270000" dist="50800" dir="4800000" sx="200000" sy="200000" algn="ctr" rotWithShape="0">
              <a:srgbClr val="000000">
                <a:alpha val="0"/>
              </a:srgbClr>
            </a:outerShdw>
          </a:effectLst>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1" anchor="ctr"/>
          <a:lstStyle/>
          <a:p>
            <a:pPr algn="ctr"/>
            <a:r>
              <a:rPr lang="ar-JO" sz="1400" b="1" dirty="0" smtClean="0">
                <a:solidFill>
                  <a:schemeClr val="bg1"/>
                </a:solidFill>
                <a:latin typeface="Tajawal Black" pitchFamily="2" charset="-78"/>
                <a:cs typeface="Tajawal Black" pitchFamily="2" charset="-78"/>
              </a:rPr>
              <a:t>دليل الخدمات</a:t>
            </a:r>
            <a:endParaRPr lang="ar-JO" sz="1400" b="1" dirty="0">
              <a:solidFill>
                <a:schemeClr val="bg1"/>
              </a:solidFill>
              <a:latin typeface="Tajawal Black" pitchFamily="2" charset="-78"/>
              <a:cs typeface="Tajawal Black" pitchFamily="2" charset="-78"/>
            </a:endParaRPr>
          </a:p>
        </p:txBody>
      </p:sp>
      <p:sp>
        <p:nvSpPr>
          <p:cNvPr id="65" name="Flowchart: Decision 64"/>
          <p:cNvSpPr/>
          <p:nvPr/>
        </p:nvSpPr>
        <p:spPr>
          <a:xfrm>
            <a:off x="3000364" y="3929066"/>
            <a:ext cx="1643074" cy="1500198"/>
          </a:xfrm>
          <a:prstGeom prst="flowChartDecision">
            <a:avLst/>
          </a:prstGeom>
          <a:solidFill>
            <a:srgbClr val="D60000"/>
          </a:solidFill>
          <a:ln>
            <a:noFill/>
          </a:ln>
          <a:effectLst>
            <a:outerShdw blurRad="1270000" dist="50800" dir="4800000" sx="200000" sy="200000" algn="ctr" rotWithShape="0">
              <a:srgbClr val="000000">
                <a:alpha val="0"/>
              </a:srgbClr>
            </a:outerShdw>
          </a:effectLst>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1" anchor="ctr"/>
          <a:lstStyle/>
          <a:p>
            <a:pPr algn="ctr"/>
            <a:r>
              <a:rPr lang="ar-JO" sz="1400" b="1" dirty="0" smtClean="0">
                <a:solidFill>
                  <a:schemeClr val="bg1"/>
                </a:solidFill>
                <a:latin typeface="Tajawal Black" pitchFamily="2" charset="-78"/>
                <a:cs typeface="Tajawal Black" pitchFamily="2" charset="-78"/>
              </a:rPr>
              <a:t>روابط هامة</a:t>
            </a:r>
            <a:endParaRPr lang="ar-JO" sz="1400" b="1" dirty="0">
              <a:solidFill>
                <a:schemeClr val="bg1"/>
              </a:solidFill>
              <a:latin typeface="Tajawal Black" pitchFamily="2" charset="-78"/>
              <a:cs typeface="Tajawal Black" pitchFamily="2" charset="-78"/>
            </a:endParaRPr>
          </a:p>
        </p:txBody>
      </p:sp>
      <p:pic>
        <p:nvPicPr>
          <p:cNvPr id="45" name="Picture 44" descr="logo.png"/>
          <p:cNvPicPr/>
          <p:nvPr/>
        </p:nvPicPr>
        <p:blipFill>
          <a:blip r:embed="rId3" cstate="print"/>
          <a:stretch>
            <a:fillRect/>
          </a:stretch>
        </p:blipFill>
        <p:spPr>
          <a:xfrm>
            <a:off x="214282" y="142852"/>
            <a:ext cx="1143008" cy="1000132"/>
          </a:xfrm>
          <a:prstGeom prst="rect">
            <a:avLst/>
          </a:prstGeom>
        </p:spPr>
      </p:pic>
      <p:pic>
        <p:nvPicPr>
          <p:cNvPr id="46" name="Picture 45" descr="download.png"/>
          <p:cNvPicPr>
            <a:picLocks noChangeAspect="1"/>
          </p:cNvPicPr>
          <p:nvPr/>
        </p:nvPicPr>
        <p:blipFill>
          <a:blip r:embed="rId4"/>
          <a:stretch>
            <a:fillRect/>
          </a:stretch>
        </p:blipFill>
        <p:spPr>
          <a:xfrm>
            <a:off x="4000496" y="500042"/>
            <a:ext cx="285743" cy="285752"/>
          </a:xfrm>
          <a:prstGeom prst="rect">
            <a:avLst/>
          </a:prstGeom>
        </p:spPr>
      </p:pic>
      <p:pic>
        <p:nvPicPr>
          <p:cNvPr id="47" name="Picture 46" descr="download (1).png"/>
          <p:cNvPicPr>
            <a:picLocks noChangeAspect="1"/>
          </p:cNvPicPr>
          <p:nvPr/>
        </p:nvPicPr>
        <p:blipFill>
          <a:blip r:embed="rId5"/>
          <a:stretch>
            <a:fillRect/>
          </a:stretch>
        </p:blipFill>
        <p:spPr>
          <a:xfrm>
            <a:off x="7286644" y="428604"/>
            <a:ext cx="357190" cy="357190"/>
          </a:xfrm>
          <a:prstGeom prst="rect">
            <a:avLst/>
          </a:prstGeom>
        </p:spPr>
      </p:pic>
      <p:pic>
        <p:nvPicPr>
          <p:cNvPr id="48" name="Picture 47" descr="download (2).png"/>
          <p:cNvPicPr>
            <a:picLocks noChangeAspect="1"/>
          </p:cNvPicPr>
          <p:nvPr/>
        </p:nvPicPr>
        <p:blipFill>
          <a:blip r:embed="rId6"/>
          <a:stretch>
            <a:fillRect/>
          </a:stretch>
        </p:blipFill>
        <p:spPr>
          <a:xfrm>
            <a:off x="7786710" y="428604"/>
            <a:ext cx="357190" cy="357190"/>
          </a:xfrm>
          <a:prstGeom prst="rect">
            <a:avLst/>
          </a:prstGeom>
        </p:spPr>
      </p:pic>
      <p:pic>
        <p:nvPicPr>
          <p:cNvPr id="49" name="Picture 48" descr="download (3).png"/>
          <p:cNvPicPr>
            <a:picLocks noChangeAspect="1"/>
          </p:cNvPicPr>
          <p:nvPr/>
        </p:nvPicPr>
        <p:blipFill>
          <a:blip r:embed="rId7"/>
          <a:stretch>
            <a:fillRect/>
          </a:stretch>
        </p:blipFill>
        <p:spPr>
          <a:xfrm>
            <a:off x="8286776" y="428604"/>
            <a:ext cx="357190" cy="357190"/>
          </a:xfrm>
          <a:prstGeom prst="rect">
            <a:avLst/>
          </a:prstGeom>
        </p:spPr>
      </p:pic>
      <p:pic>
        <p:nvPicPr>
          <p:cNvPr id="50" name="Picture 49" descr="download (4).png"/>
          <p:cNvPicPr>
            <a:picLocks noChangeAspect="1"/>
          </p:cNvPicPr>
          <p:nvPr/>
        </p:nvPicPr>
        <p:blipFill>
          <a:blip r:embed="rId8"/>
          <a:stretch>
            <a:fillRect/>
          </a:stretch>
        </p:blipFill>
        <p:spPr>
          <a:xfrm>
            <a:off x="8643966" y="1500174"/>
            <a:ext cx="285752" cy="285752"/>
          </a:xfrm>
          <a:prstGeom prst="rect">
            <a:avLst/>
          </a:prstGeom>
        </p:spPr>
      </p:pic>
      <p:pic>
        <p:nvPicPr>
          <p:cNvPr id="1026" name="Picture 2"/>
          <p:cNvPicPr>
            <a:picLocks noChangeAspect="1" noChangeArrowheads="1"/>
          </p:cNvPicPr>
          <p:nvPr/>
        </p:nvPicPr>
        <p:blipFill>
          <a:blip r:embed="rId9"/>
          <a:srcRect/>
          <a:stretch>
            <a:fillRect/>
          </a:stretch>
        </p:blipFill>
        <p:spPr bwMode="auto">
          <a:xfrm>
            <a:off x="71438" y="3357562"/>
            <a:ext cx="357190" cy="319086"/>
          </a:xfrm>
          <a:prstGeom prst="rect">
            <a:avLst/>
          </a:prstGeom>
          <a:solidFill>
            <a:srgbClr val="C00000"/>
          </a:solidFill>
          <a:ln w="9525">
            <a:noFill/>
            <a:miter lim="800000"/>
            <a:headEnd/>
            <a:tailEnd/>
          </a:ln>
          <a:effectLst/>
        </p:spPr>
      </p:pic>
      <p:pic>
        <p:nvPicPr>
          <p:cNvPr id="1027" name="Picture 3"/>
          <p:cNvPicPr>
            <a:picLocks noChangeAspect="1" noChangeArrowheads="1"/>
          </p:cNvPicPr>
          <p:nvPr/>
        </p:nvPicPr>
        <p:blipFill>
          <a:blip r:embed="rId10"/>
          <a:srcRect/>
          <a:stretch>
            <a:fillRect/>
          </a:stretch>
        </p:blipFill>
        <p:spPr bwMode="auto">
          <a:xfrm>
            <a:off x="71438" y="3643314"/>
            <a:ext cx="357190" cy="346028"/>
          </a:xfrm>
          <a:prstGeom prst="rect">
            <a:avLst/>
          </a:prstGeom>
          <a:noFill/>
          <a:ln w="9525">
            <a:noFill/>
            <a:miter lim="800000"/>
            <a:headEnd/>
            <a:tailEnd/>
          </a:ln>
          <a:effectLst/>
        </p:spPr>
      </p:pic>
      <p:pic>
        <p:nvPicPr>
          <p:cNvPr id="1028" name="Picture 4"/>
          <p:cNvPicPr>
            <a:picLocks noChangeAspect="1" noChangeArrowheads="1"/>
          </p:cNvPicPr>
          <p:nvPr/>
        </p:nvPicPr>
        <p:blipFill>
          <a:blip r:embed="rId11"/>
          <a:srcRect/>
          <a:stretch>
            <a:fillRect/>
          </a:stretch>
        </p:blipFill>
        <p:spPr bwMode="auto">
          <a:xfrm>
            <a:off x="71438" y="3929066"/>
            <a:ext cx="357190" cy="379514"/>
          </a:xfrm>
          <a:prstGeom prst="rect">
            <a:avLst/>
          </a:prstGeom>
          <a:noFill/>
          <a:ln w="9525">
            <a:noFill/>
            <a:miter lim="800000"/>
            <a:headEnd/>
            <a:tailEnd/>
          </a:ln>
          <a:effectLst/>
        </p:spPr>
      </p:pic>
      <p:pic>
        <p:nvPicPr>
          <p:cNvPr id="1029" name="Picture 5"/>
          <p:cNvPicPr>
            <a:picLocks noChangeAspect="1" noChangeArrowheads="1"/>
          </p:cNvPicPr>
          <p:nvPr/>
        </p:nvPicPr>
        <p:blipFill>
          <a:blip r:embed="rId12"/>
          <a:srcRect/>
          <a:stretch>
            <a:fillRect/>
          </a:stretch>
        </p:blipFill>
        <p:spPr bwMode="auto">
          <a:xfrm>
            <a:off x="71438" y="4286256"/>
            <a:ext cx="357190" cy="409576"/>
          </a:xfrm>
          <a:prstGeom prst="rect">
            <a:avLst/>
          </a:prstGeom>
          <a:noFill/>
          <a:ln w="9525">
            <a:noFill/>
            <a:miter lim="800000"/>
            <a:headEnd/>
            <a:tailEnd/>
          </a:ln>
          <a:effectLst/>
        </p:spPr>
      </p:pic>
      <p:pic>
        <p:nvPicPr>
          <p:cNvPr id="1030" name="Picture 6"/>
          <p:cNvPicPr>
            <a:picLocks noChangeAspect="1" noChangeArrowheads="1"/>
          </p:cNvPicPr>
          <p:nvPr/>
        </p:nvPicPr>
        <p:blipFill>
          <a:blip r:embed="rId13"/>
          <a:srcRect/>
          <a:stretch>
            <a:fillRect/>
          </a:stretch>
        </p:blipFill>
        <p:spPr bwMode="auto">
          <a:xfrm>
            <a:off x="71438" y="4643446"/>
            <a:ext cx="357190" cy="377536"/>
          </a:xfrm>
          <a:prstGeom prst="rect">
            <a:avLst/>
          </a:prstGeom>
          <a:noFill/>
          <a:ln w="9525">
            <a:noFill/>
            <a:miter lim="800000"/>
            <a:headEnd/>
            <a:tailEnd/>
          </a:ln>
          <a:effectLst/>
        </p:spPr>
      </p:pic>
      <p:pic>
        <p:nvPicPr>
          <p:cNvPr id="1032" name="Picture 8"/>
          <p:cNvPicPr>
            <a:picLocks noChangeAspect="1" noChangeArrowheads="1"/>
          </p:cNvPicPr>
          <p:nvPr/>
        </p:nvPicPr>
        <p:blipFill>
          <a:blip r:embed="rId14"/>
          <a:srcRect/>
          <a:stretch>
            <a:fillRect/>
          </a:stretch>
        </p:blipFill>
        <p:spPr bwMode="auto">
          <a:xfrm>
            <a:off x="8569877" y="6357958"/>
            <a:ext cx="574123" cy="500042"/>
          </a:xfrm>
          <a:prstGeom prst="rect">
            <a:avLst/>
          </a:prstGeom>
          <a:noFill/>
          <a:ln w="9525">
            <a:noFill/>
            <a:miter lim="800000"/>
            <a:headEnd/>
            <a:tailEnd/>
          </a:ln>
          <a:effectLst/>
        </p:spPr>
      </p:pic>
      <p:pic>
        <p:nvPicPr>
          <p:cNvPr id="1033" name="Picture 9"/>
          <p:cNvPicPr>
            <a:picLocks noChangeAspect="1" noChangeArrowheads="1"/>
          </p:cNvPicPr>
          <p:nvPr/>
        </p:nvPicPr>
        <p:blipFill>
          <a:blip r:embed="rId15"/>
          <a:srcRect/>
          <a:stretch>
            <a:fillRect/>
          </a:stretch>
        </p:blipFill>
        <p:spPr bwMode="auto">
          <a:xfrm>
            <a:off x="3571868" y="3786190"/>
            <a:ext cx="614362" cy="552449"/>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6"/>
          <a:srcRect/>
          <a:stretch>
            <a:fillRect/>
          </a:stretch>
        </p:blipFill>
        <p:spPr bwMode="auto">
          <a:xfrm>
            <a:off x="1571604" y="3786190"/>
            <a:ext cx="571504" cy="519112"/>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7"/>
          <a:srcRect/>
          <a:stretch>
            <a:fillRect/>
          </a:stretch>
        </p:blipFill>
        <p:spPr bwMode="auto">
          <a:xfrm>
            <a:off x="2500298" y="2428868"/>
            <a:ext cx="676275" cy="65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وزراء التنمية الاجتماعية</a:t>
            </a:r>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357166"/>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4" name="TextBox 73"/>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5" name="TextBox 7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6" name="Picture 85" descr="icons8-more-than-30.png"/>
          <p:cNvPicPr>
            <a:picLocks noChangeAspect="1"/>
          </p:cNvPicPr>
          <p:nvPr/>
        </p:nvPicPr>
        <p:blipFill>
          <a:blip r:embed="rId14">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7" name="Picture 86"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4">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4">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4">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4">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3" name="TextBox 102"/>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4" name="Picture 103" descr="icons8-more-than-30.png"/>
          <p:cNvPicPr>
            <a:picLocks noChangeAspect="1"/>
          </p:cNvPicPr>
          <p:nvPr/>
        </p:nvPicPr>
        <p:blipFill>
          <a:blip r:embed="rId14">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5" name="Straight Connector 10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6" name="Picture 105" descr="http://www.mosd.gov.jo/UI/Arabic/Photos/Minister/t63675121606738267228.jpg"/>
          <p:cNvPicPr/>
          <p:nvPr/>
        </p:nvPicPr>
        <p:blipFill>
          <a:blip r:embed="rId15"/>
          <a:srcRect/>
          <a:stretch>
            <a:fillRect/>
          </a:stretch>
        </p:blipFill>
        <p:spPr bwMode="auto">
          <a:xfrm>
            <a:off x="2928926" y="2500306"/>
            <a:ext cx="1071570" cy="928694"/>
          </a:xfrm>
          <a:prstGeom prst="rect">
            <a:avLst/>
          </a:prstGeom>
          <a:noFill/>
          <a:ln w="9525">
            <a:noFill/>
            <a:miter lim="800000"/>
            <a:headEnd/>
            <a:tailEnd/>
          </a:ln>
        </p:spPr>
      </p:pic>
      <p:pic>
        <p:nvPicPr>
          <p:cNvPr id="108" name="Picture 107" descr="http://www.mosd.gov.jo/UI/Arabic/Photos/Minister/t63648636196178135411.jpg"/>
          <p:cNvPicPr/>
          <p:nvPr/>
        </p:nvPicPr>
        <p:blipFill>
          <a:blip r:embed="rId16"/>
          <a:srcRect/>
          <a:stretch>
            <a:fillRect/>
          </a:stretch>
        </p:blipFill>
        <p:spPr bwMode="auto">
          <a:xfrm>
            <a:off x="1357290" y="4286256"/>
            <a:ext cx="716280" cy="716280"/>
          </a:xfrm>
          <a:prstGeom prst="rect">
            <a:avLst/>
          </a:prstGeom>
          <a:noFill/>
          <a:ln w="9525">
            <a:noFill/>
            <a:miter lim="800000"/>
            <a:headEnd/>
            <a:tailEnd/>
          </a:ln>
        </p:spPr>
      </p:pic>
      <p:pic>
        <p:nvPicPr>
          <p:cNvPr id="109" name="Picture 108" descr="http://www.mosd.gov.jo/UI/Arabic/Photos/Minister/t6364863628876943131.jpg"/>
          <p:cNvPicPr/>
          <p:nvPr/>
        </p:nvPicPr>
        <p:blipFill>
          <a:blip r:embed="rId17"/>
          <a:srcRect/>
          <a:stretch>
            <a:fillRect/>
          </a:stretch>
        </p:blipFill>
        <p:spPr bwMode="auto">
          <a:xfrm>
            <a:off x="3000364" y="4286256"/>
            <a:ext cx="716280" cy="716280"/>
          </a:xfrm>
          <a:prstGeom prst="rect">
            <a:avLst/>
          </a:prstGeom>
          <a:noFill/>
          <a:ln w="9525">
            <a:noFill/>
            <a:miter lim="800000"/>
            <a:headEnd/>
            <a:tailEnd/>
          </a:ln>
        </p:spPr>
      </p:pic>
      <p:sp>
        <p:nvSpPr>
          <p:cNvPr id="110" name="TextBox 109"/>
          <p:cNvSpPr txBox="1"/>
          <p:nvPr/>
        </p:nvSpPr>
        <p:spPr>
          <a:xfrm>
            <a:off x="2357422" y="3429000"/>
            <a:ext cx="2294218" cy="553998"/>
          </a:xfrm>
          <a:prstGeom prst="rect">
            <a:avLst/>
          </a:prstGeom>
          <a:noFill/>
        </p:spPr>
        <p:txBody>
          <a:bodyPr wrap="none" rtlCol="1">
            <a:spAutoFit/>
          </a:bodyPr>
          <a:lstStyle/>
          <a:p>
            <a:pPr algn="ctr" rtl="0"/>
            <a:r>
              <a:rPr lang="ar-SA" sz="1000" b="1" dirty="0" smtClean="0">
                <a:latin typeface="Tajawal" pitchFamily="2" charset="-78"/>
                <a:cs typeface="Tajawal" pitchFamily="2" charset="-78"/>
              </a:rPr>
              <a:t>معالي السيدة بسمة موسى إسحاقات</a:t>
            </a:r>
            <a:endParaRPr lang="en-US" sz="1000" dirty="0" smtClean="0">
              <a:latin typeface="Tajawal" pitchFamily="2" charset="-78"/>
              <a:cs typeface="Tajawal" pitchFamily="2" charset="-78"/>
            </a:endParaRPr>
          </a:p>
          <a:p>
            <a:pPr algn="ctr" rtl="0"/>
            <a:r>
              <a:rPr lang="ar-SA" sz="1000" b="1" dirty="0" smtClean="0">
                <a:latin typeface="Tajawal" pitchFamily="2" charset="-78"/>
                <a:cs typeface="Tajawal" pitchFamily="2" charset="-78"/>
              </a:rPr>
              <a:t>حاليا منذ 12/10/2018</a:t>
            </a:r>
            <a:endParaRPr lang="en-US" sz="1000" dirty="0" smtClean="0">
              <a:latin typeface="Tajawal" pitchFamily="2" charset="-78"/>
              <a:cs typeface="Tajawal" pitchFamily="2" charset="-78"/>
            </a:endParaRPr>
          </a:p>
          <a:p>
            <a:pPr algn="ctr"/>
            <a:endParaRPr lang="ar-JO" sz="1000" dirty="0">
              <a:latin typeface="Tajawal" pitchFamily="2" charset="-78"/>
              <a:cs typeface="Tajawal" pitchFamily="2" charset="-78"/>
            </a:endParaRPr>
          </a:p>
        </p:txBody>
      </p:sp>
      <p:sp>
        <p:nvSpPr>
          <p:cNvPr id="114" name="TextBox 113"/>
          <p:cNvSpPr txBox="1"/>
          <p:nvPr/>
        </p:nvSpPr>
        <p:spPr>
          <a:xfrm>
            <a:off x="4286248" y="5000636"/>
            <a:ext cx="1707519" cy="338554"/>
          </a:xfrm>
          <a:prstGeom prst="rect">
            <a:avLst/>
          </a:prstGeom>
          <a:noFill/>
        </p:spPr>
        <p:txBody>
          <a:bodyPr wrap="none" rtlCol="1">
            <a:spAutoFit/>
          </a:bodyPr>
          <a:lstStyle/>
          <a:p>
            <a:pPr algn="ctr" rtl="0"/>
            <a:r>
              <a:rPr lang="ar-JO" sz="800" b="1" dirty="0" smtClean="0">
                <a:latin typeface="Tajawal" pitchFamily="2" charset="-78"/>
                <a:cs typeface="Tajawal" pitchFamily="2" charset="-78"/>
              </a:rPr>
              <a:t>معالي السيدة هالة بسيسو لطوف</a:t>
            </a:r>
          </a:p>
          <a:p>
            <a:pPr algn="ctr" rtl="0"/>
            <a:r>
              <a:rPr lang="ar-JO" sz="800" b="1" dirty="0" smtClean="0">
                <a:latin typeface="Tajawal" pitchFamily="2" charset="-78"/>
                <a:cs typeface="Tajawal" pitchFamily="2" charset="-78"/>
              </a:rPr>
              <a:t>18/6/2018_11/10/2018</a:t>
            </a:r>
            <a:endParaRPr lang="ar-JO" sz="800" dirty="0">
              <a:latin typeface="Tajawal" pitchFamily="2" charset="-78"/>
              <a:cs typeface="Tajawal" pitchFamily="2" charset="-78"/>
            </a:endParaRPr>
          </a:p>
        </p:txBody>
      </p:sp>
      <p:sp>
        <p:nvSpPr>
          <p:cNvPr id="130" name="TextBox 129"/>
          <p:cNvSpPr txBox="1"/>
          <p:nvPr/>
        </p:nvSpPr>
        <p:spPr>
          <a:xfrm>
            <a:off x="785786" y="5072074"/>
            <a:ext cx="1848584" cy="338554"/>
          </a:xfrm>
          <a:prstGeom prst="rect">
            <a:avLst/>
          </a:prstGeom>
          <a:noFill/>
        </p:spPr>
        <p:txBody>
          <a:bodyPr wrap="none" rtlCol="1">
            <a:spAutoFit/>
          </a:bodyPr>
          <a:lstStyle/>
          <a:p>
            <a:pPr algn="ctr" rtl="0"/>
            <a:r>
              <a:rPr lang="ar-SA" sz="800" b="1" dirty="0" smtClean="0">
                <a:latin typeface="Tajawal" pitchFamily="2" charset="-78"/>
                <a:cs typeface="Tajawal" pitchFamily="2" charset="-78"/>
              </a:rPr>
              <a:t>معالي السيدة خولة ابراهيم العرموطي</a:t>
            </a:r>
            <a:endParaRPr lang="en-US" sz="800" dirty="0" smtClean="0">
              <a:latin typeface="Tajawal" pitchFamily="2" charset="-78"/>
              <a:cs typeface="Tajawal" pitchFamily="2" charset="-78"/>
            </a:endParaRPr>
          </a:p>
          <a:p>
            <a:pPr algn="ctr" rtl="0"/>
            <a:r>
              <a:rPr lang="en-US" sz="800" b="1" dirty="0" smtClean="0">
                <a:latin typeface="Tajawal" pitchFamily="2" charset="-78"/>
                <a:cs typeface="Tajawal" pitchFamily="2" charset="-78"/>
              </a:rPr>
              <a:t>1/6/2016 - 27/9/2016</a:t>
            </a:r>
            <a:endParaRPr lang="en-US" sz="800" dirty="0">
              <a:latin typeface="Tajawal" pitchFamily="2" charset="-78"/>
              <a:cs typeface="Tajawal" pitchFamily="2" charset="-78"/>
            </a:endParaRPr>
          </a:p>
        </p:txBody>
      </p:sp>
      <p:pic>
        <p:nvPicPr>
          <p:cNvPr id="10242" name="Picture 2" descr="http://www.mosd.gov.jo/UI/Arabic/Photos/Minister/t63648636405313097232.jpg"/>
          <p:cNvPicPr>
            <a:picLocks noChangeAspect="1" noChangeArrowheads="1"/>
          </p:cNvPicPr>
          <p:nvPr/>
        </p:nvPicPr>
        <p:blipFill>
          <a:blip r:embed="rId18"/>
          <a:srcRect/>
          <a:stretch>
            <a:fillRect/>
          </a:stretch>
        </p:blipFill>
        <p:spPr bwMode="auto">
          <a:xfrm>
            <a:off x="4857752" y="4214818"/>
            <a:ext cx="714375" cy="714375"/>
          </a:xfrm>
          <a:prstGeom prst="rect">
            <a:avLst/>
          </a:prstGeom>
          <a:noFill/>
        </p:spPr>
      </p:pic>
      <p:sp>
        <p:nvSpPr>
          <p:cNvPr id="132" name="Rectangle 131"/>
          <p:cNvSpPr/>
          <p:nvPr/>
        </p:nvSpPr>
        <p:spPr>
          <a:xfrm>
            <a:off x="2643174" y="5072074"/>
            <a:ext cx="1446230" cy="215444"/>
          </a:xfrm>
          <a:prstGeom prst="rect">
            <a:avLst/>
          </a:prstGeom>
        </p:spPr>
        <p:txBody>
          <a:bodyPr wrap="none">
            <a:spAutoFit/>
          </a:bodyPr>
          <a:lstStyle/>
          <a:p>
            <a:pPr algn="ctr"/>
            <a:r>
              <a:rPr lang="ar-JO" sz="800" b="1" dirty="0" smtClean="0">
                <a:latin typeface="Tajawal" pitchFamily="2" charset="-78"/>
                <a:cs typeface="Tajawal" pitchFamily="2" charset="-78"/>
              </a:rPr>
              <a:t>معالي المهندس وجيه عزايزة</a:t>
            </a:r>
            <a:endParaRPr lang="ar-JO" sz="800" dirty="0">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الأمناء العاملون للوزارة</a:t>
            </a:r>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357166"/>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4" name="TextBox 73"/>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5" name="TextBox 7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6" name="Picture 85" descr="icons8-more-than-30.png"/>
          <p:cNvPicPr>
            <a:picLocks noChangeAspect="1"/>
          </p:cNvPicPr>
          <p:nvPr/>
        </p:nvPicPr>
        <p:blipFill>
          <a:blip r:embed="rId14">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7" name="Picture 86"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4">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4">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4">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4">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3" name="TextBox 102"/>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4" name="Picture 103" descr="icons8-more-than-30.png"/>
          <p:cNvPicPr>
            <a:picLocks noChangeAspect="1"/>
          </p:cNvPicPr>
          <p:nvPr/>
        </p:nvPicPr>
        <p:blipFill>
          <a:blip r:embed="rId14">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5" name="Straight Connector 10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http://www.mosd.gov.jo/UI/Arabic/Photos/Ameen/t63648699206790193126.jpg"/>
          <p:cNvPicPr>
            <a:picLocks noChangeAspect="1" noChangeArrowheads="1"/>
          </p:cNvPicPr>
          <p:nvPr/>
        </p:nvPicPr>
        <p:blipFill>
          <a:blip r:embed="rId15"/>
          <a:srcRect/>
          <a:stretch>
            <a:fillRect/>
          </a:stretch>
        </p:blipFill>
        <p:spPr bwMode="auto">
          <a:xfrm>
            <a:off x="3071802" y="2500306"/>
            <a:ext cx="1071570" cy="1071570"/>
          </a:xfrm>
          <a:prstGeom prst="rect">
            <a:avLst/>
          </a:prstGeom>
          <a:noFill/>
        </p:spPr>
      </p:pic>
      <p:pic>
        <p:nvPicPr>
          <p:cNvPr id="8196" name="Picture 4" descr="http://www.mosd.gov.jo/UI/Arabic/Photos/Ameen/t6364870009586104505.jpg"/>
          <p:cNvPicPr>
            <a:picLocks noChangeAspect="1" noChangeArrowheads="1"/>
          </p:cNvPicPr>
          <p:nvPr/>
        </p:nvPicPr>
        <p:blipFill>
          <a:blip r:embed="rId16"/>
          <a:srcRect/>
          <a:stretch>
            <a:fillRect/>
          </a:stretch>
        </p:blipFill>
        <p:spPr bwMode="auto">
          <a:xfrm>
            <a:off x="5000628" y="4286256"/>
            <a:ext cx="714375" cy="714375"/>
          </a:xfrm>
          <a:prstGeom prst="rect">
            <a:avLst/>
          </a:prstGeom>
          <a:noFill/>
        </p:spPr>
      </p:pic>
      <p:pic>
        <p:nvPicPr>
          <p:cNvPr id="8198" name="Picture 6" descr="http://www.mosd.gov.jo/UI/Arabic/Photos/Ameen/t63648699127582662745.jpg"/>
          <p:cNvPicPr>
            <a:picLocks noChangeAspect="1" noChangeArrowheads="1"/>
          </p:cNvPicPr>
          <p:nvPr/>
        </p:nvPicPr>
        <p:blipFill>
          <a:blip r:embed="rId17"/>
          <a:srcRect/>
          <a:stretch>
            <a:fillRect/>
          </a:stretch>
        </p:blipFill>
        <p:spPr bwMode="auto">
          <a:xfrm>
            <a:off x="3214678" y="4357699"/>
            <a:ext cx="714375" cy="714375"/>
          </a:xfrm>
          <a:prstGeom prst="rect">
            <a:avLst/>
          </a:prstGeom>
          <a:noFill/>
        </p:spPr>
      </p:pic>
      <p:pic>
        <p:nvPicPr>
          <p:cNvPr id="56" name="Picture 4" descr="http://www.mosd.gov.jo/UI/Arabic/Photos/Ameen/t6364870009586104505.jpg"/>
          <p:cNvPicPr>
            <a:picLocks noChangeAspect="1" noChangeArrowheads="1"/>
          </p:cNvPicPr>
          <p:nvPr/>
        </p:nvPicPr>
        <p:blipFill>
          <a:blip r:embed="rId16"/>
          <a:srcRect/>
          <a:stretch>
            <a:fillRect/>
          </a:stretch>
        </p:blipFill>
        <p:spPr bwMode="auto">
          <a:xfrm>
            <a:off x="1500166" y="4357694"/>
            <a:ext cx="714375" cy="714375"/>
          </a:xfrm>
          <a:prstGeom prst="rect">
            <a:avLst/>
          </a:prstGeom>
          <a:noFill/>
        </p:spPr>
      </p:pic>
      <p:sp>
        <p:nvSpPr>
          <p:cNvPr id="80" name="TextBox 79"/>
          <p:cNvSpPr txBox="1"/>
          <p:nvPr/>
        </p:nvSpPr>
        <p:spPr>
          <a:xfrm>
            <a:off x="2786050" y="3643314"/>
            <a:ext cx="1545616" cy="246221"/>
          </a:xfrm>
          <a:prstGeom prst="rect">
            <a:avLst/>
          </a:prstGeom>
          <a:noFill/>
        </p:spPr>
        <p:txBody>
          <a:bodyPr wrap="none" rtlCol="1">
            <a:spAutoFit/>
          </a:bodyPr>
          <a:lstStyle/>
          <a:p>
            <a:r>
              <a:rPr lang="ar-JO" sz="1000" b="1" dirty="0" smtClean="0">
                <a:latin typeface="Tajawal" pitchFamily="2" charset="-78"/>
                <a:cs typeface="Tajawal" pitchFamily="2" charset="-78"/>
              </a:rPr>
              <a:t>عطوفة السيد/ عمر حمزة</a:t>
            </a:r>
            <a:endParaRPr lang="ar-JO" sz="1000" dirty="0">
              <a:latin typeface="Tajawal" pitchFamily="2" charset="-78"/>
              <a:cs typeface="Tajawal" pitchFamily="2" charset="-78"/>
            </a:endParaRPr>
          </a:p>
        </p:txBody>
      </p:sp>
      <p:sp>
        <p:nvSpPr>
          <p:cNvPr id="106" name="TextBox 105"/>
          <p:cNvSpPr txBox="1"/>
          <p:nvPr/>
        </p:nvSpPr>
        <p:spPr>
          <a:xfrm>
            <a:off x="4500562" y="5143512"/>
            <a:ext cx="1574470" cy="215444"/>
          </a:xfrm>
          <a:prstGeom prst="rect">
            <a:avLst/>
          </a:prstGeom>
          <a:noFill/>
        </p:spPr>
        <p:txBody>
          <a:bodyPr wrap="none" rtlCol="1">
            <a:spAutoFit/>
          </a:bodyPr>
          <a:lstStyle/>
          <a:p>
            <a:r>
              <a:rPr lang="ar-JO" sz="800" b="1" dirty="0" smtClean="0">
                <a:latin typeface="Tajawal" pitchFamily="2" charset="-78"/>
                <a:cs typeface="Tajawal" pitchFamily="2" charset="-78"/>
              </a:rPr>
              <a:t>عطوفــــة السيد/ محمد علي وردم</a:t>
            </a:r>
            <a:endParaRPr lang="ar-JO" sz="800" dirty="0">
              <a:latin typeface="Tajawal" pitchFamily="2" charset="-78"/>
              <a:cs typeface="Tajawal" pitchFamily="2" charset="-78"/>
            </a:endParaRPr>
          </a:p>
        </p:txBody>
      </p:sp>
      <p:sp>
        <p:nvSpPr>
          <p:cNvPr id="107" name="TextBox 106"/>
          <p:cNvSpPr txBox="1"/>
          <p:nvPr/>
        </p:nvSpPr>
        <p:spPr>
          <a:xfrm>
            <a:off x="2714612" y="5214950"/>
            <a:ext cx="1535998" cy="215444"/>
          </a:xfrm>
          <a:prstGeom prst="rect">
            <a:avLst/>
          </a:prstGeom>
          <a:noFill/>
        </p:spPr>
        <p:txBody>
          <a:bodyPr wrap="none" rtlCol="1">
            <a:spAutoFit/>
          </a:bodyPr>
          <a:lstStyle/>
          <a:p>
            <a:r>
              <a:rPr lang="ar-JO" sz="800" b="1" dirty="0" smtClean="0">
                <a:latin typeface="Tajawal" pitchFamily="2" charset="-78"/>
                <a:cs typeface="Tajawal" pitchFamily="2" charset="-78"/>
              </a:rPr>
              <a:t>عطوفــــة الدكتور/ محمد الصقور</a:t>
            </a:r>
            <a:endParaRPr lang="ar-JO" sz="800" dirty="0">
              <a:latin typeface="Tajawal" pitchFamily="2" charset="-78"/>
              <a:cs typeface="Tajawal" pitchFamily="2" charset="-78"/>
            </a:endParaRPr>
          </a:p>
        </p:txBody>
      </p:sp>
      <p:sp>
        <p:nvSpPr>
          <p:cNvPr id="108" name="TextBox 107"/>
          <p:cNvSpPr txBox="1"/>
          <p:nvPr/>
        </p:nvSpPr>
        <p:spPr>
          <a:xfrm>
            <a:off x="857224" y="5214950"/>
            <a:ext cx="1616148" cy="215444"/>
          </a:xfrm>
          <a:prstGeom prst="rect">
            <a:avLst/>
          </a:prstGeom>
          <a:noFill/>
        </p:spPr>
        <p:txBody>
          <a:bodyPr wrap="none" rtlCol="1">
            <a:spAutoFit/>
          </a:bodyPr>
          <a:lstStyle/>
          <a:p>
            <a:r>
              <a:rPr lang="ar-JO" sz="800" b="1" dirty="0" smtClean="0">
                <a:latin typeface="Tajawal" pitchFamily="2" charset="-78"/>
                <a:cs typeface="Tajawal" pitchFamily="2" charset="-78"/>
              </a:rPr>
              <a:t>عطوفة السيد/ سليمان الروسان</a:t>
            </a:r>
            <a:endParaRPr lang="ar-JO" sz="800" dirty="0">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التقارير السنوية </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429124" y="571480"/>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429124" y="571480"/>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t>Download</a:t>
            </a:r>
            <a:endParaRPr lang="ar-JO" b="1" dirty="0"/>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7" name="Picture 86"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4" name="TextBox 103"/>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الموازنة</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357686"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357686"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t>Download</a:t>
            </a:r>
            <a:endParaRPr lang="ar-JO" b="1" dirty="0"/>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6" name="TextBox 75"/>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8" name="Picture 87"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4" name="Picture 103"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5" name="TextBox 104"/>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6" name="Picture 105"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7" name="Straight Connector 106"/>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تشريعات خاصة بالوزارة </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t>Download</a:t>
            </a:r>
            <a:endParaRPr lang="ar-JO" b="1" dirty="0"/>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6" name="TextBox 75"/>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8" name="Picture 87"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4" name="Picture 103"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5" name="TextBox 104"/>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6" name="Picture 105"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7" name="Straight Connector 106"/>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خدمات الكترونية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286016" cy="192882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2309807" y="2786058"/>
            <a:ext cx="3333731"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بوابة الخدمات</a:t>
            </a:r>
            <a:endParaRPr lang="ar-JO" sz="1600" u="sng" dirty="0">
              <a:solidFill>
                <a:srgbClr val="C00000"/>
              </a:solidFill>
              <a:latin typeface="Tajawal" pitchFamily="2" charset="-78"/>
              <a:cs typeface="Tajawal" pitchFamily="2" charset="-78"/>
            </a:endParaRPr>
          </a:p>
        </p:txBody>
      </p:sp>
      <p:sp>
        <p:nvSpPr>
          <p:cNvPr id="81" name="TextBox 80"/>
          <p:cNvSpPr txBox="1"/>
          <p:nvPr/>
        </p:nvSpPr>
        <p:spPr>
          <a:xfrm>
            <a:off x="3071802" y="3357562"/>
            <a:ext cx="2571768"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استعلام عن بيانات الفرد</a:t>
            </a:r>
            <a:endParaRPr lang="ar-JO" sz="1600" u="sng" dirty="0">
              <a:solidFill>
                <a:srgbClr val="C00000"/>
              </a:solidFill>
              <a:latin typeface="Tajawal" pitchFamily="2" charset="-78"/>
              <a:cs typeface="Tajawal" pitchFamily="2" charset="-78"/>
            </a:endParaRPr>
          </a:p>
        </p:txBody>
      </p:sp>
      <p:sp>
        <p:nvSpPr>
          <p:cNvPr id="82" name="TextBox 81"/>
          <p:cNvSpPr txBox="1"/>
          <p:nvPr/>
        </p:nvSpPr>
        <p:spPr>
          <a:xfrm>
            <a:off x="2381235" y="4000504"/>
            <a:ext cx="3333773"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الإعفاء الجمركي</a:t>
            </a:r>
            <a:endParaRPr lang="ar-JO" sz="1600" u="sng" dirty="0">
              <a:solidFill>
                <a:srgbClr val="C00000"/>
              </a:solidFill>
              <a:latin typeface="Tajawal" pitchFamily="2" charset="-78"/>
              <a:cs typeface="Tajawal" pitchFamily="2" charset="-78"/>
            </a:endParaRPr>
          </a:p>
        </p:txBody>
      </p:sp>
      <p:sp>
        <p:nvSpPr>
          <p:cNvPr id="83" name="TextBox 82"/>
          <p:cNvSpPr txBox="1"/>
          <p:nvPr/>
        </p:nvSpPr>
        <p:spPr>
          <a:xfrm>
            <a:off x="3143240" y="4572008"/>
            <a:ext cx="2571768"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شهادة عدم محكومية</a:t>
            </a:r>
            <a:endParaRPr lang="ar-JO" sz="1600" u="sng" dirty="0">
              <a:solidFill>
                <a:srgbClr val="C00000"/>
              </a:solidFill>
              <a:latin typeface="Tajawal" pitchFamily="2" charset="-78"/>
              <a:cs typeface="Tajawal" pitchFamily="2" charset="-78"/>
            </a:endParaRPr>
          </a:p>
        </p:txBody>
      </p:sp>
      <p:sp>
        <p:nvSpPr>
          <p:cNvPr id="84" name="TextBox 83"/>
          <p:cNvSpPr txBox="1"/>
          <p:nvPr/>
        </p:nvSpPr>
        <p:spPr>
          <a:xfrm>
            <a:off x="6643702" y="285749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خدامات حكومية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643702"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دليل الخدمات </a:t>
            </a:r>
            <a:endParaRPr lang="ar-JO" sz="1400" dirty="0">
              <a:solidFill>
                <a:srgbClr val="920000"/>
              </a:solidFill>
              <a:latin typeface="Tajawal" pitchFamily="2" charset="-78"/>
              <a:cs typeface="Tajawal" pitchFamily="2" charset="-78"/>
            </a:endParaRPr>
          </a:p>
        </p:txBody>
      </p:sp>
      <p:pic>
        <p:nvPicPr>
          <p:cNvPr id="101" name="Picture 100" descr="icons8-more-than-30.png"/>
          <p:cNvPicPr>
            <a:picLocks noChangeAspect="1"/>
          </p:cNvPicPr>
          <p:nvPr/>
        </p:nvPicPr>
        <p:blipFill>
          <a:blip r:embed="rId14">
            <a:lum contrast="-40000"/>
          </a:blip>
          <a:stretch>
            <a:fillRect/>
          </a:stretch>
        </p:blipFill>
        <p:spPr>
          <a:xfrm>
            <a:off x="8215338" y="2857496"/>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sp>
        <p:nvSpPr>
          <p:cNvPr id="104" name="TextBox 103"/>
          <p:cNvSpPr txBox="1"/>
          <p:nvPr/>
        </p:nvSpPr>
        <p:spPr>
          <a:xfrm>
            <a:off x="5715008" y="2285992"/>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خدامات الكترونية</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4">
            <a:lum contrast="-40000"/>
          </a:blip>
          <a:stretch>
            <a:fillRect/>
          </a:stretch>
        </p:blipFill>
        <p:spPr>
          <a:xfrm>
            <a:off x="8215338" y="2285992"/>
            <a:ext cx="285752" cy="285752"/>
          </a:xfrm>
          <a:prstGeom prst="rect">
            <a:avLst/>
          </a:prstGeom>
          <a:scene3d>
            <a:camera prst="orthographicFront">
              <a:rot lat="0" lon="0" rev="10800000"/>
            </a:camera>
            <a:lightRig rig="threePt" dir="t"/>
          </a:scene3d>
        </p:spPr>
      </p:pic>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657226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sp>
        <p:nvSpPr>
          <p:cNvPr id="108" name="TextBox 107"/>
          <p:cNvSpPr txBox="1"/>
          <p:nvPr/>
        </p:nvSpPr>
        <p:spPr>
          <a:xfrm>
            <a:off x="3214678" y="5214950"/>
            <a:ext cx="2571768" cy="338554"/>
          </a:xfrm>
          <a:prstGeom prst="rect">
            <a:avLst/>
          </a:prstGeom>
          <a:noFill/>
        </p:spPr>
        <p:txBody>
          <a:bodyPr wrap="square" rtlCol="1">
            <a:spAutoFit/>
          </a:bodyPr>
          <a:lstStyle/>
          <a:p>
            <a:pPr algn="ctr"/>
            <a:r>
              <a:rPr lang="ar-JO" sz="1600" u="sng" dirty="0" smtClean="0">
                <a:solidFill>
                  <a:srgbClr val="920000"/>
                </a:solidFill>
                <a:latin typeface="Tajawal" pitchFamily="2" charset="-78"/>
                <a:cs typeface="Tajawal" pitchFamily="2" charset="-78"/>
              </a:rPr>
              <a:t>طلب الحصول على معلومات</a:t>
            </a:r>
            <a:endParaRPr lang="ar-JO" sz="1600" u="sng" dirty="0">
              <a:solidFill>
                <a:srgbClr val="920000"/>
              </a:solidFill>
              <a:latin typeface="Tajawal" pitchFamily="2" charset="-78"/>
              <a:cs typeface="Tajawal" pitchFamily="2" charset="-78"/>
            </a:endParaRPr>
          </a:p>
        </p:txBody>
      </p:sp>
      <p:pic>
        <p:nvPicPr>
          <p:cNvPr id="47" name="Picture 46"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sp>
        <p:nvSpPr>
          <p:cNvPr id="48" name="TextBox 47"/>
          <p:cNvSpPr txBox="1"/>
          <p:nvPr/>
        </p:nvSpPr>
        <p:spPr>
          <a:xfrm>
            <a:off x="6572264" y="328612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خدمات الموظفين</a:t>
            </a:r>
            <a:endParaRPr lang="ar-JO" sz="1400" dirty="0">
              <a:solidFill>
                <a:srgbClr val="920000"/>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الخدمات الحكومية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07" name="Rounded Rectangle 106"/>
          <p:cNvSpPr/>
          <p:nvPr/>
        </p:nvSpPr>
        <p:spPr>
          <a:xfrm>
            <a:off x="657226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pic>
        <p:nvPicPr>
          <p:cNvPr id="49" name="Picture 48" descr="pdf.png"/>
          <p:cNvPicPr>
            <a:picLocks noChangeAspect="1"/>
          </p:cNvPicPr>
          <p:nvPr/>
        </p:nvPicPr>
        <p:blipFill>
          <a:blip r:embed="rId14"/>
          <a:stretch>
            <a:fillRect/>
          </a:stretch>
        </p:blipFill>
        <p:spPr>
          <a:xfrm>
            <a:off x="3000364" y="2714620"/>
            <a:ext cx="1500198" cy="1357322"/>
          </a:xfrm>
          <a:prstGeom prst="rect">
            <a:avLst/>
          </a:prstGeom>
        </p:spPr>
      </p:pic>
      <p:sp>
        <p:nvSpPr>
          <p:cNvPr id="50" name="TextBox 49"/>
          <p:cNvSpPr txBox="1"/>
          <p:nvPr/>
        </p:nvSpPr>
        <p:spPr>
          <a:xfrm>
            <a:off x="3143240" y="4000504"/>
            <a:ext cx="1165255" cy="369332"/>
          </a:xfrm>
          <a:prstGeom prst="rect">
            <a:avLst/>
          </a:prstGeom>
          <a:noFill/>
        </p:spPr>
        <p:txBody>
          <a:bodyPr wrap="none" rtlCol="1">
            <a:spAutoFit/>
          </a:bodyPr>
          <a:lstStyle/>
          <a:p>
            <a:r>
              <a:rPr lang="en-US" b="1" dirty="0" smtClean="0">
                <a:latin typeface="Tajawal" pitchFamily="2" charset="-78"/>
                <a:cs typeface="Tajawal" pitchFamily="2" charset="-78"/>
              </a:rPr>
              <a:t>Download</a:t>
            </a:r>
            <a:endParaRPr lang="ar-JO" b="1" dirty="0">
              <a:latin typeface="Tajawal" pitchFamily="2" charset="-78"/>
              <a:cs typeface="Tajawal" pitchFamily="2" charset="-78"/>
            </a:endParaRPr>
          </a:p>
        </p:txBody>
      </p:sp>
      <p:sp>
        <p:nvSpPr>
          <p:cNvPr id="44" name="Rectangle 43"/>
          <p:cNvSpPr/>
          <p:nvPr/>
        </p:nvSpPr>
        <p:spPr>
          <a:xfrm>
            <a:off x="6215074" y="2143116"/>
            <a:ext cx="2286016" cy="192882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45" name="Straight Connector 4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43702" y="285749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خدامات حكومية</a:t>
            </a:r>
            <a:endParaRPr lang="ar-JO" sz="1400" dirty="0">
              <a:solidFill>
                <a:srgbClr val="920000"/>
              </a:solidFill>
              <a:latin typeface="Tajawal" pitchFamily="2" charset="-78"/>
              <a:cs typeface="Tajawal" pitchFamily="2" charset="-78"/>
            </a:endParaRPr>
          </a:p>
        </p:txBody>
      </p:sp>
      <p:sp>
        <p:nvSpPr>
          <p:cNvPr id="51" name="TextBox 50"/>
          <p:cNvSpPr txBox="1"/>
          <p:nvPr/>
        </p:nvSpPr>
        <p:spPr>
          <a:xfrm>
            <a:off x="6643702"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دليل الخدمات </a:t>
            </a:r>
            <a:endParaRPr lang="ar-JO" sz="1400" dirty="0">
              <a:solidFill>
                <a:srgbClr val="920000"/>
              </a:solidFill>
              <a:latin typeface="Tajawal" pitchFamily="2" charset="-78"/>
              <a:cs typeface="Tajawal" pitchFamily="2" charset="-78"/>
            </a:endParaRPr>
          </a:p>
        </p:txBody>
      </p:sp>
      <p:pic>
        <p:nvPicPr>
          <p:cNvPr id="52" name="Picture 51" descr="icons8-more-than-30.png"/>
          <p:cNvPicPr>
            <a:picLocks noChangeAspect="1"/>
          </p:cNvPicPr>
          <p:nvPr/>
        </p:nvPicPr>
        <p:blipFill>
          <a:blip r:embed="rId15">
            <a:lum contrast="-40000"/>
          </a:blip>
          <a:stretch>
            <a:fillRect/>
          </a:stretch>
        </p:blipFill>
        <p:spPr>
          <a:xfrm>
            <a:off x="8215338" y="2857496"/>
            <a:ext cx="285752" cy="285752"/>
          </a:xfrm>
          <a:prstGeom prst="rect">
            <a:avLst/>
          </a:prstGeom>
          <a:scene3d>
            <a:camera prst="orthographicFront">
              <a:rot lat="0" lon="0" rev="10800000"/>
            </a:camera>
            <a:lightRig rig="threePt" dir="t"/>
          </a:scene3d>
        </p:spPr>
      </p:pic>
      <p:pic>
        <p:nvPicPr>
          <p:cNvPr id="55" name="Picture 54"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sp>
        <p:nvSpPr>
          <p:cNvPr id="56" name="TextBox 55"/>
          <p:cNvSpPr txBox="1"/>
          <p:nvPr/>
        </p:nvSpPr>
        <p:spPr>
          <a:xfrm>
            <a:off x="5715008" y="2285992"/>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خدامات الكترونية</a:t>
            </a:r>
            <a:endParaRPr lang="ar-JO" sz="1400" dirty="0">
              <a:solidFill>
                <a:srgbClr val="920000"/>
              </a:solidFill>
              <a:latin typeface="Tajawal" pitchFamily="2" charset="-78"/>
              <a:cs typeface="Tajawal" pitchFamily="2" charset="-78"/>
            </a:endParaRPr>
          </a:p>
        </p:txBody>
      </p:sp>
      <p:pic>
        <p:nvPicPr>
          <p:cNvPr id="58" name="Picture 57" descr="icons8-more-than-30.png"/>
          <p:cNvPicPr>
            <a:picLocks noChangeAspect="1"/>
          </p:cNvPicPr>
          <p:nvPr/>
        </p:nvPicPr>
        <p:blipFill>
          <a:blip r:embed="rId15">
            <a:lum contrast="-40000"/>
          </a:blip>
          <a:stretch>
            <a:fillRect/>
          </a:stretch>
        </p:blipFill>
        <p:spPr>
          <a:xfrm>
            <a:off x="8215338" y="2285992"/>
            <a:ext cx="285752" cy="285752"/>
          </a:xfrm>
          <a:prstGeom prst="rect">
            <a:avLst/>
          </a:prstGeom>
          <a:scene3d>
            <a:camera prst="orthographicFront">
              <a:rot lat="0" lon="0" rev="10800000"/>
            </a:camera>
            <a:lightRig rig="threePt" dir="t"/>
          </a:scene3d>
        </p:spPr>
      </p:pic>
      <p:cxnSp>
        <p:nvCxnSpPr>
          <p:cNvPr id="75" name="Straight Connector 7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6" name="Picture 75"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sp>
        <p:nvSpPr>
          <p:cNvPr id="80" name="TextBox 79"/>
          <p:cNvSpPr txBox="1"/>
          <p:nvPr/>
        </p:nvSpPr>
        <p:spPr>
          <a:xfrm>
            <a:off x="6572264" y="328612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خدمات الموظفين</a:t>
            </a:r>
            <a:endParaRPr lang="ar-JO" sz="1400" dirty="0">
              <a:solidFill>
                <a:srgbClr val="920000"/>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دليل الخدمات</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07" name="Rounded Rectangle 106"/>
          <p:cNvSpPr/>
          <p:nvPr/>
        </p:nvSpPr>
        <p:spPr>
          <a:xfrm>
            <a:off x="657226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pic>
        <p:nvPicPr>
          <p:cNvPr id="49" name="Picture 48" descr="pdf.png"/>
          <p:cNvPicPr>
            <a:picLocks noChangeAspect="1"/>
          </p:cNvPicPr>
          <p:nvPr/>
        </p:nvPicPr>
        <p:blipFill>
          <a:blip r:embed="rId14"/>
          <a:stretch>
            <a:fillRect/>
          </a:stretch>
        </p:blipFill>
        <p:spPr>
          <a:xfrm>
            <a:off x="3000364" y="2714620"/>
            <a:ext cx="1500198" cy="1357322"/>
          </a:xfrm>
          <a:prstGeom prst="rect">
            <a:avLst/>
          </a:prstGeom>
        </p:spPr>
      </p:pic>
      <p:sp>
        <p:nvSpPr>
          <p:cNvPr id="50" name="TextBox 49"/>
          <p:cNvSpPr txBox="1"/>
          <p:nvPr/>
        </p:nvSpPr>
        <p:spPr>
          <a:xfrm>
            <a:off x="3143240" y="4000504"/>
            <a:ext cx="1165255" cy="369332"/>
          </a:xfrm>
          <a:prstGeom prst="rect">
            <a:avLst/>
          </a:prstGeom>
          <a:noFill/>
        </p:spPr>
        <p:txBody>
          <a:bodyPr wrap="none" rtlCol="1">
            <a:spAutoFit/>
          </a:bodyPr>
          <a:lstStyle/>
          <a:p>
            <a:r>
              <a:rPr lang="en-US" b="1" dirty="0" smtClean="0">
                <a:latin typeface="Tajawal" pitchFamily="2" charset="-78"/>
                <a:cs typeface="Tajawal" pitchFamily="2" charset="-78"/>
              </a:rPr>
              <a:t>Download</a:t>
            </a:r>
            <a:endParaRPr lang="ar-JO" b="1" dirty="0">
              <a:latin typeface="Tajawal" pitchFamily="2" charset="-78"/>
              <a:cs typeface="Tajawal" pitchFamily="2" charset="-78"/>
            </a:endParaRPr>
          </a:p>
        </p:txBody>
      </p:sp>
      <p:sp>
        <p:nvSpPr>
          <p:cNvPr id="44" name="Rectangle 43"/>
          <p:cNvSpPr/>
          <p:nvPr/>
        </p:nvSpPr>
        <p:spPr>
          <a:xfrm>
            <a:off x="6215074" y="2143116"/>
            <a:ext cx="2286016" cy="192882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45" name="Straight Connector 4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43702" y="285749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خدامات حكومية</a:t>
            </a:r>
            <a:endParaRPr lang="ar-JO" sz="1400" dirty="0">
              <a:solidFill>
                <a:srgbClr val="920000"/>
              </a:solidFill>
              <a:latin typeface="Tajawal" pitchFamily="2" charset="-78"/>
              <a:cs typeface="Tajawal" pitchFamily="2" charset="-78"/>
            </a:endParaRPr>
          </a:p>
        </p:txBody>
      </p:sp>
      <p:sp>
        <p:nvSpPr>
          <p:cNvPr id="51" name="TextBox 50"/>
          <p:cNvSpPr txBox="1"/>
          <p:nvPr/>
        </p:nvSpPr>
        <p:spPr>
          <a:xfrm>
            <a:off x="6643702"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دليل الخدمات </a:t>
            </a:r>
            <a:endParaRPr lang="ar-JO" sz="1400" dirty="0">
              <a:solidFill>
                <a:srgbClr val="920000"/>
              </a:solidFill>
              <a:latin typeface="Tajawal" pitchFamily="2" charset="-78"/>
              <a:cs typeface="Tajawal" pitchFamily="2" charset="-78"/>
            </a:endParaRPr>
          </a:p>
        </p:txBody>
      </p:sp>
      <p:pic>
        <p:nvPicPr>
          <p:cNvPr id="52" name="Picture 51" descr="icons8-more-than-30.png"/>
          <p:cNvPicPr>
            <a:picLocks noChangeAspect="1"/>
          </p:cNvPicPr>
          <p:nvPr/>
        </p:nvPicPr>
        <p:blipFill>
          <a:blip r:embed="rId15">
            <a:lum contrast="-40000"/>
          </a:blip>
          <a:stretch>
            <a:fillRect/>
          </a:stretch>
        </p:blipFill>
        <p:spPr>
          <a:xfrm>
            <a:off x="8215338" y="2857496"/>
            <a:ext cx="285752" cy="285752"/>
          </a:xfrm>
          <a:prstGeom prst="rect">
            <a:avLst/>
          </a:prstGeom>
          <a:scene3d>
            <a:camera prst="orthographicFront">
              <a:rot lat="0" lon="0" rev="10800000"/>
            </a:camera>
            <a:lightRig rig="threePt" dir="t"/>
          </a:scene3d>
        </p:spPr>
      </p:pic>
      <p:pic>
        <p:nvPicPr>
          <p:cNvPr id="55" name="Picture 54"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sp>
        <p:nvSpPr>
          <p:cNvPr id="56" name="TextBox 55"/>
          <p:cNvSpPr txBox="1"/>
          <p:nvPr/>
        </p:nvSpPr>
        <p:spPr>
          <a:xfrm>
            <a:off x="5715008" y="2285992"/>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خدامات الكترونية</a:t>
            </a:r>
            <a:endParaRPr lang="ar-JO" sz="1400" dirty="0">
              <a:solidFill>
                <a:srgbClr val="920000"/>
              </a:solidFill>
              <a:latin typeface="Tajawal" pitchFamily="2" charset="-78"/>
              <a:cs typeface="Tajawal" pitchFamily="2" charset="-78"/>
            </a:endParaRPr>
          </a:p>
        </p:txBody>
      </p:sp>
      <p:pic>
        <p:nvPicPr>
          <p:cNvPr id="58" name="Picture 57" descr="icons8-more-than-30.png"/>
          <p:cNvPicPr>
            <a:picLocks noChangeAspect="1"/>
          </p:cNvPicPr>
          <p:nvPr/>
        </p:nvPicPr>
        <p:blipFill>
          <a:blip r:embed="rId15">
            <a:lum contrast="-40000"/>
          </a:blip>
          <a:stretch>
            <a:fillRect/>
          </a:stretch>
        </p:blipFill>
        <p:spPr>
          <a:xfrm>
            <a:off x="8215338" y="2285992"/>
            <a:ext cx="285752" cy="285752"/>
          </a:xfrm>
          <a:prstGeom prst="rect">
            <a:avLst/>
          </a:prstGeom>
          <a:scene3d>
            <a:camera prst="orthographicFront">
              <a:rot lat="0" lon="0" rev="10800000"/>
            </a:camera>
            <a:lightRig rig="threePt" dir="t"/>
          </a:scene3d>
        </p:spPr>
      </p:pic>
      <p:cxnSp>
        <p:nvCxnSpPr>
          <p:cNvPr id="75" name="Straight Connector 7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6" name="Picture 75"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sp>
        <p:nvSpPr>
          <p:cNvPr id="80" name="TextBox 79"/>
          <p:cNvSpPr txBox="1"/>
          <p:nvPr/>
        </p:nvSpPr>
        <p:spPr>
          <a:xfrm>
            <a:off x="6572264" y="328612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خدمات الموظفين</a:t>
            </a:r>
            <a:endParaRPr lang="ar-JO" sz="1400" dirty="0">
              <a:solidFill>
                <a:srgbClr val="920000"/>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678" y="857232"/>
            <a:ext cx="2928958" cy="461665"/>
          </a:xfrm>
          <a:prstGeom prst="rect">
            <a:avLst/>
          </a:prstGeom>
          <a:noFill/>
        </p:spPr>
        <p:txBody>
          <a:bodyPr wrap="square" rtlCol="1">
            <a:spAutoFit/>
          </a:bodyPr>
          <a:lstStyle/>
          <a:p>
            <a:pPr algn="ctr"/>
            <a:r>
              <a:rPr lang="ar-JO" sz="2400" b="1" dirty="0" smtClean="0">
                <a:solidFill>
                  <a:schemeClr val="tx1">
                    <a:lumMod val="75000"/>
                    <a:lumOff val="25000"/>
                  </a:schemeClr>
                </a:solidFill>
                <a:latin typeface="Tajawal Black" pitchFamily="2" charset="-78"/>
                <a:cs typeface="Tajawal Black" pitchFamily="2" charset="-78"/>
              </a:rPr>
              <a:t>خدمات الوزارة</a:t>
            </a:r>
          </a:p>
        </p:txBody>
      </p:sp>
      <p:sp>
        <p:nvSpPr>
          <p:cNvPr id="5" name="Rounded Rectangle 4"/>
          <p:cNvSpPr/>
          <p:nvPr/>
        </p:nvSpPr>
        <p:spPr>
          <a:xfrm>
            <a:off x="6858016" y="2000240"/>
            <a:ext cx="1428760" cy="1643074"/>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الدخول إلى الخدمت الإلكترونية</a:t>
            </a:r>
            <a:endParaRPr lang="ar-JO" b="1" dirty="0">
              <a:solidFill>
                <a:schemeClr val="bg1"/>
              </a:solidFill>
              <a:latin typeface="Tajawal Black" pitchFamily="2" charset="-78"/>
              <a:cs typeface="Tajawal Black" pitchFamily="2" charset="-78"/>
            </a:endParaRPr>
          </a:p>
        </p:txBody>
      </p:sp>
      <p:sp>
        <p:nvSpPr>
          <p:cNvPr id="6" name="Rounded Rectangle 5"/>
          <p:cNvSpPr/>
          <p:nvPr/>
        </p:nvSpPr>
        <p:spPr>
          <a:xfrm>
            <a:off x="5000628" y="1714488"/>
            <a:ext cx="1500198" cy="2071702"/>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خدمات الموظفين</a:t>
            </a:r>
            <a:endParaRPr lang="ar-JO" b="1" dirty="0">
              <a:solidFill>
                <a:schemeClr val="bg1"/>
              </a:solidFill>
              <a:latin typeface="Tajawal Black" pitchFamily="2" charset="-78"/>
              <a:cs typeface="Tajawal Black" pitchFamily="2" charset="-78"/>
            </a:endParaRPr>
          </a:p>
        </p:txBody>
      </p:sp>
      <p:sp>
        <p:nvSpPr>
          <p:cNvPr id="7" name="Rounded Rectangle 6"/>
          <p:cNvSpPr/>
          <p:nvPr/>
        </p:nvSpPr>
        <p:spPr>
          <a:xfrm>
            <a:off x="3071802" y="1714488"/>
            <a:ext cx="1500198" cy="2071702"/>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ميثاق تقديم الخدمات الحكومية</a:t>
            </a:r>
            <a:endParaRPr lang="ar-JO" b="1" dirty="0">
              <a:solidFill>
                <a:schemeClr val="bg1"/>
              </a:solidFill>
              <a:latin typeface="Tajawal Black" pitchFamily="2" charset="-78"/>
              <a:cs typeface="Tajawal Black" pitchFamily="2" charset="-78"/>
            </a:endParaRPr>
          </a:p>
        </p:txBody>
      </p:sp>
      <p:sp>
        <p:nvSpPr>
          <p:cNvPr id="8" name="Rounded Rectangle 7"/>
          <p:cNvSpPr/>
          <p:nvPr/>
        </p:nvSpPr>
        <p:spPr>
          <a:xfrm>
            <a:off x="1071538" y="2071678"/>
            <a:ext cx="1500198" cy="1500198"/>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دليل الخدمات</a:t>
            </a:r>
            <a:endParaRPr lang="ar-JO" b="1" dirty="0">
              <a:solidFill>
                <a:schemeClr val="bg1"/>
              </a:solidFill>
              <a:latin typeface="Tajawal Black" pitchFamily="2" charset="-78"/>
              <a:cs typeface="Tajawal Black" pitchFamily="2" charset="-78"/>
            </a:endParaRPr>
          </a:p>
        </p:txBody>
      </p:sp>
      <p:pic>
        <p:nvPicPr>
          <p:cNvPr id="11" name="Picture 7"/>
          <p:cNvPicPr>
            <a:picLocks noChangeAspect="1" noChangeArrowheads="1"/>
          </p:cNvPicPr>
          <p:nvPr/>
        </p:nvPicPr>
        <p:blipFill>
          <a:blip r:embed="rId2"/>
          <a:srcRect/>
          <a:stretch>
            <a:fillRect/>
          </a:stretch>
        </p:blipFill>
        <p:spPr bwMode="auto">
          <a:xfrm>
            <a:off x="8572528" y="2643182"/>
            <a:ext cx="338168" cy="450875"/>
          </a:xfrm>
          <a:prstGeom prst="rect">
            <a:avLst/>
          </a:prstGeom>
          <a:noFill/>
          <a:ln w="9525">
            <a:noFill/>
            <a:miter lim="800000"/>
            <a:headEnd/>
            <a:tailEnd/>
          </a:ln>
          <a:effectLst/>
        </p:spPr>
      </p:pic>
      <p:pic>
        <p:nvPicPr>
          <p:cNvPr id="12" name="Picture 7"/>
          <p:cNvPicPr>
            <a:picLocks noChangeAspect="1" noChangeArrowheads="1"/>
          </p:cNvPicPr>
          <p:nvPr/>
        </p:nvPicPr>
        <p:blipFill>
          <a:blip r:embed="rId2"/>
          <a:srcRect/>
          <a:stretch>
            <a:fillRect/>
          </a:stretch>
        </p:blipFill>
        <p:spPr bwMode="auto">
          <a:xfrm rot="10800000">
            <a:off x="500034" y="2500306"/>
            <a:ext cx="338168" cy="4508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215206" y="1500174"/>
            <a:ext cx="685800" cy="638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500694" y="1357298"/>
            <a:ext cx="642942" cy="58845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571868" y="1357298"/>
            <a:ext cx="654331" cy="571504"/>
          </a:xfrm>
          <a:prstGeom prst="rect">
            <a:avLst/>
          </a:prstGeom>
          <a:noFill/>
          <a:ln w="9525">
            <a:noFill/>
            <a:miter lim="800000"/>
            <a:headEnd/>
            <a:tailEnd/>
          </a:ln>
          <a:effectLst/>
        </p:spPr>
      </p:pic>
      <p:pic>
        <p:nvPicPr>
          <p:cNvPr id="17" name="Picture 12"/>
          <p:cNvPicPr>
            <a:picLocks noChangeAspect="1" noChangeArrowheads="1"/>
          </p:cNvPicPr>
          <p:nvPr/>
        </p:nvPicPr>
        <p:blipFill>
          <a:blip r:embed="rId6"/>
          <a:srcRect/>
          <a:stretch>
            <a:fillRect/>
          </a:stretch>
        </p:blipFill>
        <p:spPr bwMode="auto">
          <a:xfrm>
            <a:off x="1571604" y="1714488"/>
            <a:ext cx="676275" cy="65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مبادرات  </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571768" cy="50006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04" name="TextBox 103"/>
          <p:cNvSpPr txBox="1"/>
          <p:nvPr/>
        </p:nvSpPr>
        <p:spPr>
          <a:xfrm>
            <a:off x="600076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مبادرات</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4">
            <a:lum contrast="-40000"/>
          </a:blip>
          <a:stretch>
            <a:fillRect/>
          </a:stretch>
        </p:blipFill>
        <p:spPr>
          <a:xfrm>
            <a:off x="8429652" y="2285992"/>
            <a:ext cx="285752" cy="285752"/>
          </a:xfrm>
          <a:prstGeom prst="rect">
            <a:avLst/>
          </a:prstGeom>
          <a:scene3d>
            <a:camera prst="orthographicFront">
              <a:rot lat="0" lon="0" rev="10800000"/>
            </a:camera>
            <a:lightRig rig="threePt" dir="t"/>
          </a:scene3d>
        </p:spPr>
      </p:pic>
      <p:sp>
        <p:nvSpPr>
          <p:cNvPr id="51" name="Rounded Rectangle 50"/>
          <p:cNvSpPr/>
          <p:nvPr/>
        </p:nvSpPr>
        <p:spPr>
          <a:xfrm>
            <a:off x="571500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pic>
        <p:nvPicPr>
          <p:cNvPr id="52" name="Picture 2"/>
          <p:cNvPicPr>
            <a:picLocks noChangeAspect="1" noChangeArrowheads="1"/>
          </p:cNvPicPr>
          <p:nvPr/>
        </p:nvPicPr>
        <p:blipFill>
          <a:blip r:embed="rId8"/>
          <a:srcRect/>
          <a:stretch>
            <a:fillRect/>
          </a:stretch>
        </p:blipFill>
        <p:spPr bwMode="auto">
          <a:xfrm>
            <a:off x="5572132" y="5715016"/>
            <a:ext cx="500066" cy="446720"/>
          </a:xfrm>
          <a:prstGeom prst="rect">
            <a:avLst/>
          </a:prstGeom>
          <a:noFill/>
          <a:ln w="9525">
            <a:noFill/>
            <a:miter lim="800000"/>
            <a:headEnd/>
            <a:tailEnd/>
          </a:ln>
          <a:effectLst/>
        </p:spPr>
      </p:pic>
      <p:sp>
        <p:nvSpPr>
          <p:cNvPr id="58" name="TextBox 57"/>
          <p:cNvSpPr txBox="1"/>
          <p:nvPr/>
        </p:nvSpPr>
        <p:spPr>
          <a:xfrm>
            <a:off x="500034" y="521495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أنشطة الوزارة على </a:t>
            </a:r>
            <a:r>
              <a:rPr lang="en-US" b="1" dirty="0" smtClean="0">
                <a:latin typeface="Tajawal Black" pitchFamily="2" charset="-78"/>
                <a:cs typeface="Tajawal Black" pitchFamily="2" charset="-78"/>
              </a:rPr>
              <a:t>facebook </a:t>
            </a:r>
            <a:endParaRPr lang="ar-JO" sz="1200" dirty="0">
              <a:latin typeface="Tajawal Black" pitchFamily="2" charset="-78"/>
              <a:cs typeface="Tajawal Black" pitchFamily="2" charset="-78"/>
            </a:endParaRPr>
          </a:p>
        </p:txBody>
      </p:sp>
      <p:cxnSp>
        <p:nvCxnSpPr>
          <p:cNvPr id="80" name="Straight Connector 79"/>
          <p:cNvCxnSpPr/>
          <p:nvPr/>
        </p:nvCxnSpPr>
        <p:spPr>
          <a:xfrm rot="10800000">
            <a:off x="1428728" y="557214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000232" y="5786454"/>
            <a:ext cx="3603935" cy="369332"/>
          </a:xfrm>
          <a:prstGeom prst="rect">
            <a:avLst/>
          </a:prstGeom>
          <a:noFill/>
        </p:spPr>
        <p:txBody>
          <a:bodyPr wrap="none" rtlCol="1">
            <a:spAutoFit/>
          </a:bodyPr>
          <a:lstStyle/>
          <a:p>
            <a:r>
              <a:rPr lang="en-US" dirty="0" smtClean="0">
                <a:hlinkClick r:id="rId15"/>
              </a:rPr>
              <a:t>https://www.facebook.com/mosd.jo</a:t>
            </a:r>
            <a:endParaRPr lang="ar-JO" dirty="0"/>
          </a:p>
        </p:txBody>
      </p:sp>
      <p:graphicFrame>
        <p:nvGraphicFramePr>
          <p:cNvPr id="89" name="Table 88"/>
          <p:cNvGraphicFramePr>
            <a:graphicFrameLocks noGrp="1"/>
          </p:cNvGraphicFramePr>
          <p:nvPr/>
        </p:nvGraphicFramePr>
        <p:xfrm>
          <a:off x="642909" y="2500306"/>
          <a:ext cx="5500728" cy="2311400"/>
        </p:xfrm>
        <a:graphic>
          <a:graphicData uri="http://schemas.openxmlformats.org/drawingml/2006/table">
            <a:tbl>
              <a:tblPr rtl="1" firstRow="1" bandRow="1">
                <a:tableStyleId>{21E4AEA4-8DFA-4A89-87EB-49C32662AFE0}</a:tableStyleId>
              </a:tblPr>
              <a:tblGrid>
                <a:gridCol w="916788"/>
                <a:gridCol w="916788"/>
                <a:gridCol w="916788"/>
                <a:gridCol w="916788"/>
                <a:gridCol w="916788"/>
                <a:gridCol w="916788"/>
              </a:tblGrid>
              <a:tr h="370840">
                <a:tc>
                  <a:txBody>
                    <a:bodyPr/>
                    <a:lstStyle/>
                    <a:p>
                      <a:pPr algn="ctr" rtl="1"/>
                      <a:r>
                        <a:rPr lang="ar-JO" sz="1200" dirty="0" smtClean="0">
                          <a:latin typeface="Tajawal" pitchFamily="2" charset="-78"/>
                          <a:cs typeface="Tajawal" pitchFamily="2" charset="-78"/>
                        </a:rPr>
                        <a:t>الرقم </a:t>
                      </a:r>
                      <a:endParaRPr lang="ar-JO" sz="1200" dirty="0">
                        <a:latin typeface="Tajawal" pitchFamily="2" charset="-78"/>
                        <a:cs typeface="Tajawal" pitchFamily="2" charset="-78"/>
                      </a:endParaRPr>
                    </a:p>
                  </a:txBody>
                  <a:tcPr/>
                </a:tc>
                <a:tc>
                  <a:txBody>
                    <a:bodyPr/>
                    <a:lstStyle/>
                    <a:p>
                      <a:pPr algn="ctr" rtl="1"/>
                      <a:r>
                        <a:rPr lang="ar-JO" sz="1200" dirty="0" smtClean="0">
                          <a:latin typeface="Tajawal" pitchFamily="2" charset="-78"/>
                          <a:cs typeface="Tajawal" pitchFamily="2" charset="-78"/>
                        </a:rPr>
                        <a:t>اسم المبادرة</a:t>
                      </a:r>
                      <a:endParaRPr lang="ar-JO" sz="1200" dirty="0">
                        <a:latin typeface="Tajawal" pitchFamily="2" charset="-78"/>
                        <a:cs typeface="Tajawal" pitchFamily="2" charset="-78"/>
                      </a:endParaRPr>
                    </a:p>
                  </a:txBody>
                  <a:tcPr/>
                </a:tc>
                <a:tc>
                  <a:txBody>
                    <a:bodyPr/>
                    <a:lstStyle/>
                    <a:p>
                      <a:pPr algn="ctr" rtl="1"/>
                      <a:r>
                        <a:rPr lang="ar-JO" sz="1200" dirty="0" smtClean="0">
                          <a:latin typeface="Tajawal" pitchFamily="2" charset="-78"/>
                          <a:cs typeface="Tajawal" pitchFamily="2" charset="-78"/>
                        </a:rPr>
                        <a:t>الجهة الشريكة</a:t>
                      </a:r>
                      <a:endParaRPr lang="ar-JO" sz="1200" dirty="0">
                        <a:latin typeface="Tajawal" pitchFamily="2" charset="-78"/>
                        <a:cs typeface="Tajawal" pitchFamily="2" charset="-78"/>
                      </a:endParaRPr>
                    </a:p>
                  </a:txBody>
                  <a:tcPr/>
                </a:tc>
                <a:tc>
                  <a:txBody>
                    <a:bodyPr/>
                    <a:lstStyle/>
                    <a:p>
                      <a:pPr algn="ctr" rtl="1"/>
                      <a:r>
                        <a:rPr lang="ar-JO" sz="1000" dirty="0" smtClean="0">
                          <a:latin typeface="Tajawal" pitchFamily="2" charset="-78"/>
                          <a:cs typeface="Tajawal" pitchFamily="2" charset="-78"/>
                        </a:rPr>
                        <a:t>الفئة المستهدفة</a:t>
                      </a:r>
                      <a:endParaRPr lang="ar-JO" sz="1000" dirty="0">
                        <a:latin typeface="Tajawal" pitchFamily="2" charset="-78"/>
                        <a:cs typeface="Tajawal" pitchFamily="2" charset="-78"/>
                      </a:endParaRPr>
                    </a:p>
                  </a:txBody>
                  <a:tcPr/>
                </a:tc>
                <a:tc>
                  <a:txBody>
                    <a:bodyPr/>
                    <a:lstStyle/>
                    <a:p>
                      <a:pPr algn="ctr" rtl="1"/>
                      <a:r>
                        <a:rPr lang="ar-JO" sz="1000" dirty="0" smtClean="0">
                          <a:latin typeface="Tajawal" pitchFamily="2" charset="-78"/>
                          <a:cs typeface="Tajawal" pitchFamily="2" charset="-78"/>
                        </a:rPr>
                        <a:t>عدد المستهدفين</a:t>
                      </a:r>
                      <a:endParaRPr lang="ar-JO" sz="1000" dirty="0">
                        <a:latin typeface="Tajawal" pitchFamily="2" charset="-78"/>
                        <a:cs typeface="Tajawal" pitchFamily="2" charset="-78"/>
                      </a:endParaRPr>
                    </a:p>
                  </a:txBody>
                  <a:tcPr/>
                </a:tc>
                <a:tc>
                  <a:txBody>
                    <a:bodyPr/>
                    <a:lstStyle/>
                    <a:p>
                      <a:pPr algn="ctr" rtl="1"/>
                      <a:r>
                        <a:rPr lang="ar-JO" sz="1200" dirty="0" smtClean="0">
                          <a:latin typeface="Tajawal" pitchFamily="2" charset="-78"/>
                          <a:cs typeface="Tajawal" pitchFamily="2" charset="-78"/>
                        </a:rPr>
                        <a:t>التاريخ</a:t>
                      </a:r>
                      <a:endParaRPr lang="ar-JO" sz="1200" dirty="0">
                        <a:latin typeface="Tajawal" pitchFamily="2" charset="-78"/>
                        <a:cs typeface="Tajawal" pitchFamily="2" charset="-78"/>
                      </a:endParaRPr>
                    </a:p>
                  </a:txBody>
                  <a:tcPr/>
                </a:tc>
              </a:tr>
              <a:tr h="370840">
                <a:tc>
                  <a:txBody>
                    <a:bodyPr/>
                    <a:lstStyle/>
                    <a:p>
                      <a:pPr algn="ctr" rtl="1"/>
                      <a:endParaRPr lang="ar-JO" sz="1200" dirty="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dirty="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dirty="0">
                        <a:latin typeface="Tajawal" pitchFamily="2" charset="-78"/>
                        <a:cs typeface="Tajawal" pitchFamily="2" charset="-78"/>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صور ومرئيات</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50" name="Rounded Rectangle 49"/>
          <p:cNvSpPr/>
          <p:nvPr/>
        </p:nvSpPr>
        <p:spPr>
          <a:xfrm>
            <a:off x="4214810" y="1428736"/>
            <a:ext cx="1428760"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1" name="Straight Connector 5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cxnSp>
        <p:nvCxnSpPr>
          <p:cNvPr id="89" name="Straight Connector 8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67474" y="2295516"/>
            <a:ext cx="2286016" cy="1490674"/>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92" name="Straight Connector 91"/>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الأخبار</a:t>
            </a:r>
            <a:endParaRPr lang="ar-JO" sz="1400" dirty="0">
              <a:solidFill>
                <a:srgbClr val="920000"/>
              </a:solidFill>
              <a:latin typeface="Tajawal" pitchFamily="2" charset="-78"/>
              <a:cs typeface="Tajawal" pitchFamily="2" charset="-78"/>
            </a:endParaRPr>
          </a:p>
        </p:txBody>
      </p:sp>
      <p:sp>
        <p:nvSpPr>
          <p:cNvPr id="110" name="TextBox 109"/>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معلومات عامة</a:t>
            </a:r>
            <a:endParaRPr lang="ar-JO" sz="1400" dirty="0">
              <a:solidFill>
                <a:srgbClr val="920000"/>
              </a:solidFill>
              <a:latin typeface="Tajawal" pitchFamily="2" charset="-78"/>
              <a:cs typeface="Tajawal" pitchFamily="2" charset="-78"/>
            </a:endParaRPr>
          </a:p>
        </p:txBody>
      </p:sp>
      <p:pic>
        <p:nvPicPr>
          <p:cNvPr id="113" name="Picture 112"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4" name="Picture 113"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sp>
        <p:nvSpPr>
          <p:cNvPr id="116" name="TextBox 115"/>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صور ومرئيات</a:t>
            </a:r>
            <a:endParaRPr lang="ar-JO" sz="1400" dirty="0">
              <a:solidFill>
                <a:srgbClr val="920000"/>
              </a:solidFill>
              <a:latin typeface="Tajawal" pitchFamily="2" charset="-78"/>
              <a:cs typeface="Tajawal" pitchFamily="2" charset="-78"/>
            </a:endParaRPr>
          </a:p>
        </p:txBody>
      </p:sp>
      <p:pic>
        <p:nvPicPr>
          <p:cNvPr id="117" name="Picture 116"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8" name="Straight Connector 117"/>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19" name="Picture 118" descr="109567967_1398386353692898_2770334323738994568_o.jpg"/>
          <p:cNvPicPr>
            <a:picLocks noChangeAspect="1"/>
          </p:cNvPicPr>
          <p:nvPr/>
        </p:nvPicPr>
        <p:blipFill>
          <a:blip r:embed="rId15" cstate="print"/>
          <a:stretch>
            <a:fillRect/>
          </a:stretch>
        </p:blipFill>
        <p:spPr>
          <a:xfrm>
            <a:off x="2285984" y="2571744"/>
            <a:ext cx="3301991" cy="1643056"/>
          </a:xfrm>
          <a:prstGeom prst="rect">
            <a:avLst/>
          </a:prstGeom>
        </p:spPr>
      </p:pic>
      <p:pic>
        <p:nvPicPr>
          <p:cNvPr id="120" name="Picture 119" descr="110211954_1401386863392847_7237652009320004418_o.jpg"/>
          <p:cNvPicPr>
            <a:picLocks noChangeAspect="1"/>
          </p:cNvPicPr>
          <p:nvPr/>
        </p:nvPicPr>
        <p:blipFill>
          <a:blip r:embed="rId16" cstate="print"/>
          <a:stretch>
            <a:fillRect/>
          </a:stretch>
        </p:blipFill>
        <p:spPr>
          <a:xfrm>
            <a:off x="2285984" y="4565830"/>
            <a:ext cx="3286148" cy="1595697"/>
          </a:xfrm>
          <a:prstGeom prst="rect">
            <a:avLst/>
          </a:prstGeom>
        </p:spPr>
      </p:pic>
      <p:sp>
        <p:nvSpPr>
          <p:cNvPr id="122" name="Rectangle 121"/>
          <p:cNvSpPr/>
          <p:nvPr/>
        </p:nvSpPr>
        <p:spPr>
          <a:xfrm>
            <a:off x="5786446" y="3214686"/>
            <a:ext cx="142876" cy="242889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ar-JO"/>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الأخبار</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50" name="Rounded Rectangle 49"/>
          <p:cNvSpPr/>
          <p:nvPr/>
        </p:nvSpPr>
        <p:spPr>
          <a:xfrm>
            <a:off x="4214810" y="1428736"/>
            <a:ext cx="1428760"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1" name="Straight Connector 5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cxnSp>
        <p:nvCxnSpPr>
          <p:cNvPr id="89" name="Straight Connector 8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67474" y="2295516"/>
            <a:ext cx="2286016" cy="1490674"/>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92" name="Straight Connector 91"/>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الأخبار</a:t>
            </a:r>
            <a:endParaRPr lang="ar-JO" sz="1400" dirty="0">
              <a:solidFill>
                <a:srgbClr val="920000"/>
              </a:solidFill>
              <a:latin typeface="Tajawal" pitchFamily="2" charset="-78"/>
              <a:cs typeface="Tajawal" pitchFamily="2" charset="-78"/>
            </a:endParaRPr>
          </a:p>
        </p:txBody>
      </p:sp>
      <p:sp>
        <p:nvSpPr>
          <p:cNvPr id="110" name="TextBox 109"/>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معلومات عامة</a:t>
            </a:r>
            <a:endParaRPr lang="ar-JO" sz="1400" dirty="0">
              <a:solidFill>
                <a:srgbClr val="920000"/>
              </a:solidFill>
              <a:latin typeface="Tajawal" pitchFamily="2" charset="-78"/>
              <a:cs typeface="Tajawal" pitchFamily="2" charset="-78"/>
            </a:endParaRPr>
          </a:p>
        </p:txBody>
      </p:sp>
      <p:pic>
        <p:nvPicPr>
          <p:cNvPr id="113" name="Picture 112"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4" name="Picture 113"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sp>
        <p:nvSpPr>
          <p:cNvPr id="116" name="TextBox 115"/>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صور ومرئيات</a:t>
            </a:r>
            <a:endParaRPr lang="ar-JO" sz="1400" dirty="0">
              <a:solidFill>
                <a:srgbClr val="920000"/>
              </a:solidFill>
              <a:latin typeface="Tajawal" pitchFamily="2" charset="-78"/>
              <a:cs typeface="Tajawal" pitchFamily="2" charset="-78"/>
            </a:endParaRPr>
          </a:p>
        </p:txBody>
      </p:sp>
      <p:pic>
        <p:nvPicPr>
          <p:cNvPr id="117" name="Picture 116"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8" name="Straight Connector 117"/>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132" y="2428868"/>
            <a:ext cx="5072034" cy="584775"/>
          </a:xfrm>
          <a:prstGeom prst="rect">
            <a:avLst/>
          </a:prstGeom>
          <a:noFill/>
        </p:spPr>
        <p:txBody>
          <a:bodyPr wrap="square" rtlCol="1">
            <a:spAutoFit/>
          </a:bodyPr>
          <a:lstStyle/>
          <a:p>
            <a:r>
              <a:rPr lang="ar-JO" sz="1600" b="1" dirty="0" smtClean="0">
                <a:solidFill>
                  <a:schemeClr val="tx1">
                    <a:lumMod val="75000"/>
                    <a:lumOff val="25000"/>
                  </a:schemeClr>
                </a:solidFill>
                <a:latin typeface="Tajawal" pitchFamily="2" charset="-78"/>
                <a:cs typeface="Tajawal" pitchFamily="2" charset="-78"/>
              </a:rPr>
              <a:t>وزيرة التنمية تستقبل مديرة صندوق الامم المتحدة للسكان في الاردن</a:t>
            </a:r>
            <a:endParaRPr lang="ar-JO" sz="1600" dirty="0">
              <a:solidFill>
                <a:schemeClr val="tx1">
                  <a:lumMod val="75000"/>
                  <a:lumOff val="25000"/>
                </a:schemeClr>
              </a:solidFill>
              <a:latin typeface="Tajawal" pitchFamily="2" charset="-78"/>
              <a:cs typeface="Tajawal" pitchFamily="2" charset="-78"/>
            </a:endParaRPr>
          </a:p>
        </p:txBody>
      </p:sp>
      <p:pic>
        <p:nvPicPr>
          <p:cNvPr id="47" name="Picture 46" descr="63732748561795683014.jpg"/>
          <p:cNvPicPr>
            <a:picLocks noChangeAspect="1"/>
          </p:cNvPicPr>
          <p:nvPr/>
        </p:nvPicPr>
        <p:blipFill>
          <a:blip r:embed="rId15"/>
          <a:stretch>
            <a:fillRect/>
          </a:stretch>
        </p:blipFill>
        <p:spPr>
          <a:xfrm>
            <a:off x="1285852" y="3000372"/>
            <a:ext cx="4643470" cy="3286148"/>
          </a:xfrm>
          <a:prstGeom prst="rect">
            <a:avLst/>
          </a:prstGeom>
        </p:spPr>
      </p:pic>
      <p:sp>
        <p:nvSpPr>
          <p:cNvPr id="49" name="Rectangle 48"/>
          <p:cNvSpPr/>
          <p:nvPr/>
        </p:nvSpPr>
        <p:spPr>
          <a:xfrm>
            <a:off x="6072198" y="3357562"/>
            <a:ext cx="142876" cy="242889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ar-JO"/>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معلومات عامة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4500562" y="2643182"/>
            <a:ext cx="1500198" cy="1357322"/>
          </a:xfrm>
          <a:prstGeom prst="rect">
            <a:avLst/>
          </a:prstGeom>
        </p:spPr>
      </p:pic>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50" name="Rounded Rectangle 49"/>
          <p:cNvSpPr/>
          <p:nvPr/>
        </p:nvSpPr>
        <p:spPr>
          <a:xfrm>
            <a:off x="4214810" y="1428736"/>
            <a:ext cx="1428760"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1" name="Straight Connector 5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cxnSp>
        <p:nvCxnSpPr>
          <p:cNvPr id="89" name="Straight Connector 8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67474" y="2295516"/>
            <a:ext cx="2286016" cy="1490674"/>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92" name="Straight Connector 91"/>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الأخبار</a:t>
            </a:r>
            <a:endParaRPr lang="ar-JO" sz="1400" dirty="0">
              <a:solidFill>
                <a:srgbClr val="920000"/>
              </a:solidFill>
              <a:latin typeface="Tajawal" pitchFamily="2" charset="-78"/>
              <a:cs typeface="Tajawal" pitchFamily="2" charset="-78"/>
            </a:endParaRPr>
          </a:p>
        </p:txBody>
      </p:sp>
      <p:sp>
        <p:nvSpPr>
          <p:cNvPr id="110" name="TextBox 109"/>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معلومات عامة</a:t>
            </a:r>
            <a:endParaRPr lang="ar-JO" sz="1400" dirty="0">
              <a:solidFill>
                <a:srgbClr val="920000"/>
              </a:solidFill>
              <a:latin typeface="Tajawal" pitchFamily="2" charset="-78"/>
              <a:cs typeface="Tajawal" pitchFamily="2" charset="-78"/>
            </a:endParaRPr>
          </a:p>
        </p:txBody>
      </p:sp>
      <p:pic>
        <p:nvPicPr>
          <p:cNvPr id="113" name="Picture 112" descr="icons8-more-than-30.png"/>
          <p:cNvPicPr>
            <a:picLocks noChangeAspect="1"/>
          </p:cNvPicPr>
          <p:nvPr/>
        </p:nvPicPr>
        <p:blipFill>
          <a:blip r:embed="rId15">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4" name="Picture 113" descr="icons8-more-than-30.png"/>
          <p:cNvPicPr>
            <a:picLocks noChangeAspect="1"/>
          </p:cNvPicPr>
          <p:nvPr/>
        </p:nvPicPr>
        <p:blipFill>
          <a:blip r:embed="rId15">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sp>
        <p:nvSpPr>
          <p:cNvPr id="116" name="TextBox 115"/>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صور ومرئيات</a:t>
            </a:r>
            <a:endParaRPr lang="ar-JO" sz="1400" dirty="0">
              <a:solidFill>
                <a:srgbClr val="920000"/>
              </a:solidFill>
              <a:latin typeface="Tajawal" pitchFamily="2" charset="-78"/>
              <a:cs typeface="Tajawal" pitchFamily="2" charset="-78"/>
            </a:endParaRPr>
          </a:p>
        </p:txBody>
      </p:sp>
      <p:pic>
        <p:nvPicPr>
          <p:cNvPr id="117" name="Picture 116" descr="icons8-more-than-30.png"/>
          <p:cNvPicPr>
            <a:picLocks noChangeAspect="1"/>
          </p:cNvPicPr>
          <p:nvPr/>
        </p:nvPicPr>
        <p:blipFill>
          <a:blip r:embed="rId15">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8" name="Straight Connector 117"/>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6" name="Picture 45" descr="pdf.png"/>
          <p:cNvPicPr>
            <a:picLocks noChangeAspect="1"/>
          </p:cNvPicPr>
          <p:nvPr/>
        </p:nvPicPr>
        <p:blipFill>
          <a:blip r:embed="rId13"/>
          <a:stretch>
            <a:fillRect/>
          </a:stretch>
        </p:blipFill>
        <p:spPr>
          <a:xfrm>
            <a:off x="4429124" y="4000504"/>
            <a:ext cx="1500198" cy="1357322"/>
          </a:xfrm>
          <a:prstGeom prst="rect">
            <a:avLst/>
          </a:prstGeom>
        </p:spPr>
      </p:pic>
      <p:pic>
        <p:nvPicPr>
          <p:cNvPr id="47" name="Picture 46" descr="pdf.png"/>
          <p:cNvPicPr>
            <a:picLocks noChangeAspect="1"/>
          </p:cNvPicPr>
          <p:nvPr/>
        </p:nvPicPr>
        <p:blipFill>
          <a:blip r:embed="rId13"/>
          <a:stretch>
            <a:fillRect/>
          </a:stretch>
        </p:blipFill>
        <p:spPr>
          <a:xfrm>
            <a:off x="1857356" y="2571744"/>
            <a:ext cx="1500198" cy="1357322"/>
          </a:xfrm>
          <a:prstGeom prst="rect">
            <a:avLst/>
          </a:prstGeom>
        </p:spPr>
      </p:pic>
      <p:pic>
        <p:nvPicPr>
          <p:cNvPr id="48" name="Picture 47" descr="pdf.png"/>
          <p:cNvPicPr>
            <a:picLocks noChangeAspect="1"/>
          </p:cNvPicPr>
          <p:nvPr/>
        </p:nvPicPr>
        <p:blipFill>
          <a:blip r:embed="rId13"/>
          <a:stretch>
            <a:fillRect/>
          </a:stretch>
        </p:blipFill>
        <p:spPr>
          <a:xfrm>
            <a:off x="3214678" y="2571744"/>
            <a:ext cx="1500198" cy="1357322"/>
          </a:xfrm>
          <a:prstGeom prst="rect">
            <a:avLst/>
          </a:prstGeom>
        </p:spPr>
      </p:pic>
      <p:pic>
        <p:nvPicPr>
          <p:cNvPr id="49" name="Picture 48" descr="pdf.png"/>
          <p:cNvPicPr>
            <a:picLocks noChangeAspect="1"/>
          </p:cNvPicPr>
          <p:nvPr/>
        </p:nvPicPr>
        <p:blipFill>
          <a:blip r:embed="rId13"/>
          <a:stretch>
            <a:fillRect/>
          </a:stretch>
        </p:blipFill>
        <p:spPr>
          <a:xfrm>
            <a:off x="1857356" y="4000504"/>
            <a:ext cx="1500198" cy="1357322"/>
          </a:xfrm>
          <a:prstGeom prst="rect">
            <a:avLst/>
          </a:prstGeom>
        </p:spPr>
      </p:pic>
      <p:pic>
        <p:nvPicPr>
          <p:cNvPr id="59" name="Picture 58" descr="pdf.png"/>
          <p:cNvPicPr>
            <a:picLocks noChangeAspect="1"/>
          </p:cNvPicPr>
          <p:nvPr/>
        </p:nvPicPr>
        <p:blipFill>
          <a:blip r:embed="rId13"/>
          <a:stretch>
            <a:fillRect/>
          </a:stretch>
        </p:blipFill>
        <p:spPr>
          <a:xfrm>
            <a:off x="3286116" y="4000504"/>
            <a:ext cx="1500198" cy="135732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الشكاوى والاقتراحات</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126" name="Straight Connector 125"/>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131" name="TextBox 130"/>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cxnSp>
        <p:nvCxnSpPr>
          <p:cNvPr id="132" name="Straight Connector 131"/>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134" name="Straight Connector 133"/>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138" name="TextBox 137"/>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139" name="TextBox 138"/>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40" name="Picture 139"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41" name="Picture 140"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42" name="Picture 141"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43" name="TextBox 142"/>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44" name="Picture 143"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45" name="Straight Connector 144"/>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6" name="Rounded Rectangle 145"/>
          <p:cNvSpPr/>
          <p:nvPr/>
        </p:nvSpPr>
        <p:spPr>
          <a:xfrm>
            <a:off x="2579543" y="2786058"/>
            <a:ext cx="2286016"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47" name="TextBox 146"/>
          <p:cNvSpPr txBox="1"/>
          <p:nvPr/>
        </p:nvSpPr>
        <p:spPr>
          <a:xfrm>
            <a:off x="4857752" y="2786058"/>
            <a:ext cx="1156087"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الاسم الرباعي</a:t>
            </a:r>
            <a:endParaRPr lang="ar-JO" sz="1200" dirty="0">
              <a:latin typeface="Tajawal Black" pitchFamily="2" charset="-78"/>
              <a:cs typeface="Tajawal Black" pitchFamily="2" charset="-78"/>
            </a:endParaRPr>
          </a:p>
        </p:txBody>
      </p:sp>
      <p:sp>
        <p:nvSpPr>
          <p:cNvPr id="148" name="Rounded Rectangle 147"/>
          <p:cNvSpPr/>
          <p:nvPr/>
        </p:nvSpPr>
        <p:spPr>
          <a:xfrm>
            <a:off x="2571736" y="3286124"/>
            <a:ext cx="2286016"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49" name="TextBox 148"/>
          <p:cNvSpPr txBox="1"/>
          <p:nvPr/>
        </p:nvSpPr>
        <p:spPr>
          <a:xfrm>
            <a:off x="4929190" y="3286124"/>
            <a:ext cx="1091967"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الرقم الوطني</a:t>
            </a:r>
            <a:endParaRPr lang="ar-JO" sz="1200" dirty="0">
              <a:latin typeface="Tajawal Black" pitchFamily="2" charset="-78"/>
              <a:cs typeface="Tajawal Black" pitchFamily="2" charset="-78"/>
            </a:endParaRPr>
          </a:p>
        </p:txBody>
      </p:sp>
      <p:sp>
        <p:nvSpPr>
          <p:cNvPr id="150" name="Rounded Rectangle 149"/>
          <p:cNvSpPr/>
          <p:nvPr/>
        </p:nvSpPr>
        <p:spPr>
          <a:xfrm>
            <a:off x="2571736" y="3786190"/>
            <a:ext cx="2286016"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51" name="TextBox 150"/>
          <p:cNvSpPr txBox="1"/>
          <p:nvPr/>
        </p:nvSpPr>
        <p:spPr>
          <a:xfrm>
            <a:off x="5000628" y="3786190"/>
            <a:ext cx="1021433"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رقم الهاتف </a:t>
            </a:r>
            <a:endParaRPr lang="ar-JO" sz="1200" dirty="0">
              <a:latin typeface="Tajawal Black" pitchFamily="2" charset="-78"/>
              <a:cs typeface="Tajawal Black" pitchFamily="2" charset="-78"/>
            </a:endParaRPr>
          </a:p>
        </p:txBody>
      </p:sp>
      <p:sp>
        <p:nvSpPr>
          <p:cNvPr id="152" name="Rounded Rectangle 151"/>
          <p:cNvSpPr/>
          <p:nvPr/>
        </p:nvSpPr>
        <p:spPr>
          <a:xfrm>
            <a:off x="785786" y="4429132"/>
            <a:ext cx="4143404" cy="1285884"/>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53" name="TextBox 152"/>
          <p:cNvSpPr txBox="1"/>
          <p:nvPr/>
        </p:nvSpPr>
        <p:spPr>
          <a:xfrm>
            <a:off x="5072066" y="4429132"/>
            <a:ext cx="821059"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الموضوع</a:t>
            </a:r>
            <a:endParaRPr lang="ar-JO" sz="1200" dirty="0">
              <a:latin typeface="Tajawal Black" pitchFamily="2" charset="-78"/>
              <a:cs typeface="Tajawal Black" pitchFamily="2" charset="-78"/>
            </a:endParaRPr>
          </a:p>
        </p:txBody>
      </p:sp>
      <p:sp>
        <p:nvSpPr>
          <p:cNvPr id="154" name="Rounded Rectangle 153"/>
          <p:cNvSpPr/>
          <p:nvPr/>
        </p:nvSpPr>
        <p:spPr>
          <a:xfrm>
            <a:off x="1500166" y="5929330"/>
            <a:ext cx="1071570"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r>
              <a:rPr lang="ar-JO" sz="1400" dirty="0" smtClean="0">
                <a:latin typeface="Tajawal Black" pitchFamily="2" charset="-78"/>
                <a:cs typeface="Tajawal Black" pitchFamily="2" charset="-78"/>
              </a:rPr>
              <a:t>إرسال</a:t>
            </a:r>
            <a:endParaRPr lang="ar-JO" sz="1400" dirty="0">
              <a:latin typeface="Tajawal Black" pitchFamily="2" charset="-78"/>
              <a:cs typeface="Tajawal Black" pitchFamily="2" charset="-7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روابط هامة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5" name="Straight Connector 5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65" name="TextBox 64"/>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cxnSp>
        <p:nvCxnSpPr>
          <p:cNvPr id="69" name="Straight Connector 6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83" name="Straight Connector 82"/>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88" name="TextBox 87"/>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01" name="Picture 100"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05" name="TextBox 104"/>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09" name="Picture 108"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0" name="Straight Connector 109"/>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528928" y="2643182"/>
            <a:ext cx="1332417" cy="369332"/>
          </a:xfrm>
          <a:prstGeom prst="rect">
            <a:avLst/>
          </a:prstGeom>
          <a:noFill/>
          <a:ln>
            <a:solidFill>
              <a:srgbClr val="C00000"/>
            </a:solidFill>
          </a:ln>
        </p:spPr>
        <p:txBody>
          <a:bodyPr wrap="none" rtlCol="1">
            <a:spAutoFit/>
          </a:bodyPr>
          <a:lstStyle/>
          <a:p>
            <a:r>
              <a:rPr lang="ar-JO" u="sng" dirty="0" smtClean="0">
                <a:solidFill>
                  <a:schemeClr val="tx2">
                    <a:lumMod val="60000"/>
                    <a:lumOff val="40000"/>
                  </a:schemeClr>
                </a:solidFill>
                <a:latin typeface="Tajawal" pitchFamily="2" charset="-78"/>
                <a:cs typeface="Tajawal" pitchFamily="2" charset="-78"/>
              </a:rPr>
              <a:t>وزارة العمل </a:t>
            </a:r>
            <a:endParaRPr lang="ar-JO" u="sng" dirty="0">
              <a:solidFill>
                <a:schemeClr val="tx2">
                  <a:lumMod val="60000"/>
                  <a:lumOff val="40000"/>
                </a:schemeClr>
              </a:solidFill>
              <a:latin typeface="Tajawal" pitchFamily="2" charset="-78"/>
              <a:cs typeface="Tajawal" pitchFamily="2" charset="-78"/>
            </a:endParaRPr>
          </a:p>
        </p:txBody>
      </p:sp>
      <p:sp>
        <p:nvSpPr>
          <p:cNvPr id="113" name="TextBox 112"/>
          <p:cNvSpPr txBox="1"/>
          <p:nvPr/>
        </p:nvSpPr>
        <p:spPr>
          <a:xfrm>
            <a:off x="2714612" y="2643182"/>
            <a:ext cx="1475297" cy="369332"/>
          </a:xfrm>
          <a:prstGeom prst="rect">
            <a:avLst/>
          </a:prstGeom>
          <a:noFill/>
          <a:ln>
            <a:solidFill>
              <a:srgbClr val="C00000"/>
            </a:solidFill>
          </a:ln>
        </p:spPr>
        <p:txBody>
          <a:bodyPr wrap="square" rtlCol="1">
            <a:spAutoFit/>
          </a:bodyPr>
          <a:lstStyle/>
          <a:p>
            <a:r>
              <a:rPr lang="ar-JO" u="sng" dirty="0" smtClean="0">
                <a:solidFill>
                  <a:schemeClr val="tx2">
                    <a:lumMod val="60000"/>
                    <a:lumOff val="40000"/>
                  </a:schemeClr>
                </a:solidFill>
                <a:latin typeface="Tajawal" pitchFamily="2" charset="-78"/>
                <a:cs typeface="Tajawal" pitchFamily="2" charset="-78"/>
              </a:rPr>
              <a:t>وزارة الصحة</a:t>
            </a:r>
            <a:endParaRPr lang="ar-JO" u="sng" dirty="0">
              <a:solidFill>
                <a:schemeClr val="tx2">
                  <a:lumMod val="60000"/>
                  <a:lumOff val="40000"/>
                </a:schemeClr>
              </a:solidFill>
              <a:latin typeface="Tajawal" pitchFamily="2" charset="-78"/>
              <a:cs typeface="Tajawal" pitchFamily="2" charset="-78"/>
            </a:endParaRPr>
          </a:p>
        </p:txBody>
      </p:sp>
      <p:sp>
        <p:nvSpPr>
          <p:cNvPr id="118" name="TextBox 117"/>
          <p:cNvSpPr txBox="1"/>
          <p:nvPr/>
        </p:nvSpPr>
        <p:spPr>
          <a:xfrm>
            <a:off x="4645742" y="3357562"/>
            <a:ext cx="1258679" cy="369332"/>
          </a:xfrm>
          <a:prstGeom prst="rect">
            <a:avLst/>
          </a:prstGeom>
          <a:noFill/>
          <a:ln>
            <a:solidFill>
              <a:srgbClr val="C00000"/>
            </a:solidFill>
          </a:ln>
        </p:spPr>
        <p:txBody>
          <a:bodyPr wrap="none" rtlCol="1">
            <a:spAutoFit/>
          </a:bodyPr>
          <a:lstStyle/>
          <a:p>
            <a:r>
              <a:rPr lang="ar-JO" u="sng" dirty="0" smtClean="0">
                <a:solidFill>
                  <a:schemeClr val="tx2">
                    <a:lumMod val="60000"/>
                    <a:lumOff val="40000"/>
                  </a:schemeClr>
                </a:solidFill>
                <a:latin typeface="Tajawal" pitchFamily="2" charset="-78"/>
                <a:cs typeface="Tajawal" pitchFamily="2" charset="-78"/>
              </a:rPr>
              <a:t>وزارة الزراعة</a:t>
            </a:r>
            <a:endParaRPr lang="ar-JO" u="sng" dirty="0">
              <a:solidFill>
                <a:schemeClr val="tx2">
                  <a:lumMod val="60000"/>
                  <a:lumOff val="40000"/>
                </a:schemeClr>
              </a:solidFill>
              <a:latin typeface="Tajawal" pitchFamily="2" charset="-78"/>
              <a:cs typeface="Tajawal" pitchFamily="2" charset="-78"/>
            </a:endParaRPr>
          </a:p>
        </p:txBody>
      </p:sp>
      <p:sp>
        <p:nvSpPr>
          <p:cNvPr id="119" name="TextBox 118"/>
          <p:cNvSpPr txBox="1"/>
          <p:nvPr/>
        </p:nvSpPr>
        <p:spPr>
          <a:xfrm>
            <a:off x="2754901" y="3357562"/>
            <a:ext cx="1435008" cy="369332"/>
          </a:xfrm>
          <a:prstGeom prst="rect">
            <a:avLst/>
          </a:prstGeom>
          <a:noFill/>
          <a:ln>
            <a:solidFill>
              <a:srgbClr val="C00000"/>
            </a:solidFill>
          </a:ln>
        </p:spPr>
        <p:txBody>
          <a:bodyPr wrap="none" rtlCol="1">
            <a:spAutoFit/>
          </a:bodyPr>
          <a:lstStyle/>
          <a:p>
            <a:r>
              <a:rPr lang="ar-JO" u="sng" dirty="0" smtClean="0">
                <a:solidFill>
                  <a:schemeClr val="tx2">
                    <a:lumMod val="60000"/>
                    <a:lumOff val="40000"/>
                  </a:schemeClr>
                </a:solidFill>
                <a:latin typeface="Tajawal" pitchFamily="2" charset="-78"/>
                <a:cs typeface="Tajawal" pitchFamily="2" charset="-78"/>
              </a:rPr>
              <a:t>وزارة السياحة</a:t>
            </a:r>
            <a:endParaRPr lang="ar-JO" u="sng" dirty="0">
              <a:solidFill>
                <a:schemeClr val="tx2">
                  <a:lumMod val="60000"/>
                  <a:lumOff val="40000"/>
                </a:schemeClr>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أسئلة شائعة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111" name="Straight Connector 11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121" name="TextBox 120"/>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cxnSp>
        <p:nvCxnSpPr>
          <p:cNvPr id="126" name="Straight Connector 12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128" name="Straight Connector 127"/>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132" name="TextBox 131"/>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133" name="TextBox 132"/>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34" name="Picture 133"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35" name="Picture 134"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36" name="Picture 135"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37" name="TextBox 136"/>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38" name="Picture 137"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39" name="Straight Connector 138"/>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p:cNvGraphicFramePr>
            <a:graphicFrameLocks noGrp="1"/>
          </p:cNvGraphicFramePr>
          <p:nvPr/>
        </p:nvGraphicFramePr>
        <p:xfrm>
          <a:off x="857224" y="2500306"/>
          <a:ext cx="5357850" cy="3571904"/>
        </p:xfrm>
        <a:graphic>
          <a:graphicData uri="http://schemas.openxmlformats.org/drawingml/2006/table">
            <a:tbl>
              <a:tblPr rtl="1" firstRow="1" bandRow="1">
                <a:tableStyleId>{21E4AEA4-8DFA-4A89-87EB-49C32662AFE0}</a:tableStyleId>
              </a:tblPr>
              <a:tblGrid>
                <a:gridCol w="2678925"/>
                <a:gridCol w="2678925"/>
              </a:tblGrid>
              <a:tr h="446488">
                <a:tc>
                  <a:txBody>
                    <a:bodyPr/>
                    <a:lstStyle/>
                    <a:p>
                      <a:pPr rtl="1"/>
                      <a:endParaRPr lang="ar-JO" dirty="0"/>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dirty="0"/>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dirty="0"/>
                    </a:p>
                  </a:txBody>
                  <a:tcPr/>
                </a:tc>
                <a:tc>
                  <a:txBody>
                    <a:bodyPr/>
                    <a:lstStyle/>
                    <a:p>
                      <a:pPr rtl="1"/>
                      <a:endParaRPr lang="ar-JO"/>
                    </a:p>
                  </a:txBody>
                  <a:tcPr/>
                </a:tc>
              </a:tr>
              <a:tr h="446488">
                <a:tc>
                  <a:txBody>
                    <a:bodyPr/>
                    <a:lstStyle/>
                    <a:p>
                      <a:pPr rtl="1"/>
                      <a:endParaRPr lang="ar-JO"/>
                    </a:p>
                  </a:txBody>
                  <a:tcPr/>
                </a:tc>
                <a:tc>
                  <a:txBody>
                    <a:bodyPr/>
                    <a:lstStyle/>
                    <a:p>
                      <a:pPr rtl="1"/>
                      <a:endParaRPr lang="ar-JO"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الموقع / هواتف الوزارة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5786446" y="2857496"/>
            <a:ext cx="2500298"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بوابة الخدمات</a:t>
            </a:r>
            <a:endParaRPr lang="ar-JO" sz="1200" dirty="0">
              <a:solidFill>
                <a:srgbClr val="920000"/>
              </a:solidFill>
              <a:latin typeface="Tajawal" pitchFamily="2" charset="-78"/>
              <a:cs typeface="Tajawal" pitchFamily="2" charset="-78"/>
            </a:endParaRPr>
          </a:p>
        </p:txBody>
      </p:sp>
      <p:sp>
        <p:nvSpPr>
          <p:cNvPr id="76" name="TextBox 75"/>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81" name="TextBox 80"/>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sp>
        <p:nvSpPr>
          <p:cNvPr id="104" name="TextBox 103"/>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1" name="Straight Connector 50"/>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92" name="TextBox 91"/>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107" name="TextBox 106"/>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14" name="Picture 113"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5" name="Picture 114"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17" name="Picture 116"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22" name="TextBox 121"/>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23" name="Picture 122"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24" name="Straight Connector 123"/>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sp>
        <p:nvSpPr>
          <p:cNvPr id="36866" name="AutoShape 2" descr="Google maps - Free Maps and Flags icons"/>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ar-JO"/>
          </a:p>
        </p:txBody>
      </p:sp>
      <p:sp>
        <p:nvSpPr>
          <p:cNvPr id="36868" name="AutoShape 4" descr="Google maps - Free Maps and Flags icons"/>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ar-JO"/>
          </a:p>
        </p:txBody>
      </p:sp>
      <p:pic>
        <p:nvPicPr>
          <p:cNvPr id="55" name="Picture 54" descr="download (8).png"/>
          <p:cNvPicPr>
            <a:picLocks noChangeAspect="1"/>
          </p:cNvPicPr>
          <p:nvPr/>
        </p:nvPicPr>
        <p:blipFill>
          <a:blip r:embed="rId15"/>
          <a:stretch>
            <a:fillRect/>
          </a:stretch>
        </p:blipFill>
        <p:spPr>
          <a:xfrm>
            <a:off x="2714612" y="2428868"/>
            <a:ext cx="1845488" cy="1785950"/>
          </a:xfrm>
          <a:prstGeom prst="rect">
            <a:avLst/>
          </a:prstGeom>
        </p:spPr>
      </p:pic>
      <p:pic>
        <p:nvPicPr>
          <p:cNvPr id="56" name="Picture 55" descr="pdf.png"/>
          <p:cNvPicPr>
            <a:picLocks noChangeAspect="1"/>
          </p:cNvPicPr>
          <p:nvPr/>
        </p:nvPicPr>
        <p:blipFill>
          <a:blip r:embed="rId16"/>
          <a:stretch>
            <a:fillRect/>
          </a:stretch>
        </p:blipFill>
        <p:spPr>
          <a:xfrm>
            <a:off x="2643174" y="4286256"/>
            <a:ext cx="1857388" cy="168049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000108"/>
            <a:ext cx="9144000" cy="471488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14546" y="285728"/>
            <a:ext cx="5072098" cy="954107"/>
          </a:xfrm>
          <a:prstGeom prst="rect">
            <a:avLst/>
          </a:prstGeom>
          <a:noFill/>
        </p:spPr>
        <p:txBody>
          <a:bodyPr wrap="square" rtlCol="1">
            <a:spAutoFit/>
          </a:bodyPr>
          <a:lstStyle/>
          <a:p>
            <a:pPr algn="ctr"/>
            <a:r>
              <a:rPr lang="ar-JO" sz="2400" b="1" dirty="0" smtClean="0">
                <a:solidFill>
                  <a:schemeClr val="tx1">
                    <a:lumMod val="75000"/>
                    <a:lumOff val="25000"/>
                  </a:schemeClr>
                </a:solidFill>
                <a:latin typeface="Tajawal Black" pitchFamily="2" charset="-78"/>
                <a:cs typeface="Tajawal Black" pitchFamily="2" charset="-78"/>
              </a:rPr>
              <a:t>مبادراتنا</a:t>
            </a:r>
          </a:p>
          <a:p>
            <a:pPr algn="ctr"/>
            <a:r>
              <a:rPr lang="ar-JO" sz="1600" dirty="0" smtClean="0">
                <a:solidFill>
                  <a:schemeClr val="tx1">
                    <a:lumMod val="75000"/>
                    <a:lumOff val="25000"/>
                  </a:schemeClr>
                </a:solidFill>
                <a:latin typeface="Tajawal Black" pitchFamily="2" charset="-78"/>
                <a:cs typeface="Tajawal Black" pitchFamily="2" charset="-78"/>
              </a:rPr>
              <a:t>اختر العام للمبادرات التي ترغب في عرضها</a:t>
            </a:r>
            <a:br>
              <a:rPr lang="ar-JO" sz="1600" dirty="0" smtClean="0">
                <a:solidFill>
                  <a:schemeClr val="tx1">
                    <a:lumMod val="75000"/>
                    <a:lumOff val="25000"/>
                  </a:schemeClr>
                </a:solidFill>
                <a:latin typeface="Tajawal Black" pitchFamily="2" charset="-78"/>
                <a:cs typeface="Tajawal Black" pitchFamily="2" charset="-78"/>
              </a:rPr>
            </a:br>
            <a:endParaRPr lang="ar-JO" sz="1600" dirty="0">
              <a:solidFill>
                <a:schemeClr val="tx1">
                  <a:lumMod val="75000"/>
                  <a:lumOff val="25000"/>
                </a:schemeClr>
              </a:solidFill>
              <a:latin typeface="Tajawal Black" pitchFamily="2" charset="-78"/>
              <a:cs typeface="Tajawal Black" pitchFamily="2" charset="-78"/>
            </a:endParaRPr>
          </a:p>
        </p:txBody>
      </p:sp>
      <p:pic>
        <p:nvPicPr>
          <p:cNvPr id="1026" name="Picture 2"/>
          <p:cNvPicPr>
            <a:picLocks noChangeAspect="1" noChangeArrowheads="1"/>
          </p:cNvPicPr>
          <p:nvPr/>
        </p:nvPicPr>
        <p:blipFill>
          <a:blip r:embed="rId2"/>
          <a:srcRect/>
          <a:stretch>
            <a:fillRect/>
          </a:stretch>
        </p:blipFill>
        <p:spPr bwMode="auto">
          <a:xfrm>
            <a:off x="6143636" y="1714488"/>
            <a:ext cx="2609854" cy="2488959"/>
          </a:xfrm>
          <a:prstGeom prst="rect">
            <a:avLst/>
          </a:prstGeom>
          <a:noFill/>
          <a:ln w="9525">
            <a:noFill/>
            <a:miter lim="800000"/>
            <a:headEnd/>
            <a:tailEnd/>
          </a:ln>
          <a:effectLst/>
        </p:spPr>
      </p:pic>
      <p:pic>
        <p:nvPicPr>
          <p:cNvPr id="24" name="Picture 2"/>
          <p:cNvPicPr>
            <a:picLocks noChangeAspect="1" noChangeArrowheads="1"/>
          </p:cNvPicPr>
          <p:nvPr/>
        </p:nvPicPr>
        <p:blipFill>
          <a:blip r:embed="rId2"/>
          <a:srcRect/>
          <a:stretch>
            <a:fillRect/>
          </a:stretch>
        </p:blipFill>
        <p:spPr bwMode="auto">
          <a:xfrm>
            <a:off x="3357554" y="1714488"/>
            <a:ext cx="2538416" cy="2488959"/>
          </a:xfrm>
          <a:prstGeom prst="rect">
            <a:avLst/>
          </a:prstGeom>
          <a:noFill/>
          <a:ln w="9525">
            <a:noFill/>
            <a:miter lim="800000"/>
            <a:headEnd/>
            <a:tailEnd/>
          </a:ln>
          <a:effectLst/>
        </p:spPr>
      </p:pic>
      <p:pic>
        <p:nvPicPr>
          <p:cNvPr id="25" name="Picture 2"/>
          <p:cNvPicPr>
            <a:picLocks noChangeAspect="1" noChangeArrowheads="1"/>
          </p:cNvPicPr>
          <p:nvPr/>
        </p:nvPicPr>
        <p:blipFill>
          <a:blip r:embed="rId2"/>
          <a:srcRect/>
          <a:stretch>
            <a:fillRect/>
          </a:stretch>
        </p:blipFill>
        <p:spPr bwMode="auto">
          <a:xfrm>
            <a:off x="428596" y="1714488"/>
            <a:ext cx="2681324" cy="24889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45" name="Straight Connector 4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4247317"/>
          </a:xfrm>
          <a:prstGeom prst="rect">
            <a:avLst/>
          </a:prstGeom>
          <a:noFill/>
        </p:spPr>
        <p:txBody>
          <a:bodyPr wrap="square" rtlCol="1">
            <a:spAutoFit/>
          </a:bodyPr>
          <a:lstStyle/>
          <a:p>
            <a:r>
              <a:rPr lang="ar-JO" b="1" dirty="0" smtClean="0">
                <a:latin typeface="Tajawal Black" pitchFamily="2" charset="-78"/>
                <a:cs typeface="Tajawal Black" pitchFamily="2" charset="-78"/>
              </a:rPr>
              <a:t>نشأة الوزارة وتطورها</a:t>
            </a:r>
          </a:p>
          <a:p>
            <a:endParaRPr lang="ar-JO" sz="1200" b="1" dirty="0" smtClean="0">
              <a:latin typeface="Tajawal Black" pitchFamily="2" charset="-78"/>
              <a:cs typeface="Tajawal Black" pitchFamily="2" charset="-78"/>
            </a:endParaRPr>
          </a:p>
          <a:p>
            <a:r>
              <a:rPr lang="ar-JO" sz="1200" b="1" dirty="0" smtClean="0">
                <a:latin typeface="Tajawal" pitchFamily="2" charset="-78"/>
                <a:cs typeface="Tajawal" pitchFamily="2" charset="-78"/>
              </a:rPr>
              <a:t>تأثرت وزارة التنمية الاجتماعية، قبل تأسيسها، وفي أثنائه، وبعده، بظروف المجتمع الأردني، التي انعكست على موقفها من العمل الاجتماعي، الذي يشكل ميدان ممارستها العملية، كما يتضح تالياً:</a:t>
            </a:r>
          </a:p>
          <a:p>
            <a:r>
              <a:rPr lang="ar-JO" sz="1200" b="1" dirty="0" smtClean="0">
                <a:latin typeface="Tajawal" pitchFamily="2" charset="-78"/>
                <a:cs typeface="Tajawal" pitchFamily="2" charset="-78"/>
              </a:rPr>
              <a:t>أ: بدأ العمل الاجتماعي في الأردن تطوعياً، من خلال الجمعيات الخيرية، التي تشكلت في الفترة من عام1912-1935، بموجب قانون الجمعيات العثماني؛ لأسباب ظاهرها اجتماعي( التكافل الاجتماعي) .</a:t>
            </a:r>
          </a:p>
          <a:p>
            <a:r>
              <a:rPr lang="ar-JO" sz="1200" b="1" dirty="0" smtClean="0">
                <a:latin typeface="Tajawal" pitchFamily="2" charset="-78"/>
                <a:cs typeface="Tajawal" pitchFamily="2" charset="-78"/>
              </a:rPr>
              <a:t>ب: بعد تأسيس الدولة في مطلع العقد الثاني من عشرينيات القرن العشرين، فقد سجلت العديد من الجمعيات الخيرية بموجب قانون الجمعيات الأردني لعام 1936، لدى رئاسة الوزراء.</a:t>
            </a:r>
          </a:p>
          <a:p>
            <a:r>
              <a:rPr lang="ar-JO" sz="1200" b="1" dirty="0" smtClean="0">
                <a:latin typeface="Tajawal" pitchFamily="2" charset="-78"/>
                <a:cs typeface="Tajawal" pitchFamily="2" charset="-78"/>
              </a:rPr>
              <a:t>ج: بعد نيل الأردن لاستقلاله عام 1946، أنشت للشؤون الاجتماعية إدارة خاصة في وزارة الداخلية عام 1948؛ للتصدي لظاهرة الهجرة الداخلية، وآثارها.</a:t>
            </a:r>
          </a:p>
          <a:p>
            <a:r>
              <a:rPr lang="ar-JO" sz="1200" b="1" dirty="0" smtClean="0">
                <a:latin typeface="Tajawal" pitchFamily="2" charset="-78"/>
                <a:cs typeface="Tajawal" pitchFamily="2" charset="-78"/>
              </a:rPr>
              <a:t>د: في العام 1951 نقلت إدارة الشؤون الاجتماعية، من وزارة الداخلية إلى وزارة الصحة، ورفعت إلى دائرة عرفت آنذاك بدائرة الشؤون الاجتماعية، وتمثل دورها في الحد من هجرة المواطنين من الريف إلى المدن، ورعاية الأحداث الجانحين، وتقديم المساعدات للفقراء.</a:t>
            </a:r>
          </a:p>
          <a:p>
            <a:r>
              <a:rPr lang="ar-JO" sz="1200" b="1" dirty="0" smtClean="0">
                <a:latin typeface="Tajawal" pitchFamily="2" charset="-78"/>
                <a:cs typeface="Tajawal" pitchFamily="2" charset="-78"/>
              </a:rPr>
              <a:t>هـ: في عام 1956 صدر قانون وزارة الشؤون الاجتماعية والعمل رقم 14 لسنة 1956، ونصت المادة الثالثة منه على غايةوزارة الشؤون الاجتماعية والعمل ، وهي " توفير الضمان الاجتماعي الشامل والكفاية الإنتاجية، وتنسيق الخدمات الاجتماعية لجميع المواطنين في جميع مراحل العمر، وتنظيم استثمارهم " .</a:t>
            </a:r>
          </a:p>
          <a:p>
            <a:endParaRPr lang="ar-JO" sz="1200" dirty="0">
              <a:latin typeface="Tajawal Black" pitchFamily="2" charset="-78"/>
              <a:cs typeface="Tajawal Black" pitchFamily="2" charset="-78"/>
            </a:endParaRPr>
          </a:p>
        </p:txBody>
      </p:sp>
      <p:sp>
        <p:nvSpPr>
          <p:cNvPr id="72" name="TextBox 71"/>
          <p:cNvSpPr txBox="1"/>
          <p:nvPr/>
        </p:nvSpPr>
        <p:spPr>
          <a:xfrm>
            <a:off x="4134661" y="6357958"/>
            <a:ext cx="1194558" cy="261610"/>
          </a:xfrm>
          <a:prstGeom prst="rect">
            <a:avLst/>
          </a:prstGeom>
          <a:noFill/>
        </p:spPr>
        <p:txBody>
          <a:bodyPr wrap="none" rtlCol="1">
            <a:spAutoFit/>
          </a:bodyPr>
          <a:lstStyle/>
          <a:p>
            <a:r>
              <a:rPr lang="ar-JO" sz="1100" b="1" dirty="0" smtClean="0">
                <a:latin typeface="Tajawal Black" pitchFamily="2" charset="-78"/>
                <a:cs typeface="Tajawal Black" pitchFamily="2" charset="-78"/>
              </a:rPr>
              <a:t>شارك الموضوع</a:t>
            </a:r>
            <a:endParaRPr lang="ar-JO" sz="1100" b="1" dirty="0">
              <a:latin typeface="Tajawal Black" pitchFamily="2" charset="-78"/>
              <a:cs typeface="Tajawal Black"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357686"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071934"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pic>
        <p:nvPicPr>
          <p:cNvPr id="80" name="Picture 79"/>
          <p:cNvPicPr>
            <a:picLocks noChangeAspect="1" noChangeArrowheads="1"/>
          </p:cNvPicPr>
          <p:nvPr/>
        </p:nvPicPr>
        <p:blipFill>
          <a:blip r:embed="rId8"/>
          <a:srcRect/>
          <a:stretch>
            <a:fillRect/>
          </a:stretch>
        </p:blipFill>
        <p:spPr bwMode="auto">
          <a:xfrm>
            <a:off x="8569877" y="6143644"/>
            <a:ext cx="574123" cy="500042"/>
          </a:xfrm>
          <a:prstGeom prst="rect">
            <a:avLst/>
          </a:prstGeom>
          <a:noFill/>
          <a:ln w="9525">
            <a:noFill/>
            <a:miter lim="800000"/>
            <a:headEnd/>
            <a:tailEnd/>
          </a:ln>
          <a:effectLst/>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9"/>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10"/>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1"/>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2"/>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3"/>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9"/>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10"/>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115" name="TextBox 11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116" name="TextBox 11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117" name="TextBox 116"/>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118" name="TextBox 117"/>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119" name="TextBox 118"/>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120" name="TextBox 119"/>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121" name="TextBox 120"/>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122" name="Picture 121" descr="icons8-more-than-30.png"/>
          <p:cNvPicPr>
            <a:picLocks noChangeAspect="1"/>
          </p:cNvPicPr>
          <p:nvPr/>
        </p:nvPicPr>
        <p:blipFill>
          <a:blip r:embed="rId14">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123" name="Picture 122"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124" name="Picture 123" descr="icons8-more-than-30.png"/>
          <p:cNvPicPr>
            <a:picLocks noChangeAspect="1"/>
          </p:cNvPicPr>
          <p:nvPr/>
        </p:nvPicPr>
        <p:blipFill>
          <a:blip r:embed="rId14">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125" name="Picture 124"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26" name="Picture 125" descr="icons8-more-than-30.png"/>
          <p:cNvPicPr>
            <a:picLocks noChangeAspect="1"/>
          </p:cNvPicPr>
          <p:nvPr/>
        </p:nvPicPr>
        <p:blipFill>
          <a:blip r:embed="rId14">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27" name="Picture 126" descr="icons8-more-than-30.png"/>
          <p:cNvPicPr>
            <a:picLocks noChangeAspect="1"/>
          </p:cNvPicPr>
          <p:nvPr/>
        </p:nvPicPr>
        <p:blipFill>
          <a:blip r:embed="rId14">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28" name="Picture 127" descr="icons8-more-than-30.png"/>
          <p:cNvPicPr>
            <a:picLocks noChangeAspect="1"/>
          </p:cNvPicPr>
          <p:nvPr/>
        </p:nvPicPr>
        <p:blipFill>
          <a:blip r:embed="rId14">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29" name="Picture 128" descr="icons8-more-than-30.png"/>
          <p:cNvPicPr>
            <a:picLocks noChangeAspect="1"/>
          </p:cNvPicPr>
          <p:nvPr/>
        </p:nvPicPr>
        <p:blipFill>
          <a:blip r:embed="rId14">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56" name="TextBox 55"/>
          <p:cNvSpPr txBox="1"/>
          <p:nvPr/>
        </p:nvSpPr>
        <p:spPr>
          <a:xfrm>
            <a:off x="1357290" y="428604"/>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7" name="TextBox 56"/>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58" name="Picture 57" descr="icons8-more-than-30.png"/>
          <p:cNvPicPr>
            <a:picLocks noChangeAspect="1"/>
          </p:cNvPicPr>
          <p:nvPr/>
        </p:nvPicPr>
        <p:blipFill>
          <a:blip r:embed="rId14">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59" name="Straight Connector 5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64383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الهيكل التنظيمي</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hakala2015.jpg"/>
          <p:cNvPicPr/>
          <p:nvPr/>
        </p:nvPicPr>
        <p:blipFill>
          <a:blip r:embed="rId13"/>
          <a:stretch>
            <a:fillRect/>
          </a:stretch>
        </p:blipFill>
        <p:spPr>
          <a:xfrm>
            <a:off x="571472" y="2428868"/>
            <a:ext cx="5560781" cy="3857652"/>
          </a:xfrm>
          <a:prstGeom prst="rect">
            <a:avLst/>
          </a:prstGeom>
        </p:spPr>
      </p:pic>
      <p:sp>
        <p:nvSpPr>
          <p:cNvPr id="57" name="TextBox 56"/>
          <p:cNvSpPr txBox="1"/>
          <p:nvPr/>
        </p:nvSpPr>
        <p:spPr>
          <a:xfrm>
            <a:off x="1357290" y="357166"/>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107" name="Rectangle 106"/>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108" name="Straight Connector 107"/>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134" name="TextBox 133"/>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135" name="TextBox 13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136" name="TextBox 13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137" name="TextBox 136"/>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138" name="TextBox 137"/>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139" name="TextBox 138"/>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140" name="TextBox 139"/>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141" name="TextBox 140"/>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142" name="Picture 141"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143" name="Picture 142"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144" name="Picture 143"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145" name="Picture 144"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46" name="Picture 145"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47" name="Picture 146"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48" name="Picture 147"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49" name="Picture 148"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50" name="TextBox 149"/>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51" name="Picture 150"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52" name="Straight Connector 151"/>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نظام التنظيم الإداري</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1" name="Picture 70" descr="download (1).png"/>
          <p:cNvPicPr>
            <a:picLocks noChangeAspect="1"/>
          </p:cNvPicPr>
          <p:nvPr/>
        </p:nvPicPr>
        <p:blipFill>
          <a:blip r:embed="rId3"/>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4"/>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5"/>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6"/>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7"/>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8"/>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9"/>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0"/>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1"/>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5"/>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7"/>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8"/>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2"/>
          <a:stretch>
            <a:fillRect/>
          </a:stretch>
        </p:blipFill>
        <p:spPr>
          <a:xfrm>
            <a:off x="3000364" y="2714620"/>
            <a:ext cx="1500198" cy="1357322"/>
          </a:xfrm>
          <a:prstGeom prst="rect">
            <a:avLst/>
          </a:prstGeom>
        </p:spPr>
      </p:pic>
      <p:sp>
        <p:nvSpPr>
          <p:cNvPr id="56" name="TextBox 55"/>
          <p:cNvSpPr txBox="1"/>
          <p:nvPr/>
        </p:nvSpPr>
        <p:spPr>
          <a:xfrm>
            <a:off x="3126761" y="4000504"/>
            <a:ext cx="1181735" cy="369332"/>
          </a:xfrm>
          <a:prstGeom prst="rect">
            <a:avLst/>
          </a:prstGeom>
          <a:noFill/>
        </p:spPr>
        <p:txBody>
          <a:bodyPr wrap="none" rtlCol="1">
            <a:spAutoFit/>
          </a:bodyPr>
          <a:lstStyle/>
          <a:p>
            <a:r>
              <a:rPr lang="en-US" b="1" dirty="0" smtClean="0">
                <a:latin typeface="Tajawal Black" pitchFamily="2" charset="-78"/>
                <a:cs typeface="Tajawal Black" pitchFamily="2" charset="-78"/>
              </a:rPr>
              <a:t>Download</a:t>
            </a:r>
            <a:endParaRPr lang="ar-JO" b="1" dirty="0">
              <a:latin typeface="Tajawal Black" pitchFamily="2" charset="-78"/>
              <a:cs typeface="Tajawal Black" pitchFamily="2" charset="-78"/>
            </a:endParaRPr>
          </a:p>
        </p:txBody>
      </p:sp>
      <p:sp>
        <p:nvSpPr>
          <p:cNvPr id="57" name="Rectangle 56"/>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pic>
        <p:nvPicPr>
          <p:cNvPr id="58" name="Picture 57" descr="download.png"/>
          <p:cNvPicPr>
            <a:picLocks noChangeAspect="1"/>
          </p:cNvPicPr>
          <p:nvPr/>
        </p:nvPicPr>
        <p:blipFill>
          <a:blip r:embed="rId13"/>
          <a:stretch>
            <a:fillRect/>
          </a:stretch>
        </p:blipFill>
        <p:spPr>
          <a:xfrm>
            <a:off x="4500562" y="500042"/>
            <a:ext cx="285743" cy="285752"/>
          </a:xfrm>
          <a:prstGeom prst="rect">
            <a:avLst/>
          </a:prstGeom>
        </p:spPr>
      </p:pic>
      <p:sp>
        <p:nvSpPr>
          <p:cNvPr id="59" name="TextBox 58"/>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60" name="Rectangle 59"/>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1" name="Straight Connector 6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6" name="Picture 75"/>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81" name="TextBox 80"/>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8" name="TextBox 87"/>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9" name="Picture 88"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4" name="Picture 103"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5" name="Picture 104"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6" name="TextBox 105"/>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7" name="Picture 106"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8" name="Straight Connector 107"/>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الكتيب التنظيمي لوزارة</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357686"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357686"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latin typeface="Tajawal" pitchFamily="2" charset="-78"/>
                <a:cs typeface="Tajawal" pitchFamily="2" charset="-78"/>
              </a:rPr>
              <a:t>Download</a:t>
            </a:r>
            <a:endParaRPr lang="ar-JO" b="1" dirty="0">
              <a:latin typeface="Tajawal" pitchFamily="2" charset="-78"/>
              <a:cs typeface="Tajawal" pitchFamily="2" charset="-78"/>
            </a:endParaRPr>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7" name="Picture 86"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4" name="TextBox 103"/>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1120</Words>
  <Application>Microsoft Office PowerPoint</Application>
  <PresentationFormat>On-screen Show (4:3)</PresentationFormat>
  <Paragraphs>377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173</cp:revision>
  <dcterms:created xsi:type="dcterms:W3CDTF">2020-08-08T12:18:35Z</dcterms:created>
  <dcterms:modified xsi:type="dcterms:W3CDTF">2020-10-17T20:55:04Z</dcterms:modified>
</cp:coreProperties>
</file>