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67" r:id="rId9"/>
    <p:sldId id="270" r:id="rId10"/>
    <p:sldId id="261" r:id="rId11"/>
    <p:sldId id="262" r:id="rId12"/>
    <p:sldId id="266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FF7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6479" autoAdjust="0"/>
  </p:normalViewPr>
  <p:slideViewPr>
    <p:cSldViewPr>
      <p:cViewPr>
        <p:scale>
          <a:sx n="70" d="100"/>
          <a:sy n="70" d="100"/>
        </p:scale>
        <p:origin x="-138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ar-JO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ar-J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ar-J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te_map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ockup" TargetMode="External"/><Relationship Id="rId4" Type="http://schemas.openxmlformats.org/officeDocument/2006/relationships/hyperlink" Target="https://en.wikipedia.org/wiki/Website_wirefram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3570" y="4368856"/>
            <a:ext cx="928694" cy="9577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download (1).jpg"/>
          <p:cNvPicPr>
            <a:picLocks noChangeAspect="1"/>
          </p:cNvPicPr>
          <p:nvPr/>
        </p:nvPicPr>
        <p:blipFill>
          <a:blip r:embed="rId3"/>
          <a:srcRect l="25247" r="22772"/>
          <a:stretch>
            <a:fillRect/>
          </a:stretch>
        </p:blipFill>
        <p:spPr>
          <a:xfrm>
            <a:off x="7643834" y="5715016"/>
            <a:ext cx="642942" cy="677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/>
          <p:cNvSpPr txBox="1"/>
          <p:nvPr/>
        </p:nvSpPr>
        <p:spPr>
          <a:xfrm>
            <a:off x="2500298" y="2714620"/>
            <a:ext cx="414340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Up-Skilling program ICTC5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 Development</a:t>
            </a:r>
          </a:p>
          <a:p>
            <a:pPr algn="ctr"/>
            <a:endParaRPr lang="ar-JO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30" y="214290"/>
            <a:ext cx="2143125" cy="2143125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85720" y="5643578"/>
          <a:ext cx="7143768" cy="97536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381256"/>
                <a:gridCol w="2381256"/>
                <a:gridCol w="2381256"/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Soft Skills:</a:t>
                      </a:r>
                      <a:endParaRPr lang="ar-JO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English Language:</a:t>
                      </a:r>
                      <a:endParaRPr lang="ar-JO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Technical Skills</a:t>
                      </a:r>
                      <a:endParaRPr lang="ar-JO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Dr.William</a:t>
                      </a:r>
                      <a:r>
                        <a:rPr kumimoji="0" lang="en-US" sz="1600" b="1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Smairat</a:t>
                      </a:r>
                      <a:endParaRPr lang="ar-JO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Ms.Jacquelyn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Brown</a:t>
                      </a:r>
                      <a:endParaRPr lang="ar-JO" sz="16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 rtl="1"/>
                      <a:endParaRPr lang="ar-JO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Dr.Jalal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Kiswani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 rtl="1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Ms.Hana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Alrasheed</a:t>
                      </a:r>
                      <a:endParaRPr lang="ar-JO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85720" y="4572008"/>
            <a:ext cx="507209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Ministry of Social Development</a:t>
            </a:r>
            <a:endParaRPr lang="ar-JO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rcRect l="7507" r="9912" b="13043"/>
          <a:stretch>
            <a:fillRect/>
          </a:stretch>
        </p:blipFill>
        <p:spPr>
          <a:xfrm>
            <a:off x="500034" y="1000108"/>
            <a:ext cx="1276954" cy="9286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57356" y="1142984"/>
            <a:ext cx="335059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Development</a:t>
            </a:r>
            <a:endParaRPr lang="ar-JO" sz="36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357430"/>
            <a:ext cx="2071702" cy="3571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429132"/>
            <a:ext cx="2571768" cy="1245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500306"/>
            <a:ext cx="2517827" cy="13310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000364" y="6143644"/>
            <a:ext cx="364333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Fig5_ Tech: Technologies that used.</a:t>
            </a:r>
            <a:endParaRPr lang="ar-JO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mages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928670"/>
            <a:ext cx="1143008" cy="1143008"/>
          </a:xfrm>
        </p:spPr>
      </p:pic>
      <p:sp>
        <p:nvSpPr>
          <p:cNvPr id="8" name="TextBox 7"/>
          <p:cNvSpPr txBox="1"/>
          <p:nvPr/>
        </p:nvSpPr>
        <p:spPr>
          <a:xfrm>
            <a:off x="1830523" y="1142984"/>
            <a:ext cx="237917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Database</a:t>
            </a:r>
            <a:endParaRPr lang="ar-JO" sz="36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143116"/>
            <a:ext cx="5429256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2571744"/>
            <a:ext cx="3857652" cy="961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3357562"/>
            <a:ext cx="3643338" cy="1000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000364" y="6581001"/>
            <a:ext cx="364333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Fig6_ Database: Connection and </a:t>
            </a:r>
            <a:r>
              <a:rPr lang="en-US" sz="1200" dirty="0" err="1" smtClean="0"/>
              <a:t>php</a:t>
            </a:r>
            <a:r>
              <a:rPr lang="en-US" sz="1200" dirty="0" smtClean="0"/>
              <a:t> code.</a:t>
            </a:r>
            <a:endParaRPr lang="ar-JO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356" y="857232"/>
            <a:ext cx="193354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Testing</a:t>
            </a:r>
            <a:endParaRPr lang="ar-JO" sz="3600" b="1" dirty="0">
              <a:solidFill>
                <a:srgbClr val="C00000"/>
              </a:solidFill>
            </a:endParaRPr>
          </a:p>
        </p:txBody>
      </p:sp>
      <p:pic>
        <p:nvPicPr>
          <p:cNvPr id="5" name="Picture 4" descr="download (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642918"/>
            <a:ext cx="1143008" cy="114300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847982"/>
            <a:ext cx="8858312" cy="1652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214678" y="4714884"/>
            <a:ext cx="364333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Fig7_ Testing:  one of test cases.</a:t>
            </a:r>
            <a:endParaRPr lang="ar-JO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36059" y="1142984"/>
            <a:ext cx="285687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Conclusion</a:t>
            </a:r>
            <a:endParaRPr lang="ar-JO" sz="3600" b="1" dirty="0">
              <a:solidFill>
                <a:srgbClr val="C00000"/>
              </a:solidFill>
            </a:endParaRPr>
          </a:p>
        </p:txBody>
      </p:sp>
      <p:pic>
        <p:nvPicPr>
          <p:cNvPr id="9" name="Picture 8" descr="download (1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857232"/>
            <a:ext cx="1071570" cy="107157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100" dirty="0" smtClean="0"/>
              <a:t> Modern and functional website.</a:t>
            </a:r>
          </a:p>
          <a:p>
            <a:pPr algn="l" rtl="0">
              <a:buClr>
                <a:srgbClr val="C00000"/>
              </a:buClr>
              <a:buNone/>
            </a:pPr>
            <a:endParaRPr lang="en-US" sz="8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100" dirty="0" smtClean="0"/>
              <a:t> User friendly Interface.</a:t>
            </a:r>
          </a:p>
          <a:p>
            <a:pPr algn="l" rtl="0">
              <a:buClr>
                <a:srgbClr val="C00000"/>
              </a:buClr>
              <a:buNone/>
            </a:pPr>
            <a:endParaRPr lang="en-US" sz="8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100" dirty="0" smtClean="0"/>
              <a:t> Responsive website.</a:t>
            </a:r>
          </a:p>
          <a:p>
            <a:pPr algn="l" rtl="0">
              <a:buClr>
                <a:srgbClr val="C00000"/>
              </a:buClr>
              <a:buNone/>
            </a:pPr>
            <a:endParaRPr lang="en-US" sz="8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100" dirty="0" smtClean="0"/>
              <a:t> New services. </a:t>
            </a:r>
          </a:p>
          <a:p>
            <a:pPr algn="l" rtl="0">
              <a:buClr>
                <a:srgbClr val="C00000"/>
              </a:buClr>
              <a:buNone/>
            </a:pPr>
            <a:endParaRPr lang="en-US" sz="8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100" dirty="0" smtClean="0"/>
              <a:t> Saving time and effort.</a:t>
            </a:r>
          </a:p>
          <a:p>
            <a:pPr algn="l" rtl="0">
              <a:buClr>
                <a:srgbClr val="C00000"/>
              </a:buClr>
              <a:buNone/>
            </a:pPr>
            <a:endParaRPr lang="en-US" sz="8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100" dirty="0" smtClean="0"/>
              <a:t>Informative website.</a:t>
            </a:r>
          </a:p>
          <a:p>
            <a:pPr algn="l" rtl="0">
              <a:buClr>
                <a:srgbClr val="C00000"/>
              </a:buClr>
              <a:buNone/>
            </a:pPr>
            <a:endParaRPr lang="en-US" sz="2100" b="1" dirty="0" smtClean="0"/>
          </a:p>
          <a:p>
            <a:pPr algn="l" rtl="0">
              <a:buClr>
                <a:srgbClr val="C00000"/>
              </a:buClr>
              <a:buNone/>
            </a:pPr>
            <a:endParaRPr lang="en-US" sz="2100" b="1" dirty="0" smtClean="0"/>
          </a:p>
          <a:p>
            <a:pPr algn="l" rtl="0">
              <a:buClr>
                <a:srgbClr val="C00000"/>
              </a:buClr>
              <a:buNone/>
            </a:pPr>
            <a:r>
              <a:rPr lang="en-US" sz="2100" b="1" dirty="0" smtClean="0">
                <a:solidFill>
                  <a:srgbClr val="C00000"/>
                </a:solidFill>
              </a:rPr>
              <a:t>Note</a:t>
            </a:r>
            <a:r>
              <a:rPr lang="en-US" sz="2100" b="1" dirty="0" smtClean="0"/>
              <a:t>:  </a:t>
            </a:r>
            <a:r>
              <a:rPr lang="en-US" sz="2100" dirty="0" smtClean="0"/>
              <a:t>All work uploaded on GitHub.</a:t>
            </a:r>
          </a:p>
          <a:p>
            <a:pPr algn="l"/>
            <a:endParaRPr lang="ar-JO" sz="2100" dirty="0"/>
          </a:p>
        </p:txBody>
      </p:sp>
      <p:pic>
        <p:nvPicPr>
          <p:cNvPr id="5" name="Picture 4"/>
          <p:cNvPicPr/>
          <p:nvPr/>
        </p:nvPicPr>
        <p:blipFill>
          <a:blip r:embed="rId3"/>
          <a:srcRect r="62684"/>
          <a:stretch>
            <a:fillRect/>
          </a:stretch>
        </p:blipFill>
        <p:spPr bwMode="auto">
          <a:xfrm>
            <a:off x="5357818" y="5643578"/>
            <a:ext cx="857256" cy="960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ages (3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928670"/>
            <a:ext cx="928694" cy="928694"/>
          </a:xfrm>
        </p:spPr>
      </p:pic>
      <p:sp>
        <p:nvSpPr>
          <p:cNvPr id="4" name="TextBox 3"/>
          <p:cNvSpPr txBox="1"/>
          <p:nvPr/>
        </p:nvSpPr>
        <p:spPr>
          <a:xfrm>
            <a:off x="1558508" y="1142984"/>
            <a:ext cx="283443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References</a:t>
            </a:r>
            <a:endParaRPr lang="ar-JO" sz="36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3" y="2285992"/>
            <a:ext cx="8001057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srgbClr val="C00000"/>
                </a:solidFill>
              </a:rPr>
              <a:t>1. </a:t>
            </a:r>
            <a:r>
              <a:rPr lang="en-US" dirty="0" smtClean="0">
                <a:solidFill>
                  <a:srgbClr val="C00000"/>
                </a:solidFill>
                <a:hlinkClick r:id="rId3"/>
              </a:rPr>
              <a:t>https://en.wikipedia.org/wiki/Site_map</a:t>
            </a:r>
            <a:endParaRPr lang="en-US" dirty="0" smtClean="0">
              <a:solidFill>
                <a:srgbClr val="C00000"/>
              </a:solidFill>
            </a:endParaRPr>
          </a:p>
          <a:p>
            <a:pPr algn="l" rtl="0"/>
            <a:endParaRPr lang="en-US" dirty="0" smtClean="0">
              <a:solidFill>
                <a:srgbClr val="C00000"/>
              </a:solidFill>
            </a:endParaRPr>
          </a:p>
          <a:p>
            <a:pPr algn="l" rtl="0"/>
            <a:r>
              <a:rPr lang="en-US" dirty="0" smtClean="0">
                <a:solidFill>
                  <a:srgbClr val="C00000"/>
                </a:solidFill>
              </a:rPr>
              <a:t>2.</a:t>
            </a:r>
            <a:r>
              <a:rPr lang="en-US" dirty="0" smtClean="0">
                <a:solidFill>
                  <a:srgbClr val="C00000"/>
                </a:solidFill>
                <a:hlinkClick r:id="rId4"/>
              </a:rPr>
              <a:t>https://en.wikipedia.org/wiki/Website_wireframe#:~:text=A%20website%20wireframe%2C%20also%20known,best%20accomplish%20a%20particular%20purpose.&amp;text=Wireframes%20focus%20on%3A,The%20range%20of%20functions%20available</a:t>
            </a:r>
            <a:endParaRPr lang="en-US" dirty="0" smtClean="0">
              <a:solidFill>
                <a:srgbClr val="C00000"/>
              </a:solidFill>
            </a:endParaRPr>
          </a:p>
          <a:p>
            <a:pPr algn="l" rtl="0"/>
            <a:endParaRPr lang="en-US" dirty="0" smtClean="0">
              <a:solidFill>
                <a:srgbClr val="C00000"/>
              </a:solidFill>
            </a:endParaRPr>
          </a:p>
          <a:p>
            <a:pPr algn="l" rtl="0"/>
            <a:r>
              <a:rPr lang="en-US" dirty="0" smtClean="0">
                <a:solidFill>
                  <a:srgbClr val="C00000"/>
                </a:solidFill>
              </a:rPr>
              <a:t>3.</a:t>
            </a:r>
            <a:r>
              <a:rPr lang="en-US" dirty="0" smtClean="0">
                <a:solidFill>
                  <a:srgbClr val="FF0000"/>
                </a:solidFill>
                <a:hlinkClick r:id="rId5"/>
              </a:rPr>
              <a:t>https://en.wikipedia.org/wiki/Mockup#:~:</a:t>
            </a:r>
            <a:r>
              <a:rPr lang="en-US" dirty="0" smtClean="0">
                <a:solidFill>
                  <a:srgbClr val="FF0000"/>
                </a:solidFill>
                <a:hlinkClick r:id="rId5"/>
              </a:rPr>
              <a:t>text=In%20manufacturing%20and%20design%2C%20a,enables%20testing%20of%20a%20design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C00000"/>
              </a:solidFill>
            </a:endParaRPr>
          </a:p>
          <a:p>
            <a:pPr algn="l" rtl="0"/>
            <a:r>
              <a:rPr lang="en-US" dirty="0" smtClean="0">
                <a:solidFill>
                  <a:srgbClr val="C00000"/>
                </a:solidFill>
              </a:rPr>
              <a:t>4.</a:t>
            </a:r>
            <a:r>
              <a:rPr lang="en-US" dirty="0" smtClean="0">
                <a:solidFill>
                  <a:srgbClr val="92D050"/>
                </a:solidFill>
              </a:rPr>
              <a:t>https</a:t>
            </a:r>
            <a:r>
              <a:rPr lang="en-US" dirty="0" smtClean="0">
                <a:solidFill>
                  <a:srgbClr val="92D050"/>
                </a:solidFill>
              </a:rPr>
              <a:t>://</a:t>
            </a:r>
            <a:r>
              <a:rPr lang="en-US" dirty="0" err="1" smtClean="0">
                <a:solidFill>
                  <a:srgbClr val="92D050"/>
                </a:solidFill>
              </a:rPr>
              <a:t>en.wikipedia.org</a:t>
            </a:r>
            <a:r>
              <a:rPr lang="en-US" dirty="0" smtClean="0">
                <a:solidFill>
                  <a:srgbClr val="92D050"/>
                </a:solidFill>
              </a:rPr>
              <a:t>/wiki/Prototype#:~:text=A%20prototype%20is%20an%20early,test%20a%20concept%20or%20process.&amp;text=A%20prototype%20is%20generally%20used,rather%20than%20a%20theoretical%20one.</a:t>
            </a:r>
            <a:endParaRPr lang="en-US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670" y="1000108"/>
            <a:ext cx="193835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Thanks</a:t>
            </a:r>
            <a:endParaRPr lang="ar-JO" sz="36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jawx-hussain-square-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0176" t="22320" r="30176" b="31424"/>
          <a:stretch>
            <a:fillRect/>
          </a:stretch>
        </p:blipFill>
        <p:spPr>
          <a:xfrm>
            <a:off x="785786" y="714356"/>
            <a:ext cx="1071570" cy="1052770"/>
          </a:xfrm>
        </p:spPr>
      </p:pic>
      <p:pic>
        <p:nvPicPr>
          <p:cNvPr id="8" name="Picture 7" descr="download (1).png"/>
          <p:cNvPicPr>
            <a:picLocks noChangeAspect="1"/>
          </p:cNvPicPr>
          <p:nvPr/>
        </p:nvPicPr>
        <p:blipFill>
          <a:blip r:embed="rId3"/>
          <a:srcRect b="29395"/>
          <a:stretch>
            <a:fillRect/>
          </a:stretch>
        </p:blipFill>
        <p:spPr>
          <a:xfrm>
            <a:off x="4786314" y="4143380"/>
            <a:ext cx="2638425" cy="12239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8596" y="2928934"/>
            <a:ext cx="7429552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Up-Skilling program ICTC5-Web Development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ar-JO" sz="2000" b="1" cap="none" spc="50" dirty="0" smtClean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l"/>
            <a:endParaRPr lang="ar-JO" sz="2000" b="1" spc="50" dirty="0" smtClean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l"/>
            <a:endParaRPr lang="en-US" sz="2000" b="1" cap="none" spc="50" dirty="0" smtClean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l"/>
            <a:endParaRPr lang="en-US" sz="2000" b="1" cap="none" spc="50" dirty="0" smtClean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l"/>
            <a:r>
              <a:rPr lang="en-US" sz="2000" b="1" spc="50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Date: Oct. 20</a:t>
            </a:r>
            <a:r>
              <a:rPr lang="en-US" sz="2000" b="1" spc="50" baseline="30000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</a:t>
            </a:r>
            <a:r>
              <a:rPr lang="en-US" sz="2000" b="1" spc="50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, 2020</a:t>
            </a:r>
            <a:endParaRPr lang="ar-JO" sz="2000" b="1" cap="none" spc="50" dirty="0" smtClean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l"/>
            <a:r>
              <a:rPr lang="en-US" sz="2000" b="1" cap="none" spc="50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Name: Dana </a:t>
            </a:r>
            <a:r>
              <a:rPr lang="en-US" sz="2000" b="1" cap="none" spc="50" dirty="0" err="1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Alsawalha</a:t>
            </a:r>
            <a:endParaRPr lang="en-US" sz="2000" b="1" cap="none" spc="50" dirty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lourful-illustration-female-programmer-doing-her-job_23-2148270747.jpg"/>
          <p:cNvPicPr>
            <a:picLocks noGrp="1" noChangeAspect="1"/>
          </p:cNvPicPr>
          <p:nvPr>
            <p:ph idx="1"/>
          </p:nvPr>
        </p:nvPicPr>
        <p:blipFill>
          <a:blip r:embed="rId2"/>
          <a:srcRect b="7488"/>
          <a:stretch>
            <a:fillRect/>
          </a:stretch>
        </p:blipFill>
        <p:spPr>
          <a:xfrm>
            <a:off x="4214810" y="1428736"/>
            <a:ext cx="4324350" cy="40005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71604" y="642918"/>
            <a:ext cx="196560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Agenda</a:t>
            </a:r>
            <a:endParaRPr lang="ar-JO" sz="36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1500175"/>
            <a:ext cx="2571768" cy="53707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400" dirty="0" smtClean="0"/>
              <a:t>Project Idea</a:t>
            </a:r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endParaRPr lang="en-US" sz="9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400" dirty="0" smtClean="0"/>
              <a:t>Processes </a:t>
            </a:r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endParaRPr lang="en-US" sz="9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400" dirty="0" smtClean="0"/>
              <a:t>Design </a:t>
            </a:r>
          </a:p>
          <a:p>
            <a:pPr algn="l" rtl="0">
              <a:buClr>
                <a:srgbClr val="C00000"/>
              </a:buClr>
            </a:pPr>
            <a:endParaRPr lang="en-US" sz="900" dirty="0" smtClean="0"/>
          </a:p>
          <a:p>
            <a:pPr algn="ctr" rtl="0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000" dirty="0" smtClean="0"/>
              <a:t> Sitemap</a:t>
            </a:r>
            <a:r>
              <a:rPr lang="en-US" sz="800" dirty="0" smtClean="0">
                <a:solidFill>
                  <a:schemeClr val="bg1"/>
                </a:solidFill>
              </a:rPr>
              <a:t>………</a:t>
            </a:r>
          </a:p>
          <a:p>
            <a:pPr algn="ctr" rtl="0">
              <a:buClr>
                <a:srgbClr val="C00000"/>
              </a:buClr>
            </a:pPr>
            <a:r>
              <a:rPr lang="en-US" sz="800" dirty="0" smtClean="0">
                <a:solidFill>
                  <a:schemeClr val="bg1"/>
                </a:solidFill>
              </a:rPr>
              <a:t>...</a:t>
            </a:r>
          </a:p>
          <a:p>
            <a:pPr algn="ctr" rtl="0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000" dirty="0" smtClean="0"/>
              <a:t> Wireframe</a:t>
            </a:r>
          </a:p>
          <a:p>
            <a:pPr algn="ctr" rtl="0">
              <a:buClr>
                <a:srgbClr val="C00000"/>
              </a:buClr>
              <a:buFont typeface="Arial" pitchFamily="34" charset="0"/>
              <a:buChar char="•"/>
            </a:pPr>
            <a:endParaRPr lang="en-US" sz="900" dirty="0" smtClean="0"/>
          </a:p>
          <a:p>
            <a:pPr algn="ctr" rtl="0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000" dirty="0" smtClean="0"/>
              <a:t> Mockup</a:t>
            </a:r>
            <a:r>
              <a:rPr lang="en-US" sz="2000" dirty="0" smtClean="0">
                <a:solidFill>
                  <a:schemeClr val="bg1"/>
                </a:solidFill>
              </a:rPr>
              <a:t>….</a:t>
            </a:r>
          </a:p>
          <a:p>
            <a:pPr algn="ctr" rtl="0">
              <a:buClr>
                <a:srgbClr val="C00000"/>
              </a:buClr>
              <a:buFont typeface="Arial" pitchFamily="34" charset="0"/>
              <a:buChar char="•"/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 rtl="0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000" dirty="0" smtClean="0"/>
              <a:t> Prototype</a:t>
            </a:r>
            <a:r>
              <a:rPr lang="en-US" sz="2000" dirty="0" smtClean="0">
                <a:solidFill>
                  <a:schemeClr val="bg1"/>
                </a:solidFill>
              </a:rPr>
              <a:t>..</a:t>
            </a:r>
          </a:p>
          <a:p>
            <a:pPr algn="ctr" rtl="0">
              <a:buClr>
                <a:srgbClr val="C00000"/>
              </a:buClr>
              <a:buFont typeface="Arial" pitchFamily="34" charset="0"/>
              <a:buChar char="•"/>
            </a:pPr>
            <a:endParaRPr lang="en-US" sz="9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400" dirty="0" smtClean="0"/>
              <a:t>Development</a:t>
            </a:r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endParaRPr lang="en-US" sz="9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400" dirty="0" smtClean="0"/>
              <a:t>Database</a:t>
            </a:r>
          </a:p>
          <a:p>
            <a:pPr algn="l" rtl="0">
              <a:buClr>
                <a:srgbClr val="C00000"/>
              </a:buClr>
            </a:pPr>
            <a:endParaRPr lang="en-US" sz="9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400" dirty="0" smtClean="0"/>
              <a:t>Conclusion</a:t>
            </a:r>
          </a:p>
          <a:p>
            <a:pPr algn="l" rtl="0">
              <a:buClr>
                <a:srgbClr val="C00000"/>
              </a:buClr>
              <a:buFont typeface="Arial" pitchFamily="34" charset="0"/>
              <a:buChar char="•"/>
            </a:pPr>
            <a:endParaRPr lang="en-US" sz="2000" dirty="0" smtClean="0"/>
          </a:p>
          <a:p>
            <a:pPr algn="l" rtl="0">
              <a:buClr>
                <a:srgbClr val="C00000"/>
              </a:buClr>
              <a:buFont typeface="Arial" pitchFamily="34" charset="0"/>
              <a:buChar char="•"/>
            </a:pPr>
            <a:endParaRPr lang="ar-JO" sz="2000" dirty="0"/>
          </a:p>
        </p:txBody>
      </p:sp>
      <p:pic>
        <p:nvPicPr>
          <p:cNvPr id="11" name="Picture 10" descr="108-1081308_post-construction-conclusion-icon-png.png"/>
          <p:cNvPicPr>
            <a:picLocks noChangeAspect="1"/>
          </p:cNvPicPr>
          <p:nvPr/>
        </p:nvPicPr>
        <p:blipFill>
          <a:blip r:embed="rId3" cstate="print"/>
          <a:srcRect l="34821" t="11206" r="35714" b="9359"/>
          <a:stretch>
            <a:fillRect/>
          </a:stretch>
        </p:blipFill>
        <p:spPr>
          <a:xfrm>
            <a:off x="428596" y="500042"/>
            <a:ext cx="928662" cy="952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166" y="928670"/>
            <a:ext cx="306366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Project Idea</a:t>
            </a:r>
            <a:endParaRPr lang="ar-JO" sz="3600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502858"/>
          </a:xfrm>
        </p:spPr>
        <p:txBody>
          <a:bodyPr>
            <a:normAutofit lnSpcReduction="10000"/>
          </a:bodyPr>
          <a:lstStyle/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 Why Ministry of social development ?</a:t>
            </a:r>
          </a:p>
          <a:p>
            <a:pPr algn="l" rtl="0">
              <a:buClr>
                <a:srgbClr val="C00000"/>
              </a:buClr>
              <a:buNone/>
            </a:pPr>
            <a:endParaRPr lang="en-US" sz="2100" dirty="0" smtClean="0"/>
          </a:p>
          <a:p>
            <a:pPr algn="l" rtl="0">
              <a:buClr>
                <a:srgbClr val="C00000"/>
              </a:buClr>
            </a:pPr>
            <a:r>
              <a:rPr lang="en-US" sz="2100" dirty="0" smtClean="0"/>
              <a:t>Remodeling for Ministry of social development website.</a:t>
            </a:r>
          </a:p>
          <a:p>
            <a:pPr algn="l" rtl="0">
              <a:buClr>
                <a:srgbClr val="C00000"/>
              </a:buClr>
              <a:buNone/>
            </a:pPr>
            <a:endParaRPr lang="en-US" sz="2100" dirty="0" smtClean="0"/>
          </a:p>
          <a:p>
            <a:pPr algn="l" rtl="0">
              <a:buClr>
                <a:srgbClr val="C00000"/>
              </a:buClr>
            </a:pPr>
            <a:r>
              <a:rPr lang="en-US" sz="2100" dirty="0" smtClean="0"/>
              <a:t>Add important information to website content. </a:t>
            </a:r>
          </a:p>
          <a:p>
            <a:pPr algn="l" rtl="0">
              <a:buClr>
                <a:srgbClr val="C00000"/>
              </a:buClr>
            </a:pPr>
            <a:endParaRPr lang="en-US" sz="2100" dirty="0" smtClean="0"/>
          </a:p>
          <a:p>
            <a:pPr algn="l" rtl="0">
              <a:buClr>
                <a:srgbClr val="C00000"/>
              </a:buClr>
            </a:pPr>
            <a:r>
              <a:rPr lang="en-US" sz="2100" dirty="0" smtClean="0"/>
              <a:t>Add new services:</a:t>
            </a:r>
          </a:p>
          <a:p>
            <a:pPr algn="l" rtl="0">
              <a:buClr>
                <a:srgbClr val="C00000"/>
              </a:buClr>
              <a:buNone/>
            </a:pPr>
            <a:endParaRPr lang="en-US" sz="2100" dirty="0" smtClean="0"/>
          </a:p>
          <a:p>
            <a:pPr algn="l" rtl="0">
              <a:buClr>
                <a:srgbClr val="C00000"/>
              </a:buClr>
              <a:buNone/>
            </a:pPr>
            <a:r>
              <a:rPr lang="en-US" sz="2100" dirty="0" smtClean="0"/>
              <a:t>   </a:t>
            </a:r>
            <a:r>
              <a:rPr lang="en-US" sz="2100" dirty="0" smtClean="0">
                <a:solidFill>
                  <a:srgbClr val="C00000"/>
                </a:solidFill>
              </a:rPr>
              <a:t>1- </a:t>
            </a:r>
            <a:r>
              <a:rPr lang="en-US" sz="2100" dirty="0" smtClean="0"/>
              <a:t>Social assistance request service.</a:t>
            </a:r>
          </a:p>
          <a:p>
            <a:pPr algn="l" rtl="0">
              <a:buClr>
                <a:srgbClr val="C00000"/>
              </a:buClr>
              <a:buNone/>
            </a:pPr>
            <a:r>
              <a:rPr lang="en-US" sz="2100" dirty="0" smtClean="0">
                <a:solidFill>
                  <a:srgbClr val="C00000"/>
                </a:solidFill>
              </a:rPr>
              <a:t>   2- </a:t>
            </a:r>
            <a:r>
              <a:rPr lang="en-US" sz="2100" dirty="0" smtClean="0"/>
              <a:t>Issuing disability card service.</a:t>
            </a:r>
          </a:p>
          <a:p>
            <a:pPr algn="l" rtl="0">
              <a:buClr>
                <a:srgbClr val="C00000"/>
              </a:buClr>
              <a:buNone/>
            </a:pPr>
            <a:r>
              <a:rPr lang="en-US" sz="2100" dirty="0" smtClean="0">
                <a:solidFill>
                  <a:srgbClr val="C00000"/>
                </a:solidFill>
              </a:rPr>
              <a:t>   3- </a:t>
            </a:r>
            <a:r>
              <a:rPr lang="en-US" sz="2100" dirty="0" smtClean="0"/>
              <a:t>Complaints and suggestions service.</a:t>
            </a:r>
          </a:p>
          <a:p>
            <a:pPr algn="l" rtl="0">
              <a:buClr>
                <a:srgbClr val="C00000"/>
              </a:buClr>
              <a:buNone/>
            </a:pPr>
            <a:r>
              <a:rPr lang="en-US" dirty="0" smtClean="0"/>
              <a:t> </a:t>
            </a:r>
            <a:endParaRPr lang="ar-JO" dirty="0"/>
          </a:p>
        </p:txBody>
      </p:sp>
      <p:pic>
        <p:nvPicPr>
          <p:cNvPr id="8" name="Content Placeholder 5" descr="download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714356"/>
            <a:ext cx="1071563" cy="1071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480" y="1071546"/>
            <a:ext cx="264527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Processes </a:t>
            </a:r>
            <a:endParaRPr lang="ar-JO" sz="3600" b="1" dirty="0">
              <a:solidFill>
                <a:srgbClr val="C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Select one website from 10 websites.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Prepare the contents of website.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Build the Sitemap of site.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Design Wireframe.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Design Mockup.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Prototyping.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Build ERD and tables in Database.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Developing.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Testing.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endParaRPr lang="ar-JO" sz="2100" dirty="0"/>
          </a:p>
        </p:txBody>
      </p:sp>
      <p:pic>
        <p:nvPicPr>
          <p:cNvPr id="10" name="Content Placeholder 5" descr="images (1).png"/>
          <p:cNvPicPr>
            <a:picLocks noChangeAspect="1"/>
          </p:cNvPicPr>
          <p:nvPr/>
        </p:nvPicPr>
        <p:blipFill>
          <a:blip r:embed="rId2"/>
          <a:srcRect l="15278" t="12160" r="18750" b="23462"/>
          <a:stretch>
            <a:fillRect/>
          </a:stretch>
        </p:blipFill>
        <p:spPr>
          <a:xfrm>
            <a:off x="428596" y="785794"/>
            <a:ext cx="1085858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928670"/>
            <a:ext cx="181972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Design</a:t>
            </a:r>
            <a:endParaRPr lang="ar-JO" sz="36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creative-design-icon-painting-brush-art-sign-drawing-pencil-creativity-designer-screen-display-portfolio-design-creative-brush-130230247.jpg"/>
          <p:cNvPicPr>
            <a:picLocks noGrp="1" noChangeAspect="1"/>
          </p:cNvPicPr>
          <p:nvPr>
            <p:ph idx="1"/>
          </p:nvPr>
        </p:nvPicPr>
        <p:blipFill>
          <a:blip r:embed="rId2"/>
          <a:srcRect l="26367" t="21735" r="26757" b="23927"/>
          <a:stretch>
            <a:fillRect/>
          </a:stretch>
        </p:blipFill>
        <p:spPr>
          <a:xfrm>
            <a:off x="428596" y="785794"/>
            <a:ext cx="1071570" cy="1004598"/>
          </a:xfrm>
        </p:spPr>
      </p:pic>
      <p:pic>
        <p:nvPicPr>
          <p:cNvPr id="4" name="Picture 3" descr="D:\HTU\2-Tech\upskilling web\Cohort5_WebDev_DanaAlsawalha\FinalAssigment-Ministry of social development project\3-SiteMap\Untitle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214554"/>
            <a:ext cx="657229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71670" y="6286520"/>
            <a:ext cx="535785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Fig1_Sitemap: is a list of the website pages showing their links to each other</a:t>
            </a:r>
            <a:endParaRPr lang="ar-JO" sz="1200" dirty="0"/>
          </a:p>
        </p:txBody>
      </p:sp>
      <p:sp>
        <p:nvSpPr>
          <p:cNvPr id="10" name="Rectangle 9"/>
          <p:cNvSpPr/>
          <p:nvPr/>
        </p:nvSpPr>
        <p:spPr>
          <a:xfrm>
            <a:off x="4000496" y="1643050"/>
            <a:ext cx="1261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Sitemap</a:t>
            </a:r>
            <a:endParaRPr lang="ar-JO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irefram.png"/>
          <p:cNvPicPr/>
          <p:nvPr/>
        </p:nvPicPr>
        <p:blipFill>
          <a:blip r:embed="rId2"/>
          <a:srcRect b="66261"/>
          <a:stretch>
            <a:fillRect/>
          </a:stretch>
        </p:blipFill>
        <p:spPr>
          <a:xfrm>
            <a:off x="571472" y="2285992"/>
            <a:ext cx="4000528" cy="2928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785918" y="5715016"/>
            <a:ext cx="60722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Fig2_ Wireframe : is a visual guide that represents the skeletal framework of a website.</a:t>
            </a:r>
            <a:endParaRPr lang="ar-JO" sz="1200" dirty="0"/>
          </a:p>
        </p:txBody>
      </p:sp>
      <p:pic>
        <p:nvPicPr>
          <p:cNvPr id="5" name="Picture 4" descr="wirefram.png"/>
          <p:cNvPicPr/>
          <p:nvPr/>
        </p:nvPicPr>
        <p:blipFill>
          <a:blip r:embed="rId2"/>
          <a:srcRect t="34028" b="39928"/>
          <a:stretch>
            <a:fillRect/>
          </a:stretch>
        </p:blipFill>
        <p:spPr>
          <a:xfrm>
            <a:off x="4714876" y="2285992"/>
            <a:ext cx="3929090" cy="2928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797548" y="1428736"/>
            <a:ext cx="1624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Wireframe</a:t>
            </a:r>
            <a:endParaRPr lang="ar-JO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928802"/>
            <a:ext cx="3429024" cy="2196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961"/>
          <a:stretch>
            <a:fillRect/>
          </a:stretch>
        </p:blipFill>
        <p:spPr bwMode="auto">
          <a:xfrm>
            <a:off x="1071538" y="4071942"/>
            <a:ext cx="342902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 cstate="print"/>
          <a:srcRect b="3418"/>
          <a:stretch>
            <a:fillRect/>
          </a:stretch>
        </p:blipFill>
        <p:spPr bwMode="auto">
          <a:xfrm>
            <a:off x="5072066" y="2071678"/>
            <a:ext cx="328614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5"/>
          <a:srcRect t="4991"/>
          <a:stretch>
            <a:fillRect/>
          </a:stretch>
        </p:blipFill>
        <p:spPr bwMode="auto">
          <a:xfrm>
            <a:off x="5143504" y="3643314"/>
            <a:ext cx="3286148" cy="135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14942" y="5143512"/>
            <a:ext cx="3143272" cy="76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71538" y="6072206"/>
            <a:ext cx="735811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Fig3_ Mockup: is a prototype if it provides at least part of the functionality of a system and enables testing of a design.</a:t>
            </a:r>
            <a:endParaRPr lang="ar-JO" sz="1200" dirty="0"/>
          </a:p>
        </p:txBody>
      </p:sp>
      <p:sp>
        <p:nvSpPr>
          <p:cNvPr id="8" name="Rectangle 7"/>
          <p:cNvSpPr/>
          <p:nvPr/>
        </p:nvSpPr>
        <p:spPr>
          <a:xfrm>
            <a:off x="4143372" y="1357298"/>
            <a:ext cx="1279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Mockup</a:t>
            </a:r>
            <a:endParaRPr lang="ar-JO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r="2702"/>
          <a:stretch>
            <a:fillRect/>
          </a:stretch>
        </p:blipFill>
        <p:spPr bwMode="auto">
          <a:xfrm>
            <a:off x="1285852" y="1500174"/>
            <a:ext cx="257176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r="3656"/>
          <a:stretch>
            <a:fillRect/>
          </a:stretch>
        </p:blipFill>
        <p:spPr bwMode="auto">
          <a:xfrm>
            <a:off x="1142976" y="4429132"/>
            <a:ext cx="2643206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r="2629" b="16283"/>
          <a:stretch>
            <a:fillRect/>
          </a:stretch>
        </p:blipFill>
        <p:spPr bwMode="auto">
          <a:xfrm>
            <a:off x="5000628" y="1571612"/>
            <a:ext cx="2714644" cy="232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t="2641" r="3715"/>
          <a:stretch>
            <a:fillRect/>
          </a:stretch>
        </p:blipFill>
        <p:spPr bwMode="auto">
          <a:xfrm>
            <a:off x="5143504" y="3902149"/>
            <a:ext cx="2571768" cy="295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714744" y="785794"/>
            <a:ext cx="1477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Prototype</a:t>
            </a:r>
            <a:endParaRPr lang="ar-JO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642918"/>
            <a:ext cx="2883638" cy="2041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571744"/>
            <a:ext cx="2883638" cy="21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4"/>
          <a:srcRect t="4878"/>
          <a:stretch>
            <a:fillRect/>
          </a:stretch>
        </p:blipFill>
        <p:spPr bwMode="auto">
          <a:xfrm>
            <a:off x="1000100" y="4710223"/>
            <a:ext cx="2883638" cy="214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5"/>
          <a:srcRect r="5224" b="1517"/>
          <a:stretch>
            <a:fillRect/>
          </a:stretch>
        </p:blipFill>
        <p:spPr bwMode="auto">
          <a:xfrm>
            <a:off x="5000628" y="642918"/>
            <a:ext cx="257176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6"/>
          <a:srcRect r="5365"/>
          <a:stretch>
            <a:fillRect/>
          </a:stretch>
        </p:blipFill>
        <p:spPr bwMode="auto">
          <a:xfrm>
            <a:off x="5000628" y="3500438"/>
            <a:ext cx="2571768" cy="261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7"/>
          <a:srcRect r="5224"/>
          <a:stretch>
            <a:fillRect/>
          </a:stretch>
        </p:blipFill>
        <p:spPr bwMode="auto">
          <a:xfrm>
            <a:off x="5000628" y="6072206"/>
            <a:ext cx="257176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286380" y="6572272"/>
            <a:ext cx="2571768" cy="2857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Fig4_ Prototype: model.</a:t>
            </a:r>
            <a:endParaRPr lang="ar-JO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308</TotalTime>
  <Words>317</Words>
  <Application>Microsoft Office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55</cp:revision>
  <dcterms:created xsi:type="dcterms:W3CDTF">2020-09-23T17:52:13Z</dcterms:created>
  <dcterms:modified xsi:type="dcterms:W3CDTF">2020-10-19T19:18:23Z</dcterms:modified>
</cp:coreProperties>
</file>