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62" r:id="rId3"/>
    <p:sldId id="257" r:id="rId4"/>
    <p:sldId id="263" r:id="rId5"/>
    <p:sldId id="261" r:id="rId6"/>
    <p:sldId id="258" r:id="rId7"/>
    <p:sldId id="266" r:id="rId8"/>
    <p:sldId id="267" r:id="rId9"/>
    <p:sldId id="268" r:id="rId10"/>
    <p:sldId id="275" r:id="rId11"/>
    <p:sldId id="277" r:id="rId12"/>
    <p:sldId id="269" r:id="rId13"/>
    <p:sldId id="270" r:id="rId14"/>
    <p:sldId id="271" r:id="rId15"/>
    <p:sldId id="274" r:id="rId16"/>
    <p:sldId id="276" r:id="rId17"/>
    <p:sldId id="292" r:id="rId18"/>
    <p:sldId id="291" r:id="rId19"/>
    <p:sldId id="278" r:id="rId20"/>
    <p:sldId id="279" r:id="rId21"/>
    <p:sldId id="280" r:id="rId22"/>
    <p:sldId id="281" r:id="rId23"/>
    <p:sldId id="288" r:id="rId24"/>
    <p:sldId id="289" r:id="rId25"/>
    <p:sldId id="283" r:id="rId26"/>
    <p:sldId id="282" r:id="rId27"/>
    <p:sldId id="285" r:id="rId28"/>
    <p:sldId id="286" r:id="rId29"/>
    <p:sldId id="287" r:id="rId30"/>
    <p:sldId id="284" r:id="rId31"/>
  </p:sldIdLst>
  <p:sldSz cx="9144000" cy="6858000" type="screen4x3"/>
  <p:notesSz cx="6858000" cy="9144000"/>
  <p:defaultTex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0000"/>
    <a:srgbClr val="A40000"/>
    <a:srgbClr val="D60000"/>
    <a:srgbClr val="E0E0E0"/>
    <a:srgbClr val="CBCBCB"/>
    <a:srgbClr val="CFCFC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87500" autoAdjust="0"/>
    <p:restoredTop sz="94660"/>
  </p:normalViewPr>
  <p:slideViewPr>
    <p:cSldViewPr>
      <p:cViewPr>
        <p:scale>
          <a:sx n="70" d="100"/>
          <a:sy n="70" d="100"/>
        </p:scale>
        <p:origin x="-1512" y="-19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ar-JO"/>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ar-JO"/>
          </a:p>
        </p:txBody>
      </p:sp>
      <p:sp>
        <p:nvSpPr>
          <p:cNvPr id="4" name="Date Placeholder 3"/>
          <p:cNvSpPr>
            <a:spLocks noGrp="1"/>
          </p:cNvSpPr>
          <p:nvPr>
            <p:ph type="dt" sz="half" idx="10"/>
          </p:nvPr>
        </p:nvSpPr>
        <p:spPr/>
        <p:txBody>
          <a:bodyPr/>
          <a:lstStyle/>
          <a:p>
            <a:fld id="{EC40D01B-78BC-4620-A495-C36B299B4EDA}" type="datetimeFigureOut">
              <a:rPr lang="ar-JO" smtClean="0"/>
              <a:pPr/>
              <a:t>05/01/1442</a:t>
            </a:fld>
            <a:endParaRPr lang="ar-JO"/>
          </a:p>
        </p:txBody>
      </p:sp>
      <p:sp>
        <p:nvSpPr>
          <p:cNvPr id="5" name="Footer Placeholder 4"/>
          <p:cNvSpPr>
            <a:spLocks noGrp="1"/>
          </p:cNvSpPr>
          <p:nvPr>
            <p:ph type="ftr" sz="quarter" idx="11"/>
          </p:nvPr>
        </p:nvSpPr>
        <p:spPr/>
        <p:txBody>
          <a:bodyPr/>
          <a:lstStyle/>
          <a:p>
            <a:endParaRPr lang="ar-JO"/>
          </a:p>
        </p:txBody>
      </p:sp>
      <p:sp>
        <p:nvSpPr>
          <p:cNvPr id="6" name="Slide Number Placeholder 5"/>
          <p:cNvSpPr>
            <a:spLocks noGrp="1"/>
          </p:cNvSpPr>
          <p:nvPr>
            <p:ph type="sldNum" sz="quarter" idx="12"/>
          </p:nvPr>
        </p:nvSpPr>
        <p:spPr/>
        <p:txBody>
          <a:bodyPr/>
          <a:lstStyle/>
          <a:p>
            <a:fld id="{FC46DFB9-E069-4522-94BA-5AE45A9821C1}" type="slidenum">
              <a:rPr lang="ar-JO" smtClean="0"/>
              <a:pPr/>
              <a:t>‹#›</a:t>
            </a:fld>
            <a:endParaRPr lang="ar-J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JO"/>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JO"/>
          </a:p>
        </p:txBody>
      </p:sp>
      <p:sp>
        <p:nvSpPr>
          <p:cNvPr id="4" name="Date Placeholder 3"/>
          <p:cNvSpPr>
            <a:spLocks noGrp="1"/>
          </p:cNvSpPr>
          <p:nvPr>
            <p:ph type="dt" sz="half" idx="10"/>
          </p:nvPr>
        </p:nvSpPr>
        <p:spPr/>
        <p:txBody>
          <a:bodyPr/>
          <a:lstStyle/>
          <a:p>
            <a:fld id="{EC40D01B-78BC-4620-A495-C36B299B4EDA}" type="datetimeFigureOut">
              <a:rPr lang="ar-JO" smtClean="0"/>
              <a:pPr/>
              <a:t>05/01/1442</a:t>
            </a:fld>
            <a:endParaRPr lang="ar-JO"/>
          </a:p>
        </p:txBody>
      </p:sp>
      <p:sp>
        <p:nvSpPr>
          <p:cNvPr id="5" name="Footer Placeholder 4"/>
          <p:cNvSpPr>
            <a:spLocks noGrp="1"/>
          </p:cNvSpPr>
          <p:nvPr>
            <p:ph type="ftr" sz="quarter" idx="11"/>
          </p:nvPr>
        </p:nvSpPr>
        <p:spPr/>
        <p:txBody>
          <a:bodyPr/>
          <a:lstStyle/>
          <a:p>
            <a:endParaRPr lang="ar-JO"/>
          </a:p>
        </p:txBody>
      </p:sp>
      <p:sp>
        <p:nvSpPr>
          <p:cNvPr id="6" name="Slide Number Placeholder 5"/>
          <p:cNvSpPr>
            <a:spLocks noGrp="1"/>
          </p:cNvSpPr>
          <p:nvPr>
            <p:ph type="sldNum" sz="quarter" idx="12"/>
          </p:nvPr>
        </p:nvSpPr>
        <p:spPr/>
        <p:txBody>
          <a:bodyPr/>
          <a:lstStyle/>
          <a:p>
            <a:fld id="{FC46DFB9-E069-4522-94BA-5AE45A9821C1}" type="slidenum">
              <a:rPr lang="ar-JO" smtClean="0"/>
              <a:pPr/>
              <a:t>‹#›</a:t>
            </a:fld>
            <a:endParaRPr lang="ar-J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ar-JO"/>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JO"/>
          </a:p>
        </p:txBody>
      </p:sp>
      <p:sp>
        <p:nvSpPr>
          <p:cNvPr id="4" name="Date Placeholder 3"/>
          <p:cNvSpPr>
            <a:spLocks noGrp="1"/>
          </p:cNvSpPr>
          <p:nvPr>
            <p:ph type="dt" sz="half" idx="10"/>
          </p:nvPr>
        </p:nvSpPr>
        <p:spPr/>
        <p:txBody>
          <a:bodyPr/>
          <a:lstStyle/>
          <a:p>
            <a:fld id="{EC40D01B-78BC-4620-A495-C36B299B4EDA}" type="datetimeFigureOut">
              <a:rPr lang="ar-JO" smtClean="0"/>
              <a:pPr/>
              <a:t>05/01/1442</a:t>
            </a:fld>
            <a:endParaRPr lang="ar-JO"/>
          </a:p>
        </p:txBody>
      </p:sp>
      <p:sp>
        <p:nvSpPr>
          <p:cNvPr id="5" name="Footer Placeholder 4"/>
          <p:cNvSpPr>
            <a:spLocks noGrp="1"/>
          </p:cNvSpPr>
          <p:nvPr>
            <p:ph type="ftr" sz="quarter" idx="11"/>
          </p:nvPr>
        </p:nvSpPr>
        <p:spPr/>
        <p:txBody>
          <a:bodyPr/>
          <a:lstStyle/>
          <a:p>
            <a:endParaRPr lang="ar-JO"/>
          </a:p>
        </p:txBody>
      </p:sp>
      <p:sp>
        <p:nvSpPr>
          <p:cNvPr id="6" name="Slide Number Placeholder 5"/>
          <p:cNvSpPr>
            <a:spLocks noGrp="1"/>
          </p:cNvSpPr>
          <p:nvPr>
            <p:ph type="sldNum" sz="quarter" idx="12"/>
          </p:nvPr>
        </p:nvSpPr>
        <p:spPr/>
        <p:txBody>
          <a:bodyPr/>
          <a:lstStyle/>
          <a:p>
            <a:fld id="{FC46DFB9-E069-4522-94BA-5AE45A9821C1}" type="slidenum">
              <a:rPr lang="ar-JO" smtClean="0"/>
              <a:pPr/>
              <a:t>‹#›</a:t>
            </a:fld>
            <a:endParaRPr lang="ar-J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JO"/>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JO"/>
          </a:p>
        </p:txBody>
      </p:sp>
      <p:sp>
        <p:nvSpPr>
          <p:cNvPr id="4" name="Date Placeholder 3"/>
          <p:cNvSpPr>
            <a:spLocks noGrp="1"/>
          </p:cNvSpPr>
          <p:nvPr>
            <p:ph type="dt" sz="half" idx="10"/>
          </p:nvPr>
        </p:nvSpPr>
        <p:spPr/>
        <p:txBody>
          <a:bodyPr/>
          <a:lstStyle/>
          <a:p>
            <a:fld id="{EC40D01B-78BC-4620-A495-C36B299B4EDA}" type="datetimeFigureOut">
              <a:rPr lang="ar-JO" smtClean="0"/>
              <a:pPr/>
              <a:t>05/01/1442</a:t>
            </a:fld>
            <a:endParaRPr lang="ar-JO"/>
          </a:p>
        </p:txBody>
      </p:sp>
      <p:sp>
        <p:nvSpPr>
          <p:cNvPr id="5" name="Footer Placeholder 4"/>
          <p:cNvSpPr>
            <a:spLocks noGrp="1"/>
          </p:cNvSpPr>
          <p:nvPr>
            <p:ph type="ftr" sz="quarter" idx="11"/>
          </p:nvPr>
        </p:nvSpPr>
        <p:spPr/>
        <p:txBody>
          <a:bodyPr/>
          <a:lstStyle/>
          <a:p>
            <a:endParaRPr lang="ar-JO"/>
          </a:p>
        </p:txBody>
      </p:sp>
      <p:sp>
        <p:nvSpPr>
          <p:cNvPr id="6" name="Slide Number Placeholder 5"/>
          <p:cNvSpPr>
            <a:spLocks noGrp="1"/>
          </p:cNvSpPr>
          <p:nvPr>
            <p:ph type="sldNum" sz="quarter" idx="12"/>
          </p:nvPr>
        </p:nvSpPr>
        <p:spPr/>
        <p:txBody>
          <a:bodyPr/>
          <a:lstStyle/>
          <a:p>
            <a:fld id="{FC46DFB9-E069-4522-94BA-5AE45A9821C1}" type="slidenum">
              <a:rPr lang="ar-JO" smtClean="0"/>
              <a:pPr/>
              <a:t>‹#›</a:t>
            </a:fld>
            <a:endParaRPr lang="ar-J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ar-JO"/>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40D01B-78BC-4620-A495-C36B299B4EDA}" type="datetimeFigureOut">
              <a:rPr lang="ar-JO" smtClean="0"/>
              <a:pPr/>
              <a:t>05/01/1442</a:t>
            </a:fld>
            <a:endParaRPr lang="ar-JO"/>
          </a:p>
        </p:txBody>
      </p:sp>
      <p:sp>
        <p:nvSpPr>
          <p:cNvPr id="5" name="Footer Placeholder 4"/>
          <p:cNvSpPr>
            <a:spLocks noGrp="1"/>
          </p:cNvSpPr>
          <p:nvPr>
            <p:ph type="ftr" sz="quarter" idx="11"/>
          </p:nvPr>
        </p:nvSpPr>
        <p:spPr/>
        <p:txBody>
          <a:bodyPr/>
          <a:lstStyle/>
          <a:p>
            <a:endParaRPr lang="ar-JO"/>
          </a:p>
        </p:txBody>
      </p:sp>
      <p:sp>
        <p:nvSpPr>
          <p:cNvPr id="6" name="Slide Number Placeholder 5"/>
          <p:cNvSpPr>
            <a:spLocks noGrp="1"/>
          </p:cNvSpPr>
          <p:nvPr>
            <p:ph type="sldNum" sz="quarter" idx="12"/>
          </p:nvPr>
        </p:nvSpPr>
        <p:spPr/>
        <p:txBody>
          <a:bodyPr/>
          <a:lstStyle/>
          <a:p>
            <a:fld id="{FC46DFB9-E069-4522-94BA-5AE45A9821C1}" type="slidenum">
              <a:rPr lang="ar-JO" smtClean="0"/>
              <a:pPr/>
              <a:t>‹#›</a:t>
            </a:fld>
            <a:endParaRPr lang="ar-J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JO"/>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JO"/>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JO"/>
          </a:p>
        </p:txBody>
      </p:sp>
      <p:sp>
        <p:nvSpPr>
          <p:cNvPr id="5" name="Date Placeholder 4"/>
          <p:cNvSpPr>
            <a:spLocks noGrp="1"/>
          </p:cNvSpPr>
          <p:nvPr>
            <p:ph type="dt" sz="half" idx="10"/>
          </p:nvPr>
        </p:nvSpPr>
        <p:spPr/>
        <p:txBody>
          <a:bodyPr/>
          <a:lstStyle/>
          <a:p>
            <a:fld id="{EC40D01B-78BC-4620-A495-C36B299B4EDA}" type="datetimeFigureOut">
              <a:rPr lang="ar-JO" smtClean="0"/>
              <a:pPr/>
              <a:t>05/01/1442</a:t>
            </a:fld>
            <a:endParaRPr lang="ar-JO"/>
          </a:p>
        </p:txBody>
      </p:sp>
      <p:sp>
        <p:nvSpPr>
          <p:cNvPr id="6" name="Footer Placeholder 5"/>
          <p:cNvSpPr>
            <a:spLocks noGrp="1"/>
          </p:cNvSpPr>
          <p:nvPr>
            <p:ph type="ftr" sz="quarter" idx="11"/>
          </p:nvPr>
        </p:nvSpPr>
        <p:spPr/>
        <p:txBody>
          <a:bodyPr/>
          <a:lstStyle/>
          <a:p>
            <a:endParaRPr lang="ar-JO"/>
          </a:p>
        </p:txBody>
      </p:sp>
      <p:sp>
        <p:nvSpPr>
          <p:cNvPr id="7" name="Slide Number Placeholder 6"/>
          <p:cNvSpPr>
            <a:spLocks noGrp="1"/>
          </p:cNvSpPr>
          <p:nvPr>
            <p:ph type="sldNum" sz="quarter" idx="12"/>
          </p:nvPr>
        </p:nvSpPr>
        <p:spPr/>
        <p:txBody>
          <a:bodyPr/>
          <a:lstStyle/>
          <a:p>
            <a:fld id="{FC46DFB9-E069-4522-94BA-5AE45A9821C1}" type="slidenum">
              <a:rPr lang="ar-JO" smtClean="0"/>
              <a:pPr/>
              <a:t>‹#›</a:t>
            </a:fld>
            <a:endParaRPr lang="ar-J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ar-JO"/>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JO"/>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JO"/>
          </a:p>
        </p:txBody>
      </p:sp>
      <p:sp>
        <p:nvSpPr>
          <p:cNvPr id="7" name="Date Placeholder 6"/>
          <p:cNvSpPr>
            <a:spLocks noGrp="1"/>
          </p:cNvSpPr>
          <p:nvPr>
            <p:ph type="dt" sz="half" idx="10"/>
          </p:nvPr>
        </p:nvSpPr>
        <p:spPr/>
        <p:txBody>
          <a:bodyPr/>
          <a:lstStyle/>
          <a:p>
            <a:fld id="{EC40D01B-78BC-4620-A495-C36B299B4EDA}" type="datetimeFigureOut">
              <a:rPr lang="ar-JO" smtClean="0"/>
              <a:pPr/>
              <a:t>05/01/1442</a:t>
            </a:fld>
            <a:endParaRPr lang="ar-JO"/>
          </a:p>
        </p:txBody>
      </p:sp>
      <p:sp>
        <p:nvSpPr>
          <p:cNvPr id="8" name="Footer Placeholder 7"/>
          <p:cNvSpPr>
            <a:spLocks noGrp="1"/>
          </p:cNvSpPr>
          <p:nvPr>
            <p:ph type="ftr" sz="quarter" idx="11"/>
          </p:nvPr>
        </p:nvSpPr>
        <p:spPr/>
        <p:txBody>
          <a:bodyPr/>
          <a:lstStyle/>
          <a:p>
            <a:endParaRPr lang="ar-JO"/>
          </a:p>
        </p:txBody>
      </p:sp>
      <p:sp>
        <p:nvSpPr>
          <p:cNvPr id="9" name="Slide Number Placeholder 8"/>
          <p:cNvSpPr>
            <a:spLocks noGrp="1"/>
          </p:cNvSpPr>
          <p:nvPr>
            <p:ph type="sldNum" sz="quarter" idx="12"/>
          </p:nvPr>
        </p:nvSpPr>
        <p:spPr/>
        <p:txBody>
          <a:bodyPr/>
          <a:lstStyle/>
          <a:p>
            <a:fld id="{FC46DFB9-E069-4522-94BA-5AE45A9821C1}" type="slidenum">
              <a:rPr lang="ar-JO" smtClean="0"/>
              <a:pPr/>
              <a:t>‹#›</a:t>
            </a:fld>
            <a:endParaRPr lang="ar-J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JO"/>
          </a:p>
        </p:txBody>
      </p:sp>
      <p:sp>
        <p:nvSpPr>
          <p:cNvPr id="3" name="Date Placeholder 2"/>
          <p:cNvSpPr>
            <a:spLocks noGrp="1"/>
          </p:cNvSpPr>
          <p:nvPr>
            <p:ph type="dt" sz="half" idx="10"/>
          </p:nvPr>
        </p:nvSpPr>
        <p:spPr/>
        <p:txBody>
          <a:bodyPr/>
          <a:lstStyle/>
          <a:p>
            <a:fld id="{EC40D01B-78BC-4620-A495-C36B299B4EDA}" type="datetimeFigureOut">
              <a:rPr lang="ar-JO" smtClean="0"/>
              <a:pPr/>
              <a:t>05/01/1442</a:t>
            </a:fld>
            <a:endParaRPr lang="ar-JO"/>
          </a:p>
        </p:txBody>
      </p:sp>
      <p:sp>
        <p:nvSpPr>
          <p:cNvPr id="4" name="Footer Placeholder 3"/>
          <p:cNvSpPr>
            <a:spLocks noGrp="1"/>
          </p:cNvSpPr>
          <p:nvPr>
            <p:ph type="ftr" sz="quarter" idx="11"/>
          </p:nvPr>
        </p:nvSpPr>
        <p:spPr/>
        <p:txBody>
          <a:bodyPr/>
          <a:lstStyle/>
          <a:p>
            <a:endParaRPr lang="ar-JO"/>
          </a:p>
        </p:txBody>
      </p:sp>
      <p:sp>
        <p:nvSpPr>
          <p:cNvPr id="5" name="Slide Number Placeholder 4"/>
          <p:cNvSpPr>
            <a:spLocks noGrp="1"/>
          </p:cNvSpPr>
          <p:nvPr>
            <p:ph type="sldNum" sz="quarter" idx="12"/>
          </p:nvPr>
        </p:nvSpPr>
        <p:spPr/>
        <p:txBody>
          <a:bodyPr/>
          <a:lstStyle/>
          <a:p>
            <a:fld id="{FC46DFB9-E069-4522-94BA-5AE45A9821C1}" type="slidenum">
              <a:rPr lang="ar-JO" smtClean="0"/>
              <a:pPr/>
              <a:t>‹#›</a:t>
            </a:fld>
            <a:endParaRPr lang="ar-J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0D01B-78BC-4620-A495-C36B299B4EDA}" type="datetimeFigureOut">
              <a:rPr lang="ar-JO" smtClean="0"/>
              <a:pPr/>
              <a:t>05/01/1442</a:t>
            </a:fld>
            <a:endParaRPr lang="ar-JO"/>
          </a:p>
        </p:txBody>
      </p:sp>
      <p:sp>
        <p:nvSpPr>
          <p:cNvPr id="3" name="Footer Placeholder 2"/>
          <p:cNvSpPr>
            <a:spLocks noGrp="1"/>
          </p:cNvSpPr>
          <p:nvPr>
            <p:ph type="ftr" sz="quarter" idx="11"/>
          </p:nvPr>
        </p:nvSpPr>
        <p:spPr/>
        <p:txBody>
          <a:bodyPr/>
          <a:lstStyle/>
          <a:p>
            <a:endParaRPr lang="ar-JO"/>
          </a:p>
        </p:txBody>
      </p:sp>
      <p:sp>
        <p:nvSpPr>
          <p:cNvPr id="4" name="Slide Number Placeholder 3"/>
          <p:cNvSpPr>
            <a:spLocks noGrp="1"/>
          </p:cNvSpPr>
          <p:nvPr>
            <p:ph type="sldNum" sz="quarter" idx="12"/>
          </p:nvPr>
        </p:nvSpPr>
        <p:spPr/>
        <p:txBody>
          <a:bodyPr/>
          <a:lstStyle/>
          <a:p>
            <a:fld id="{FC46DFB9-E069-4522-94BA-5AE45A9821C1}" type="slidenum">
              <a:rPr lang="ar-JO" smtClean="0"/>
              <a:pPr/>
              <a:t>‹#›</a:t>
            </a:fld>
            <a:endParaRPr lang="ar-J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ar-JO"/>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JO"/>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40D01B-78BC-4620-A495-C36B299B4EDA}" type="datetimeFigureOut">
              <a:rPr lang="ar-JO" smtClean="0"/>
              <a:pPr/>
              <a:t>05/01/1442</a:t>
            </a:fld>
            <a:endParaRPr lang="ar-JO"/>
          </a:p>
        </p:txBody>
      </p:sp>
      <p:sp>
        <p:nvSpPr>
          <p:cNvPr id="6" name="Footer Placeholder 5"/>
          <p:cNvSpPr>
            <a:spLocks noGrp="1"/>
          </p:cNvSpPr>
          <p:nvPr>
            <p:ph type="ftr" sz="quarter" idx="11"/>
          </p:nvPr>
        </p:nvSpPr>
        <p:spPr/>
        <p:txBody>
          <a:bodyPr/>
          <a:lstStyle/>
          <a:p>
            <a:endParaRPr lang="ar-JO"/>
          </a:p>
        </p:txBody>
      </p:sp>
      <p:sp>
        <p:nvSpPr>
          <p:cNvPr id="7" name="Slide Number Placeholder 6"/>
          <p:cNvSpPr>
            <a:spLocks noGrp="1"/>
          </p:cNvSpPr>
          <p:nvPr>
            <p:ph type="sldNum" sz="quarter" idx="12"/>
          </p:nvPr>
        </p:nvSpPr>
        <p:spPr/>
        <p:txBody>
          <a:bodyPr/>
          <a:lstStyle/>
          <a:p>
            <a:fld id="{FC46DFB9-E069-4522-94BA-5AE45A9821C1}" type="slidenum">
              <a:rPr lang="ar-JO" smtClean="0"/>
              <a:pPr/>
              <a:t>‹#›</a:t>
            </a:fld>
            <a:endParaRPr lang="ar-J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ar-JO"/>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JO"/>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40D01B-78BC-4620-A495-C36B299B4EDA}" type="datetimeFigureOut">
              <a:rPr lang="ar-JO" smtClean="0"/>
              <a:pPr/>
              <a:t>05/01/1442</a:t>
            </a:fld>
            <a:endParaRPr lang="ar-JO"/>
          </a:p>
        </p:txBody>
      </p:sp>
      <p:sp>
        <p:nvSpPr>
          <p:cNvPr id="6" name="Footer Placeholder 5"/>
          <p:cNvSpPr>
            <a:spLocks noGrp="1"/>
          </p:cNvSpPr>
          <p:nvPr>
            <p:ph type="ftr" sz="quarter" idx="11"/>
          </p:nvPr>
        </p:nvSpPr>
        <p:spPr/>
        <p:txBody>
          <a:bodyPr/>
          <a:lstStyle/>
          <a:p>
            <a:endParaRPr lang="ar-JO"/>
          </a:p>
        </p:txBody>
      </p:sp>
      <p:sp>
        <p:nvSpPr>
          <p:cNvPr id="7" name="Slide Number Placeholder 6"/>
          <p:cNvSpPr>
            <a:spLocks noGrp="1"/>
          </p:cNvSpPr>
          <p:nvPr>
            <p:ph type="sldNum" sz="quarter" idx="12"/>
          </p:nvPr>
        </p:nvSpPr>
        <p:spPr/>
        <p:txBody>
          <a:bodyPr/>
          <a:lstStyle/>
          <a:p>
            <a:fld id="{FC46DFB9-E069-4522-94BA-5AE45A9821C1}" type="slidenum">
              <a:rPr lang="ar-JO" smtClean="0"/>
              <a:pPr/>
              <a:t>‹#›</a:t>
            </a:fld>
            <a:endParaRPr lang="ar-J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smtClean="0"/>
              <a:t>Click to edit Master title style</a:t>
            </a:r>
            <a:endParaRPr lang="ar-JO"/>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JO"/>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EC40D01B-78BC-4620-A495-C36B299B4EDA}" type="datetimeFigureOut">
              <a:rPr lang="ar-JO" smtClean="0"/>
              <a:pPr/>
              <a:t>05/01/1442</a:t>
            </a:fld>
            <a:endParaRPr lang="ar-JO"/>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JO"/>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FC46DFB9-E069-4522-94BA-5AE45A9821C1}" type="slidenum">
              <a:rPr lang="ar-JO" smtClean="0"/>
              <a:pPr/>
              <a:t>‹#›</a:t>
            </a:fld>
            <a:endParaRPr lang="ar-JO"/>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jpe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36.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35.png"/><Relationship Id="rId2" Type="http://schemas.openxmlformats.org/officeDocument/2006/relationships/image" Target="../media/image2.png"/><Relationship Id="rId16"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33.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30.pn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39.png"/><Relationship Id="rId2" Type="http://schemas.openxmlformats.org/officeDocument/2006/relationships/image" Target="../media/image2.png"/><Relationship Id="rId16"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37.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30.pn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32.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30.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32.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30.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32.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30.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hyperlink" Target="https://www.microsoft.com/en-us/download/internet-explorer.aspx" TargetMode="External"/><Relationship Id="rId7" Type="http://schemas.openxmlformats.org/officeDocument/2006/relationships/image" Target="../media/image13.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hyperlink" Target="https://www.google.com/chrome/browser/desktop/index.html" TargetMode="External"/><Relationship Id="rId5" Type="http://schemas.openxmlformats.org/officeDocument/2006/relationships/hyperlink" Target="https://safari.en.softonic.com/download" TargetMode="External"/><Relationship Id="rId4" Type="http://schemas.openxmlformats.org/officeDocument/2006/relationships/hyperlink" Target="https://mozilla-firefox.en.softonic.com/download" TargetMode="External"/><Relationship Id="rId9" Type="http://schemas.openxmlformats.org/officeDocument/2006/relationships/image" Target="../media/image29.png"/></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30.png"/></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30.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32.png"/></Relationships>
</file>

<file path=ppt/slides/_rels/slide1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30.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32.png"/></Relationships>
</file>

<file path=ppt/slides/_rels/slide1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hyperlink" Target="https://www.microsoft.com/en-us/download/internet-explorer.aspx" TargetMode="External"/><Relationship Id="rId7" Type="http://schemas.openxmlformats.org/officeDocument/2006/relationships/image" Target="../media/image13.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hyperlink" Target="https://www.google.com/chrome/browser/desktop/index.html" TargetMode="External"/><Relationship Id="rId5" Type="http://schemas.openxmlformats.org/officeDocument/2006/relationships/hyperlink" Target="https://safari.en.softonic.com/download" TargetMode="External"/><Relationship Id="rId4" Type="http://schemas.openxmlformats.org/officeDocument/2006/relationships/hyperlink" Target="https://mozilla-firefox.en.softonic.com/download" TargetMode="External"/><Relationship Id="rId9"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0.png"/><Relationship Id="rId4" Type="http://schemas.openxmlformats.org/officeDocument/2006/relationships/image" Target="../media/image19.png"/></Relationships>
</file>

<file path=ppt/slides/_rels/slide20.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hyperlink" Target="https://www.facebook.com/mosd.jo" TargetMode="External"/><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30.png"/></Relationships>
</file>

<file path=ppt/slides/_rels/slide2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hyperlink" Target="https://www.microsoft.com/en-us/download/internet-explorer.aspx" TargetMode="External"/><Relationship Id="rId7" Type="http://schemas.openxmlformats.org/officeDocument/2006/relationships/image" Target="../media/image13.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hyperlink" Target="https://www.google.com/chrome/browser/desktop/index.html" TargetMode="External"/><Relationship Id="rId5" Type="http://schemas.openxmlformats.org/officeDocument/2006/relationships/hyperlink" Target="https://safari.en.softonic.com/download" TargetMode="External"/><Relationship Id="rId4" Type="http://schemas.openxmlformats.org/officeDocument/2006/relationships/hyperlink" Target="https://mozilla-firefox.en.softonic.com/download" TargetMode="External"/><Relationship Id="rId9" Type="http://schemas.openxmlformats.org/officeDocument/2006/relationships/image" Target="../media/image29.png"/></Relationships>
</file>

<file path=ppt/slides/_rels/slide2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6" Type="http://schemas.openxmlformats.org/officeDocument/2006/relationships/image" Target="../media/image40.jpe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2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30.png"/></Relationships>
</file>

<file path=ppt/slides/_rels/slide2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24.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30.png"/></Relationships>
</file>

<file path=ppt/slides/_rels/slide2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32.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30.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3.png"/></Relationships>
</file>

<file path=ppt/slides/_rels/slide2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hyperlink" Target="https://www.microsoft.com/en-us/download/internet-explorer.aspx" TargetMode="External"/><Relationship Id="rId7" Type="http://schemas.openxmlformats.org/officeDocument/2006/relationships/image" Target="../media/image13.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hyperlink" Target="https://www.google.com/chrome/browser/desktop/index.html" TargetMode="External"/><Relationship Id="rId5" Type="http://schemas.openxmlformats.org/officeDocument/2006/relationships/hyperlink" Target="https://safari.en.softonic.com/download" TargetMode="External"/><Relationship Id="rId4" Type="http://schemas.openxmlformats.org/officeDocument/2006/relationships/hyperlink" Target="https://mozilla-firefox.en.softonic.com/download" TargetMode="External"/><Relationship Id="rId9" Type="http://schemas.openxmlformats.org/officeDocument/2006/relationships/image" Target="../media/image29.png"/></Relationships>
</file>

<file path=ppt/slides/_rels/slide2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30.png"/></Relationships>
</file>

<file path=ppt/slides/_rels/slide2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30.png"/></Relationships>
</file>

<file path=ppt/slides/_rels/slide2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30.png"/></Relationships>
</file>

<file path=ppt/slides/_rels/slide2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6"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41.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3.png"/></Relationships>
</file>

<file path=ppt/slides/_rels/slide3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hyperlink" Target="https://www.microsoft.com/en-us/download/internet-explorer.aspx" TargetMode="External"/><Relationship Id="rId7" Type="http://schemas.openxmlformats.org/officeDocument/2006/relationships/image" Target="../media/image13.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hyperlink" Target="https://www.google.com/chrome/browser/desktop/index.html" TargetMode="External"/><Relationship Id="rId5" Type="http://schemas.openxmlformats.org/officeDocument/2006/relationships/hyperlink" Target="https://safari.en.softonic.com/download" TargetMode="External"/><Relationship Id="rId4" Type="http://schemas.openxmlformats.org/officeDocument/2006/relationships/hyperlink" Target="https://mozilla-firefox.en.softonic.com/download" TargetMode="External"/><Relationship Id="rId9"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hyperlink" Target="https://www.microsoft.com/en-us/download/internet-explorer.aspx" TargetMode="External"/><Relationship Id="rId7" Type="http://schemas.openxmlformats.org/officeDocument/2006/relationships/image" Target="../media/image13.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hyperlink" Target="https://www.google.com/chrome/browser/desktop/index.html" TargetMode="External"/><Relationship Id="rId5" Type="http://schemas.openxmlformats.org/officeDocument/2006/relationships/hyperlink" Target="https://safari.en.softonic.com/download" TargetMode="External"/><Relationship Id="rId4" Type="http://schemas.openxmlformats.org/officeDocument/2006/relationships/hyperlink" Target="https://mozilla-firefox.en.softonic.com/download" TargetMode="External"/><Relationship Id="rId9" Type="http://schemas.openxmlformats.org/officeDocument/2006/relationships/image" Target="../media/image29.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 Id="rId14" Type="http://schemas.openxmlformats.org/officeDocument/2006/relationships/image" Target="../media/image30.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31.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30.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30.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32.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30.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Picture 76" descr="63649096362156468048.jpg"/>
          <p:cNvPicPr>
            <a:picLocks noChangeAspect="1"/>
          </p:cNvPicPr>
          <p:nvPr/>
        </p:nvPicPr>
        <p:blipFill>
          <a:blip r:embed="rId2"/>
          <a:stretch>
            <a:fillRect/>
          </a:stretch>
        </p:blipFill>
        <p:spPr>
          <a:xfrm>
            <a:off x="0" y="1928802"/>
            <a:ext cx="9144000" cy="4929198"/>
          </a:xfrm>
          <a:prstGeom prst="rect">
            <a:avLst/>
          </a:prstGeom>
          <a:solidFill>
            <a:srgbClr val="D60000"/>
          </a:solidFill>
        </p:spPr>
      </p:pic>
      <p:sp>
        <p:nvSpPr>
          <p:cNvPr id="102" name="Rounded Rectangle 101"/>
          <p:cNvSpPr/>
          <p:nvPr/>
        </p:nvSpPr>
        <p:spPr>
          <a:xfrm>
            <a:off x="0" y="3214686"/>
            <a:ext cx="500066" cy="20002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a:latin typeface="Tajawal Black" pitchFamily="2" charset="-78"/>
              <a:cs typeface="Tajawal Black" pitchFamily="2" charset="-78"/>
            </a:endParaRPr>
          </a:p>
        </p:txBody>
      </p:sp>
      <p:sp>
        <p:nvSpPr>
          <p:cNvPr id="2" name="Oval 1"/>
          <p:cNvSpPr/>
          <p:nvPr/>
        </p:nvSpPr>
        <p:spPr>
          <a:xfrm>
            <a:off x="285720" y="214290"/>
            <a:ext cx="857256" cy="78579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smtClean="0">
                <a:latin typeface="Tajawal Black" pitchFamily="2" charset="-78"/>
                <a:cs typeface="Tajawal Black" pitchFamily="2" charset="-78"/>
              </a:rPr>
              <a:t>logo</a:t>
            </a:r>
            <a:endParaRPr lang="ar-JO" dirty="0">
              <a:latin typeface="Tajawal Black" pitchFamily="2" charset="-78"/>
              <a:cs typeface="Tajawal Black" pitchFamily="2" charset="-78"/>
            </a:endParaRPr>
          </a:p>
        </p:txBody>
      </p:sp>
      <p:sp>
        <p:nvSpPr>
          <p:cNvPr id="3" name="TextBox 2"/>
          <p:cNvSpPr txBox="1"/>
          <p:nvPr/>
        </p:nvSpPr>
        <p:spPr>
          <a:xfrm>
            <a:off x="1357290" y="285728"/>
            <a:ext cx="2315057" cy="584775"/>
          </a:xfrm>
          <a:prstGeom prst="rect">
            <a:avLst/>
          </a:prstGeom>
          <a:noFill/>
        </p:spPr>
        <p:txBody>
          <a:bodyPr wrap="none" rtlCol="1">
            <a:spAutoFit/>
          </a:bodyPr>
          <a:lstStyle/>
          <a:p>
            <a:r>
              <a:rPr lang="ar-JO" sz="1600" dirty="0" smtClean="0">
                <a:latin typeface="Tajawal" pitchFamily="2" charset="-78"/>
                <a:cs typeface="Tajawal" pitchFamily="2" charset="-78"/>
              </a:rPr>
              <a:t>المملكة الأردنية الهاشمية</a:t>
            </a:r>
          </a:p>
          <a:p>
            <a:r>
              <a:rPr lang="ar-JO" sz="1600" dirty="0" smtClean="0">
                <a:latin typeface="Tajawal" pitchFamily="2" charset="-78"/>
                <a:cs typeface="Tajawal" pitchFamily="2" charset="-78"/>
              </a:rPr>
              <a:t>وزارة التنمية الاجتماعية</a:t>
            </a:r>
            <a:endParaRPr lang="ar-JO" sz="1600" dirty="0">
              <a:latin typeface="Tajawal" pitchFamily="2" charset="-78"/>
              <a:cs typeface="Tajawal" pitchFamily="2" charset="-78"/>
            </a:endParaRPr>
          </a:p>
        </p:txBody>
      </p:sp>
      <p:sp>
        <p:nvSpPr>
          <p:cNvPr id="4" name="Rectangle 3"/>
          <p:cNvSpPr/>
          <p:nvPr/>
        </p:nvSpPr>
        <p:spPr>
          <a:xfrm>
            <a:off x="4286248" y="500042"/>
            <a:ext cx="2214578" cy="285752"/>
          </a:xfrm>
          <a:prstGeom prst="rect">
            <a:avLst/>
          </a:prstGeom>
          <a:solidFill>
            <a:srgbClr val="E0E0E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000" dirty="0" smtClean="0">
                <a:solidFill>
                  <a:schemeClr val="bg1">
                    <a:lumMod val="50000"/>
                  </a:schemeClr>
                </a:solidFill>
                <a:latin typeface="Tajawal Black" pitchFamily="2" charset="-78"/>
                <a:cs typeface="Tajawal Black" pitchFamily="2" charset="-78"/>
              </a:rPr>
              <a:t>بحث</a:t>
            </a:r>
            <a:endParaRPr lang="ar-JO" sz="1000" dirty="0">
              <a:solidFill>
                <a:schemeClr val="bg1">
                  <a:lumMod val="50000"/>
                </a:schemeClr>
              </a:solidFill>
              <a:latin typeface="Tajawal Black" pitchFamily="2" charset="-78"/>
              <a:cs typeface="Tajawal Black" pitchFamily="2" charset="-78"/>
            </a:endParaRPr>
          </a:p>
        </p:txBody>
      </p:sp>
      <p:sp>
        <p:nvSpPr>
          <p:cNvPr id="60" name="Flowchart: Decision 59"/>
          <p:cNvSpPr/>
          <p:nvPr/>
        </p:nvSpPr>
        <p:spPr>
          <a:xfrm>
            <a:off x="1000100" y="3929066"/>
            <a:ext cx="1643074" cy="1500198"/>
          </a:xfrm>
          <a:prstGeom prst="flowChartDecision">
            <a:avLst/>
          </a:prstGeom>
          <a:solidFill>
            <a:srgbClr val="D60000"/>
          </a:solidFill>
          <a:ln>
            <a:noFill/>
          </a:ln>
          <a:effectLst>
            <a:outerShdw blurRad="1270000" dist="50800" dir="4800000" sx="200000" sy="200000" algn="ctr" rotWithShape="0">
              <a:srgbClr val="000000">
                <a:alpha val="0"/>
              </a:srgbClr>
            </a:outerShdw>
          </a:effectLst>
          <a:scene3d>
            <a:camera prst="orthographicFront"/>
            <a:lightRig rig="threePt" dir="t"/>
          </a:scene3d>
          <a:sp3d>
            <a:bevelT w="114300" prst="artDeco"/>
          </a:sp3d>
        </p:spPr>
        <p:style>
          <a:lnRef idx="2">
            <a:schemeClr val="dk1"/>
          </a:lnRef>
          <a:fillRef idx="1">
            <a:schemeClr val="lt1"/>
          </a:fillRef>
          <a:effectRef idx="0">
            <a:schemeClr val="dk1"/>
          </a:effectRef>
          <a:fontRef idx="minor">
            <a:schemeClr val="dk1"/>
          </a:fontRef>
        </p:style>
        <p:txBody>
          <a:bodyPr rtlCol="1" anchor="ctr"/>
          <a:lstStyle/>
          <a:p>
            <a:pPr algn="ctr"/>
            <a:r>
              <a:rPr lang="ar-JO" sz="1250" b="1" dirty="0" smtClean="0">
                <a:solidFill>
                  <a:schemeClr val="bg1"/>
                </a:solidFill>
                <a:latin typeface="Tajawal Black" pitchFamily="2" charset="-78"/>
                <a:cs typeface="Tajawal Black" pitchFamily="2" charset="-78"/>
              </a:rPr>
              <a:t>الأسئلة الشائعة</a:t>
            </a:r>
            <a:endParaRPr lang="ar-JO" sz="1250" b="1" dirty="0">
              <a:solidFill>
                <a:schemeClr val="bg1"/>
              </a:solidFill>
              <a:latin typeface="Tajawal Black" pitchFamily="2" charset="-78"/>
              <a:cs typeface="Tajawal Black" pitchFamily="2" charset="-78"/>
            </a:endParaRPr>
          </a:p>
        </p:txBody>
      </p:sp>
      <p:sp>
        <p:nvSpPr>
          <p:cNvPr id="61" name="Rectangle 60"/>
          <p:cNvSpPr/>
          <p:nvPr/>
        </p:nvSpPr>
        <p:spPr>
          <a:xfrm>
            <a:off x="0" y="1357298"/>
            <a:ext cx="9144000" cy="571504"/>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عن الوزارة    الخدمات   مبادرات   المركز الإعلامي   اتصل بنا</a:t>
            </a:r>
            <a:endParaRPr lang="ar-JO" sz="1600" b="1" dirty="0">
              <a:solidFill>
                <a:schemeClr val="bg1"/>
              </a:solidFill>
              <a:latin typeface="Tajawal Black" pitchFamily="2" charset="-78"/>
              <a:cs typeface="Tajawal Black" pitchFamily="2" charset="-78"/>
            </a:endParaRPr>
          </a:p>
        </p:txBody>
      </p:sp>
      <p:sp>
        <p:nvSpPr>
          <p:cNvPr id="63" name="Flowchart: Decision 62"/>
          <p:cNvSpPr/>
          <p:nvPr/>
        </p:nvSpPr>
        <p:spPr>
          <a:xfrm>
            <a:off x="1928794" y="2714620"/>
            <a:ext cx="1760436" cy="1500198"/>
          </a:xfrm>
          <a:prstGeom prst="flowChartDecision">
            <a:avLst/>
          </a:prstGeom>
          <a:solidFill>
            <a:srgbClr val="D60000"/>
          </a:solidFill>
          <a:ln>
            <a:noFill/>
          </a:ln>
          <a:effectLst>
            <a:outerShdw blurRad="1270000" dist="50800" dir="4800000" sx="200000" sy="200000" algn="ctr" rotWithShape="0">
              <a:srgbClr val="000000">
                <a:alpha val="0"/>
              </a:srgbClr>
            </a:outerShdw>
          </a:effectLst>
          <a:scene3d>
            <a:camera prst="orthographicFront"/>
            <a:lightRig rig="threePt" dir="t"/>
          </a:scene3d>
          <a:sp3d>
            <a:bevelT w="114300" prst="artDeco"/>
          </a:sp3d>
        </p:spPr>
        <p:style>
          <a:lnRef idx="2">
            <a:schemeClr val="dk1"/>
          </a:lnRef>
          <a:fillRef idx="1">
            <a:schemeClr val="lt1"/>
          </a:fillRef>
          <a:effectRef idx="0">
            <a:schemeClr val="dk1"/>
          </a:effectRef>
          <a:fontRef idx="minor">
            <a:schemeClr val="dk1"/>
          </a:fontRef>
        </p:style>
        <p:txBody>
          <a:bodyPr rtlCol="1" anchor="ctr"/>
          <a:lstStyle/>
          <a:p>
            <a:pPr algn="ctr"/>
            <a:r>
              <a:rPr lang="ar-JO" sz="1400" b="1" dirty="0" smtClean="0">
                <a:solidFill>
                  <a:schemeClr val="bg1"/>
                </a:solidFill>
                <a:latin typeface="Tajawal Black" pitchFamily="2" charset="-78"/>
                <a:cs typeface="Tajawal Black" pitchFamily="2" charset="-78"/>
              </a:rPr>
              <a:t>دليل الخدمات</a:t>
            </a:r>
            <a:endParaRPr lang="ar-JO" sz="1400" b="1" dirty="0">
              <a:solidFill>
                <a:schemeClr val="bg1"/>
              </a:solidFill>
              <a:latin typeface="Tajawal Black" pitchFamily="2" charset="-78"/>
              <a:cs typeface="Tajawal Black" pitchFamily="2" charset="-78"/>
            </a:endParaRPr>
          </a:p>
        </p:txBody>
      </p:sp>
      <p:sp>
        <p:nvSpPr>
          <p:cNvPr id="65" name="Flowchart: Decision 64"/>
          <p:cNvSpPr/>
          <p:nvPr/>
        </p:nvSpPr>
        <p:spPr>
          <a:xfrm>
            <a:off x="3000364" y="3929066"/>
            <a:ext cx="1643074" cy="1500198"/>
          </a:xfrm>
          <a:prstGeom prst="flowChartDecision">
            <a:avLst/>
          </a:prstGeom>
          <a:solidFill>
            <a:srgbClr val="D60000"/>
          </a:solidFill>
          <a:ln>
            <a:noFill/>
          </a:ln>
          <a:effectLst>
            <a:outerShdw blurRad="1270000" dist="50800" dir="4800000" sx="200000" sy="200000" algn="ctr" rotWithShape="0">
              <a:srgbClr val="000000">
                <a:alpha val="0"/>
              </a:srgbClr>
            </a:outerShdw>
          </a:effectLst>
          <a:scene3d>
            <a:camera prst="orthographicFront"/>
            <a:lightRig rig="threePt" dir="t"/>
          </a:scene3d>
          <a:sp3d>
            <a:bevelT w="114300" prst="artDeco"/>
          </a:sp3d>
        </p:spPr>
        <p:style>
          <a:lnRef idx="2">
            <a:schemeClr val="dk1"/>
          </a:lnRef>
          <a:fillRef idx="1">
            <a:schemeClr val="lt1"/>
          </a:fillRef>
          <a:effectRef idx="0">
            <a:schemeClr val="dk1"/>
          </a:effectRef>
          <a:fontRef idx="minor">
            <a:schemeClr val="dk1"/>
          </a:fontRef>
        </p:style>
        <p:txBody>
          <a:bodyPr rtlCol="1" anchor="ctr"/>
          <a:lstStyle/>
          <a:p>
            <a:pPr algn="ctr"/>
            <a:r>
              <a:rPr lang="ar-JO" sz="1400" b="1" dirty="0" smtClean="0">
                <a:solidFill>
                  <a:schemeClr val="bg1"/>
                </a:solidFill>
                <a:latin typeface="Tajawal Black" pitchFamily="2" charset="-78"/>
                <a:cs typeface="Tajawal Black" pitchFamily="2" charset="-78"/>
              </a:rPr>
              <a:t>روابط هامة</a:t>
            </a:r>
            <a:endParaRPr lang="ar-JO" sz="1400" b="1" dirty="0">
              <a:solidFill>
                <a:schemeClr val="bg1"/>
              </a:solidFill>
              <a:latin typeface="Tajawal Black" pitchFamily="2" charset="-78"/>
              <a:cs typeface="Tajawal Black" pitchFamily="2" charset="-78"/>
            </a:endParaRPr>
          </a:p>
        </p:txBody>
      </p:sp>
      <p:pic>
        <p:nvPicPr>
          <p:cNvPr id="45" name="Picture 44" descr="logo.png"/>
          <p:cNvPicPr/>
          <p:nvPr/>
        </p:nvPicPr>
        <p:blipFill>
          <a:blip r:embed="rId3" cstate="print"/>
          <a:stretch>
            <a:fillRect/>
          </a:stretch>
        </p:blipFill>
        <p:spPr>
          <a:xfrm>
            <a:off x="214282" y="142852"/>
            <a:ext cx="1143008" cy="1000132"/>
          </a:xfrm>
          <a:prstGeom prst="rect">
            <a:avLst/>
          </a:prstGeom>
        </p:spPr>
      </p:pic>
      <p:pic>
        <p:nvPicPr>
          <p:cNvPr id="46" name="Picture 45" descr="download.png"/>
          <p:cNvPicPr>
            <a:picLocks noChangeAspect="1"/>
          </p:cNvPicPr>
          <p:nvPr/>
        </p:nvPicPr>
        <p:blipFill>
          <a:blip r:embed="rId4"/>
          <a:stretch>
            <a:fillRect/>
          </a:stretch>
        </p:blipFill>
        <p:spPr>
          <a:xfrm>
            <a:off x="4000496" y="500042"/>
            <a:ext cx="285743" cy="285752"/>
          </a:xfrm>
          <a:prstGeom prst="rect">
            <a:avLst/>
          </a:prstGeom>
        </p:spPr>
      </p:pic>
      <p:pic>
        <p:nvPicPr>
          <p:cNvPr id="47" name="Picture 46" descr="download (1).png"/>
          <p:cNvPicPr>
            <a:picLocks noChangeAspect="1"/>
          </p:cNvPicPr>
          <p:nvPr/>
        </p:nvPicPr>
        <p:blipFill>
          <a:blip r:embed="rId5"/>
          <a:stretch>
            <a:fillRect/>
          </a:stretch>
        </p:blipFill>
        <p:spPr>
          <a:xfrm>
            <a:off x="7286644" y="428604"/>
            <a:ext cx="357190" cy="357190"/>
          </a:xfrm>
          <a:prstGeom prst="rect">
            <a:avLst/>
          </a:prstGeom>
        </p:spPr>
      </p:pic>
      <p:pic>
        <p:nvPicPr>
          <p:cNvPr id="48" name="Picture 47" descr="download (2).png"/>
          <p:cNvPicPr>
            <a:picLocks noChangeAspect="1"/>
          </p:cNvPicPr>
          <p:nvPr/>
        </p:nvPicPr>
        <p:blipFill>
          <a:blip r:embed="rId6"/>
          <a:stretch>
            <a:fillRect/>
          </a:stretch>
        </p:blipFill>
        <p:spPr>
          <a:xfrm>
            <a:off x="7786710" y="428604"/>
            <a:ext cx="357190" cy="357190"/>
          </a:xfrm>
          <a:prstGeom prst="rect">
            <a:avLst/>
          </a:prstGeom>
        </p:spPr>
      </p:pic>
      <p:pic>
        <p:nvPicPr>
          <p:cNvPr id="49" name="Picture 48" descr="download (3).png"/>
          <p:cNvPicPr>
            <a:picLocks noChangeAspect="1"/>
          </p:cNvPicPr>
          <p:nvPr/>
        </p:nvPicPr>
        <p:blipFill>
          <a:blip r:embed="rId7"/>
          <a:stretch>
            <a:fillRect/>
          </a:stretch>
        </p:blipFill>
        <p:spPr>
          <a:xfrm>
            <a:off x="8286776" y="428604"/>
            <a:ext cx="357190" cy="357190"/>
          </a:xfrm>
          <a:prstGeom prst="rect">
            <a:avLst/>
          </a:prstGeom>
        </p:spPr>
      </p:pic>
      <p:pic>
        <p:nvPicPr>
          <p:cNvPr id="50" name="Picture 49" descr="download (4).png"/>
          <p:cNvPicPr>
            <a:picLocks noChangeAspect="1"/>
          </p:cNvPicPr>
          <p:nvPr/>
        </p:nvPicPr>
        <p:blipFill>
          <a:blip r:embed="rId8"/>
          <a:stretch>
            <a:fillRect/>
          </a:stretch>
        </p:blipFill>
        <p:spPr>
          <a:xfrm>
            <a:off x="8643966" y="1500174"/>
            <a:ext cx="285752" cy="285752"/>
          </a:xfrm>
          <a:prstGeom prst="rect">
            <a:avLst/>
          </a:prstGeom>
        </p:spPr>
      </p:pic>
      <p:pic>
        <p:nvPicPr>
          <p:cNvPr id="1026" name="Picture 2"/>
          <p:cNvPicPr>
            <a:picLocks noChangeAspect="1" noChangeArrowheads="1"/>
          </p:cNvPicPr>
          <p:nvPr/>
        </p:nvPicPr>
        <p:blipFill>
          <a:blip r:embed="rId9"/>
          <a:srcRect/>
          <a:stretch>
            <a:fillRect/>
          </a:stretch>
        </p:blipFill>
        <p:spPr bwMode="auto">
          <a:xfrm>
            <a:off x="71438" y="3357562"/>
            <a:ext cx="357190" cy="319086"/>
          </a:xfrm>
          <a:prstGeom prst="rect">
            <a:avLst/>
          </a:prstGeom>
          <a:solidFill>
            <a:srgbClr val="C00000"/>
          </a:solidFill>
          <a:ln w="9525">
            <a:noFill/>
            <a:miter lim="800000"/>
            <a:headEnd/>
            <a:tailEnd/>
          </a:ln>
          <a:effectLst/>
        </p:spPr>
      </p:pic>
      <p:pic>
        <p:nvPicPr>
          <p:cNvPr id="1027" name="Picture 3"/>
          <p:cNvPicPr>
            <a:picLocks noChangeAspect="1" noChangeArrowheads="1"/>
          </p:cNvPicPr>
          <p:nvPr/>
        </p:nvPicPr>
        <p:blipFill>
          <a:blip r:embed="rId10"/>
          <a:srcRect/>
          <a:stretch>
            <a:fillRect/>
          </a:stretch>
        </p:blipFill>
        <p:spPr bwMode="auto">
          <a:xfrm>
            <a:off x="71438" y="3643314"/>
            <a:ext cx="357190" cy="346028"/>
          </a:xfrm>
          <a:prstGeom prst="rect">
            <a:avLst/>
          </a:prstGeom>
          <a:noFill/>
          <a:ln w="9525">
            <a:noFill/>
            <a:miter lim="800000"/>
            <a:headEnd/>
            <a:tailEnd/>
          </a:ln>
          <a:effectLst/>
        </p:spPr>
      </p:pic>
      <p:pic>
        <p:nvPicPr>
          <p:cNvPr id="1028" name="Picture 4"/>
          <p:cNvPicPr>
            <a:picLocks noChangeAspect="1" noChangeArrowheads="1"/>
          </p:cNvPicPr>
          <p:nvPr/>
        </p:nvPicPr>
        <p:blipFill>
          <a:blip r:embed="rId11"/>
          <a:srcRect/>
          <a:stretch>
            <a:fillRect/>
          </a:stretch>
        </p:blipFill>
        <p:spPr bwMode="auto">
          <a:xfrm>
            <a:off x="71438" y="3929066"/>
            <a:ext cx="357190" cy="379514"/>
          </a:xfrm>
          <a:prstGeom prst="rect">
            <a:avLst/>
          </a:prstGeom>
          <a:noFill/>
          <a:ln w="9525">
            <a:noFill/>
            <a:miter lim="800000"/>
            <a:headEnd/>
            <a:tailEnd/>
          </a:ln>
          <a:effectLst/>
        </p:spPr>
      </p:pic>
      <p:pic>
        <p:nvPicPr>
          <p:cNvPr id="1029" name="Picture 5"/>
          <p:cNvPicPr>
            <a:picLocks noChangeAspect="1" noChangeArrowheads="1"/>
          </p:cNvPicPr>
          <p:nvPr/>
        </p:nvPicPr>
        <p:blipFill>
          <a:blip r:embed="rId12"/>
          <a:srcRect/>
          <a:stretch>
            <a:fillRect/>
          </a:stretch>
        </p:blipFill>
        <p:spPr bwMode="auto">
          <a:xfrm>
            <a:off x="71438" y="4286256"/>
            <a:ext cx="357190" cy="409576"/>
          </a:xfrm>
          <a:prstGeom prst="rect">
            <a:avLst/>
          </a:prstGeom>
          <a:noFill/>
          <a:ln w="9525">
            <a:noFill/>
            <a:miter lim="800000"/>
            <a:headEnd/>
            <a:tailEnd/>
          </a:ln>
          <a:effectLst/>
        </p:spPr>
      </p:pic>
      <p:pic>
        <p:nvPicPr>
          <p:cNvPr id="1030" name="Picture 6"/>
          <p:cNvPicPr>
            <a:picLocks noChangeAspect="1" noChangeArrowheads="1"/>
          </p:cNvPicPr>
          <p:nvPr/>
        </p:nvPicPr>
        <p:blipFill>
          <a:blip r:embed="rId13"/>
          <a:srcRect/>
          <a:stretch>
            <a:fillRect/>
          </a:stretch>
        </p:blipFill>
        <p:spPr bwMode="auto">
          <a:xfrm>
            <a:off x="71438" y="4643446"/>
            <a:ext cx="357190" cy="377536"/>
          </a:xfrm>
          <a:prstGeom prst="rect">
            <a:avLst/>
          </a:prstGeom>
          <a:noFill/>
          <a:ln w="9525">
            <a:noFill/>
            <a:miter lim="800000"/>
            <a:headEnd/>
            <a:tailEnd/>
          </a:ln>
          <a:effectLst/>
        </p:spPr>
      </p:pic>
      <p:pic>
        <p:nvPicPr>
          <p:cNvPr id="1032" name="Picture 8"/>
          <p:cNvPicPr>
            <a:picLocks noChangeAspect="1" noChangeArrowheads="1"/>
          </p:cNvPicPr>
          <p:nvPr/>
        </p:nvPicPr>
        <p:blipFill>
          <a:blip r:embed="rId14"/>
          <a:srcRect/>
          <a:stretch>
            <a:fillRect/>
          </a:stretch>
        </p:blipFill>
        <p:spPr bwMode="auto">
          <a:xfrm>
            <a:off x="8569877" y="6357958"/>
            <a:ext cx="574123" cy="500042"/>
          </a:xfrm>
          <a:prstGeom prst="rect">
            <a:avLst/>
          </a:prstGeom>
          <a:noFill/>
          <a:ln w="9525">
            <a:noFill/>
            <a:miter lim="800000"/>
            <a:headEnd/>
            <a:tailEnd/>
          </a:ln>
          <a:effectLst/>
        </p:spPr>
      </p:pic>
      <p:pic>
        <p:nvPicPr>
          <p:cNvPr id="1033" name="Picture 9"/>
          <p:cNvPicPr>
            <a:picLocks noChangeAspect="1" noChangeArrowheads="1"/>
          </p:cNvPicPr>
          <p:nvPr/>
        </p:nvPicPr>
        <p:blipFill>
          <a:blip r:embed="rId15"/>
          <a:srcRect/>
          <a:stretch>
            <a:fillRect/>
          </a:stretch>
        </p:blipFill>
        <p:spPr bwMode="auto">
          <a:xfrm>
            <a:off x="3571868" y="3786190"/>
            <a:ext cx="614362" cy="552449"/>
          </a:xfrm>
          <a:prstGeom prst="rect">
            <a:avLst/>
          </a:prstGeom>
          <a:noFill/>
          <a:ln w="9525">
            <a:noFill/>
            <a:miter lim="800000"/>
            <a:headEnd/>
            <a:tailEnd/>
          </a:ln>
          <a:effectLst/>
        </p:spPr>
      </p:pic>
      <p:pic>
        <p:nvPicPr>
          <p:cNvPr id="1035" name="Picture 11"/>
          <p:cNvPicPr>
            <a:picLocks noChangeAspect="1" noChangeArrowheads="1"/>
          </p:cNvPicPr>
          <p:nvPr/>
        </p:nvPicPr>
        <p:blipFill>
          <a:blip r:embed="rId16"/>
          <a:srcRect/>
          <a:stretch>
            <a:fillRect/>
          </a:stretch>
        </p:blipFill>
        <p:spPr bwMode="auto">
          <a:xfrm>
            <a:off x="1571604" y="3786190"/>
            <a:ext cx="571504" cy="519112"/>
          </a:xfrm>
          <a:prstGeom prst="rect">
            <a:avLst/>
          </a:prstGeom>
          <a:noFill/>
          <a:ln w="9525">
            <a:noFill/>
            <a:miter lim="800000"/>
            <a:headEnd/>
            <a:tailEnd/>
          </a:ln>
          <a:effectLst/>
        </p:spPr>
      </p:pic>
      <p:pic>
        <p:nvPicPr>
          <p:cNvPr id="1036" name="Picture 12"/>
          <p:cNvPicPr>
            <a:picLocks noChangeAspect="1" noChangeArrowheads="1"/>
          </p:cNvPicPr>
          <p:nvPr/>
        </p:nvPicPr>
        <p:blipFill>
          <a:blip r:embed="rId17"/>
          <a:srcRect/>
          <a:stretch>
            <a:fillRect/>
          </a:stretch>
        </p:blipFill>
        <p:spPr bwMode="auto">
          <a:xfrm>
            <a:off x="2500298" y="2428868"/>
            <a:ext cx="676275" cy="657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71472" y="1928802"/>
            <a:ext cx="5643602" cy="4929198"/>
          </a:xfrm>
          <a:prstGeom prst="rect">
            <a:avLst/>
          </a:prstGeom>
          <a:ln>
            <a:noFill/>
          </a:ln>
        </p:spPr>
        <p:style>
          <a:lnRef idx="2">
            <a:schemeClr val="dk1"/>
          </a:lnRef>
          <a:fillRef idx="1">
            <a:schemeClr val="lt1"/>
          </a:fillRef>
          <a:effectRef idx="0">
            <a:schemeClr val="dk1"/>
          </a:effectRef>
          <a:fontRef idx="minor">
            <a:schemeClr val="dk1"/>
          </a:fontRef>
        </p:style>
        <p:txBody>
          <a:bodyPr rtlCol="1" anchor="ctr"/>
          <a:lstStyle/>
          <a:p>
            <a:endParaRPr lang="ar-JO" sz="1200" b="1" dirty="0">
              <a:latin typeface="Tajawal Black" pitchFamily="2" charset="-78"/>
              <a:cs typeface="Tajawal Black" pitchFamily="2" charset="-78"/>
            </a:endParaRPr>
          </a:p>
        </p:txBody>
      </p:sp>
      <p:sp>
        <p:nvSpPr>
          <p:cNvPr id="54" name="TextBox 53"/>
          <p:cNvSpPr txBox="1"/>
          <p:nvPr/>
        </p:nvSpPr>
        <p:spPr>
          <a:xfrm>
            <a:off x="500034" y="2000240"/>
            <a:ext cx="5625180" cy="369332"/>
          </a:xfrm>
          <a:prstGeom prst="rect">
            <a:avLst/>
          </a:prstGeom>
          <a:noFill/>
        </p:spPr>
        <p:txBody>
          <a:bodyPr wrap="square" rtlCol="1">
            <a:spAutoFit/>
          </a:bodyPr>
          <a:lstStyle/>
          <a:p>
            <a:r>
              <a:rPr lang="ar-JO" b="1" dirty="0" smtClean="0">
                <a:latin typeface="Tajawal Black" pitchFamily="2" charset="-78"/>
                <a:cs typeface="Tajawal Black" pitchFamily="2" charset="-78"/>
              </a:rPr>
              <a:t>وزراء التنمية الاجتماعية</a:t>
            </a:r>
            <a:endParaRPr lang="ar-JO" sz="1200" dirty="0">
              <a:latin typeface="Tajawal Black" pitchFamily="2" charset="-78"/>
              <a:cs typeface="Tajawal Black" pitchFamily="2" charset="-78"/>
            </a:endParaRPr>
          </a:p>
        </p:txBody>
      </p:sp>
      <p:sp>
        <p:nvSpPr>
          <p:cNvPr id="72" name="TextBox 71"/>
          <p:cNvSpPr txBox="1"/>
          <p:nvPr/>
        </p:nvSpPr>
        <p:spPr>
          <a:xfrm>
            <a:off x="4094587" y="6357958"/>
            <a:ext cx="1234632" cy="276999"/>
          </a:xfrm>
          <a:prstGeom prst="rect">
            <a:avLst/>
          </a:prstGeom>
          <a:noFill/>
        </p:spPr>
        <p:txBody>
          <a:bodyPr wrap="none" rtlCol="1">
            <a:spAutoFit/>
          </a:bodyPr>
          <a:lstStyle/>
          <a:p>
            <a:r>
              <a:rPr lang="ar-JO" sz="1200" b="1" dirty="0" smtClean="0">
                <a:latin typeface="Tajawal" pitchFamily="2" charset="-78"/>
                <a:cs typeface="Tajawal" pitchFamily="2" charset="-78"/>
              </a:rPr>
              <a:t>شارك الموضوع</a:t>
            </a:r>
            <a:endParaRPr lang="ar-JO" sz="1200" b="1" dirty="0">
              <a:latin typeface="Tajawal" pitchFamily="2" charset="-78"/>
              <a:cs typeface="Tajawal" pitchFamily="2" charset="-78"/>
            </a:endParaRPr>
          </a:p>
        </p:txBody>
      </p:sp>
      <p:sp>
        <p:nvSpPr>
          <p:cNvPr id="64" name="Oval 63"/>
          <p:cNvSpPr/>
          <p:nvPr/>
        </p:nvSpPr>
        <p:spPr>
          <a:xfrm>
            <a:off x="285720" y="214290"/>
            <a:ext cx="857256" cy="78579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smtClean="0">
                <a:latin typeface="Tajawal Black" pitchFamily="2" charset="-78"/>
                <a:cs typeface="Tajawal Black" pitchFamily="2" charset="-78"/>
              </a:rPr>
              <a:t>logo</a:t>
            </a:r>
            <a:endParaRPr lang="ar-JO" dirty="0">
              <a:latin typeface="Tajawal Black" pitchFamily="2" charset="-78"/>
              <a:cs typeface="Tajawal Black" pitchFamily="2" charset="-78"/>
            </a:endParaRPr>
          </a:p>
        </p:txBody>
      </p:sp>
      <p:sp>
        <p:nvSpPr>
          <p:cNvPr id="66" name="Rectangle 65"/>
          <p:cNvSpPr/>
          <p:nvPr/>
        </p:nvSpPr>
        <p:spPr>
          <a:xfrm>
            <a:off x="4500562" y="500042"/>
            <a:ext cx="2214578" cy="285752"/>
          </a:xfrm>
          <a:prstGeom prst="rect">
            <a:avLst/>
          </a:prstGeom>
          <a:solidFill>
            <a:srgbClr val="E0E0E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000" dirty="0" smtClean="0">
                <a:solidFill>
                  <a:schemeClr val="bg1">
                    <a:lumMod val="50000"/>
                  </a:schemeClr>
                </a:solidFill>
                <a:latin typeface="Tajawal Black" pitchFamily="2" charset="-78"/>
                <a:cs typeface="Tajawal Black" pitchFamily="2" charset="-78"/>
              </a:rPr>
              <a:t>بحث</a:t>
            </a:r>
            <a:endParaRPr lang="ar-JO" sz="1000" dirty="0">
              <a:solidFill>
                <a:schemeClr val="bg1">
                  <a:lumMod val="50000"/>
                </a:schemeClr>
              </a:solidFill>
              <a:latin typeface="Tajawal Black" pitchFamily="2" charset="-78"/>
              <a:cs typeface="Tajawal Black" pitchFamily="2" charset="-78"/>
            </a:endParaRPr>
          </a:p>
        </p:txBody>
      </p:sp>
      <p:sp>
        <p:nvSpPr>
          <p:cNvPr id="67" name="Rectangle 66"/>
          <p:cNvSpPr/>
          <p:nvPr/>
        </p:nvSpPr>
        <p:spPr>
          <a:xfrm>
            <a:off x="0" y="1357298"/>
            <a:ext cx="9144000" cy="571504"/>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عن الوزارة    الخدمات   مبادرات   المركز الإعلامي   اتصل بنا</a:t>
            </a:r>
            <a:endParaRPr lang="ar-JO" sz="1600" b="1" dirty="0">
              <a:solidFill>
                <a:schemeClr val="bg1"/>
              </a:solidFill>
              <a:latin typeface="Tajawal Black" pitchFamily="2" charset="-78"/>
              <a:cs typeface="Tajawal Black" pitchFamily="2" charset="-78"/>
            </a:endParaRPr>
          </a:p>
        </p:txBody>
      </p:sp>
      <p:pic>
        <p:nvPicPr>
          <p:cNvPr id="68" name="Picture 67" descr="logo.png"/>
          <p:cNvPicPr/>
          <p:nvPr/>
        </p:nvPicPr>
        <p:blipFill>
          <a:blip r:embed="rId2" cstate="print"/>
          <a:stretch>
            <a:fillRect/>
          </a:stretch>
        </p:blipFill>
        <p:spPr>
          <a:xfrm>
            <a:off x="214282" y="142852"/>
            <a:ext cx="1143008" cy="1000132"/>
          </a:xfrm>
          <a:prstGeom prst="rect">
            <a:avLst/>
          </a:prstGeom>
        </p:spPr>
      </p:pic>
      <p:pic>
        <p:nvPicPr>
          <p:cNvPr id="70" name="Picture 69" descr="download.png"/>
          <p:cNvPicPr>
            <a:picLocks noChangeAspect="1"/>
          </p:cNvPicPr>
          <p:nvPr/>
        </p:nvPicPr>
        <p:blipFill>
          <a:blip r:embed="rId3"/>
          <a:stretch>
            <a:fillRect/>
          </a:stretch>
        </p:blipFill>
        <p:spPr>
          <a:xfrm>
            <a:off x="4286248" y="500042"/>
            <a:ext cx="285743" cy="285752"/>
          </a:xfrm>
          <a:prstGeom prst="rect">
            <a:avLst/>
          </a:prstGeom>
        </p:spPr>
      </p:pic>
      <p:pic>
        <p:nvPicPr>
          <p:cNvPr id="71" name="Picture 70" descr="download (1).png"/>
          <p:cNvPicPr>
            <a:picLocks noChangeAspect="1"/>
          </p:cNvPicPr>
          <p:nvPr/>
        </p:nvPicPr>
        <p:blipFill>
          <a:blip r:embed="rId4"/>
          <a:stretch>
            <a:fillRect/>
          </a:stretch>
        </p:blipFill>
        <p:spPr>
          <a:xfrm>
            <a:off x="7286644" y="428604"/>
            <a:ext cx="357190" cy="357190"/>
          </a:xfrm>
          <a:prstGeom prst="rect">
            <a:avLst/>
          </a:prstGeom>
        </p:spPr>
      </p:pic>
      <p:pic>
        <p:nvPicPr>
          <p:cNvPr id="77" name="Picture 76" descr="download (2).png"/>
          <p:cNvPicPr>
            <a:picLocks noChangeAspect="1"/>
          </p:cNvPicPr>
          <p:nvPr/>
        </p:nvPicPr>
        <p:blipFill>
          <a:blip r:embed="rId5"/>
          <a:stretch>
            <a:fillRect/>
          </a:stretch>
        </p:blipFill>
        <p:spPr>
          <a:xfrm>
            <a:off x="7786710" y="428604"/>
            <a:ext cx="357190" cy="357190"/>
          </a:xfrm>
          <a:prstGeom prst="rect">
            <a:avLst/>
          </a:prstGeom>
        </p:spPr>
      </p:pic>
      <p:pic>
        <p:nvPicPr>
          <p:cNvPr id="78" name="Picture 77" descr="download (3).png"/>
          <p:cNvPicPr>
            <a:picLocks noChangeAspect="1"/>
          </p:cNvPicPr>
          <p:nvPr/>
        </p:nvPicPr>
        <p:blipFill>
          <a:blip r:embed="rId6"/>
          <a:stretch>
            <a:fillRect/>
          </a:stretch>
        </p:blipFill>
        <p:spPr>
          <a:xfrm>
            <a:off x="8286776" y="428604"/>
            <a:ext cx="357190" cy="357190"/>
          </a:xfrm>
          <a:prstGeom prst="rect">
            <a:avLst/>
          </a:prstGeom>
        </p:spPr>
      </p:pic>
      <p:pic>
        <p:nvPicPr>
          <p:cNvPr id="79" name="Picture 78" descr="download (4).png"/>
          <p:cNvPicPr>
            <a:picLocks noChangeAspect="1"/>
          </p:cNvPicPr>
          <p:nvPr/>
        </p:nvPicPr>
        <p:blipFill>
          <a:blip r:embed="rId7"/>
          <a:stretch>
            <a:fillRect/>
          </a:stretch>
        </p:blipFill>
        <p:spPr>
          <a:xfrm>
            <a:off x="8643966" y="1500174"/>
            <a:ext cx="285752" cy="285752"/>
          </a:xfrm>
          <a:prstGeom prst="rect">
            <a:avLst/>
          </a:prstGeom>
        </p:spPr>
      </p:pic>
      <p:sp>
        <p:nvSpPr>
          <p:cNvPr id="90" name="Rounded Rectangle 89"/>
          <p:cNvSpPr/>
          <p:nvPr/>
        </p:nvSpPr>
        <p:spPr>
          <a:xfrm>
            <a:off x="0" y="3214686"/>
            <a:ext cx="500066" cy="20002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a:latin typeface="Tajawal Black" pitchFamily="2" charset="-78"/>
              <a:cs typeface="Tajawal Black" pitchFamily="2" charset="-78"/>
            </a:endParaRPr>
          </a:p>
        </p:txBody>
      </p:sp>
      <p:pic>
        <p:nvPicPr>
          <p:cNvPr id="93" name="Picture 2"/>
          <p:cNvPicPr>
            <a:picLocks noChangeAspect="1" noChangeArrowheads="1"/>
          </p:cNvPicPr>
          <p:nvPr/>
        </p:nvPicPr>
        <p:blipFill>
          <a:blip r:embed="rId8"/>
          <a:srcRect/>
          <a:stretch>
            <a:fillRect/>
          </a:stretch>
        </p:blipFill>
        <p:spPr bwMode="auto">
          <a:xfrm>
            <a:off x="71438" y="3357562"/>
            <a:ext cx="357190" cy="319086"/>
          </a:xfrm>
          <a:prstGeom prst="rect">
            <a:avLst/>
          </a:prstGeom>
          <a:noFill/>
          <a:ln w="9525">
            <a:noFill/>
            <a:miter lim="800000"/>
            <a:headEnd/>
            <a:tailEnd/>
          </a:ln>
          <a:effectLst/>
        </p:spPr>
      </p:pic>
      <p:pic>
        <p:nvPicPr>
          <p:cNvPr id="94" name="Picture 3"/>
          <p:cNvPicPr>
            <a:picLocks noChangeAspect="1" noChangeArrowheads="1"/>
          </p:cNvPicPr>
          <p:nvPr/>
        </p:nvPicPr>
        <p:blipFill>
          <a:blip r:embed="rId9"/>
          <a:srcRect/>
          <a:stretch>
            <a:fillRect/>
          </a:stretch>
        </p:blipFill>
        <p:spPr bwMode="auto">
          <a:xfrm>
            <a:off x="71438" y="3643314"/>
            <a:ext cx="357190" cy="346028"/>
          </a:xfrm>
          <a:prstGeom prst="rect">
            <a:avLst/>
          </a:prstGeom>
          <a:noFill/>
          <a:ln w="9525">
            <a:noFill/>
            <a:miter lim="800000"/>
            <a:headEnd/>
            <a:tailEnd/>
          </a:ln>
          <a:effectLst/>
        </p:spPr>
      </p:pic>
      <p:pic>
        <p:nvPicPr>
          <p:cNvPr id="95" name="Picture 4"/>
          <p:cNvPicPr>
            <a:picLocks noChangeAspect="1" noChangeArrowheads="1"/>
          </p:cNvPicPr>
          <p:nvPr/>
        </p:nvPicPr>
        <p:blipFill>
          <a:blip r:embed="rId10"/>
          <a:srcRect/>
          <a:stretch>
            <a:fillRect/>
          </a:stretch>
        </p:blipFill>
        <p:spPr bwMode="auto">
          <a:xfrm>
            <a:off x="71438" y="3929066"/>
            <a:ext cx="357190" cy="379514"/>
          </a:xfrm>
          <a:prstGeom prst="rect">
            <a:avLst/>
          </a:prstGeom>
          <a:noFill/>
          <a:ln w="9525">
            <a:noFill/>
            <a:miter lim="800000"/>
            <a:headEnd/>
            <a:tailEnd/>
          </a:ln>
          <a:effectLst/>
        </p:spPr>
      </p:pic>
      <p:pic>
        <p:nvPicPr>
          <p:cNvPr id="96" name="Picture 5"/>
          <p:cNvPicPr>
            <a:picLocks noChangeAspect="1" noChangeArrowheads="1"/>
          </p:cNvPicPr>
          <p:nvPr/>
        </p:nvPicPr>
        <p:blipFill>
          <a:blip r:embed="rId11"/>
          <a:srcRect/>
          <a:stretch>
            <a:fillRect/>
          </a:stretch>
        </p:blipFill>
        <p:spPr bwMode="auto">
          <a:xfrm>
            <a:off x="71438" y="4286256"/>
            <a:ext cx="357190" cy="409576"/>
          </a:xfrm>
          <a:prstGeom prst="rect">
            <a:avLst/>
          </a:prstGeom>
          <a:noFill/>
          <a:ln w="9525">
            <a:noFill/>
            <a:miter lim="800000"/>
            <a:headEnd/>
            <a:tailEnd/>
          </a:ln>
          <a:effectLst/>
        </p:spPr>
      </p:pic>
      <p:pic>
        <p:nvPicPr>
          <p:cNvPr id="97" name="Picture 6"/>
          <p:cNvPicPr>
            <a:picLocks noChangeAspect="1" noChangeArrowheads="1"/>
          </p:cNvPicPr>
          <p:nvPr/>
        </p:nvPicPr>
        <p:blipFill>
          <a:blip r:embed="rId12"/>
          <a:srcRect/>
          <a:stretch>
            <a:fillRect/>
          </a:stretch>
        </p:blipFill>
        <p:spPr bwMode="auto">
          <a:xfrm>
            <a:off x="71438" y="4643446"/>
            <a:ext cx="357190" cy="377536"/>
          </a:xfrm>
          <a:prstGeom prst="rect">
            <a:avLst/>
          </a:prstGeom>
          <a:noFill/>
          <a:ln w="9525">
            <a:noFill/>
            <a:miter lim="800000"/>
            <a:headEnd/>
            <a:tailEnd/>
          </a:ln>
          <a:effectLst/>
        </p:spPr>
      </p:pic>
      <p:pic>
        <p:nvPicPr>
          <p:cNvPr id="98" name="Picture 97" descr="download (3).png"/>
          <p:cNvPicPr>
            <a:picLocks noChangeAspect="1"/>
          </p:cNvPicPr>
          <p:nvPr/>
        </p:nvPicPr>
        <p:blipFill>
          <a:blip r:embed="rId6"/>
          <a:stretch>
            <a:fillRect/>
          </a:stretch>
        </p:blipFill>
        <p:spPr>
          <a:xfrm>
            <a:off x="3786182" y="6357958"/>
            <a:ext cx="357190" cy="357190"/>
          </a:xfrm>
          <a:prstGeom prst="rect">
            <a:avLst/>
          </a:prstGeom>
        </p:spPr>
      </p:pic>
      <p:pic>
        <p:nvPicPr>
          <p:cNvPr id="99" name="Picture 2"/>
          <p:cNvPicPr>
            <a:picLocks noChangeAspect="1" noChangeArrowheads="1"/>
          </p:cNvPicPr>
          <p:nvPr/>
        </p:nvPicPr>
        <p:blipFill>
          <a:blip r:embed="rId8"/>
          <a:srcRect/>
          <a:stretch>
            <a:fillRect/>
          </a:stretch>
        </p:blipFill>
        <p:spPr bwMode="auto">
          <a:xfrm>
            <a:off x="3357554" y="6357958"/>
            <a:ext cx="357190" cy="319086"/>
          </a:xfrm>
          <a:prstGeom prst="rect">
            <a:avLst/>
          </a:prstGeom>
          <a:noFill/>
          <a:ln w="9525">
            <a:noFill/>
            <a:miter lim="800000"/>
            <a:headEnd/>
            <a:tailEnd/>
          </a:ln>
          <a:effectLst/>
        </p:spPr>
      </p:pic>
      <p:pic>
        <p:nvPicPr>
          <p:cNvPr id="100" name="Picture 3"/>
          <p:cNvPicPr>
            <a:picLocks noChangeAspect="1" noChangeArrowheads="1"/>
          </p:cNvPicPr>
          <p:nvPr/>
        </p:nvPicPr>
        <p:blipFill>
          <a:blip r:embed="rId9"/>
          <a:srcRect/>
          <a:stretch>
            <a:fillRect/>
          </a:stretch>
        </p:blipFill>
        <p:spPr bwMode="auto">
          <a:xfrm>
            <a:off x="3000364" y="6357958"/>
            <a:ext cx="357190" cy="346028"/>
          </a:xfrm>
          <a:prstGeom prst="rect">
            <a:avLst/>
          </a:prstGeom>
          <a:noFill/>
          <a:ln w="9525">
            <a:noFill/>
            <a:miter lim="800000"/>
            <a:headEnd/>
            <a:tailEnd/>
          </a:ln>
          <a:effectLst/>
        </p:spPr>
      </p:pic>
      <p:cxnSp>
        <p:nvCxnSpPr>
          <p:cNvPr id="112" name="Straight Connector 111"/>
          <p:cNvCxnSpPr/>
          <p:nvPr/>
        </p:nvCxnSpPr>
        <p:spPr>
          <a:xfrm rot="10800000">
            <a:off x="1428728" y="2357430"/>
            <a:ext cx="464347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357290" y="357166"/>
            <a:ext cx="2315057" cy="584775"/>
          </a:xfrm>
          <a:prstGeom prst="rect">
            <a:avLst/>
          </a:prstGeom>
          <a:noFill/>
        </p:spPr>
        <p:txBody>
          <a:bodyPr wrap="none" rtlCol="1">
            <a:spAutoFit/>
          </a:bodyPr>
          <a:lstStyle/>
          <a:p>
            <a:r>
              <a:rPr lang="ar-JO" sz="1600" dirty="0" smtClean="0">
                <a:latin typeface="Tajawal" pitchFamily="2" charset="-78"/>
                <a:cs typeface="Tajawal" pitchFamily="2" charset="-78"/>
              </a:rPr>
              <a:t>المملكة الأردنية الهاشمية</a:t>
            </a:r>
          </a:p>
          <a:p>
            <a:r>
              <a:rPr lang="ar-JO" sz="1600" dirty="0" smtClean="0">
                <a:latin typeface="Tajawal" pitchFamily="2" charset="-78"/>
                <a:cs typeface="Tajawal" pitchFamily="2" charset="-78"/>
              </a:rPr>
              <a:t>وزارة التنمية الاجتماعية</a:t>
            </a:r>
            <a:endParaRPr lang="ar-JO" sz="1600" dirty="0">
              <a:latin typeface="Tajawal" pitchFamily="2" charset="-78"/>
              <a:cs typeface="Tajawal" pitchFamily="2" charset="-78"/>
            </a:endParaRPr>
          </a:p>
        </p:txBody>
      </p:sp>
      <p:sp>
        <p:nvSpPr>
          <p:cNvPr id="58" name="Rectangle 57"/>
          <p:cNvSpPr/>
          <p:nvPr/>
        </p:nvSpPr>
        <p:spPr>
          <a:xfrm>
            <a:off x="6215074" y="2143116"/>
            <a:ext cx="2286016" cy="4500570"/>
          </a:xfrm>
          <a:prstGeom prst="rect">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1" anchor="ctr"/>
          <a:lstStyle/>
          <a:p>
            <a:endParaRPr lang="ar-JO" sz="1400" dirty="0" smtClean="0">
              <a:solidFill>
                <a:schemeClr val="tx1">
                  <a:lumMod val="75000"/>
                  <a:lumOff val="25000"/>
                </a:schemeClr>
              </a:solidFill>
              <a:latin typeface="Tajawal" pitchFamily="2" charset="-78"/>
              <a:cs typeface="Tajawal" pitchFamily="2" charset="-78"/>
            </a:endParaRPr>
          </a:p>
        </p:txBody>
      </p:sp>
      <p:cxnSp>
        <p:nvCxnSpPr>
          <p:cNvPr id="59" name="Straight Connector 58"/>
          <p:cNvCxnSpPr/>
          <p:nvPr/>
        </p:nvCxnSpPr>
        <p:spPr>
          <a:xfrm>
            <a:off x="6215074" y="36433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215074" y="41433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215074" y="464344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215074" y="5643578"/>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215074" y="614364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215074" y="5143512"/>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215074" y="32146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73" name="Picture 72"/>
          <p:cNvPicPr>
            <a:picLocks noChangeAspect="1" noChangeArrowheads="1"/>
          </p:cNvPicPr>
          <p:nvPr/>
        </p:nvPicPr>
        <p:blipFill>
          <a:blip r:embed="rId13"/>
          <a:srcRect/>
          <a:stretch>
            <a:fillRect/>
          </a:stretch>
        </p:blipFill>
        <p:spPr bwMode="auto">
          <a:xfrm>
            <a:off x="8569877" y="6143644"/>
            <a:ext cx="574123" cy="500042"/>
          </a:xfrm>
          <a:prstGeom prst="rect">
            <a:avLst/>
          </a:prstGeom>
          <a:noFill/>
          <a:ln w="9525">
            <a:noFill/>
            <a:miter lim="800000"/>
            <a:headEnd/>
            <a:tailEnd/>
          </a:ln>
          <a:effectLst/>
        </p:spPr>
      </p:pic>
      <p:sp>
        <p:nvSpPr>
          <p:cNvPr id="74" name="TextBox 73"/>
          <p:cNvSpPr txBox="1"/>
          <p:nvPr/>
        </p:nvSpPr>
        <p:spPr>
          <a:xfrm>
            <a:off x="5643570" y="2786058"/>
            <a:ext cx="2500298" cy="523220"/>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الهيكل التنظيمي</a:t>
            </a:r>
          </a:p>
          <a:p>
            <a:endParaRPr lang="ar-JO" sz="1400" dirty="0">
              <a:solidFill>
                <a:srgbClr val="920000"/>
              </a:solidFill>
              <a:latin typeface="Tajawal" pitchFamily="2" charset="-78"/>
              <a:cs typeface="Tajawal" pitchFamily="2" charset="-78"/>
            </a:endParaRPr>
          </a:p>
        </p:txBody>
      </p:sp>
      <p:sp>
        <p:nvSpPr>
          <p:cNvPr id="75" name="TextBox 74"/>
          <p:cNvSpPr txBox="1"/>
          <p:nvPr/>
        </p:nvSpPr>
        <p:spPr>
          <a:xfrm>
            <a:off x="6357950" y="3214686"/>
            <a:ext cx="1928826" cy="523220"/>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نظام التنظيم الاداري</a:t>
            </a:r>
          </a:p>
          <a:p>
            <a:endParaRPr lang="ar-JO" sz="1400" dirty="0">
              <a:solidFill>
                <a:srgbClr val="920000"/>
              </a:solidFill>
              <a:latin typeface="Tajawal" pitchFamily="2" charset="-78"/>
              <a:cs typeface="Tajawal" pitchFamily="2" charset="-78"/>
            </a:endParaRPr>
          </a:p>
        </p:txBody>
      </p:sp>
      <p:sp>
        <p:nvSpPr>
          <p:cNvPr id="76" name="TextBox 75"/>
          <p:cNvSpPr txBox="1"/>
          <p:nvPr/>
        </p:nvSpPr>
        <p:spPr>
          <a:xfrm>
            <a:off x="6357950" y="3714752"/>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الكتيب التنظيمي للوزارة </a:t>
            </a:r>
            <a:endParaRPr lang="ar-JO" sz="1400" dirty="0">
              <a:solidFill>
                <a:srgbClr val="920000"/>
              </a:solidFill>
              <a:latin typeface="Tajawal" pitchFamily="2" charset="-78"/>
              <a:cs typeface="Tajawal" pitchFamily="2" charset="-78"/>
            </a:endParaRPr>
          </a:p>
        </p:txBody>
      </p:sp>
      <p:sp>
        <p:nvSpPr>
          <p:cNvPr id="81" name="TextBox 80"/>
          <p:cNvSpPr txBox="1"/>
          <p:nvPr/>
        </p:nvSpPr>
        <p:spPr>
          <a:xfrm>
            <a:off x="6000760" y="4214818"/>
            <a:ext cx="2500330"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وزراء التنمية الاجتماعية</a:t>
            </a:r>
            <a:endParaRPr lang="ar-JO" sz="1400" dirty="0">
              <a:solidFill>
                <a:srgbClr val="920000"/>
              </a:solidFill>
              <a:latin typeface="Tajawal" pitchFamily="2" charset="-78"/>
              <a:cs typeface="Tajawal" pitchFamily="2" charset="-78"/>
            </a:endParaRPr>
          </a:p>
        </p:txBody>
      </p:sp>
      <p:sp>
        <p:nvSpPr>
          <p:cNvPr id="82" name="TextBox 81"/>
          <p:cNvSpPr txBox="1"/>
          <p:nvPr/>
        </p:nvSpPr>
        <p:spPr>
          <a:xfrm>
            <a:off x="6286512" y="4714884"/>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الأمناء العاملون للوزارة</a:t>
            </a:r>
            <a:endParaRPr lang="ar-JO" sz="1400" dirty="0">
              <a:solidFill>
                <a:srgbClr val="920000"/>
              </a:solidFill>
              <a:latin typeface="Tajawal" pitchFamily="2" charset="-78"/>
              <a:cs typeface="Tajawal" pitchFamily="2" charset="-78"/>
            </a:endParaRPr>
          </a:p>
        </p:txBody>
      </p:sp>
      <p:sp>
        <p:nvSpPr>
          <p:cNvPr id="83" name="TextBox 82"/>
          <p:cNvSpPr txBox="1"/>
          <p:nvPr/>
        </p:nvSpPr>
        <p:spPr>
          <a:xfrm>
            <a:off x="6643702" y="5214950"/>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التقارير السنوية</a:t>
            </a:r>
            <a:endParaRPr lang="ar-JO" sz="1400" dirty="0">
              <a:solidFill>
                <a:srgbClr val="920000"/>
              </a:solidFill>
              <a:latin typeface="Tajawal" pitchFamily="2" charset="-78"/>
              <a:cs typeface="Tajawal" pitchFamily="2" charset="-78"/>
            </a:endParaRPr>
          </a:p>
        </p:txBody>
      </p:sp>
      <p:sp>
        <p:nvSpPr>
          <p:cNvPr id="84" name="TextBox 83"/>
          <p:cNvSpPr txBox="1"/>
          <p:nvPr/>
        </p:nvSpPr>
        <p:spPr>
          <a:xfrm>
            <a:off x="6858016" y="5715016"/>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الموازنة</a:t>
            </a:r>
            <a:endParaRPr lang="ar-JO" sz="1400" dirty="0">
              <a:solidFill>
                <a:srgbClr val="920000"/>
              </a:solidFill>
              <a:latin typeface="Tajawal" pitchFamily="2" charset="-78"/>
              <a:cs typeface="Tajawal" pitchFamily="2" charset="-78"/>
            </a:endParaRPr>
          </a:p>
        </p:txBody>
      </p:sp>
      <p:sp>
        <p:nvSpPr>
          <p:cNvPr id="85" name="TextBox 84"/>
          <p:cNvSpPr txBox="1"/>
          <p:nvPr/>
        </p:nvSpPr>
        <p:spPr>
          <a:xfrm>
            <a:off x="6072198" y="6274354"/>
            <a:ext cx="2428892"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تشريعات خاصة بالوزارة</a:t>
            </a:r>
            <a:endParaRPr lang="ar-JO" sz="1400" dirty="0">
              <a:solidFill>
                <a:srgbClr val="920000"/>
              </a:solidFill>
              <a:latin typeface="Tajawal" pitchFamily="2" charset="-78"/>
              <a:cs typeface="Tajawal" pitchFamily="2" charset="-78"/>
            </a:endParaRPr>
          </a:p>
        </p:txBody>
      </p:sp>
      <p:pic>
        <p:nvPicPr>
          <p:cNvPr id="86" name="Picture 85" descr="icons8-more-than-30.png"/>
          <p:cNvPicPr>
            <a:picLocks noChangeAspect="1"/>
          </p:cNvPicPr>
          <p:nvPr/>
        </p:nvPicPr>
        <p:blipFill>
          <a:blip r:embed="rId14">
            <a:lum contrast="-40000"/>
          </a:blip>
          <a:stretch>
            <a:fillRect/>
          </a:stretch>
        </p:blipFill>
        <p:spPr>
          <a:xfrm>
            <a:off x="8215338" y="2786058"/>
            <a:ext cx="285752" cy="285752"/>
          </a:xfrm>
          <a:prstGeom prst="rect">
            <a:avLst/>
          </a:prstGeom>
          <a:scene3d>
            <a:camera prst="orthographicFront">
              <a:rot lat="0" lon="0" rev="10800000"/>
            </a:camera>
            <a:lightRig rig="threePt" dir="t"/>
          </a:scene3d>
        </p:spPr>
      </p:pic>
      <p:pic>
        <p:nvPicPr>
          <p:cNvPr id="87" name="Picture 86" descr="icons8-more-than-30.png"/>
          <p:cNvPicPr>
            <a:picLocks noChangeAspect="1"/>
          </p:cNvPicPr>
          <p:nvPr/>
        </p:nvPicPr>
        <p:blipFill>
          <a:blip r:embed="rId14">
            <a:lum contrast="-40000"/>
          </a:blip>
          <a:stretch>
            <a:fillRect/>
          </a:stretch>
        </p:blipFill>
        <p:spPr>
          <a:xfrm>
            <a:off x="8215338" y="3286124"/>
            <a:ext cx="285752" cy="285752"/>
          </a:xfrm>
          <a:prstGeom prst="rect">
            <a:avLst/>
          </a:prstGeom>
          <a:scene3d>
            <a:camera prst="orthographicFront">
              <a:rot lat="0" lon="0" rev="10800000"/>
            </a:camera>
            <a:lightRig rig="threePt" dir="t"/>
          </a:scene3d>
        </p:spPr>
      </p:pic>
      <p:pic>
        <p:nvPicPr>
          <p:cNvPr id="88" name="Picture 87" descr="icons8-more-than-30.png"/>
          <p:cNvPicPr>
            <a:picLocks noChangeAspect="1"/>
          </p:cNvPicPr>
          <p:nvPr/>
        </p:nvPicPr>
        <p:blipFill>
          <a:blip r:embed="rId14">
            <a:lum contrast="-40000"/>
          </a:blip>
          <a:stretch>
            <a:fillRect/>
          </a:stretch>
        </p:blipFill>
        <p:spPr>
          <a:xfrm>
            <a:off x="8215338" y="4286256"/>
            <a:ext cx="285752" cy="285752"/>
          </a:xfrm>
          <a:prstGeom prst="rect">
            <a:avLst/>
          </a:prstGeom>
          <a:scene3d>
            <a:camera prst="orthographicFront">
              <a:rot lat="0" lon="0" rev="10800000"/>
            </a:camera>
            <a:lightRig rig="threePt" dir="t"/>
          </a:scene3d>
        </p:spPr>
      </p:pic>
      <p:pic>
        <p:nvPicPr>
          <p:cNvPr id="89" name="Picture 88" descr="icons8-more-than-30.png"/>
          <p:cNvPicPr>
            <a:picLocks noChangeAspect="1"/>
          </p:cNvPicPr>
          <p:nvPr/>
        </p:nvPicPr>
        <p:blipFill>
          <a:blip r:embed="rId14">
            <a:lum contrast="-40000"/>
          </a:blip>
          <a:stretch>
            <a:fillRect/>
          </a:stretch>
        </p:blipFill>
        <p:spPr>
          <a:xfrm>
            <a:off x="8215338" y="3786190"/>
            <a:ext cx="285752" cy="285752"/>
          </a:xfrm>
          <a:prstGeom prst="rect">
            <a:avLst/>
          </a:prstGeom>
          <a:scene3d>
            <a:camera prst="orthographicFront">
              <a:rot lat="0" lon="0" rev="10800000"/>
            </a:camera>
            <a:lightRig rig="threePt" dir="t"/>
          </a:scene3d>
        </p:spPr>
      </p:pic>
      <p:pic>
        <p:nvPicPr>
          <p:cNvPr id="91" name="Picture 90" descr="icons8-more-than-30.png"/>
          <p:cNvPicPr>
            <a:picLocks noChangeAspect="1"/>
          </p:cNvPicPr>
          <p:nvPr/>
        </p:nvPicPr>
        <p:blipFill>
          <a:blip r:embed="rId14">
            <a:lum contrast="-40000"/>
          </a:blip>
          <a:stretch>
            <a:fillRect/>
          </a:stretch>
        </p:blipFill>
        <p:spPr>
          <a:xfrm>
            <a:off x="8215338" y="4786322"/>
            <a:ext cx="285752" cy="285752"/>
          </a:xfrm>
          <a:prstGeom prst="rect">
            <a:avLst/>
          </a:prstGeom>
          <a:scene3d>
            <a:camera prst="orthographicFront">
              <a:rot lat="0" lon="0" rev="10800000"/>
            </a:camera>
            <a:lightRig rig="threePt" dir="t"/>
          </a:scene3d>
        </p:spPr>
      </p:pic>
      <p:pic>
        <p:nvPicPr>
          <p:cNvPr id="92" name="Picture 91" descr="icons8-more-than-30.png"/>
          <p:cNvPicPr>
            <a:picLocks noChangeAspect="1"/>
          </p:cNvPicPr>
          <p:nvPr/>
        </p:nvPicPr>
        <p:blipFill>
          <a:blip r:embed="rId14">
            <a:lum contrast="-40000"/>
          </a:blip>
          <a:stretch>
            <a:fillRect/>
          </a:stretch>
        </p:blipFill>
        <p:spPr>
          <a:xfrm>
            <a:off x="8215338" y="5214950"/>
            <a:ext cx="285752" cy="285752"/>
          </a:xfrm>
          <a:prstGeom prst="rect">
            <a:avLst/>
          </a:prstGeom>
          <a:scene3d>
            <a:camera prst="orthographicFront">
              <a:rot lat="0" lon="0" rev="10800000"/>
            </a:camera>
            <a:lightRig rig="threePt" dir="t"/>
          </a:scene3d>
        </p:spPr>
      </p:pic>
      <p:pic>
        <p:nvPicPr>
          <p:cNvPr id="101" name="Picture 100" descr="icons8-more-than-30.png"/>
          <p:cNvPicPr>
            <a:picLocks noChangeAspect="1"/>
          </p:cNvPicPr>
          <p:nvPr/>
        </p:nvPicPr>
        <p:blipFill>
          <a:blip r:embed="rId14">
            <a:lum contrast="-40000"/>
          </a:blip>
          <a:stretch>
            <a:fillRect/>
          </a:stretch>
        </p:blipFill>
        <p:spPr>
          <a:xfrm>
            <a:off x="8215338" y="5786454"/>
            <a:ext cx="285752" cy="285752"/>
          </a:xfrm>
          <a:prstGeom prst="rect">
            <a:avLst/>
          </a:prstGeom>
          <a:scene3d>
            <a:camera prst="orthographicFront">
              <a:rot lat="0" lon="0" rev="10800000"/>
            </a:camera>
            <a:lightRig rig="threePt" dir="t"/>
          </a:scene3d>
        </p:spPr>
      </p:pic>
      <p:pic>
        <p:nvPicPr>
          <p:cNvPr id="102" name="Picture 101" descr="icons8-more-than-30.png"/>
          <p:cNvPicPr>
            <a:picLocks noChangeAspect="1"/>
          </p:cNvPicPr>
          <p:nvPr/>
        </p:nvPicPr>
        <p:blipFill>
          <a:blip r:embed="rId14">
            <a:lum contrast="-40000"/>
          </a:blip>
          <a:stretch>
            <a:fillRect/>
          </a:stretch>
        </p:blipFill>
        <p:spPr>
          <a:xfrm>
            <a:off x="8215338" y="6357934"/>
            <a:ext cx="285752" cy="285752"/>
          </a:xfrm>
          <a:prstGeom prst="rect">
            <a:avLst/>
          </a:prstGeom>
          <a:scene3d>
            <a:camera prst="orthographicFront">
              <a:rot lat="0" lon="0" rev="10800000"/>
            </a:camera>
            <a:lightRig rig="threePt" dir="t"/>
          </a:scene3d>
        </p:spPr>
      </p:pic>
      <p:sp>
        <p:nvSpPr>
          <p:cNvPr id="103" name="TextBox 102"/>
          <p:cNvSpPr txBox="1"/>
          <p:nvPr/>
        </p:nvSpPr>
        <p:spPr>
          <a:xfrm>
            <a:off x="5643570" y="2214554"/>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نشأة الوزارة وتطورها</a:t>
            </a:r>
            <a:endParaRPr lang="ar-JO" sz="1400" dirty="0">
              <a:solidFill>
                <a:srgbClr val="920000"/>
              </a:solidFill>
              <a:latin typeface="Tajawal" pitchFamily="2" charset="-78"/>
              <a:cs typeface="Tajawal" pitchFamily="2" charset="-78"/>
            </a:endParaRPr>
          </a:p>
        </p:txBody>
      </p:sp>
      <p:pic>
        <p:nvPicPr>
          <p:cNvPr id="104" name="Picture 103" descr="icons8-more-than-30.png"/>
          <p:cNvPicPr>
            <a:picLocks noChangeAspect="1"/>
          </p:cNvPicPr>
          <p:nvPr/>
        </p:nvPicPr>
        <p:blipFill>
          <a:blip r:embed="rId14">
            <a:lum contrast="-40000"/>
          </a:blip>
          <a:stretch>
            <a:fillRect/>
          </a:stretch>
        </p:blipFill>
        <p:spPr>
          <a:xfrm>
            <a:off x="8215338" y="2214554"/>
            <a:ext cx="285752" cy="285752"/>
          </a:xfrm>
          <a:prstGeom prst="rect">
            <a:avLst/>
          </a:prstGeom>
          <a:scene3d>
            <a:camera prst="orthographicFront">
              <a:rot lat="0" lon="0" rev="10800000"/>
            </a:camera>
            <a:lightRig rig="threePt" dir="t"/>
          </a:scene3d>
        </p:spPr>
      </p:pic>
      <p:cxnSp>
        <p:nvCxnSpPr>
          <p:cNvPr id="105" name="Straight Connector 104"/>
          <p:cNvCxnSpPr/>
          <p:nvPr/>
        </p:nvCxnSpPr>
        <p:spPr>
          <a:xfrm>
            <a:off x="6215074" y="27146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06" name="Picture 105" descr="http://www.mosd.gov.jo/UI/Arabic/Photos/Minister/t63675121606738267228.jpg"/>
          <p:cNvPicPr/>
          <p:nvPr/>
        </p:nvPicPr>
        <p:blipFill>
          <a:blip r:embed="rId15"/>
          <a:srcRect/>
          <a:stretch>
            <a:fillRect/>
          </a:stretch>
        </p:blipFill>
        <p:spPr bwMode="auto">
          <a:xfrm>
            <a:off x="2928926" y="2500306"/>
            <a:ext cx="1071570" cy="928694"/>
          </a:xfrm>
          <a:prstGeom prst="rect">
            <a:avLst/>
          </a:prstGeom>
          <a:noFill/>
          <a:ln w="9525">
            <a:noFill/>
            <a:miter lim="800000"/>
            <a:headEnd/>
            <a:tailEnd/>
          </a:ln>
        </p:spPr>
      </p:pic>
      <p:pic>
        <p:nvPicPr>
          <p:cNvPr id="108" name="Picture 107" descr="http://www.mosd.gov.jo/UI/Arabic/Photos/Minister/t63648636196178135411.jpg"/>
          <p:cNvPicPr/>
          <p:nvPr/>
        </p:nvPicPr>
        <p:blipFill>
          <a:blip r:embed="rId16"/>
          <a:srcRect/>
          <a:stretch>
            <a:fillRect/>
          </a:stretch>
        </p:blipFill>
        <p:spPr bwMode="auto">
          <a:xfrm>
            <a:off x="1357290" y="4286256"/>
            <a:ext cx="716280" cy="716280"/>
          </a:xfrm>
          <a:prstGeom prst="rect">
            <a:avLst/>
          </a:prstGeom>
          <a:noFill/>
          <a:ln w="9525">
            <a:noFill/>
            <a:miter lim="800000"/>
            <a:headEnd/>
            <a:tailEnd/>
          </a:ln>
        </p:spPr>
      </p:pic>
      <p:pic>
        <p:nvPicPr>
          <p:cNvPr id="109" name="Picture 108" descr="http://www.mosd.gov.jo/UI/Arabic/Photos/Minister/t6364863628876943131.jpg"/>
          <p:cNvPicPr/>
          <p:nvPr/>
        </p:nvPicPr>
        <p:blipFill>
          <a:blip r:embed="rId17"/>
          <a:srcRect/>
          <a:stretch>
            <a:fillRect/>
          </a:stretch>
        </p:blipFill>
        <p:spPr bwMode="auto">
          <a:xfrm>
            <a:off x="3000364" y="4286256"/>
            <a:ext cx="716280" cy="716280"/>
          </a:xfrm>
          <a:prstGeom prst="rect">
            <a:avLst/>
          </a:prstGeom>
          <a:noFill/>
          <a:ln w="9525">
            <a:noFill/>
            <a:miter lim="800000"/>
            <a:headEnd/>
            <a:tailEnd/>
          </a:ln>
        </p:spPr>
      </p:pic>
      <p:sp>
        <p:nvSpPr>
          <p:cNvPr id="110" name="TextBox 109"/>
          <p:cNvSpPr txBox="1"/>
          <p:nvPr/>
        </p:nvSpPr>
        <p:spPr>
          <a:xfrm>
            <a:off x="2357422" y="3429000"/>
            <a:ext cx="2294218" cy="553998"/>
          </a:xfrm>
          <a:prstGeom prst="rect">
            <a:avLst/>
          </a:prstGeom>
          <a:noFill/>
        </p:spPr>
        <p:txBody>
          <a:bodyPr wrap="none" rtlCol="1">
            <a:spAutoFit/>
          </a:bodyPr>
          <a:lstStyle/>
          <a:p>
            <a:pPr algn="ctr" rtl="0"/>
            <a:r>
              <a:rPr lang="ar-SA" sz="1000" b="1" dirty="0" smtClean="0">
                <a:latin typeface="Tajawal" pitchFamily="2" charset="-78"/>
                <a:cs typeface="Tajawal" pitchFamily="2" charset="-78"/>
              </a:rPr>
              <a:t>معالي السيدة بسمة موسى إسحاقات</a:t>
            </a:r>
            <a:endParaRPr lang="en-US" sz="1000" dirty="0" smtClean="0">
              <a:latin typeface="Tajawal" pitchFamily="2" charset="-78"/>
              <a:cs typeface="Tajawal" pitchFamily="2" charset="-78"/>
            </a:endParaRPr>
          </a:p>
          <a:p>
            <a:pPr algn="ctr" rtl="0"/>
            <a:r>
              <a:rPr lang="ar-SA" sz="1000" b="1" dirty="0" smtClean="0">
                <a:latin typeface="Tajawal" pitchFamily="2" charset="-78"/>
                <a:cs typeface="Tajawal" pitchFamily="2" charset="-78"/>
              </a:rPr>
              <a:t>حاليا منذ 12/10/2018</a:t>
            </a:r>
            <a:endParaRPr lang="en-US" sz="1000" dirty="0" smtClean="0">
              <a:latin typeface="Tajawal" pitchFamily="2" charset="-78"/>
              <a:cs typeface="Tajawal" pitchFamily="2" charset="-78"/>
            </a:endParaRPr>
          </a:p>
          <a:p>
            <a:pPr algn="ctr"/>
            <a:endParaRPr lang="ar-JO" sz="1000" dirty="0">
              <a:latin typeface="Tajawal" pitchFamily="2" charset="-78"/>
              <a:cs typeface="Tajawal" pitchFamily="2" charset="-78"/>
            </a:endParaRPr>
          </a:p>
        </p:txBody>
      </p:sp>
      <p:sp>
        <p:nvSpPr>
          <p:cNvPr id="114" name="TextBox 113"/>
          <p:cNvSpPr txBox="1"/>
          <p:nvPr/>
        </p:nvSpPr>
        <p:spPr>
          <a:xfrm>
            <a:off x="4286248" y="5000636"/>
            <a:ext cx="1707519" cy="338554"/>
          </a:xfrm>
          <a:prstGeom prst="rect">
            <a:avLst/>
          </a:prstGeom>
          <a:noFill/>
        </p:spPr>
        <p:txBody>
          <a:bodyPr wrap="none" rtlCol="1">
            <a:spAutoFit/>
          </a:bodyPr>
          <a:lstStyle/>
          <a:p>
            <a:pPr algn="ctr" rtl="0"/>
            <a:r>
              <a:rPr lang="ar-JO" sz="800" b="1" dirty="0" smtClean="0">
                <a:latin typeface="Tajawal" pitchFamily="2" charset="-78"/>
                <a:cs typeface="Tajawal" pitchFamily="2" charset="-78"/>
              </a:rPr>
              <a:t>معالي السيدة هالة بسيسو لطوف</a:t>
            </a:r>
          </a:p>
          <a:p>
            <a:pPr algn="ctr" rtl="0"/>
            <a:r>
              <a:rPr lang="ar-JO" sz="800" b="1" dirty="0" smtClean="0">
                <a:latin typeface="Tajawal" pitchFamily="2" charset="-78"/>
                <a:cs typeface="Tajawal" pitchFamily="2" charset="-78"/>
              </a:rPr>
              <a:t>18/6/2018_11/10/2018</a:t>
            </a:r>
            <a:endParaRPr lang="ar-JO" sz="800" dirty="0">
              <a:latin typeface="Tajawal" pitchFamily="2" charset="-78"/>
              <a:cs typeface="Tajawal" pitchFamily="2" charset="-78"/>
            </a:endParaRPr>
          </a:p>
        </p:txBody>
      </p:sp>
      <p:sp>
        <p:nvSpPr>
          <p:cNvPr id="130" name="TextBox 129"/>
          <p:cNvSpPr txBox="1"/>
          <p:nvPr/>
        </p:nvSpPr>
        <p:spPr>
          <a:xfrm>
            <a:off x="785786" y="5072074"/>
            <a:ext cx="1848584" cy="338554"/>
          </a:xfrm>
          <a:prstGeom prst="rect">
            <a:avLst/>
          </a:prstGeom>
          <a:noFill/>
        </p:spPr>
        <p:txBody>
          <a:bodyPr wrap="none" rtlCol="1">
            <a:spAutoFit/>
          </a:bodyPr>
          <a:lstStyle/>
          <a:p>
            <a:pPr algn="ctr" rtl="0"/>
            <a:r>
              <a:rPr lang="ar-SA" sz="800" b="1" dirty="0" smtClean="0">
                <a:latin typeface="Tajawal" pitchFamily="2" charset="-78"/>
                <a:cs typeface="Tajawal" pitchFamily="2" charset="-78"/>
              </a:rPr>
              <a:t>معالي السيدة خولة ابراهيم العرموطي</a:t>
            </a:r>
            <a:endParaRPr lang="en-US" sz="800" dirty="0" smtClean="0">
              <a:latin typeface="Tajawal" pitchFamily="2" charset="-78"/>
              <a:cs typeface="Tajawal" pitchFamily="2" charset="-78"/>
            </a:endParaRPr>
          </a:p>
          <a:p>
            <a:pPr algn="ctr" rtl="0"/>
            <a:r>
              <a:rPr lang="en-US" sz="800" b="1" dirty="0" smtClean="0">
                <a:latin typeface="Tajawal" pitchFamily="2" charset="-78"/>
                <a:cs typeface="Tajawal" pitchFamily="2" charset="-78"/>
              </a:rPr>
              <a:t>1/6/2016 - 27/9/2016</a:t>
            </a:r>
            <a:endParaRPr lang="en-US" sz="800" dirty="0">
              <a:latin typeface="Tajawal" pitchFamily="2" charset="-78"/>
              <a:cs typeface="Tajawal" pitchFamily="2" charset="-78"/>
            </a:endParaRPr>
          </a:p>
        </p:txBody>
      </p:sp>
      <p:pic>
        <p:nvPicPr>
          <p:cNvPr id="10242" name="Picture 2" descr="http://www.mosd.gov.jo/UI/Arabic/Photos/Minister/t63648636405313097232.jpg"/>
          <p:cNvPicPr>
            <a:picLocks noChangeAspect="1" noChangeArrowheads="1"/>
          </p:cNvPicPr>
          <p:nvPr/>
        </p:nvPicPr>
        <p:blipFill>
          <a:blip r:embed="rId18"/>
          <a:srcRect/>
          <a:stretch>
            <a:fillRect/>
          </a:stretch>
        </p:blipFill>
        <p:spPr bwMode="auto">
          <a:xfrm>
            <a:off x="4857752" y="4214818"/>
            <a:ext cx="714375" cy="714375"/>
          </a:xfrm>
          <a:prstGeom prst="rect">
            <a:avLst/>
          </a:prstGeom>
          <a:noFill/>
        </p:spPr>
      </p:pic>
      <p:sp>
        <p:nvSpPr>
          <p:cNvPr id="132" name="Rectangle 131"/>
          <p:cNvSpPr/>
          <p:nvPr/>
        </p:nvSpPr>
        <p:spPr>
          <a:xfrm>
            <a:off x="2643174" y="5072074"/>
            <a:ext cx="1446230" cy="215444"/>
          </a:xfrm>
          <a:prstGeom prst="rect">
            <a:avLst/>
          </a:prstGeom>
        </p:spPr>
        <p:txBody>
          <a:bodyPr wrap="none">
            <a:spAutoFit/>
          </a:bodyPr>
          <a:lstStyle/>
          <a:p>
            <a:pPr algn="ctr"/>
            <a:r>
              <a:rPr lang="ar-JO" sz="800" b="1" dirty="0" smtClean="0">
                <a:latin typeface="Tajawal" pitchFamily="2" charset="-78"/>
                <a:cs typeface="Tajawal" pitchFamily="2" charset="-78"/>
              </a:rPr>
              <a:t>معالي المهندس وجيه عزايزة</a:t>
            </a:r>
            <a:endParaRPr lang="ar-JO" sz="800" dirty="0">
              <a:latin typeface="Tajawal" pitchFamily="2" charset="-78"/>
              <a:cs typeface="Tajawal" pitchFamily="2" charset="-78"/>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71472" y="1928802"/>
            <a:ext cx="5643602" cy="4929198"/>
          </a:xfrm>
          <a:prstGeom prst="rect">
            <a:avLst/>
          </a:prstGeom>
          <a:ln>
            <a:noFill/>
          </a:ln>
        </p:spPr>
        <p:style>
          <a:lnRef idx="2">
            <a:schemeClr val="dk1"/>
          </a:lnRef>
          <a:fillRef idx="1">
            <a:schemeClr val="lt1"/>
          </a:fillRef>
          <a:effectRef idx="0">
            <a:schemeClr val="dk1"/>
          </a:effectRef>
          <a:fontRef idx="minor">
            <a:schemeClr val="dk1"/>
          </a:fontRef>
        </p:style>
        <p:txBody>
          <a:bodyPr rtlCol="1" anchor="ctr"/>
          <a:lstStyle/>
          <a:p>
            <a:endParaRPr lang="ar-JO" sz="1200" b="1" dirty="0">
              <a:latin typeface="Tajawal Black" pitchFamily="2" charset="-78"/>
              <a:cs typeface="Tajawal Black" pitchFamily="2" charset="-78"/>
            </a:endParaRPr>
          </a:p>
        </p:txBody>
      </p:sp>
      <p:sp>
        <p:nvSpPr>
          <p:cNvPr id="54" name="TextBox 53"/>
          <p:cNvSpPr txBox="1"/>
          <p:nvPr/>
        </p:nvSpPr>
        <p:spPr>
          <a:xfrm>
            <a:off x="500034" y="2000240"/>
            <a:ext cx="5625180" cy="369332"/>
          </a:xfrm>
          <a:prstGeom prst="rect">
            <a:avLst/>
          </a:prstGeom>
          <a:noFill/>
        </p:spPr>
        <p:txBody>
          <a:bodyPr wrap="square" rtlCol="1">
            <a:spAutoFit/>
          </a:bodyPr>
          <a:lstStyle/>
          <a:p>
            <a:r>
              <a:rPr lang="ar-JO" b="1" dirty="0" smtClean="0">
                <a:latin typeface="Tajawal Black" pitchFamily="2" charset="-78"/>
                <a:cs typeface="Tajawal Black" pitchFamily="2" charset="-78"/>
              </a:rPr>
              <a:t>الأمناء العاملون للوزارة</a:t>
            </a:r>
            <a:endParaRPr lang="ar-JO" sz="1200" dirty="0">
              <a:latin typeface="Tajawal Black" pitchFamily="2" charset="-78"/>
              <a:cs typeface="Tajawal Black" pitchFamily="2" charset="-78"/>
            </a:endParaRPr>
          </a:p>
        </p:txBody>
      </p:sp>
      <p:sp>
        <p:nvSpPr>
          <p:cNvPr id="72" name="TextBox 71"/>
          <p:cNvSpPr txBox="1"/>
          <p:nvPr/>
        </p:nvSpPr>
        <p:spPr>
          <a:xfrm>
            <a:off x="4094587" y="6357958"/>
            <a:ext cx="1234632" cy="276999"/>
          </a:xfrm>
          <a:prstGeom prst="rect">
            <a:avLst/>
          </a:prstGeom>
          <a:noFill/>
        </p:spPr>
        <p:txBody>
          <a:bodyPr wrap="none" rtlCol="1">
            <a:spAutoFit/>
          </a:bodyPr>
          <a:lstStyle/>
          <a:p>
            <a:r>
              <a:rPr lang="ar-JO" sz="1200" b="1" dirty="0" smtClean="0">
                <a:latin typeface="Tajawal" pitchFamily="2" charset="-78"/>
                <a:cs typeface="Tajawal" pitchFamily="2" charset="-78"/>
              </a:rPr>
              <a:t>شارك الموضوع</a:t>
            </a:r>
            <a:endParaRPr lang="ar-JO" sz="1200" b="1" dirty="0">
              <a:latin typeface="Tajawal" pitchFamily="2" charset="-78"/>
              <a:cs typeface="Tajawal" pitchFamily="2" charset="-78"/>
            </a:endParaRPr>
          </a:p>
        </p:txBody>
      </p:sp>
      <p:sp>
        <p:nvSpPr>
          <p:cNvPr id="64" name="Oval 63"/>
          <p:cNvSpPr/>
          <p:nvPr/>
        </p:nvSpPr>
        <p:spPr>
          <a:xfrm>
            <a:off x="285720" y="214290"/>
            <a:ext cx="857256" cy="78579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smtClean="0">
                <a:latin typeface="Tajawal Black" pitchFamily="2" charset="-78"/>
                <a:cs typeface="Tajawal Black" pitchFamily="2" charset="-78"/>
              </a:rPr>
              <a:t>logo</a:t>
            </a:r>
            <a:endParaRPr lang="ar-JO" dirty="0">
              <a:latin typeface="Tajawal Black" pitchFamily="2" charset="-78"/>
              <a:cs typeface="Tajawal Black" pitchFamily="2" charset="-78"/>
            </a:endParaRPr>
          </a:p>
        </p:txBody>
      </p:sp>
      <p:sp>
        <p:nvSpPr>
          <p:cNvPr id="66" name="Rectangle 65"/>
          <p:cNvSpPr/>
          <p:nvPr/>
        </p:nvSpPr>
        <p:spPr>
          <a:xfrm>
            <a:off x="4500562" y="500042"/>
            <a:ext cx="2214578" cy="285752"/>
          </a:xfrm>
          <a:prstGeom prst="rect">
            <a:avLst/>
          </a:prstGeom>
          <a:solidFill>
            <a:srgbClr val="E0E0E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000" dirty="0" smtClean="0">
                <a:solidFill>
                  <a:schemeClr val="bg1">
                    <a:lumMod val="50000"/>
                  </a:schemeClr>
                </a:solidFill>
                <a:latin typeface="Tajawal Black" pitchFamily="2" charset="-78"/>
                <a:cs typeface="Tajawal Black" pitchFamily="2" charset="-78"/>
              </a:rPr>
              <a:t>بحث</a:t>
            </a:r>
            <a:endParaRPr lang="ar-JO" sz="1000" dirty="0">
              <a:solidFill>
                <a:schemeClr val="bg1">
                  <a:lumMod val="50000"/>
                </a:schemeClr>
              </a:solidFill>
              <a:latin typeface="Tajawal Black" pitchFamily="2" charset="-78"/>
              <a:cs typeface="Tajawal Black" pitchFamily="2" charset="-78"/>
            </a:endParaRPr>
          </a:p>
        </p:txBody>
      </p:sp>
      <p:sp>
        <p:nvSpPr>
          <p:cNvPr id="67" name="Rectangle 66"/>
          <p:cNvSpPr/>
          <p:nvPr/>
        </p:nvSpPr>
        <p:spPr>
          <a:xfrm>
            <a:off x="0" y="1357298"/>
            <a:ext cx="9144000" cy="571504"/>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عن الوزارة    الخدمات   مبادرات   المركز الإعلامي   اتصل بنا</a:t>
            </a:r>
            <a:endParaRPr lang="ar-JO" sz="1600" b="1" dirty="0">
              <a:solidFill>
                <a:schemeClr val="bg1"/>
              </a:solidFill>
              <a:latin typeface="Tajawal Black" pitchFamily="2" charset="-78"/>
              <a:cs typeface="Tajawal Black" pitchFamily="2" charset="-78"/>
            </a:endParaRPr>
          </a:p>
        </p:txBody>
      </p:sp>
      <p:pic>
        <p:nvPicPr>
          <p:cNvPr id="68" name="Picture 67" descr="logo.png"/>
          <p:cNvPicPr/>
          <p:nvPr/>
        </p:nvPicPr>
        <p:blipFill>
          <a:blip r:embed="rId2" cstate="print"/>
          <a:stretch>
            <a:fillRect/>
          </a:stretch>
        </p:blipFill>
        <p:spPr>
          <a:xfrm>
            <a:off x="214282" y="142852"/>
            <a:ext cx="1143008" cy="1000132"/>
          </a:xfrm>
          <a:prstGeom prst="rect">
            <a:avLst/>
          </a:prstGeom>
        </p:spPr>
      </p:pic>
      <p:pic>
        <p:nvPicPr>
          <p:cNvPr id="70" name="Picture 69" descr="download.png"/>
          <p:cNvPicPr>
            <a:picLocks noChangeAspect="1"/>
          </p:cNvPicPr>
          <p:nvPr/>
        </p:nvPicPr>
        <p:blipFill>
          <a:blip r:embed="rId3"/>
          <a:stretch>
            <a:fillRect/>
          </a:stretch>
        </p:blipFill>
        <p:spPr>
          <a:xfrm>
            <a:off x="4286248" y="500042"/>
            <a:ext cx="285743" cy="285752"/>
          </a:xfrm>
          <a:prstGeom prst="rect">
            <a:avLst/>
          </a:prstGeom>
        </p:spPr>
      </p:pic>
      <p:pic>
        <p:nvPicPr>
          <p:cNvPr id="71" name="Picture 70" descr="download (1).png"/>
          <p:cNvPicPr>
            <a:picLocks noChangeAspect="1"/>
          </p:cNvPicPr>
          <p:nvPr/>
        </p:nvPicPr>
        <p:blipFill>
          <a:blip r:embed="rId4"/>
          <a:stretch>
            <a:fillRect/>
          </a:stretch>
        </p:blipFill>
        <p:spPr>
          <a:xfrm>
            <a:off x="7286644" y="428604"/>
            <a:ext cx="357190" cy="357190"/>
          </a:xfrm>
          <a:prstGeom prst="rect">
            <a:avLst/>
          </a:prstGeom>
        </p:spPr>
      </p:pic>
      <p:pic>
        <p:nvPicPr>
          <p:cNvPr id="77" name="Picture 76" descr="download (2).png"/>
          <p:cNvPicPr>
            <a:picLocks noChangeAspect="1"/>
          </p:cNvPicPr>
          <p:nvPr/>
        </p:nvPicPr>
        <p:blipFill>
          <a:blip r:embed="rId5"/>
          <a:stretch>
            <a:fillRect/>
          </a:stretch>
        </p:blipFill>
        <p:spPr>
          <a:xfrm>
            <a:off x="7786710" y="428604"/>
            <a:ext cx="357190" cy="357190"/>
          </a:xfrm>
          <a:prstGeom prst="rect">
            <a:avLst/>
          </a:prstGeom>
        </p:spPr>
      </p:pic>
      <p:pic>
        <p:nvPicPr>
          <p:cNvPr id="78" name="Picture 77" descr="download (3).png"/>
          <p:cNvPicPr>
            <a:picLocks noChangeAspect="1"/>
          </p:cNvPicPr>
          <p:nvPr/>
        </p:nvPicPr>
        <p:blipFill>
          <a:blip r:embed="rId6"/>
          <a:stretch>
            <a:fillRect/>
          </a:stretch>
        </p:blipFill>
        <p:spPr>
          <a:xfrm>
            <a:off x="8286776" y="428604"/>
            <a:ext cx="357190" cy="357190"/>
          </a:xfrm>
          <a:prstGeom prst="rect">
            <a:avLst/>
          </a:prstGeom>
        </p:spPr>
      </p:pic>
      <p:pic>
        <p:nvPicPr>
          <p:cNvPr id="79" name="Picture 78" descr="download (4).png"/>
          <p:cNvPicPr>
            <a:picLocks noChangeAspect="1"/>
          </p:cNvPicPr>
          <p:nvPr/>
        </p:nvPicPr>
        <p:blipFill>
          <a:blip r:embed="rId7"/>
          <a:stretch>
            <a:fillRect/>
          </a:stretch>
        </p:blipFill>
        <p:spPr>
          <a:xfrm>
            <a:off x="8643966" y="1500174"/>
            <a:ext cx="285752" cy="285752"/>
          </a:xfrm>
          <a:prstGeom prst="rect">
            <a:avLst/>
          </a:prstGeom>
        </p:spPr>
      </p:pic>
      <p:sp>
        <p:nvSpPr>
          <p:cNvPr id="90" name="Rounded Rectangle 89"/>
          <p:cNvSpPr/>
          <p:nvPr/>
        </p:nvSpPr>
        <p:spPr>
          <a:xfrm>
            <a:off x="0" y="3214686"/>
            <a:ext cx="500066" cy="20002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a:latin typeface="Tajawal Black" pitchFamily="2" charset="-78"/>
              <a:cs typeface="Tajawal Black" pitchFamily="2" charset="-78"/>
            </a:endParaRPr>
          </a:p>
        </p:txBody>
      </p:sp>
      <p:pic>
        <p:nvPicPr>
          <p:cNvPr id="93" name="Picture 2"/>
          <p:cNvPicPr>
            <a:picLocks noChangeAspect="1" noChangeArrowheads="1"/>
          </p:cNvPicPr>
          <p:nvPr/>
        </p:nvPicPr>
        <p:blipFill>
          <a:blip r:embed="rId8"/>
          <a:srcRect/>
          <a:stretch>
            <a:fillRect/>
          </a:stretch>
        </p:blipFill>
        <p:spPr bwMode="auto">
          <a:xfrm>
            <a:off x="71438" y="3357562"/>
            <a:ext cx="357190" cy="319086"/>
          </a:xfrm>
          <a:prstGeom prst="rect">
            <a:avLst/>
          </a:prstGeom>
          <a:noFill/>
          <a:ln w="9525">
            <a:noFill/>
            <a:miter lim="800000"/>
            <a:headEnd/>
            <a:tailEnd/>
          </a:ln>
          <a:effectLst/>
        </p:spPr>
      </p:pic>
      <p:pic>
        <p:nvPicPr>
          <p:cNvPr id="94" name="Picture 3"/>
          <p:cNvPicPr>
            <a:picLocks noChangeAspect="1" noChangeArrowheads="1"/>
          </p:cNvPicPr>
          <p:nvPr/>
        </p:nvPicPr>
        <p:blipFill>
          <a:blip r:embed="rId9"/>
          <a:srcRect/>
          <a:stretch>
            <a:fillRect/>
          </a:stretch>
        </p:blipFill>
        <p:spPr bwMode="auto">
          <a:xfrm>
            <a:off x="71438" y="3643314"/>
            <a:ext cx="357190" cy="346028"/>
          </a:xfrm>
          <a:prstGeom prst="rect">
            <a:avLst/>
          </a:prstGeom>
          <a:noFill/>
          <a:ln w="9525">
            <a:noFill/>
            <a:miter lim="800000"/>
            <a:headEnd/>
            <a:tailEnd/>
          </a:ln>
          <a:effectLst/>
        </p:spPr>
      </p:pic>
      <p:pic>
        <p:nvPicPr>
          <p:cNvPr id="95" name="Picture 4"/>
          <p:cNvPicPr>
            <a:picLocks noChangeAspect="1" noChangeArrowheads="1"/>
          </p:cNvPicPr>
          <p:nvPr/>
        </p:nvPicPr>
        <p:blipFill>
          <a:blip r:embed="rId10"/>
          <a:srcRect/>
          <a:stretch>
            <a:fillRect/>
          </a:stretch>
        </p:blipFill>
        <p:spPr bwMode="auto">
          <a:xfrm>
            <a:off x="71438" y="3929066"/>
            <a:ext cx="357190" cy="379514"/>
          </a:xfrm>
          <a:prstGeom prst="rect">
            <a:avLst/>
          </a:prstGeom>
          <a:noFill/>
          <a:ln w="9525">
            <a:noFill/>
            <a:miter lim="800000"/>
            <a:headEnd/>
            <a:tailEnd/>
          </a:ln>
          <a:effectLst/>
        </p:spPr>
      </p:pic>
      <p:pic>
        <p:nvPicPr>
          <p:cNvPr id="96" name="Picture 5"/>
          <p:cNvPicPr>
            <a:picLocks noChangeAspect="1" noChangeArrowheads="1"/>
          </p:cNvPicPr>
          <p:nvPr/>
        </p:nvPicPr>
        <p:blipFill>
          <a:blip r:embed="rId11"/>
          <a:srcRect/>
          <a:stretch>
            <a:fillRect/>
          </a:stretch>
        </p:blipFill>
        <p:spPr bwMode="auto">
          <a:xfrm>
            <a:off x="71438" y="4286256"/>
            <a:ext cx="357190" cy="409576"/>
          </a:xfrm>
          <a:prstGeom prst="rect">
            <a:avLst/>
          </a:prstGeom>
          <a:noFill/>
          <a:ln w="9525">
            <a:noFill/>
            <a:miter lim="800000"/>
            <a:headEnd/>
            <a:tailEnd/>
          </a:ln>
          <a:effectLst/>
        </p:spPr>
      </p:pic>
      <p:pic>
        <p:nvPicPr>
          <p:cNvPr id="97" name="Picture 6"/>
          <p:cNvPicPr>
            <a:picLocks noChangeAspect="1" noChangeArrowheads="1"/>
          </p:cNvPicPr>
          <p:nvPr/>
        </p:nvPicPr>
        <p:blipFill>
          <a:blip r:embed="rId12"/>
          <a:srcRect/>
          <a:stretch>
            <a:fillRect/>
          </a:stretch>
        </p:blipFill>
        <p:spPr bwMode="auto">
          <a:xfrm>
            <a:off x="71438" y="4643446"/>
            <a:ext cx="357190" cy="377536"/>
          </a:xfrm>
          <a:prstGeom prst="rect">
            <a:avLst/>
          </a:prstGeom>
          <a:noFill/>
          <a:ln w="9525">
            <a:noFill/>
            <a:miter lim="800000"/>
            <a:headEnd/>
            <a:tailEnd/>
          </a:ln>
          <a:effectLst/>
        </p:spPr>
      </p:pic>
      <p:pic>
        <p:nvPicPr>
          <p:cNvPr id="98" name="Picture 97" descr="download (3).png"/>
          <p:cNvPicPr>
            <a:picLocks noChangeAspect="1"/>
          </p:cNvPicPr>
          <p:nvPr/>
        </p:nvPicPr>
        <p:blipFill>
          <a:blip r:embed="rId6"/>
          <a:stretch>
            <a:fillRect/>
          </a:stretch>
        </p:blipFill>
        <p:spPr>
          <a:xfrm>
            <a:off x="3786182" y="6357958"/>
            <a:ext cx="357190" cy="357190"/>
          </a:xfrm>
          <a:prstGeom prst="rect">
            <a:avLst/>
          </a:prstGeom>
        </p:spPr>
      </p:pic>
      <p:pic>
        <p:nvPicPr>
          <p:cNvPr id="99" name="Picture 2"/>
          <p:cNvPicPr>
            <a:picLocks noChangeAspect="1" noChangeArrowheads="1"/>
          </p:cNvPicPr>
          <p:nvPr/>
        </p:nvPicPr>
        <p:blipFill>
          <a:blip r:embed="rId8"/>
          <a:srcRect/>
          <a:stretch>
            <a:fillRect/>
          </a:stretch>
        </p:blipFill>
        <p:spPr bwMode="auto">
          <a:xfrm>
            <a:off x="3357554" y="6357958"/>
            <a:ext cx="357190" cy="319086"/>
          </a:xfrm>
          <a:prstGeom prst="rect">
            <a:avLst/>
          </a:prstGeom>
          <a:noFill/>
          <a:ln w="9525">
            <a:noFill/>
            <a:miter lim="800000"/>
            <a:headEnd/>
            <a:tailEnd/>
          </a:ln>
          <a:effectLst/>
        </p:spPr>
      </p:pic>
      <p:pic>
        <p:nvPicPr>
          <p:cNvPr id="100" name="Picture 3"/>
          <p:cNvPicPr>
            <a:picLocks noChangeAspect="1" noChangeArrowheads="1"/>
          </p:cNvPicPr>
          <p:nvPr/>
        </p:nvPicPr>
        <p:blipFill>
          <a:blip r:embed="rId9"/>
          <a:srcRect/>
          <a:stretch>
            <a:fillRect/>
          </a:stretch>
        </p:blipFill>
        <p:spPr bwMode="auto">
          <a:xfrm>
            <a:off x="3000364" y="6357958"/>
            <a:ext cx="357190" cy="346028"/>
          </a:xfrm>
          <a:prstGeom prst="rect">
            <a:avLst/>
          </a:prstGeom>
          <a:noFill/>
          <a:ln w="9525">
            <a:noFill/>
            <a:miter lim="800000"/>
            <a:headEnd/>
            <a:tailEnd/>
          </a:ln>
          <a:effectLst/>
        </p:spPr>
      </p:pic>
      <p:cxnSp>
        <p:nvCxnSpPr>
          <p:cNvPr id="112" name="Straight Connector 111"/>
          <p:cNvCxnSpPr/>
          <p:nvPr/>
        </p:nvCxnSpPr>
        <p:spPr>
          <a:xfrm rot="10800000">
            <a:off x="1428728" y="2357430"/>
            <a:ext cx="464347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357290" y="357166"/>
            <a:ext cx="2315057" cy="584775"/>
          </a:xfrm>
          <a:prstGeom prst="rect">
            <a:avLst/>
          </a:prstGeom>
          <a:noFill/>
        </p:spPr>
        <p:txBody>
          <a:bodyPr wrap="none" rtlCol="1">
            <a:spAutoFit/>
          </a:bodyPr>
          <a:lstStyle/>
          <a:p>
            <a:r>
              <a:rPr lang="ar-JO" sz="1600" dirty="0" smtClean="0">
                <a:latin typeface="Tajawal" pitchFamily="2" charset="-78"/>
                <a:cs typeface="Tajawal" pitchFamily="2" charset="-78"/>
              </a:rPr>
              <a:t>المملكة الأردنية الهاشمية</a:t>
            </a:r>
          </a:p>
          <a:p>
            <a:r>
              <a:rPr lang="ar-JO" sz="1600" dirty="0" smtClean="0">
                <a:latin typeface="Tajawal" pitchFamily="2" charset="-78"/>
                <a:cs typeface="Tajawal" pitchFamily="2" charset="-78"/>
              </a:rPr>
              <a:t>وزارة التنمية الاجتماعية</a:t>
            </a:r>
            <a:endParaRPr lang="ar-JO" sz="1600" dirty="0">
              <a:latin typeface="Tajawal" pitchFamily="2" charset="-78"/>
              <a:cs typeface="Tajawal" pitchFamily="2" charset="-78"/>
            </a:endParaRPr>
          </a:p>
        </p:txBody>
      </p:sp>
      <p:sp>
        <p:nvSpPr>
          <p:cNvPr id="58" name="Rectangle 57"/>
          <p:cNvSpPr/>
          <p:nvPr/>
        </p:nvSpPr>
        <p:spPr>
          <a:xfrm>
            <a:off x="6215074" y="2143116"/>
            <a:ext cx="2286016" cy="4500570"/>
          </a:xfrm>
          <a:prstGeom prst="rect">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1" anchor="ctr"/>
          <a:lstStyle/>
          <a:p>
            <a:endParaRPr lang="ar-JO" sz="1400" dirty="0" smtClean="0">
              <a:solidFill>
                <a:schemeClr val="tx1">
                  <a:lumMod val="75000"/>
                  <a:lumOff val="25000"/>
                </a:schemeClr>
              </a:solidFill>
              <a:latin typeface="Tajawal" pitchFamily="2" charset="-78"/>
              <a:cs typeface="Tajawal" pitchFamily="2" charset="-78"/>
            </a:endParaRPr>
          </a:p>
        </p:txBody>
      </p:sp>
      <p:cxnSp>
        <p:nvCxnSpPr>
          <p:cNvPr id="59" name="Straight Connector 58"/>
          <p:cNvCxnSpPr/>
          <p:nvPr/>
        </p:nvCxnSpPr>
        <p:spPr>
          <a:xfrm>
            <a:off x="6215074" y="36433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215074" y="41433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215074" y="464344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215074" y="5643578"/>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215074" y="614364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215074" y="5143512"/>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215074" y="32146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73" name="Picture 72"/>
          <p:cNvPicPr>
            <a:picLocks noChangeAspect="1" noChangeArrowheads="1"/>
          </p:cNvPicPr>
          <p:nvPr/>
        </p:nvPicPr>
        <p:blipFill>
          <a:blip r:embed="rId13"/>
          <a:srcRect/>
          <a:stretch>
            <a:fillRect/>
          </a:stretch>
        </p:blipFill>
        <p:spPr bwMode="auto">
          <a:xfrm>
            <a:off x="8569877" y="6143644"/>
            <a:ext cx="574123" cy="500042"/>
          </a:xfrm>
          <a:prstGeom prst="rect">
            <a:avLst/>
          </a:prstGeom>
          <a:noFill/>
          <a:ln w="9525">
            <a:noFill/>
            <a:miter lim="800000"/>
            <a:headEnd/>
            <a:tailEnd/>
          </a:ln>
          <a:effectLst/>
        </p:spPr>
      </p:pic>
      <p:sp>
        <p:nvSpPr>
          <p:cNvPr id="74" name="TextBox 73"/>
          <p:cNvSpPr txBox="1"/>
          <p:nvPr/>
        </p:nvSpPr>
        <p:spPr>
          <a:xfrm>
            <a:off x="5643570" y="2786058"/>
            <a:ext cx="2500298" cy="523220"/>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الهيكل التنظيمي</a:t>
            </a:r>
          </a:p>
          <a:p>
            <a:endParaRPr lang="ar-JO" sz="1400" dirty="0">
              <a:solidFill>
                <a:srgbClr val="920000"/>
              </a:solidFill>
              <a:latin typeface="Tajawal" pitchFamily="2" charset="-78"/>
              <a:cs typeface="Tajawal" pitchFamily="2" charset="-78"/>
            </a:endParaRPr>
          </a:p>
        </p:txBody>
      </p:sp>
      <p:sp>
        <p:nvSpPr>
          <p:cNvPr id="75" name="TextBox 74"/>
          <p:cNvSpPr txBox="1"/>
          <p:nvPr/>
        </p:nvSpPr>
        <p:spPr>
          <a:xfrm>
            <a:off x="6357950" y="3214686"/>
            <a:ext cx="1928826" cy="523220"/>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نظام التنظيم الاداري</a:t>
            </a:r>
          </a:p>
          <a:p>
            <a:endParaRPr lang="ar-JO" sz="1400" dirty="0">
              <a:solidFill>
                <a:srgbClr val="920000"/>
              </a:solidFill>
              <a:latin typeface="Tajawal" pitchFamily="2" charset="-78"/>
              <a:cs typeface="Tajawal" pitchFamily="2" charset="-78"/>
            </a:endParaRPr>
          </a:p>
        </p:txBody>
      </p:sp>
      <p:sp>
        <p:nvSpPr>
          <p:cNvPr id="76" name="TextBox 75"/>
          <p:cNvSpPr txBox="1"/>
          <p:nvPr/>
        </p:nvSpPr>
        <p:spPr>
          <a:xfrm>
            <a:off x="6357950" y="3714752"/>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الكتيب التنظيمي للوزارة </a:t>
            </a:r>
            <a:endParaRPr lang="ar-JO" sz="1400" dirty="0">
              <a:solidFill>
                <a:srgbClr val="920000"/>
              </a:solidFill>
              <a:latin typeface="Tajawal" pitchFamily="2" charset="-78"/>
              <a:cs typeface="Tajawal" pitchFamily="2" charset="-78"/>
            </a:endParaRPr>
          </a:p>
        </p:txBody>
      </p:sp>
      <p:sp>
        <p:nvSpPr>
          <p:cNvPr id="81" name="TextBox 80"/>
          <p:cNvSpPr txBox="1"/>
          <p:nvPr/>
        </p:nvSpPr>
        <p:spPr>
          <a:xfrm>
            <a:off x="6000760" y="4214818"/>
            <a:ext cx="2500330"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وزراء التنمية الاجتماعية</a:t>
            </a:r>
            <a:endParaRPr lang="ar-JO" sz="1400" dirty="0">
              <a:solidFill>
                <a:srgbClr val="920000"/>
              </a:solidFill>
              <a:latin typeface="Tajawal" pitchFamily="2" charset="-78"/>
              <a:cs typeface="Tajawal" pitchFamily="2" charset="-78"/>
            </a:endParaRPr>
          </a:p>
        </p:txBody>
      </p:sp>
      <p:sp>
        <p:nvSpPr>
          <p:cNvPr id="82" name="TextBox 81"/>
          <p:cNvSpPr txBox="1"/>
          <p:nvPr/>
        </p:nvSpPr>
        <p:spPr>
          <a:xfrm>
            <a:off x="6286512" y="4714884"/>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الأمناء العاملون للوزارة</a:t>
            </a:r>
            <a:endParaRPr lang="ar-JO" sz="1400" dirty="0">
              <a:solidFill>
                <a:srgbClr val="920000"/>
              </a:solidFill>
              <a:latin typeface="Tajawal" pitchFamily="2" charset="-78"/>
              <a:cs typeface="Tajawal" pitchFamily="2" charset="-78"/>
            </a:endParaRPr>
          </a:p>
        </p:txBody>
      </p:sp>
      <p:sp>
        <p:nvSpPr>
          <p:cNvPr id="83" name="TextBox 82"/>
          <p:cNvSpPr txBox="1"/>
          <p:nvPr/>
        </p:nvSpPr>
        <p:spPr>
          <a:xfrm>
            <a:off x="6643702" y="5214950"/>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التقارير السنوية</a:t>
            </a:r>
            <a:endParaRPr lang="ar-JO" sz="1400" dirty="0">
              <a:solidFill>
                <a:srgbClr val="920000"/>
              </a:solidFill>
              <a:latin typeface="Tajawal" pitchFamily="2" charset="-78"/>
              <a:cs typeface="Tajawal" pitchFamily="2" charset="-78"/>
            </a:endParaRPr>
          </a:p>
        </p:txBody>
      </p:sp>
      <p:sp>
        <p:nvSpPr>
          <p:cNvPr id="84" name="TextBox 83"/>
          <p:cNvSpPr txBox="1"/>
          <p:nvPr/>
        </p:nvSpPr>
        <p:spPr>
          <a:xfrm>
            <a:off x="6858016" y="5715016"/>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الموازنة</a:t>
            </a:r>
            <a:endParaRPr lang="ar-JO" sz="1400" dirty="0">
              <a:solidFill>
                <a:srgbClr val="920000"/>
              </a:solidFill>
              <a:latin typeface="Tajawal" pitchFamily="2" charset="-78"/>
              <a:cs typeface="Tajawal" pitchFamily="2" charset="-78"/>
            </a:endParaRPr>
          </a:p>
        </p:txBody>
      </p:sp>
      <p:sp>
        <p:nvSpPr>
          <p:cNvPr id="85" name="TextBox 84"/>
          <p:cNvSpPr txBox="1"/>
          <p:nvPr/>
        </p:nvSpPr>
        <p:spPr>
          <a:xfrm>
            <a:off x="6072198" y="6274354"/>
            <a:ext cx="2428892"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تشريعات خاصة بالوزارة</a:t>
            </a:r>
            <a:endParaRPr lang="ar-JO" sz="1400" dirty="0">
              <a:solidFill>
                <a:srgbClr val="920000"/>
              </a:solidFill>
              <a:latin typeface="Tajawal" pitchFamily="2" charset="-78"/>
              <a:cs typeface="Tajawal" pitchFamily="2" charset="-78"/>
            </a:endParaRPr>
          </a:p>
        </p:txBody>
      </p:sp>
      <p:pic>
        <p:nvPicPr>
          <p:cNvPr id="86" name="Picture 85" descr="icons8-more-than-30.png"/>
          <p:cNvPicPr>
            <a:picLocks noChangeAspect="1"/>
          </p:cNvPicPr>
          <p:nvPr/>
        </p:nvPicPr>
        <p:blipFill>
          <a:blip r:embed="rId14">
            <a:lum contrast="-40000"/>
          </a:blip>
          <a:stretch>
            <a:fillRect/>
          </a:stretch>
        </p:blipFill>
        <p:spPr>
          <a:xfrm>
            <a:off x="8215338" y="2786058"/>
            <a:ext cx="285752" cy="285752"/>
          </a:xfrm>
          <a:prstGeom prst="rect">
            <a:avLst/>
          </a:prstGeom>
          <a:scene3d>
            <a:camera prst="orthographicFront">
              <a:rot lat="0" lon="0" rev="10800000"/>
            </a:camera>
            <a:lightRig rig="threePt" dir="t"/>
          </a:scene3d>
        </p:spPr>
      </p:pic>
      <p:pic>
        <p:nvPicPr>
          <p:cNvPr id="87" name="Picture 86" descr="icons8-more-than-30.png"/>
          <p:cNvPicPr>
            <a:picLocks noChangeAspect="1"/>
          </p:cNvPicPr>
          <p:nvPr/>
        </p:nvPicPr>
        <p:blipFill>
          <a:blip r:embed="rId14">
            <a:lum contrast="-40000"/>
          </a:blip>
          <a:stretch>
            <a:fillRect/>
          </a:stretch>
        </p:blipFill>
        <p:spPr>
          <a:xfrm>
            <a:off x="8215338" y="3286124"/>
            <a:ext cx="285752" cy="285752"/>
          </a:xfrm>
          <a:prstGeom prst="rect">
            <a:avLst/>
          </a:prstGeom>
          <a:scene3d>
            <a:camera prst="orthographicFront">
              <a:rot lat="0" lon="0" rev="10800000"/>
            </a:camera>
            <a:lightRig rig="threePt" dir="t"/>
          </a:scene3d>
        </p:spPr>
      </p:pic>
      <p:pic>
        <p:nvPicPr>
          <p:cNvPr id="88" name="Picture 87" descr="icons8-more-than-30.png"/>
          <p:cNvPicPr>
            <a:picLocks noChangeAspect="1"/>
          </p:cNvPicPr>
          <p:nvPr/>
        </p:nvPicPr>
        <p:blipFill>
          <a:blip r:embed="rId14">
            <a:lum contrast="-40000"/>
          </a:blip>
          <a:stretch>
            <a:fillRect/>
          </a:stretch>
        </p:blipFill>
        <p:spPr>
          <a:xfrm>
            <a:off x="8215338" y="4286256"/>
            <a:ext cx="285752" cy="285752"/>
          </a:xfrm>
          <a:prstGeom prst="rect">
            <a:avLst/>
          </a:prstGeom>
          <a:scene3d>
            <a:camera prst="orthographicFront">
              <a:rot lat="0" lon="0" rev="10800000"/>
            </a:camera>
            <a:lightRig rig="threePt" dir="t"/>
          </a:scene3d>
        </p:spPr>
      </p:pic>
      <p:pic>
        <p:nvPicPr>
          <p:cNvPr id="89" name="Picture 88" descr="icons8-more-than-30.png"/>
          <p:cNvPicPr>
            <a:picLocks noChangeAspect="1"/>
          </p:cNvPicPr>
          <p:nvPr/>
        </p:nvPicPr>
        <p:blipFill>
          <a:blip r:embed="rId14">
            <a:lum contrast="-40000"/>
          </a:blip>
          <a:stretch>
            <a:fillRect/>
          </a:stretch>
        </p:blipFill>
        <p:spPr>
          <a:xfrm>
            <a:off x="8215338" y="3786190"/>
            <a:ext cx="285752" cy="285752"/>
          </a:xfrm>
          <a:prstGeom prst="rect">
            <a:avLst/>
          </a:prstGeom>
          <a:scene3d>
            <a:camera prst="orthographicFront">
              <a:rot lat="0" lon="0" rev="10800000"/>
            </a:camera>
            <a:lightRig rig="threePt" dir="t"/>
          </a:scene3d>
        </p:spPr>
      </p:pic>
      <p:pic>
        <p:nvPicPr>
          <p:cNvPr id="91" name="Picture 90" descr="icons8-more-than-30.png"/>
          <p:cNvPicPr>
            <a:picLocks noChangeAspect="1"/>
          </p:cNvPicPr>
          <p:nvPr/>
        </p:nvPicPr>
        <p:blipFill>
          <a:blip r:embed="rId14">
            <a:lum contrast="-40000"/>
          </a:blip>
          <a:stretch>
            <a:fillRect/>
          </a:stretch>
        </p:blipFill>
        <p:spPr>
          <a:xfrm>
            <a:off x="8215338" y="4786322"/>
            <a:ext cx="285752" cy="285752"/>
          </a:xfrm>
          <a:prstGeom prst="rect">
            <a:avLst/>
          </a:prstGeom>
          <a:scene3d>
            <a:camera prst="orthographicFront">
              <a:rot lat="0" lon="0" rev="10800000"/>
            </a:camera>
            <a:lightRig rig="threePt" dir="t"/>
          </a:scene3d>
        </p:spPr>
      </p:pic>
      <p:pic>
        <p:nvPicPr>
          <p:cNvPr id="92" name="Picture 91" descr="icons8-more-than-30.png"/>
          <p:cNvPicPr>
            <a:picLocks noChangeAspect="1"/>
          </p:cNvPicPr>
          <p:nvPr/>
        </p:nvPicPr>
        <p:blipFill>
          <a:blip r:embed="rId14">
            <a:lum contrast="-40000"/>
          </a:blip>
          <a:stretch>
            <a:fillRect/>
          </a:stretch>
        </p:blipFill>
        <p:spPr>
          <a:xfrm>
            <a:off x="8215338" y="5214950"/>
            <a:ext cx="285752" cy="285752"/>
          </a:xfrm>
          <a:prstGeom prst="rect">
            <a:avLst/>
          </a:prstGeom>
          <a:scene3d>
            <a:camera prst="orthographicFront">
              <a:rot lat="0" lon="0" rev="10800000"/>
            </a:camera>
            <a:lightRig rig="threePt" dir="t"/>
          </a:scene3d>
        </p:spPr>
      </p:pic>
      <p:pic>
        <p:nvPicPr>
          <p:cNvPr id="101" name="Picture 100" descr="icons8-more-than-30.png"/>
          <p:cNvPicPr>
            <a:picLocks noChangeAspect="1"/>
          </p:cNvPicPr>
          <p:nvPr/>
        </p:nvPicPr>
        <p:blipFill>
          <a:blip r:embed="rId14">
            <a:lum contrast="-40000"/>
          </a:blip>
          <a:stretch>
            <a:fillRect/>
          </a:stretch>
        </p:blipFill>
        <p:spPr>
          <a:xfrm>
            <a:off x="8215338" y="5786454"/>
            <a:ext cx="285752" cy="285752"/>
          </a:xfrm>
          <a:prstGeom prst="rect">
            <a:avLst/>
          </a:prstGeom>
          <a:scene3d>
            <a:camera prst="orthographicFront">
              <a:rot lat="0" lon="0" rev="10800000"/>
            </a:camera>
            <a:lightRig rig="threePt" dir="t"/>
          </a:scene3d>
        </p:spPr>
      </p:pic>
      <p:pic>
        <p:nvPicPr>
          <p:cNvPr id="102" name="Picture 101" descr="icons8-more-than-30.png"/>
          <p:cNvPicPr>
            <a:picLocks noChangeAspect="1"/>
          </p:cNvPicPr>
          <p:nvPr/>
        </p:nvPicPr>
        <p:blipFill>
          <a:blip r:embed="rId14">
            <a:lum contrast="-40000"/>
          </a:blip>
          <a:stretch>
            <a:fillRect/>
          </a:stretch>
        </p:blipFill>
        <p:spPr>
          <a:xfrm>
            <a:off x="8215338" y="6357934"/>
            <a:ext cx="285752" cy="285752"/>
          </a:xfrm>
          <a:prstGeom prst="rect">
            <a:avLst/>
          </a:prstGeom>
          <a:scene3d>
            <a:camera prst="orthographicFront">
              <a:rot lat="0" lon="0" rev="10800000"/>
            </a:camera>
            <a:lightRig rig="threePt" dir="t"/>
          </a:scene3d>
        </p:spPr>
      </p:pic>
      <p:sp>
        <p:nvSpPr>
          <p:cNvPr id="103" name="TextBox 102"/>
          <p:cNvSpPr txBox="1"/>
          <p:nvPr/>
        </p:nvSpPr>
        <p:spPr>
          <a:xfrm>
            <a:off x="5643570" y="2214554"/>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نشأة الوزارة وتطورها</a:t>
            </a:r>
            <a:endParaRPr lang="ar-JO" sz="1400" dirty="0">
              <a:solidFill>
                <a:srgbClr val="920000"/>
              </a:solidFill>
              <a:latin typeface="Tajawal" pitchFamily="2" charset="-78"/>
              <a:cs typeface="Tajawal" pitchFamily="2" charset="-78"/>
            </a:endParaRPr>
          </a:p>
        </p:txBody>
      </p:sp>
      <p:pic>
        <p:nvPicPr>
          <p:cNvPr id="104" name="Picture 103" descr="icons8-more-than-30.png"/>
          <p:cNvPicPr>
            <a:picLocks noChangeAspect="1"/>
          </p:cNvPicPr>
          <p:nvPr/>
        </p:nvPicPr>
        <p:blipFill>
          <a:blip r:embed="rId14">
            <a:lum contrast="-40000"/>
          </a:blip>
          <a:stretch>
            <a:fillRect/>
          </a:stretch>
        </p:blipFill>
        <p:spPr>
          <a:xfrm>
            <a:off x="8215338" y="2214554"/>
            <a:ext cx="285752" cy="285752"/>
          </a:xfrm>
          <a:prstGeom prst="rect">
            <a:avLst/>
          </a:prstGeom>
          <a:scene3d>
            <a:camera prst="orthographicFront">
              <a:rot lat="0" lon="0" rev="10800000"/>
            </a:camera>
            <a:lightRig rig="threePt" dir="t"/>
          </a:scene3d>
        </p:spPr>
      </p:pic>
      <p:cxnSp>
        <p:nvCxnSpPr>
          <p:cNvPr id="105" name="Straight Connector 104"/>
          <p:cNvCxnSpPr/>
          <p:nvPr/>
        </p:nvCxnSpPr>
        <p:spPr>
          <a:xfrm>
            <a:off x="6215074" y="27146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8194" name="Picture 2" descr="http://www.mosd.gov.jo/UI/Arabic/Photos/Ameen/t63648699206790193126.jpg"/>
          <p:cNvPicPr>
            <a:picLocks noChangeAspect="1" noChangeArrowheads="1"/>
          </p:cNvPicPr>
          <p:nvPr/>
        </p:nvPicPr>
        <p:blipFill>
          <a:blip r:embed="rId15"/>
          <a:srcRect/>
          <a:stretch>
            <a:fillRect/>
          </a:stretch>
        </p:blipFill>
        <p:spPr bwMode="auto">
          <a:xfrm>
            <a:off x="3071802" y="2500306"/>
            <a:ext cx="1071570" cy="1071570"/>
          </a:xfrm>
          <a:prstGeom prst="rect">
            <a:avLst/>
          </a:prstGeom>
          <a:noFill/>
        </p:spPr>
      </p:pic>
      <p:pic>
        <p:nvPicPr>
          <p:cNvPr id="8196" name="Picture 4" descr="http://www.mosd.gov.jo/UI/Arabic/Photos/Ameen/t6364870009586104505.jpg"/>
          <p:cNvPicPr>
            <a:picLocks noChangeAspect="1" noChangeArrowheads="1"/>
          </p:cNvPicPr>
          <p:nvPr/>
        </p:nvPicPr>
        <p:blipFill>
          <a:blip r:embed="rId16"/>
          <a:srcRect/>
          <a:stretch>
            <a:fillRect/>
          </a:stretch>
        </p:blipFill>
        <p:spPr bwMode="auto">
          <a:xfrm>
            <a:off x="5000628" y="4286256"/>
            <a:ext cx="714375" cy="714375"/>
          </a:xfrm>
          <a:prstGeom prst="rect">
            <a:avLst/>
          </a:prstGeom>
          <a:noFill/>
        </p:spPr>
      </p:pic>
      <p:pic>
        <p:nvPicPr>
          <p:cNvPr id="8198" name="Picture 6" descr="http://www.mosd.gov.jo/UI/Arabic/Photos/Ameen/t63648699127582662745.jpg"/>
          <p:cNvPicPr>
            <a:picLocks noChangeAspect="1" noChangeArrowheads="1"/>
          </p:cNvPicPr>
          <p:nvPr/>
        </p:nvPicPr>
        <p:blipFill>
          <a:blip r:embed="rId17"/>
          <a:srcRect/>
          <a:stretch>
            <a:fillRect/>
          </a:stretch>
        </p:blipFill>
        <p:spPr bwMode="auto">
          <a:xfrm>
            <a:off x="3214678" y="4357699"/>
            <a:ext cx="714375" cy="714375"/>
          </a:xfrm>
          <a:prstGeom prst="rect">
            <a:avLst/>
          </a:prstGeom>
          <a:noFill/>
        </p:spPr>
      </p:pic>
      <p:pic>
        <p:nvPicPr>
          <p:cNvPr id="56" name="Picture 4" descr="http://www.mosd.gov.jo/UI/Arabic/Photos/Ameen/t6364870009586104505.jpg"/>
          <p:cNvPicPr>
            <a:picLocks noChangeAspect="1" noChangeArrowheads="1"/>
          </p:cNvPicPr>
          <p:nvPr/>
        </p:nvPicPr>
        <p:blipFill>
          <a:blip r:embed="rId16"/>
          <a:srcRect/>
          <a:stretch>
            <a:fillRect/>
          </a:stretch>
        </p:blipFill>
        <p:spPr bwMode="auto">
          <a:xfrm>
            <a:off x="1500166" y="4357694"/>
            <a:ext cx="714375" cy="714375"/>
          </a:xfrm>
          <a:prstGeom prst="rect">
            <a:avLst/>
          </a:prstGeom>
          <a:noFill/>
        </p:spPr>
      </p:pic>
      <p:sp>
        <p:nvSpPr>
          <p:cNvPr id="80" name="TextBox 79"/>
          <p:cNvSpPr txBox="1"/>
          <p:nvPr/>
        </p:nvSpPr>
        <p:spPr>
          <a:xfrm>
            <a:off x="2786050" y="3643314"/>
            <a:ext cx="1545616" cy="246221"/>
          </a:xfrm>
          <a:prstGeom prst="rect">
            <a:avLst/>
          </a:prstGeom>
          <a:noFill/>
        </p:spPr>
        <p:txBody>
          <a:bodyPr wrap="none" rtlCol="1">
            <a:spAutoFit/>
          </a:bodyPr>
          <a:lstStyle/>
          <a:p>
            <a:r>
              <a:rPr lang="ar-JO" sz="1000" b="1" dirty="0" smtClean="0">
                <a:latin typeface="Tajawal" pitchFamily="2" charset="-78"/>
                <a:cs typeface="Tajawal" pitchFamily="2" charset="-78"/>
              </a:rPr>
              <a:t>عطوفة السيد/ عمر حمزة</a:t>
            </a:r>
            <a:endParaRPr lang="ar-JO" sz="1000" dirty="0">
              <a:latin typeface="Tajawal" pitchFamily="2" charset="-78"/>
              <a:cs typeface="Tajawal" pitchFamily="2" charset="-78"/>
            </a:endParaRPr>
          </a:p>
        </p:txBody>
      </p:sp>
      <p:sp>
        <p:nvSpPr>
          <p:cNvPr id="106" name="TextBox 105"/>
          <p:cNvSpPr txBox="1"/>
          <p:nvPr/>
        </p:nvSpPr>
        <p:spPr>
          <a:xfrm>
            <a:off x="4500562" y="5143512"/>
            <a:ext cx="1574470" cy="215444"/>
          </a:xfrm>
          <a:prstGeom prst="rect">
            <a:avLst/>
          </a:prstGeom>
          <a:noFill/>
        </p:spPr>
        <p:txBody>
          <a:bodyPr wrap="none" rtlCol="1">
            <a:spAutoFit/>
          </a:bodyPr>
          <a:lstStyle/>
          <a:p>
            <a:r>
              <a:rPr lang="ar-JO" sz="800" b="1" dirty="0" smtClean="0">
                <a:latin typeface="Tajawal" pitchFamily="2" charset="-78"/>
                <a:cs typeface="Tajawal" pitchFamily="2" charset="-78"/>
              </a:rPr>
              <a:t>عطوفــــة السيد/ محمد علي وردم</a:t>
            </a:r>
            <a:endParaRPr lang="ar-JO" sz="800" dirty="0">
              <a:latin typeface="Tajawal" pitchFamily="2" charset="-78"/>
              <a:cs typeface="Tajawal" pitchFamily="2" charset="-78"/>
            </a:endParaRPr>
          </a:p>
        </p:txBody>
      </p:sp>
      <p:sp>
        <p:nvSpPr>
          <p:cNvPr id="107" name="TextBox 106"/>
          <p:cNvSpPr txBox="1"/>
          <p:nvPr/>
        </p:nvSpPr>
        <p:spPr>
          <a:xfrm>
            <a:off x="2714612" y="5214950"/>
            <a:ext cx="1535998" cy="215444"/>
          </a:xfrm>
          <a:prstGeom prst="rect">
            <a:avLst/>
          </a:prstGeom>
          <a:noFill/>
        </p:spPr>
        <p:txBody>
          <a:bodyPr wrap="none" rtlCol="1">
            <a:spAutoFit/>
          </a:bodyPr>
          <a:lstStyle/>
          <a:p>
            <a:r>
              <a:rPr lang="ar-JO" sz="800" b="1" dirty="0" smtClean="0">
                <a:latin typeface="Tajawal" pitchFamily="2" charset="-78"/>
                <a:cs typeface="Tajawal" pitchFamily="2" charset="-78"/>
              </a:rPr>
              <a:t>عطوفــــة الدكتور/ محمد الصقور</a:t>
            </a:r>
            <a:endParaRPr lang="ar-JO" sz="800" dirty="0">
              <a:latin typeface="Tajawal" pitchFamily="2" charset="-78"/>
              <a:cs typeface="Tajawal" pitchFamily="2" charset="-78"/>
            </a:endParaRPr>
          </a:p>
        </p:txBody>
      </p:sp>
      <p:sp>
        <p:nvSpPr>
          <p:cNvPr id="108" name="TextBox 107"/>
          <p:cNvSpPr txBox="1"/>
          <p:nvPr/>
        </p:nvSpPr>
        <p:spPr>
          <a:xfrm>
            <a:off x="857224" y="5214950"/>
            <a:ext cx="1616148" cy="215444"/>
          </a:xfrm>
          <a:prstGeom prst="rect">
            <a:avLst/>
          </a:prstGeom>
          <a:noFill/>
        </p:spPr>
        <p:txBody>
          <a:bodyPr wrap="none" rtlCol="1">
            <a:spAutoFit/>
          </a:bodyPr>
          <a:lstStyle/>
          <a:p>
            <a:r>
              <a:rPr lang="ar-JO" sz="800" b="1" dirty="0" smtClean="0">
                <a:latin typeface="Tajawal" pitchFamily="2" charset="-78"/>
                <a:cs typeface="Tajawal" pitchFamily="2" charset="-78"/>
              </a:rPr>
              <a:t>عطوفة السيد/ سليمان الروسان</a:t>
            </a:r>
            <a:endParaRPr lang="ar-JO" sz="800" dirty="0">
              <a:latin typeface="Tajawal" pitchFamily="2" charset="-78"/>
              <a:cs typeface="Tajawal" pitchFamily="2" charset="-7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71472" y="1928802"/>
            <a:ext cx="5643602" cy="4929198"/>
          </a:xfrm>
          <a:prstGeom prst="rect">
            <a:avLst/>
          </a:prstGeom>
          <a:ln>
            <a:noFill/>
          </a:ln>
        </p:spPr>
        <p:style>
          <a:lnRef idx="2">
            <a:schemeClr val="dk1"/>
          </a:lnRef>
          <a:fillRef idx="1">
            <a:schemeClr val="lt1"/>
          </a:fillRef>
          <a:effectRef idx="0">
            <a:schemeClr val="dk1"/>
          </a:effectRef>
          <a:fontRef idx="minor">
            <a:schemeClr val="dk1"/>
          </a:fontRef>
        </p:style>
        <p:txBody>
          <a:bodyPr rtlCol="1" anchor="ctr"/>
          <a:lstStyle/>
          <a:p>
            <a:endParaRPr lang="ar-JO" sz="1200" b="1" dirty="0"/>
          </a:p>
        </p:txBody>
      </p:sp>
      <p:sp>
        <p:nvSpPr>
          <p:cNvPr id="54" name="TextBox 53"/>
          <p:cNvSpPr txBox="1"/>
          <p:nvPr/>
        </p:nvSpPr>
        <p:spPr>
          <a:xfrm>
            <a:off x="500034" y="2000240"/>
            <a:ext cx="5625180" cy="738664"/>
          </a:xfrm>
          <a:prstGeom prst="rect">
            <a:avLst/>
          </a:prstGeom>
          <a:noFill/>
        </p:spPr>
        <p:txBody>
          <a:bodyPr wrap="square" rtlCol="1">
            <a:spAutoFit/>
          </a:bodyPr>
          <a:lstStyle/>
          <a:p>
            <a:r>
              <a:rPr lang="ar-JO" b="1" dirty="0" smtClean="0">
                <a:latin typeface="Tajawal Black" pitchFamily="2" charset="-78"/>
                <a:cs typeface="Tajawal Black" pitchFamily="2" charset="-78"/>
              </a:rPr>
              <a:t>التقارير السنوية </a:t>
            </a:r>
          </a:p>
          <a:p>
            <a:endParaRPr lang="ar-JO" sz="1200" b="1" dirty="0" smtClean="0">
              <a:latin typeface="Tajawal Black" pitchFamily="2" charset="-78"/>
              <a:cs typeface="Tajawal Black" pitchFamily="2" charset="-78"/>
            </a:endParaRPr>
          </a:p>
          <a:p>
            <a:endParaRPr lang="ar-JO" sz="1200" dirty="0">
              <a:latin typeface="Tajawal Black" pitchFamily="2" charset="-78"/>
              <a:cs typeface="Tajawal Black" pitchFamily="2" charset="-78"/>
            </a:endParaRPr>
          </a:p>
        </p:txBody>
      </p:sp>
      <p:sp>
        <p:nvSpPr>
          <p:cNvPr id="72" name="TextBox 71"/>
          <p:cNvSpPr txBox="1"/>
          <p:nvPr/>
        </p:nvSpPr>
        <p:spPr>
          <a:xfrm>
            <a:off x="4094585" y="6357958"/>
            <a:ext cx="1234633" cy="276999"/>
          </a:xfrm>
          <a:prstGeom prst="rect">
            <a:avLst/>
          </a:prstGeom>
          <a:noFill/>
        </p:spPr>
        <p:txBody>
          <a:bodyPr wrap="none" rtlCol="1">
            <a:spAutoFit/>
          </a:bodyPr>
          <a:lstStyle/>
          <a:p>
            <a:r>
              <a:rPr lang="ar-JO" sz="1200" b="1" dirty="0" smtClean="0">
                <a:latin typeface="Tajawal" pitchFamily="2" charset="-78"/>
                <a:cs typeface="Tajawal" pitchFamily="2" charset="-78"/>
              </a:rPr>
              <a:t>شارك الموضوع</a:t>
            </a:r>
            <a:endParaRPr lang="ar-JO" sz="1200" b="1" dirty="0">
              <a:latin typeface="Tajawal" pitchFamily="2" charset="-78"/>
              <a:cs typeface="Tajawal" pitchFamily="2" charset="-78"/>
            </a:endParaRPr>
          </a:p>
        </p:txBody>
      </p:sp>
      <p:sp>
        <p:nvSpPr>
          <p:cNvPr id="64" name="Oval 63"/>
          <p:cNvSpPr/>
          <p:nvPr/>
        </p:nvSpPr>
        <p:spPr>
          <a:xfrm>
            <a:off x="285720" y="214290"/>
            <a:ext cx="857256" cy="78579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smtClean="0"/>
              <a:t>logo</a:t>
            </a:r>
            <a:endParaRPr lang="ar-JO" dirty="0"/>
          </a:p>
        </p:txBody>
      </p:sp>
      <p:sp>
        <p:nvSpPr>
          <p:cNvPr id="66" name="Rectangle 65"/>
          <p:cNvSpPr/>
          <p:nvPr/>
        </p:nvSpPr>
        <p:spPr>
          <a:xfrm>
            <a:off x="4429124" y="571480"/>
            <a:ext cx="2214578" cy="285752"/>
          </a:xfrm>
          <a:prstGeom prst="rect">
            <a:avLst/>
          </a:prstGeom>
          <a:solidFill>
            <a:srgbClr val="E0E0E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000" dirty="0" smtClean="0">
                <a:solidFill>
                  <a:schemeClr val="bg1">
                    <a:lumMod val="50000"/>
                  </a:schemeClr>
                </a:solidFill>
              </a:rPr>
              <a:t>بحث</a:t>
            </a:r>
            <a:endParaRPr lang="ar-JO" sz="1000" dirty="0">
              <a:solidFill>
                <a:schemeClr val="bg1">
                  <a:lumMod val="50000"/>
                </a:schemeClr>
              </a:solidFill>
            </a:endParaRPr>
          </a:p>
        </p:txBody>
      </p:sp>
      <p:sp>
        <p:nvSpPr>
          <p:cNvPr id="67" name="Rectangle 66"/>
          <p:cNvSpPr/>
          <p:nvPr/>
        </p:nvSpPr>
        <p:spPr>
          <a:xfrm>
            <a:off x="0" y="1357298"/>
            <a:ext cx="9144000" cy="571504"/>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عن الوزارة    الخدمات   مبادرات   المركز الإعلامي   اتصل بنا</a:t>
            </a:r>
            <a:endParaRPr lang="ar-JO" sz="1600" b="1" dirty="0">
              <a:solidFill>
                <a:schemeClr val="bg1"/>
              </a:solidFill>
              <a:latin typeface="Tajawal Black" pitchFamily="2" charset="-78"/>
              <a:cs typeface="Tajawal Black" pitchFamily="2" charset="-78"/>
            </a:endParaRPr>
          </a:p>
        </p:txBody>
      </p:sp>
      <p:pic>
        <p:nvPicPr>
          <p:cNvPr id="68" name="Picture 67" descr="logo.png"/>
          <p:cNvPicPr/>
          <p:nvPr/>
        </p:nvPicPr>
        <p:blipFill>
          <a:blip r:embed="rId2" cstate="print"/>
          <a:stretch>
            <a:fillRect/>
          </a:stretch>
        </p:blipFill>
        <p:spPr>
          <a:xfrm>
            <a:off x="214282" y="142852"/>
            <a:ext cx="1143008" cy="1000132"/>
          </a:xfrm>
          <a:prstGeom prst="rect">
            <a:avLst/>
          </a:prstGeom>
        </p:spPr>
      </p:pic>
      <p:pic>
        <p:nvPicPr>
          <p:cNvPr id="70" name="Picture 69" descr="download.png"/>
          <p:cNvPicPr>
            <a:picLocks noChangeAspect="1"/>
          </p:cNvPicPr>
          <p:nvPr/>
        </p:nvPicPr>
        <p:blipFill>
          <a:blip r:embed="rId3"/>
          <a:stretch>
            <a:fillRect/>
          </a:stretch>
        </p:blipFill>
        <p:spPr>
          <a:xfrm>
            <a:off x="4429124" y="571480"/>
            <a:ext cx="285743" cy="285752"/>
          </a:xfrm>
          <a:prstGeom prst="rect">
            <a:avLst/>
          </a:prstGeom>
        </p:spPr>
      </p:pic>
      <p:pic>
        <p:nvPicPr>
          <p:cNvPr id="71" name="Picture 70" descr="download (1).png"/>
          <p:cNvPicPr>
            <a:picLocks noChangeAspect="1"/>
          </p:cNvPicPr>
          <p:nvPr/>
        </p:nvPicPr>
        <p:blipFill>
          <a:blip r:embed="rId4"/>
          <a:stretch>
            <a:fillRect/>
          </a:stretch>
        </p:blipFill>
        <p:spPr>
          <a:xfrm>
            <a:off x="7286644" y="428604"/>
            <a:ext cx="357190" cy="357190"/>
          </a:xfrm>
          <a:prstGeom prst="rect">
            <a:avLst/>
          </a:prstGeom>
        </p:spPr>
      </p:pic>
      <p:pic>
        <p:nvPicPr>
          <p:cNvPr id="77" name="Picture 76" descr="download (2).png"/>
          <p:cNvPicPr>
            <a:picLocks noChangeAspect="1"/>
          </p:cNvPicPr>
          <p:nvPr/>
        </p:nvPicPr>
        <p:blipFill>
          <a:blip r:embed="rId5"/>
          <a:stretch>
            <a:fillRect/>
          </a:stretch>
        </p:blipFill>
        <p:spPr>
          <a:xfrm>
            <a:off x="7786710" y="428604"/>
            <a:ext cx="357190" cy="357190"/>
          </a:xfrm>
          <a:prstGeom prst="rect">
            <a:avLst/>
          </a:prstGeom>
        </p:spPr>
      </p:pic>
      <p:pic>
        <p:nvPicPr>
          <p:cNvPr id="78" name="Picture 77" descr="download (3).png"/>
          <p:cNvPicPr>
            <a:picLocks noChangeAspect="1"/>
          </p:cNvPicPr>
          <p:nvPr/>
        </p:nvPicPr>
        <p:blipFill>
          <a:blip r:embed="rId6"/>
          <a:stretch>
            <a:fillRect/>
          </a:stretch>
        </p:blipFill>
        <p:spPr>
          <a:xfrm>
            <a:off x="8286776" y="428604"/>
            <a:ext cx="357190" cy="357190"/>
          </a:xfrm>
          <a:prstGeom prst="rect">
            <a:avLst/>
          </a:prstGeom>
        </p:spPr>
      </p:pic>
      <p:pic>
        <p:nvPicPr>
          <p:cNvPr id="79" name="Picture 78" descr="download (4).png"/>
          <p:cNvPicPr>
            <a:picLocks noChangeAspect="1"/>
          </p:cNvPicPr>
          <p:nvPr/>
        </p:nvPicPr>
        <p:blipFill>
          <a:blip r:embed="rId7"/>
          <a:stretch>
            <a:fillRect/>
          </a:stretch>
        </p:blipFill>
        <p:spPr>
          <a:xfrm>
            <a:off x="8643966" y="1500174"/>
            <a:ext cx="285752" cy="285752"/>
          </a:xfrm>
          <a:prstGeom prst="rect">
            <a:avLst/>
          </a:prstGeom>
        </p:spPr>
      </p:pic>
      <p:sp>
        <p:nvSpPr>
          <p:cNvPr id="90" name="Rounded Rectangle 89"/>
          <p:cNvSpPr/>
          <p:nvPr/>
        </p:nvSpPr>
        <p:spPr>
          <a:xfrm>
            <a:off x="0" y="3214686"/>
            <a:ext cx="500066" cy="20002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a:p>
        </p:txBody>
      </p:sp>
      <p:pic>
        <p:nvPicPr>
          <p:cNvPr id="93" name="Picture 2"/>
          <p:cNvPicPr>
            <a:picLocks noChangeAspect="1" noChangeArrowheads="1"/>
          </p:cNvPicPr>
          <p:nvPr/>
        </p:nvPicPr>
        <p:blipFill>
          <a:blip r:embed="rId8"/>
          <a:srcRect/>
          <a:stretch>
            <a:fillRect/>
          </a:stretch>
        </p:blipFill>
        <p:spPr bwMode="auto">
          <a:xfrm>
            <a:off x="71438" y="3357562"/>
            <a:ext cx="357190" cy="319086"/>
          </a:xfrm>
          <a:prstGeom prst="rect">
            <a:avLst/>
          </a:prstGeom>
          <a:noFill/>
          <a:ln w="9525">
            <a:noFill/>
            <a:miter lim="800000"/>
            <a:headEnd/>
            <a:tailEnd/>
          </a:ln>
          <a:effectLst/>
        </p:spPr>
      </p:pic>
      <p:pic>
        <p:nvPicPr>
          <p:cNvPr id="94" name="Picture 3"/>
          <p:cNvPicPr>
            <a:picLocks noChangeAspect="1" noChangeArrowheads="1"/>
          </p:cNvPicPr>
          <p:nvPr/>
        </p:nvPicPr>
        <p:blipFill>
          <a:blip r:embed="rId9"/>
          <a:srcRect/>
          <a:stretch>
            <a:fillRect/>
          </a:stretch>
        </p:blipFill>
        <p:spPr bwMode="auto">
          <a:xfrm>
            <a:off x="71438" y="3643314"/>
            <a:ext cx="357190" cy="346028"/>
          </a:xfrm>
          <a:prstGeom prst="rect">
            <a:avLst/>
          </a:prstGeom>
          <a:noFill/>
          <a:ln w="9525">
            <a:noFill/>
            <a:miter lim="800000"/>
            <a:headEnd/>
            <a:tailEnd/>
          </a:ln>
          <a:effectLst/>
        </p:spPr>
      </p:pic>
      <p:pic>
        <p:nvPicPr>
          <p:cNvPr id="95" name="Picture 4"/>
          <p:cNvPicPr>
            <a:picLocks noChangeAspect="1" noChangeArrowheads="1"/>
          </p:cNvPicPr>
          <p:nvPr/>
        </p:nvPicPr>
        <p:blipFill>
          <a:blip r:embed="rId10"/>
          <a:srcRect/>
          <a:stretch>
            <a:fillRect/>
          </a:stretch>
        </p:blipFill>
        <p:spPr bwMode="auto">
          <a:xfrm>
            <a:off x="71438" y="3929066"/>
            <a:ext cx="357190" cy="379514"/>
          </a:xfrm>
          <a:prstGeom prst="rect">
            <a:avLst/>
          </a:prstGeom>
          <a:noFill/>
          <a:ln w="9525">
            <a:noFill/>
            <a:miter lim="800000"/>
            <a:headEnd/>
            <a:tailEnd/>
          </a:ln>
          <a:effectLst/>
        </p:spPr>
      </p:pic>
      <p:pic>
        <p:nvPicPr>
          <p:cNvPr id="96" name="Picture 5"/>
          <p:cNvPicPr>
            <a:picLocks noChangeAspect="1" noChangeArrowheads="1"/>
          </p:cNvPicPr>
          <p:nvPr/>
        </p:nvPicPr>
        <p:blipFill>
          <a:blip r:embed="rId11"/>
          <a:srcRect/>
          <a:stretch>
            <a:fillRect/>
          </a:stretch>
        </p:blipFill>
        <p:spPr bwMode="auto">
          <a:xfrm>
            <a:off x="71438" y="4286256"/>
            <a:ext cx="357190" cy="409576"/>
          </a:xfrm>
          <a:prstGeom prst="rect">
            <a:avLst/>
          </a:prstGeom>
          <a:noFill/>
          <a:ln w="9525">
            <a:noFill/>
            <a:miter lim="800000"/>
            <a:headEnd/>
            <a:tailEnd/>
          </a:ln>
          <a:effectLst/>
        </p:spPr>
      </p:pic>
      <p:pic>
        <p:nvPicPr>
          <p:cNvPr id="97" name="Picture 6"/>
          <p:cNvPicPr>
            <a:picLocks noChangeAspect="1" noChangeArrowheads="1"/>
          </p:cNvPicPr>
          <p:nvPr/>
        </p:nvPicPr>
        <p:blipFill>
          <a:blip r:embed="rId12"/>
          <a:srcRect/>
          <a:stretch>
            <a:fillRect/>
          </a:stretch>
        </p:blipFill>
        <p:spPr bwMode="auto">
          <a:xfrm>
            <a:off x="71438" y="4643446"/>
            <a:ext cx="357190" cy="377536"/>
          </a:xfrm>
          <a:prstGeom prst="rect">
            <a:avLst/>
          </a:prstGeom>
          <a:noFill/>
          <a:ln w="9525">
            <a:noFill/>
            <a:miter lim="800000"/>
            <a:headEnd/>
            <a:tailEnd/>
          </a:ln>
          <a:effectLst/>
        </p:spPr>
      </p:pic>
      <p:pic>
        <p:nvPicPr>
          <p:cNvPr id="98" name="Picture 97" descr="download (3).png"/>
          <p:cNvPicPr>
            <a:picLocks noChangeAspect="1"/>
          </p:cNvPicPr>
          <p:nvPr/>
        </p:nvPicPr>
        <p:blipFill>
          <a:blip r:embed="rId6"/>
          <a:stretch>
            <a:fillRect/>
          </a:stretch>
        </p:blipFill>
        <p:spPr>
          <a:xfrm>
            <a:off x="3786182" y="6357958"/>
            <a:ext cx="357190" cy="357190"/>
          </a:xfrm>
          <a:prstGeom prst="rect">
            <a:avLst/>
          </a:prstGeom>
        </p:spPr>
      </p:pic>
      <p:pic>
        <p:nvPicPr>
          <p:cNvPr id="99" name="Picture 2"/>
          <p:cNvPicPr>
            <a:picLocks noChangeAspect="1" noChangeArrowheads="1"/>
          </p:cNvPicPr>
          <p:nvPr/>
        </p:nvPicPr>
        <p:blipFill>
          <a:blip r:embed="rId8"/>
          <a:srcRect/>
          <a:stretch>
            <a:fillRect/>
          </a:stretch>
        </p:blipFill>
        <p:spPr bwMode="auto">
          <a:xfrm>
            <a:off x="3357554" y="6357958"/>
            <a:ext cx="357190" cy="319086"/>
          </a:xfrm>
          <a:prstGeom prst="rect">
            <a:avLst/>
          </a:prstGeom>
          <a:noFill/>
          <a:ln w="9525">
            <a:noFill/>
            <a:miter lim="800000"/>
            <a:headEnd/>
            <a:tailEnd/>
          </a:ln>
          <a:effectLst/>
        </p:spPr>
      </p:pic>
      <p:pic>
        <p:nvPicPr>
          <p:cNvPr id="100" name="Picture 3"/>
          <p:cNvPicPr>
            <a:picLocks noChangeAspect="1" noChangeArrowheads="1"/>
          </p:cNvPicPr>
          <p:nvPr/>
        </p:nvPicPr>
        <p:blipFill>
          <a:blip r:embed="rId9"/>
          <a:srcRect/>
          <a:stretch>
            <a:fillRect/>
          </a:stretch>
        </p:blipFill>
        <p:spPr bwMode="auto">
          <a:xfrm>
            <a:off x="3000364" y="6357958"/>
            <a:ext cx="357190" cy="346028"/>
          </a:xfrm>
          <a:prstGeom prst="rect">
            <a:avLst/>
          </a:prstGeom>
          <a:noFill/>
          <a:ln w="9525">
            <a:noFill/>
            <a:miter lim="800000"/>
            <a:headEnd/>
            <a:tailEnd/>
          </a:ln>
          <a:effectLst/>
        </p:spPr>
      </p:pic>
      <p:cxnSp>
        <p:nvCxnSpPr>
          <p:cNvPr id="112" name="Straight Connector 111"/>
          <p:cNvCxnSpPr/>
          <p:nvPr/>
        </p:nvCxnSpPr>
        <p:spPr>
          <a:xfrm rot="10800000">
            <a:off x="1428728" y="2357430"/>
            <a:ext cx="464347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5" name="Picture 54" descr="pdf.png"/>
          <p:cNvPicPr>
            <a:picLocks noChangeAspect="1"/>
          </p:cNvPicPr>
          <p:nvPr/>
        </p:nvPicPr>
        <p:blipFill>
          <a:blip r:embed="rId13"/>
          <a:stretch>
            <a:fillRect/>
          </a:stretch>
        </p:blipFill>
        <p:spPr>
          <a:xfrm>
            <a:off x="3000364" y="2714620"/>
            <a:ext cx="1500198" cy="1357322"/>
          </a:xfrm>
          <a:prstGeom prst="rect">
            <a:avLst/>
          </a:prstGeom>
        </p:spPr>
      </p:pic>
      <p:sp>
        <p:nvSpPr>
          <p:cNvPr id="56" name="TextBox 55"/>
          <p:cNvSpPr txBox="1"/>
          <p:nvPr/>
        </p:nvSpPr>
        <p:spPr>
          <a:xfrm>
            <a:off x="3143240" y="4000504"/>
            <a:ext cx="1165255" cy="369332"/>
          </a:xfrm>
          <a:prstGeom prst="rect">
            <a:avLst/>
          </a:prstGeom>
          <a:noFill/>
        </p:spPr>
        <p:txBody>
          <a:bodyPr wrap="none" rtlCol="1">
            <a:spAutoFit/>
          </a:bodyPr>
          <a:lstStyle/>
          <a:p>
            <a:r>
              <a:rPr lang="en-US" b="1" dirty="0" smtClean="0"/>
              <a:t>Download</a:t>
            </a:r>
            <a:endParaRPr lang="ar-JO" b="1" dirty="0"/>
          </a:p>
        </p:txBody>
      </p:sp>
      <p:sp>
        <p:nvSpPr>
          <p:cNvPr id="57" name="TextBox 56"/>
          <p:cNvSpPr txBox="1"/>
          <p:nvPr/>
        </p:nvSpPr>
        <p:spPr>
          <a:xfrm>
            <a:off x="1357290" y="285728"/>
            <a:ext cx="2315057" cy="584775"/>
          </a:xfrm>
          <a:prstGeom prst="rect">
            <a:avLst/>
          </a:prstGeom>
          <a:noFill/>
        </p:spPr>
        <p:txBody>
          <a:bodyPr wrap="none" rtlCol="1">
            <a:spAutoFit/>
          </a:bodyPr>
          <a:lstStyle/>
          <a:p>
            <a:r>
              <a:rPr lang="ar-JO" sz="1600" dirty="0" smtClean="0">
                <a:latin typeface="Tajawal" pitchFamily="2" charset="-78"/>
                <a:cs typeface="Tajawal" pitchFamily="2" charset="-78"/>
              </a:rPr>
              <a:t>المملكة الأردنية الهاشمية</a:t>
            </a:r>
          </a:p>
          <a:p>
            <a:r>
              <a:rPr lang="ar-JO" sz="1600" dirty="0" smtClean="0">
                <a:latin typeface="Tajawal" pitchFamily="2" charset="-78"/>
                <a:cs typeface="Tajawal" pitchFamily="2" charset="-78"/>
              </a:rPr>
              <a:t>وزارة التنمية الاجتماعية</a:t>
            </a:r>
            <a:endParaRPr lang="ar-JO" sz="1600" dirty="0">
              <a:latin typeface="Tajawal" pitchFamily="2" charset="-78"/>
              <a:cs typeface="Tajawal" pitchFamily="2" charset="-78"/>
            </a:endParaRPr>
          </a:p>
        </p:txBody>
      </p:sp>
      <p:sp>
        <p:nvSpPr>
          <p:cNvPr id="58" name="Rectangle 57"/>
          <p:cNvSpPr/>
          <p:nvPr/>
        </p:nvSpPr>
        <p:spPr>
          <a:xfrm>
            <a:off x="6215074" y="2143116"/>
            <a:ext cx="2286016" cy="4500570"/>
          </a:xfrm>
          <a:prstGeom prst="rect">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1" anchor="ctr"/>
          <a:lstStyle/>
          <a:p>
            <a:endParaRPr lang="ar-JO" sz="1400" dirty="0" smtClean="0">
              <a:solidFill>
                <a:schemeClr val="tx1">
                  <a:lumMod val="75000"/>
                  <a:lumOff val="25000"/>
                </a:schemeClr>
              </a:solidFill>
              <a:latin typeface="Tajawal" pitchFamily="2" charset="-78"/>
              <a:cs typeface="Tajawal" pitchFamily="2" charset="-78"/>
            </a:endParaRPr>
          </a:p>
        </p:txBody>
      </p:sp>
      <p:cxnSp>
        <p:nvCxnSpPr>
          <p:cNvPr id="59" name="Straight Connector 58"/>
          <p:cNvCxnSpPr/>
          <p:nvPr/>
        </p:nvCxnSpPr>
        <p:spPr>
          <a:xfrm>
            <a:off x="6215074" y="36433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215074" y="41433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215074" y="464344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215074" y="5643578"/>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215074" y="614364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215074" y="5143512"/>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6215074" y="32146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74" name="Picture 73"/>
          <p:cNvPicPr>
            <a:picLocks noChangeAspect="1" noChangeArrowheads="1"/>
          </p:cNvPicPr>
          <p:nvPr/>
        </p:nvPicPr>
        <p:blipFill>
          <a:blip r:embed="rId14"/>
          <a:srcRect/>
          <a:stretch>
            <a:fillRect/>
          </a:stretch>
        </p:blipFill>
        <p:spPr bwMode="auto">
          <a:xfrm>
            <a:off x="8569877" y="6143644"/>
            <a:ext cx="574123" cy="500042"/>
          </a:xfrm>
          <a:prstGeom prst="rect">
            <a:avLst/>
          </a:prstGeom>
          <a:noFill/>
          <a:ln w="9525">
            <a:noFill/>
            <a:miter lim="800000"/>
            <a:headEnd/>
            <a:tailEnd/>
          </a:ln>
          <a:effectLst/>
        </p:spPr>
      </p:pic>
      <p:sp>
        <p:nvSpPr>
          <p:cNvPr id="75" name="TextBox 74"/>
          <p:cNvSpPr txBox="1"/>
          <p:nvPr/>
        </p:nvSpPr>
        <p:spPr>
          <a:xfrm>
            <a:off x="5643570" y="2786058"/>
            <a:ext cx="2500298" cy="523220"/>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الهيكل التنظيمي</a:t>
            </a:r>
          </a:p>
          <a:p>
            <a:endParaRPr lang="ar-JO" sz="1400" dirty="0">
              <a:solidFill>
                <a:srgbClr val="920000"/>
              </a:solidFill>
              <a:latin typeface="Tajawal" pitchFamily="2" charset="-78"/>
              <a:cs typeface="Tajawal" pitchFamily="2" charset="-78"/>
            </a:endParaRPr>
          </a:p>
        </p:txBody>
      </p:sp>
      <p:sp>
        <p:nvSpPr>
          <p:cNvPr id="76" name="TextBox 75"/>
          <p:cNvSpPr txBox="1"/>
          <p:nvPr/>
        </p:nvSpPr>
        <p:spPr>
          <a:xfrm>
            <a:off x="6357950" y="3214686"/>
            <a:ext cx="1928826" cy="523220"/>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نظام التنظيم الاداري</a:t>
            </a:r>
          </a:p>
          <a:p>
            <a:endParaRPr lang="ar-JO" sz="1400" dirty="0">
              <a:solidFill>
                <a:srgbClr val="920000"/>
              </a:solidFill>
              <a:latin typeface="Tajawal" pitchFamily="2" charset="-78"/>
              <a:cs typeface="Tajawal" pitchFamily="2" charset="-78"/>
            </a:endParaRPr>
          </a:p>
        </p:txBody>
      </p:sp>
      <p:sp>
        <p:nvSpPr>
          <p:cNvPr id="81" name="TextBox 80"/>
          <p:cNvSpPr txBox="1"/>
          <p:nvPr/>
        </p:nvSpPr>
        <p:spPr>
          <a:xfrm>
            <a:off x="6357950" y="3714752"/>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الكتيب التنظيمي للوزارة </a:t>
            </a:r>
            <a:endParaRPr lang="ar-JO" sz="1400" dirty="0">
              <a:solidFill>
                <a:srgbClr val="920000"/>
              </a:solidFill>
              <a:latin typeface="Tajawal" pitchFamily="2" charset="-78"/>
              <a:cs typeface="Tajawal" pitchFamily="2" charset="-78"/>
            </a:endParaRPr>
          </a:p>
        </p:txBody>
      </p:sp>
      <p:sp>
        <p:nvSpPr>
          <p:cNvPr id="82" name="TextBox 81"/>
          <p:cNvSpPr txBox="1"/>
          <p:nvPr/>
        </p:nvSpPr>
        <p:spPr>
          <a:xfrm>
            <a:off x="6000760" y="4214818"/>
            <a:ext cx="2500330"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وزراء التنمية الاجتماعية</a:t>
            </a:r>
            <a:endParaRPr lang="ar-JO" sz="1400" dirty="0">
              <a:solidFill>
                <a:srgbClr val="920000"/>
              </a:solidFill>
              <a:latin typeface="Tajawal" pitchFamily="2" charset="-78"/>
              <a:cs typeface="Tajawal" pitchFamily="2" charset="-78"/>
            </a:endParaRPr>
          </a:p>
        </p:txBody>
      </p:sp>
      <p:sp>
        <p:nvSpPr>
          <p:cNvPr id="83" name="TextBox 82"/>
          <p:cNvSpPr txBox="1"/>
          <p:nvPr/>
        </p:nvSpPr>
        <p:spPr>
          <a:xfrm>
            <a:off x="6286512" y="4714884"/>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الأمناء العاملون للوزارة</a:t>
            </a:r>
            <a:endParaRPr lang="ar-JO" sz="1400" dirty="0">
              <a:solidFill>
                <a:srgbClr val="920000"/>
              </a:solidFill>
              <a:latin typeface="Tajawal" pitchFamily="2" charset="-78"/>
              <a:cs typeface="Tajawal" pitchFamily="2" charset="-78"/>
            </a:endParaRPr>
          </a:p>
        </p:txBody>
      </p:sp>
      <p:sp>
        <p:nvSpPr>
          <p:cNvPr id="84" name="TextBox 83"/>
          <p:cNvSpPr txBox="1"/>
          <p:nvPr/>
        </p:nvSpPr>
        <p:spPr>
          <a:xfrm>
            <a:off x="6643702" y="5214950"/>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التقارير السنوية</a:t>
            </a:r>
            <a:endParaRPr lang="ar-JO" sz="1400" dirty="0">
              <a:solidFill>
                <a:srgbClr val="920000"/>
              </a:solidFill>
              <a:latin typeface="Tajawal" pitchFamily="2" charset="-78"/>
              <a:cs typeface="Tajawal" pitchFamily="2" charset="-78"/>
            </a:endParaRPr>
          </a:p>
        </p:txBody>
      </p:sp>
      <p:sp>
        <p:nvSpPr>
          <p:cNvPr id="85" name="TextBox 84"/>
          <p:cNvSpPr txBox="1"/>
          <p:nvPr/>
        </p:nvSpPr>
        <p:spPr>
          <a:xfrm>
            <a:off x="6858016" y="5715016"/>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الموازنة</a:t>
            </a:r>
            <a:endParaRPr lang="ar-JO" sz="1400" dirty="0">
              <a:solidFill>
                <a:srgbClr val="920000"/>
              </a:solidFill>
              <a:latin typeface="Tajawal" pitchFamily="2" charset="-78"/>
              <a:cs typeface="Tajawal" pitchFamily="2" charset="-78"/>
            </a:endParaRPr>
          </a:p>
        </p:txBody>
      </p:sp>
      <p:sp>
        <p:nvSpPr>
          <p:cNvPr id="86" name="TextBox 85"/>
          <p:cNvSpPr txBox="1"/>
          <p:nvPr/>
        </p:nvSpPr>
        <p:spPr>
          <a:xfrm>
            <a:off x="6072198" y="6274354"/>
            <a:ext cx="2428892"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تشريعات خاصة بالوزارة</a:t>
            </a:r>
            <a:endParaRPr lang="ar-JO" sz="1400" dirty="0">
              <a:solidFill>
                <a:srgbClr val="920000"/>
              </a:solidFill>
              <a:latin typeface="Tajawal" pitchFamily="2" charset="-78"/>
              <a:cs typeface="Tajawal" pitchFamily="2" charset="-78"/>
            </a:endParaRPr>
          </a:p>
        </p:txBody>
      </p:sp>
      <p:pic>
        <p:nvPicPr>
          <p:cNvPr id="87" name="Picture 86" descr="icons8-more-than-30.png"/>
          <p:cNvPicPr>
            <a:picLocks noChangeAspect="1"/>
          </p:cNvPicPr>
          <p:nvPr/>
        </p:nvPicPr>
        <p:blipFill>
          <a:blip r:embed="rId15">
            <a:lum contrast="-40000"/>
          </a:blip>
          <a:stretch>
            <a:fillRect/>
          </a:stretch>
        </p:blipFill>
        <p:spPr>
          <a:xfrm>
            <a:off x="8215338" y="2786058"/>
            <a:ext cx="285752" cy="285752"/>
          </a:xfrm>
          <a:prstGeom prst="rect">
            <a:avLst/>
          </a:prstGeom>
          <a:scene3d>
            <a:camera prst="orthographicFront">
              <a:rot lat="0" lon="0" rev="10800000"/>
            </a:camera>
            <a:lightRig rig="threePt" dir="t"/>
          </a:scene3d>
        </p:spPr>
      </p:pic>
      <p:pic>
        <p:nvPicPr>
          <p:cNvPr id="88" name="Picture 87" descr="icons8-more-than-30.png"/>
          <p:cNvPicPr>
            <a:picLocks noChangeAspect="1"/>
          </p:cNvPicPr>
          <p:nvPr/>
        </p:nvPicPr>
        <p:blipFill>
          <a:blip r:embed="rId15">
            <a:lum contrast="-40000"/>
          </a:blip>
          <a:stretch>
            <a:fillRect/>
          </a:stretch>
        </p:blipFill>
        <p:spPr>
          <a:xfrm>
            <a:off x="8215338" y="3286124"/>
            <a:ext cx="285752" cy="285752"/>
          </a:xfrm>
          <a:prstGeom prst="rect">
            <a:avLst/>
          </a:prstGeom>
          <a:scene3d>
            <a:camera prst="orthographicFront">
              <a:rot lat="0" lon="0" rev="10800000"/>
            </a:camera>
            <a:lightRig rig="threePt" dir="t"/>
          </a:scene3d>
        </p:spPr>
      </p:pic>
      <p:pic>
        <p:nvPicPr>
          <p:cNvPr id="89" name="Picture 88" descr="icons8-more-than-30.png"/>
          <p:cNvPicPr>
            <a:picLocks noChangeAspect="1"/>
          </p:cNvPicPr>
          <p:nvPr/>
        </p:nvPicPr>
        <p:blipFill>
          <a:blip r:embed="rId15">
            <a:lum contrast="-40000"/>
          </a:blip>
          <a:stretch>
            <a:fillRect/>
          </a:stretch>
        </p:blipFill>
        <p:spPr>
          <a:xfrm>
            <a:off x="8215338" y="4286256"/>
            <a:ext cx="285752" cy="285752"/>
          </a:xfrm>
          <a:prstGeom prst="rect">
            <a:avLst/>
          </a:prstGeom>
          <a:scene3d>
            <a:camera prst="orthographicFront">
              <a:rot lat="0" lon="0" rev="10800000"/>
            </a:camera>
            <a:lightRig rig="threePt" dir="t"/>
          </a:scene3d>
        </p:spPr>
      </p:pic>
      <p:pic>
        <p:nvPicPr>
          <p:cNvPr id="91" name="Picture 90" descr="icons8-more-than-30.png"/>
          <p:cNvPicPr>
            <a:picLocks noChangeAspect="1"/>
          </p:cNvPicPr>
          <p:nvPr/>
        </p:nvPicPr>
        <p:blipFill>
          <a:blip r:embed="rId15">
            <a:lum contrast="-40000"/>
          </a:blip>
          <a:stretch>
            <a:fillRect/>
          </a:stretch>
        </p:blipFill>
        <p:spPr>
          <a:xfrm>
            <a:off x="8215338" y="3786190"/>
            <a:ext cx="285752" cy="285752"/>
          </a:xfrm>
          <a:prstGeom prst="rect">
            <a:avLst/>
          </a:prstGeom>
          <a:scene3d>
            <a:camera prst="orthographicFront">
              <a:rot lat="0" lon="0" rev="10800000"/>
            </a:camera>
            <a:lightRig rig="threePt" dir="t"/>
          </a:scene3d>
        </p:spPr>
      </p:pic>
      <p:pic>
        <p:nvPicPr>
          <p:cNvPr id="92" name="Picture 91" descr="icons8-more-than-30.png"/>
          <p:cNvPicPr>
            <a:picLocks noChangeAspect="1"/>
          </p:cNvPicPr>
          <p:nvPr/>
        </p:nvPicPr>
        <p:blipFill>
          <a:blip r:embed="rId15">
            <a:lum contrast="-40000"/>
          </a:blip>
          <a:stretch>
            <a:fillRect/>
          </a:stretch>
        </p:blipFill>
        <p:spPr>
          <a:xfrm>
            <a:off x="8215338" y="4786322"/>
            <a:ext cx="285752" cy="285752"/>
          </a:xfrm>
          <a:prstGeom prst="rect">
            <a:avLst/>
          </a:prstGeom>
          <a:scene3d>
            <a:camera prst="orthographicFront">
              <a:rot lat="0" lon="0" rev="10800000"/>
            </a:camera>
            <a:lightRig rig="threePt" dir="t"/>
          </a:scene3d>
        </p:spPr>
      </p:pic>
      <p:pic>
        <p:nvPicPr>
          <p:cNvPr id="101" name="Picture 100" descr="icons8-more-than-30.png"/>
          <p:cNvPicPr>
            <a:picLocks noChangeAspect="1"/>
          </p:cNvPicPr>
          <p:nvPr/>
        </p:nvPicPr>
        <p:blipFill>
          <a:blip r:embed="rId15">
            <a:lum contrast="-40000"/>
          </a:blip>
          <a:stretch>
            <a:fillRect/>
          </a:stretch>
        </p:blipFill>
        <p:spPr>
          <a:xfrm>
            <a:off x="8215338" y="5214950"/>
            <a:ext cx="285752" cy="285752"/>
          </a:xfrm>
          <a:prstGeom prst="rect">
            <a:avLst/>
          </a:prstGeom>
          <a:scene3d>
            <a:camera prst="orthographicFront">
              <a:rot lat="0" lon="0" rev="10800000"/>
            </a:camera>
            <a:lightRig rig="threePt" dir="t"/>
          </a:scene3d>
        </p:spPr>
      </p:pic>
      <p:pic>
        <p:nvPicPr>
          <p:cNvPr id="102" name="Picture 101" descr="icons8-more-than-30.png"/>
          <p:cNvPicPr>
            <a:picLocks noChangeAspect="1"/>
          </p:cNvPicPr>
          <p:nvPr/>
        </p:nvPicPr>
        <p:blipFill>
          <a:blip r:embed="rId15">
            <a:lum contrast="-40000"/>
          </a:blip>
          <a:stretch>
            <a:fillRect/>
          </a:stretch>
        </p:blipFill>
        <p:spPr>
          <a:xfrm>
            <a:off x="8215338" y="5786454"/>
            <a:ext cx="285752" cy="285752"/>
          </a:xfrm>
          <a:prstGeom prst="rect">
            <a:avLst/>
          </a:prstGeom>
          <a:scene3d>
            <a:camera prst="orthographicFront">
              <a:rot lat="0" lon="0" rev="10800000"/>
            </a:camera>
            <a:lightRig rig="threePt" dir="t"/>
          </a:scene3d>
        </p:spPr>
      </p:pic>
      <p:pic>
        <p:nvPicPr>
          <p:cNvPr id="103" name="Picture 102" descr="icons8-more-than-30.png"/>
          <p:cNvPicPr>
            <a:picLocks noChangeAspect="1"/>
          </p:cNvPicPr>
          <p:nvPr/>
        </p:nvPicPr>
        <p:blipFill>
          <a:blip r:embed="rId15">
            <a:lum contrast="-40000"/>
          </a:blip>
          <a:stretch>
            <a:fillRect/>
          </a:stretch>
        </p:blipFill>
        <p:spPr>
          <a:xfrm>
            <a:off x="8215338" y="6357934"/>
            <a:ext cx="285752" cy="285752"/>
          </a:xfrm>
          <a:prstGeom prst="rect">
            <a:avLst/>
          </a:prstGeom>
          <a:scene3d>
            <a:camera prst="orthographicFront">
              <a:rot lat="0" lon="0" rev="10800000"/>
            </a:camera>
            <a:lightRig rig="threePt" dir="t"/>
          </a:scene3d>
        </p:spPr>
      </p:pic>
      <p:sp>
        <p:nvSpPr>
          <p:cNvPr id="104" name="TextBox 103"/>
          <p:cNvSpPr txBox="1"/>
          <p:nvPr/>
        </p:nvSpPr>
        <p:spPr>
          <a:xfrm>
            <a:off x="5643570" y="2214554"/>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نشأة الوزارة وتطورها</a:t>
            </a:r>
            <a:endParaRPr lang="ar-JO" sz="1400" dirty="0">
              <a:solidFill>
                <a:srgbClr val="920000"/>
              </a:solidFill>
              <a:latin typeface="Tajawal" pitchFamily="2" charset="-78"/>
              <a:cs typeface="Tajawal" pitchFamily="2" charset="-78"/>
            </a:endParaRPr>
          </a:p>
        </p:txBody>
      </p:sp>
      <p:pic>
        <p:nvPicPr>
          <p:cNvPr id="105" name="Picture 104" descr="icons8-more-than-30.png"/>
          <p:cNvPicPr>
            <a:picLocks noChangeAspect="1"/>
          </p:cNvPicPr>
          <p:nvPr/>
        </p:nvPicPr>
        <p:blipFill>
          <a:blip r:embed="rId15">
            <a:lum contrast="-40000"/>
          </a:blip>
          <a:stretch>
            <a:fillRect/>
          </a:stretch>
        </p:blipFill>
        <p:spPr>
          <a:xfrm>
            <a:off x="8215338" y="2214554"/>
            <a:ext cx="285752" cy="285752"/>
          </a:xfrm>
          <a:prstGeom prst="rect">
            <a:avLst/>
          </a:prstGeom>
          <a:scene3d>
            <a:camera prst="orthographicFront">
              <a:rot lat="0" lon="0" rev="10800000"/>
            </a:camera>
            <a:lightRig rig="threePt" dir="t"/>
          </a:scene3d>
        </p:spPr>
      </p:pic>
      <p:cxnSp>
        <p:nvCxnSpPr>
          <p:cNvPr id="106" name="Straight Connector 105"/>
          <p:cNvCxnSpPr/>
          <p:nvPr/>
        </p:nvCxnSpPr>
        <p:spPr>
          <a:xfrm>
            <a:off x="6215074" y="27146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71472" y="1928802"/>
            <a:ext cx="5643602" cy="4929198"/>
          </a:xfrm>
          <a:prstGeom prst="rect">
            <a:avLst/>
          </a:prstGeom>
          <a:ln>
            <a:noFill/>
          </a:ln>
        </p:spPr>
        <p:style>
          <a:lnRef idx="2">
            <a:schemeClr val="dk1"/>
          </a:lnRef>
          <a:fillRef idx="1">
            <a:schemeClr val="lt1"/>
          </a:fillRef>
          <a:effectRef idx="0">
            <a:schemeClr val="dk1"/>
          </a:effectRef>
          <a:fontRef idx="minor">
            <a:schemeClr val="dk1"/>
          </a:fontRef>
        </p:style>
        <p:txBody>
          <a:bodyPr rtlCol="1" anchor="ctr"/>
          <a:lstStyle/>
          <a:p>
            <a:endParaRPr lang="ar-JO" sz="1200" b="1" dirty="0"/>
          </a:p>
        </p:txBody>
      </p:sp>
      <p:sp>
        <p:nvSpPr>
          <p:cNvPr id="54" name="TextBox 53"/>
          <p:cNvSpPr txBox="1"/>
          <p:nvPr/>
        </p:nvSpPr>
        <p:spPr>
          <a:xfrm>
            <a:off x="500034" y="2000240"/>
            <a:ext cx="5625180" cy="738664"/>
          </a:xfrm>
          <a:prstGeom prst="rect">
            <a:avLst/>
          </a:prstGeom>
          <a:noFill/>
        </p:spPr>
        <p:txBody>
          <a:bodyPr wrap="square" rtlCol="1">
            <a:spAutoFit/>
          </a:bodyPr>
          <a:lstStyle/>
          <a:p>
            <a:r>
              <a:rPr lang="ar-JO" b="1" dirty="0" smtClean="0">
                <a:latin typeface="Tajawal Black" pitchFamily="2" charset="-78"/>
                <a:cs typeface="Tajawal Black" pitchFamily="2" charset="-78"/>
              </a:rPr>
              <a:t>الموازنة</a:t>
            </a:r>
          </a:p>
          <a:p>
            <a:endParaRPr lang="ar-JO" sz="1200" b="1" dirty="0" smtClean="0">
              <a:latin typeface="Tajawal Black" pitchFamily="2" charset="-78"/>
              <a:cs typeface="Tajawal Black" pitchFamily="2" charset="-78"/>
            </a:endParaRPr>
          </a:p>
          <a:p>
            <a:endParaRPr lang="ar-JO" sz="1200" dirty="0">
              <a:latin typeface="Tajawal Black" pitchFamily="2" charset="-78"/>
              <a:cs typeface="Tajawal Black" pitchFamily="2" charset="-78"/>
            </a:endParaRPr>
          </a:p>
        </p:txBody>
      </p:sp>
      <p:sp>
        <p:nvSpPr>
          <p:cNvPr id="72" name="TextBox 71"/>
          <p:cNvSpPr txBox="1"/>
          <p:nvPr/>
        </p:nvSpPr>
        <p:spPr>
          <a:xfrm>
            <a:off x="4094585" y="6357958"/>
            <a:ext cx="1234633" cy="276999"/>
          </a:xfrm>
          <a:prstGeom prst="rect">
            <a:avLst/>
          </a:prstGeom>
          <a:noFill/>
        </p:spPr>
        <p:txBody>
          <a:bodyPr wrap="none" rtlCol="1">
            <a:spAutoFit/>
          </a:bodyPr>
          <a:lstStyle/>
          <a:p>
            <a:r>
              <a:rPr lang="ar-JO" sz="1200" b="1" dirty="0" smtClean="0">
                <a:latin typeface="Tajawal" pitchFamily="2" charset="-78"/>
                <a:cs typeface="Tajawal" pitchFamily="2" charset="-78"/>
              </a:rPr>
              <a:t>شارك الموضوع</a:t>
            </a:r>
            <a:endParaRPr lang="ar-JO" sz="1200" b="1" dirty="0">
              <a:latin typeface="Tajawal" pitchFamily="2" charset="-78"/>
              <a:cs typeface="Tajawal" pitchFamily="2" charset="-78"/>
            </a:endParaRPr>
          </a:p>
        </p:txBody>
      </p:sp>
      <p:sp>
        <p:nvSpPr>
          <p:cNvPr id="64" name="Oval 63"/>
          <p:cNvSpPr/>
          <p:nvPr/>
        </p:nvSpPr>
        <p:spPr>
          <a:xfrm>
            <a:off x="285720" y="214290"/>
            <a:ext cx="857256" cy="78579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smtClean="0"/>
              <a:t>logo</a:t>
            </a:r>
            <a:endParaRPr lang="ar-JO" dirty="0"/>
          </a:p>
        </p:txBody>
      </p:sp>
      <p:sp>
        <p:nvSpPr>
          <p:cNvPr id="66" name="Rectangle 65"/>
          <p:cNvSpPr/>
          <p:nvPr/>
        </p:nvSpPr>
        <p:spPr>
          <a:xfrm>
            <a:off x="4357686" y="500042"/>
            <a:ext cx="2214578" cy="285752"/>
          </a:xfrm>
          <a:prstGeom prst="rect">
            <a:avLst/>
          </a:prstGeom>
          <a:solidFill>
            <a:srgbClr val="E0E0E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000" dirty="0" smtClean="0">
                <a:solidFill>
                  <a:schemeClr val="bg1">
                    <a:lumMod val="50000"/>
                  </a:schemeClr>
                </a:solidFill>
              </a:rPr>
              <a:t>بحث</a:t>
            </a:r>
            <a:endParaRPr lang="ar-JO" sz="1000" dirty="0">
              <a:solidFill>
                <a:schemeClr val="bg1">
                  <a:lumMod val="50000"/>
                </a:schemeClr>
              </a:solidFill>
            </a:endParaRPr>
          </a:p>
        </p:txBody>
      </p:sp>
      <p:sp>
        <p:nvSpPr>
          <p:cNvPr id="67" name="Rectangle 66"/>
          <p:cNvSpPr/>
          <p:nvPr/>
        </p:nvSpPr>
        <p:spPr>
          <a:xfrm>
            <a:off x="0" y="1357298"/>
            <a:ext cx="9144000" cy="571504"/>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عن الوزارة    الخدمات   مبادرات   المركز الإعلامي   اتصل بنا</a:t>
            </a:r>
            <a:endParaRPr lang="ar-JO" sz="1600" b="1" dirty="0">
              <a:solidFill>
                <a:schemeClr val="bg1"/>
              </a:solidFill>
              <a:latin typeface="Tajawal Black" pitchFamily="2" charset="-78"/>
              <a:cs typeface="Tajawal Black" pitchFamily="2" charset="-78"/>
            </a:endParaRPr>
          </a:p>
        </p:txBody>
      </p:sp>
      <p:pic>
        <p:nvPicPr>
          <p:cNvPr id="68" name="Picture 67" descr="logo.png"/>
          <p:cNvPicPr/>
          <p:nvPr/>
        </p:nvPicPr>
        <p:blipFill>
          <a:blip r:embed="rId2" cstate="print"/>
          <a:stretch>
            <a:fillRect/>
          </a:stretch>
        </p:blipFill>
        <p:spPr>
          <a:xfrm>
            <a:off x="214282" y="142852"/>
            <a:ext cx="1143008" cy="1000132"/>
          </a:xfrm>
          <a:prstGeom prst="rect">
            <a:avLst/>
          </a:prstGeom>
        </p:spPr>
      </p:pic>
      <p:pic>
        <p:nvPicPr>
          <p:cNvPr id="70" name="Picture 69" descr="download.png"/>
          <p:cNvPicPr>
            <a:picLocks noChangeAspect="1"/>
          </p:cNvPicPr>
          <p:nvPr/>
        </p:nvPicPr>
        <p:blipFill>
          <a:blip r:embed="rId3"/>
          <a:stretch>
            <a:fillRect/>
          </a:stretch>
        </p:blipFill>
        <p:spPr>
          <a:xfrm>
            <a:off x="4357686" y="500042"/>
            <a:ext cx="285743" cy="285752"/>
          </a:xfrm>
          <a:prstGeom prst="rect">
            <a:avLst/>
          </a:prstGeom>
        </p:spPr>
      </p:pic>
      <p:pic>
        <p:nvPicPr>
          <p:cNvPr id="71" name="Picture 70" descr="download (1).png"/>
          <p:cNvPicPr>
            <a:picLocks noChangeAspect="1"/>
          </p:cNvPicPr>
          <p:nvPr/>
        </p:nvPicPr>
        <p:blipFill>
          <a:blip r:embed="rId4"/>
          <a:stretch>
            <a:fillRect/>
          </a:stretch>
        </p:blipFill>
        <p:spPr>
          <a:xfrm>
            <a:off x="7286644" y="428604"/>
            <a:ext cx="357190" cy="357190"/>
          </a:xfrm>
          <a:prstGeom prst="rect">
            <a:avLst/>
          </a:prstGeom>
        </p:spPr>
      </p:pic>
      <p:pic>
        <p:nvPicPr>
          <p:cNvPr id="77" name="Picture 76" descr="download (2).png"/>
          <p:cNvPicPr>
            <a:picLocks noChangeAspect="1"/>
          </p:cNvPicPr>
          <p:nvPr/>
        </p:nvPicPr>
        <p:blipFill>
          <a:blip r:embed="rId5"/>
          <a:stretch>
            <a:fillRect/>
          </a:stretch>
        </p:blipFill>
        <p:spPr>
          <a:xfrm>
            <a:off x="7786710" y="428604"/>
            <a:ext cx="357190" cy="357190"/>
          </a:xfrm>
          <a:prstGeom prst="rect">
            <a:avLst/>
          </a:prstGeom>
        </p:spPr>
      </p:pic>
      <p:pic>
        <p:nvPicPr>
          <p:cNvPr id="78" name="Picture 77" descr="download (3).png"/>
          <p:cNvPicPr>
            <a:picLocks noChangeAspect="1"/>
          </p:cNvPicPr>
          <p:nvPr/>
        </p:nvPicPr>
        <p:blipFill>
          <a:blip r:embed="rId6"/>
          <a:stretch>
            <a:fillRect/>
          </a:stretch>
        </p:blipFill>
        <p:spPr>
          <a:xfrm>
            <a:off x="8286776" y="428604"/>
            <a:ext cx="357190" cy="357190"/>
          </a:xfrm>
          <a:prstGeom prst="rect">
            <a:avLst/>
          </a:prstGeom>
        </p:spPr>
      </p:pic>
      <p:pic>
        <p:nvPicPr>
          <p:cNvPr id="79" name="Picture 78" descr="download (4).png"/>
          <p:cNvPicPr>
            <a:picLocks noChangeAspect="1"/>
          </p:cNvPicPr>
          <p:nvPr/>
        </p:nvPicPr>
        <p:blipFill>
          <a:blip r:embed="rId7"/>
          <a:stretch>
            <a:fillRect/>
          </a:stretch>
        </p:blipFill>
        <p:spPr>
          <a:xfrm>
            <a:off x="8643966" y="1500174"/>
            <a:ext cx="285752" cy="285752"/>
          </a:xfrm>
          <a:prstGeom prst="rect">
            <a:avLst/>
          </a:prstGeom>
        </p:spPr>
      </p:pic>
      <p:sp>
        <p:nvSpPr>
          <p:cNvPr id="90" name="Rounded Rectangle 89"/>
          <p:cNvSpPr/>
          <p:nvPr/>
        </p:nvSpPr>
        <p:spPr>
          <a:xfrm>
            <a:off x="0" y="3214686"/>
            <a:ext cx="500066" cy="20002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a:p>
        </p:txBody>
      </p:sp>
      <p:pic>
        <p:nvPicPr>
          <p:cNvPr id="93" name="Picture 2"/>
          <p:cNvPicPr>
            <a:picLocks noChangeAspect="1" noChangeArrowheads="1"/>
          </p:cNvPicPr>
          <p:nvPr/>
        </p:nvPicPr>
        <p:blipFill>
          <a:blip r:embed="rId8"/>
          <a:srcRect/>
          <a:stretch>
            <a:fillRect/>
          </a:stretch>
        </p:blipFill>
        <p:spPr bwMode="auto">
          <a:xfrm>
            <a:off x="71438" y="3357562"/>
            <a:ext cx="357190" cy="319086"/>
          </a:xfrm>
          <a:prstGeom prst="rect">
            <a:avLst/>
          </a:prstGeom>
          <a:noFill/>
          <a:ln w="9525">
            <a:noFill/>
            <a:miter lim="800000"/>
            <a:headEnd/>
            <a:tailEnd/>
          </a:ln>
          <a:effectLst/>
        </p:spPr>
      </p:pic>
      <p:pic>
        <p:nvPicPr>
          <p:cNvPr id="94" name="Picture 3"/>
          <p:cNvPicPr>
            <a:picLocks noChangeAspect="1" noChangeArrowheads="1"/>
          </p:cNvPicPr>
          <p:nvPr/>
        </p:nvPicPr>
        <p:blipFill>
          <a:blip r:embed="rId9"/>
          <a:srcRect/>
          <a:stretch>
            <a:fillRect/>
          </a:stretch>
        </p:blipFill>
        <p:spPr bwMode="auto">
          <a:xfrm>
            <a:off x="71438" y="3643314"/>
            <a:ext cx="357190" cy="346028"/>
          </a:xfrm>
          <a:prstGeom prst="rect">
            <a:avLst/>
          </a:prstGeom>
          <a:noFill/>
          <a:ln w="9525">
            <a:noFill/>
            <a:miter lim="800000"/>
            <a:headEnd/>
            <a:tailEnd/>
          </a:ln>
          <a:effectLst/>
        </p:spPr>
      </p:pic>
      <p:pic>
        <p:nvPicPr>
          <p:cNvPr id="95" name="Picture 4"/>
          <p:cNvPicPr>
            <a:picLocks noChangeAspect="1" noChangeArrowheads="1"/>
          </p:cNvPicPr>
          <p:nvPr/>
        </p:nvPicPr>
        <p:blipFill>
          <a:blip r:embed="rId10"/>
          <a:srcRect/>
          <a:stretch>
            <a:fillRect/>
          </a:stretch>
        </p:blipFill>
        <p:spPr bwMode="auto">
          <a:xfrm>
            <a:off x="71438" y="3929066"/>
            <a:ext cx="357190" cy="379514"/>
          </a:xfrm>
          <a:prstGeom prst="rect">
            <a:avLst/>
          </a:prstGeom>
          <a:noFill/>
          <a:ln w="9525">
            <a:noFill/>
            <a:miter lim="800000"/>
            <a:headEnd/>
            <a:tailEnd/>
          </a:ln>
          <a:effectLst/>
        </p:spPr>
      </p:pic>
      <p:pic>
        <p:nvPicPr>
          <p:cNvPr id="96" name="Picture 5"/>
          <p:cNvPicPr>
            <a:picLocks noChangeAspect="1" noChangeArrowheads="1"/>
          </p:cNvPicPr>
          <p:nvPr/>
        </p:nvPicPr>
        <p:blipFill>
          <a:blip r:embed="rId11"/>
          <a:srcRect/>
          <a:stretch>
            <a:fillRect/>
          </a:stretch>
        </p:blipFill>
        <p:spPr bwMode="auto">
          <a:xfrm>
            <a:off x="71438" y="4286256"/>
            <a:ext cx="357190" cy="409576"/>
          </a:xfrm>
          <a:prstGeom prst="rect">
            <a:avLst/>
          </a:prstGeom>
          <a:noFill/>
          <a:ln w="9525">
            <a:noFill/>
            <a:miter lim="800000"/>
            <a:headEnd/>
            <a:tailEnd/>
          </a:ln>
          <a:effectLst/>
        </p:spPr>
      </p:pic>
      <p:pic>
        <p:nvPicPr>
          <p:cNvPr id="97" name="Picture 6"/>
          <p:cNvPicPr>
            <a:picLocks noChangeAspect="1" noChangeArrowheads="1"/>
          </p:cNvPicPr>
          <p:nvPr/>
        </p:nvPicPr>
        <p:blipFill>
          <a:blip r:embed="rId12"/>
          <a:srcRect/>
          <a:stretch>
            <a:fillRect/>
          </a:stretch>
        </p:blipFill>
        <p:spPr bwMode="auto">
          <a:xfrm>
            <a:off x="71438" y="4643446"/>
            <a:ext cx="357190" cy="377536"/>
          </a:xfrm>
          <a:prstGeom prst="rect">
            <a:avLst/>
          </a:prstGeom>
          <a:noFill/>
          <a:ln w="9525">
            <a:noFill/>
            <a:miter lim="800000"/>
            <a:headEnd/>
            <a:tailEnd/>
          </a:ln>
          <a:effectLst/>
        </p:spPr>
      </p:pic>
      <p:pic>
        <p:nvPicPr>
          <p:cNvPr id="98" name="Picture 97" descr="download (3).png"/>
          <p:cNvPicPr>
            <a:picLocks noChangeAspect="1"/>
          </p:cNvPicPr>
          <p:nvPr/>
        </p:nvPicPr>
        <p:blipFill>
          <a:blip r:embed="rId6"/>
          <a:stretch>
            <a:fillRect/>
          </a:stretch>
        </p:blipFill>
        <p:spPr>
          <a:xfrm>
            <a:off x="3786182" y="6357958"/>
            <a:ext cx="357190" cy="357190"/>
          </a:xfrm>
          <a:prstGeom prst="rect">
            <a:avLst/>
          </a:prstGeom>
        </p:spPr>
      </p:pic>
      <p:pic>
        <p:nvPicPr>
          <p:cNvPr id="99" name="Picture 2"/>
          <p:cNvPicPr>
            <a:picLocks noChangeAspect="1" noChangeArrowheads="1"/>
          </p:cNvPicPr>
          <p:nvPr/>
        </p:nvPicPr>
        <p:blipFill>
          <a:blip r:embed="rId8"/>
          <a:srcRect/>
          <a:stretch>
            <a:fillRect/>
          </a:stretch>
        </p:blipFill>
        <p:spPr bwMode="auto">
          <a:xfrm>
            <a:off x="3357554" y="6357958"/>
            <a:ext cx="357190" cy="319086"/>
          </a:xfrm>
          <a:prstGeom prst="rect">
            <a:avLst/>
          </a:prstGeom>
          <a:noFill/>
          <a:ln w="9525">
            <a:noFill/>
            <a:miter lim="800000"/>
            <a:headEnd/>
            <a:tailEnd/>
          </a:ln>
          <a:effectLst/>
        </p:spPr>
      </p:pic>
      <p:pic>
        <p:nvPicPr>
          <p:cNvPr id="100" name="Picture 3"/>
          <p:cNvPicPr>
            <a:picLocks noChangeAspect="1" noChangeArrowheads="1"/>
          </p:cNvPicPr>
          <p:nvPr/>
        </p:nvPicPr>
        <p:blipFill>
          <a:blip r:embed="rId9"/>
          <a:srcRect/>
          <a:stretch>
            <a:fillRect/>
          </a:stretch>
        </p:blipFill>
        <p:spPr bwMode="auto">
          <a:xfrm>
            <a:off x="3000364" y="6357958"/>
            <a:ext cx="357190" cy="346028"/>
          </a:xfrm>
          <a:prstGeom prst="rect">
            <a:avLst/>
          </a:prstGeom>
          <a:noFill/>
          <a:ln w="9525">
            <a:noFill/>
            <a:miter lim="800000"/>
            <a:headEnd/>
            <a:tailEnd/>
          </a:ln>
          <a:effectLst/>
        </p:spPr>
      </p:pic>
      <p:cxnSp>
        <p:nvCxnSpPr>
          <p:cNvPr id="112" name="Straight Connector 111"/>
          <p:cNvCxnSpPr/>
          <p:nvPr/>
        </p:nvCxnSpPr>
        <p:spPr>
          <a:xfrm rot="10800000">
            <a:off x="1428728" y="2357430"/>
            <a:ext cx="464347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5" name="Picture 54" descr="pdf.png"/>
          <p:cNvPicPr>
            <a:picLocks noChangeAspect="1"/>
          </p:cNvPicPr>
          <p:nvPr/>
        </p:nvPicPr>
        <p:blipFill>
          <a:blip r:embed="rId13"/>
          <a:stretch>
            <a:fillRect/>
          </a:stretch>
        </p:blipFill>
        <p:spPr>
          <a:xfrm>
            <a:off x="3000364" y="2714620"/>
            <a:ext cx="1500198" cy="1357322"/>
          </a:xfrm>
          <a:prstGeom prst="rect">
            <a:avLst/>
          </a:prstGeom>
        </p:spPr>
      </p:pic>
      <p:sp>
        <p:nvSpPr>
          <p:cNvPr id="56" name="TextBox 55"/>
          <p:cNvSpPr txBox="1"/>
          <p:nvPr/>
        </p:nvSpPr>
        <p:spPr>
          <a:xfrm>
            <a:off x="3143240" y="4000504"/>
            <a:ext cx="1165255" cy="369332"/>
          </a:xfrm>
          <a:prstGeom prst="rect">
            <a:avLst/>
          </a:prstGeom>
          <a:noFill/>
        </p:spPr>
        <p:txBody>
          <a:bodyPr wrap="none" rtlCol="1">
            <a:spAutoFit/>
          </a:bodyPr>
          <a:lstStyle/>
          <a:p>
            <a:r>
              <a:rPr lang="en-US" b="1" dirty="0" smtClean="0"/>
              <a:t>Download</a:t>
            </a:r>
            <a:endParaRPr lang="ar-JO" b="1" dirty="0"/>
          </a:p>
        </p:txBody>
      </p:sp>
      <p:sp>
        <p:nvSpPr>
          <p:cNvPr id="57" name="TextBox 56"/>
          <p:cNvSpPr txBox="1"/>
          <p:nvPr/>
        </p:nvSpPr>
        <p:spPr>
          <a:xfrm>
            <a:off x="1357290" y="285728"/>
            <a:ext cx="2315057" cy="584775"/>
          </a:xfrm>
          <a:prstGeom prst="rect">
            <a:avLst/>
          </a:prstGeom>
          <a:noFill/>
        </p:spPr>
        <p:txBody>
          <a:bodyPr wrap="none" rtlCol="1">
            <a:spAutoFit/>
          </a:bodyPr>
          <a:lstStyle/>
          <a:p>
            <a:r>
              <a:rPr lang="ar-JO" sz="1600" dirty="0" smtClean="0">
                <a:latin typeface="Tajawal" pitchFamily="2" charset="-78"/>
                <a:cs typeface="Tajawal" pitchFamily="2" charset="-78"/>
              </a:rPr>
              <a:t>المملكة الأردنية الهاشمية</a:t>
            </a:r>
          </a:p>
          <a:p>
            <a:r>
              <a:rPr lang="ar-JO" sz="1600" dirty="0" smtClean="0">
                <a:latin typeface="Tajawal" pitchFamily="2" charset="-78"/>
                <a:cs typeface="Tajawal" pitchFamily="2" charset="-78"/>
              </a:rPr>
              <a:t>وزارة التنمية الاجتماعية</a:t>
            </a:r>
            <a:endParaRPr lang="ar-JO" sz="1600" dirty="0">
              <a:latin typeface="Tajawal" pitchFamily="2" charset="-78"/>
              <a:cs typeface="Tajawal" pitchFamily="2" charset="-78"/>
            </a:endParaRPr>
          </a:p>
        </p:txBody>
      </p:sp>
      <p:sp>
        <p:nvSpPr>
          <p:cNvPr id="59" name="Rectangle 58"/>
          <p:cNvSpPr/>
          <p:nvPr/>
        </p:nvSpPr>
        <p:spPr>
          <a:xfrm>
            <a:off x="6215074" y="2143116"/>
            <a:ext cx="2286016" cy="4500570"/>
          </a:xfrm>
          <a:prstGeom prst="rect">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1" anchor="ctr"/>
          <a:lstStyle/>
          <a:p>
            <a:endParaRPr lang="ar-JO" sz="1400" dirty="0" smtClean="0">
              <a:solidFill>
                <a:schemeClr val="tx1">
                  <a:lumMod val="75000"/>
                  <a:lumOff val="25000"/>
                </a:schemeClr>
              </a:solidFill>
              <a:latin typeface="Tajawal" pitchFamily="2" charset="-78"/>
              <a:cs typeface="Tajawal" pitchFamily="2" charset="-78"/>
            </a:endParaRPr>
          </a:p>
        </p:txBody>
      </p:sp>
      <p:cxnSp>
        <p:nvCxnSpPr>
          <p:cNvPr id="60" name="Straight Connector 59"/>
          <p:cNvCxnSpPr/>
          <p:nvPr/>
        </p:nvCxnSpPr>
        <p:spPr>
          <a:xfrm>
            <a:off x="6215074" y="36433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215074" y="41433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215074" y="464344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215074" y="5643578"/>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215074" y="614364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6215074" y="5143512"/>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6215074" y="32146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75" name="Picture 74"/>
          <p:cNvPicPr>
            <a:picLocks noChangeAspect="1" noChangeArrowheads="1"/>
          </p:cNvPicPr>
          <p:nvPr/>
        </p:nvPicPr>
        <p:blipFill>
          <a:blip r:embed="rId14"/>
          <a:srcRect/>
          <a:stretch>
            <a:fillRect/>
          </a:stretch>
        </p:blipFill>
        <p:spPr bwMode="auto">
          <a:xfrm>
            <a:off x="8569877" y="6143644"/>
            <a:ext cx="574123" cy="500042"/>
          </a:xfrm>
          <a:prstGeom prst="rect">
            <a:avLst/>
          </a:prstGeom>
          <a:noFill/>
          <a:ln w="9525">
            <a:noFill/>
            <a:miter lim="800000"/>
            <a:headEnd/>
            <a:tailEnd/>
          </a:ln>
          <a:effectLst/>
        </p:spPr>
      </p:pic>
      <p:sp>
        <p:nvSpPr>
          <p:cNvPr id="76" name="TextBox 75"/>
          <p:cNvSpPr txBox="1"/>
          <p:nvPr/>
        </p:nvSpPr>
        <p:spPr>
          <a:xfrm>
            <a:off x="5643570" y="2786058"/>
            <a:ext cx="2500298" cy="523220"/>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الهيكل التنظيمي</a:t>
            </a:r>
          </a:p>
          <a:p>
            <a:endParaRPr lang="ar-JO" sz="1400" dirty="0">
              <a:solidFill>
                <a:srgbClr val="920000"/>
              </a:solidFill>
              <a:latin typeface="Tajawal" pitchFamily="2" charset="-78"/>
              <a:cs typeface="Tajawal" pitchFamily="2" charset="-78"/>
            </a:endParaRPr>
          </a:p>
        </p:txBody>
      </p:sp>
      <p:sp>
        <p:nvSpPr>
          <p:cNvPr id="81" name="TextBox 80"/>
          <p:cNvSpPr txBox="1"/>
          <p:nvPr/>
        </p:nvSpPr>
        <p:spPr>
          <a:xfrm>
            <a:off x="6357950" y="3214686"/>
            <a:ext cx="1928826" cy="523220"/>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نظام التنظيم الاداري</a:t>
            </a:r>
          </a:p>
          <a:p>
            <a:endParaRPr lang="ar-JO" sz="1400" dirty="0">
              <a:solidFill>
                <a:srgbClr val="920000"/>
              </a:solidFill>
              <a:latin typeface="Tajawal" pitchFamily="2" charset="-78"/>
              <a:cs typeface="Tajawal" pitchFamily="2" charset="-78"/>
            </a:endParaRPr>
          </a:p>
        </p:txBody>
      </p:sp>
      <p:sp>
        <p:nvSpPr>
          <p:cNvPr id="82" name="TextBox 81"/>
          <p:cNvSpPr txBox="1"/>
          <p:nvPr/>
        </p:nvSpPr>
        <p:spPr>
          <a:xfrm>
            <a:off x="6357950" y="3714752"/>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الكتيب التنظيمي للوزارة </a:t>
            </a:r>
            <a:endParaRPr lang="ar-JO" sz="1400" dirty="0">
              <a:solidFill>
                <a:srgbClr val="920000"/>
              </a:solidFill>
              <a:latin typeface="Tajawal" pitchFamily="2" charset="-78"/>
              <a:cs typeface="Tajawal" pitchFamily="2" charset="-78"/>
            </a:endParaRPr>
          </a:p>
        </p:txBody>
      </p:sp>
      <p:sp>
        <p:nvSpPr>
          <p:cNvPr id="83" name="TextBox 82"/>
          <p:cNvSpPr txBox="1"/>
          <p:nvPr/>
        </p:nvSpPr>
        <p:spPr>
          <a:xfrm>
            <a:off x="6000760" y="4214818"/>
            <a:ext cx="2500330"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وزراء التنمية الاجتماعية</a:t>
            </a:r>
            <a:endParaRPr lang="ar-JO" sz="1400" dirty="0">
              <a:solidFill>
                <a:srgbClr val="920000"/>
              </a:solidFill>
              <a:latin typeface="Tajawal" pitchFamily="2" charset="-78"/>
              <a:cs typeface="Tajawal" pitchFamily="2" charset="-78"/>
            </a:endParaRPr>
          </a:p>
        </p:txBody>
      </p:sp>
      <p:sp>
        <p:nvSpPr>
          <p:cNvPr id="84" name="TextBox 83"/>
          <p:cNvSpPr txBox="1"/>
          <p:nvPr/>
        </p:nvSpPr>
        <p:spPr>
          <a:xfrm>
            <a:off x="6286512" y="4714884"/>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الأمناء العاملون للوزارة</a:t>
            </a:r>
            <a:endParaRPr lang="ar-JO" sz="1400" dirty="0">
              <a:solidFill>
                <a:srgbClr val="920000"/>
              </a:solidFill>
              <a:latin typeface="Tajawal" pitchFamily="2" charset="-78"/>
              <a:cs typeface="Tajawal" pitchFamily="2" charset="-78"/>
            </a:endParaRPr>
          </a:p>
        </p:txBody>
      </p:sp>
      <p:sp>
        <p:nvSpPr>
          <p:cNvPr id="85" name="TextBox 84"/>
          <p:cNvSpPr txBox="1"/>
          <p:nvPr/>
        </p:nvSpPr>
        <p:spPr>
          <a:xfrm>
            <a:off x="6643702" y="5214950"/>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التقارير السنوية</a:t>
            </a:r>
            <a:endParaRPr lang="ar-JO" sz="1400" dirty="0">
              <a:solidFill>
                <a:srgbClr val="920000"/>
              </a:solidFill>
              <a:latin typeface="Tajawal" pitchFamily="2" charset="-78"/>
              <a:cs typeface="Tajawal" pitchFamily="2" charset="-78"/>
            </a:endParaRPr>
          </a:p>
        </p:txBody>
      </p:sp>
      <p:sp>
        <p:nvSpPr>
          <p:cNvPr id="86" name="TextBox 85"/>
          <p:cNvSpPr txBox="1"/>
          <p:nvPr/>
        </p:nvSpPr>
        <p:spPr>
          <a:xfrm>
            <a:off x="6858016" y="5715016"/>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الموازنة</a:t>
            </a:r>
            <a:endParaRPr lang="ar-JO" sz="1400" dirty="0">
              <a:solidFill>
                <a:srgbClr val="920000"/>
              </a:solidFill>
              <a:latin typeface="Tajawal" pitchFamily="2" charset="-78"/>
              <a:cs typeface="Tajawal" pitchFamily="2" charset="-78"/>
            </a:endParaRPr>
          </a:p>
        </p:txBody>
      </p:sp>
      <p:sp>
        <p:nvSpPr>
          <p:cNvPr id="87" name="TextBox 86"/>
          <p:cNvSpPr txBox="1"/>
          <p:nvPr/>
        </p:nvSpPr>
        <p:spPr>
          <a:xfrm>
            <a:off x="6072198" y="6274354"/>
            <a:ext cx="2428892"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تشريعات خاصة بالوزارة</a:t>
            </a:r>
            <a:endParaRPr lang="ar-JO" sz="1400" dirty="0">
              <a:solidFill>
                <a:srgbClr val="920000"/>
              </a:solidFill>
              <a:latin typeface="Tajawal" pitchFamily="2" charset="-78"/>
              <a:cs typeface="Tajawal" pitchFamily="2" charset="-78"/>
            </a:endParaRPr>
          </a:p>
        </p:txBody>
      </p:sp>
      <p:pic>
        <p:nvPicPr>
          <p:cNvPr id="88" name="Picture 87" descr="icons8-more-than-30.png"/>
          <p:cNvPicPr>
            <a:picLocks noChangeAspect="1"/>
          </p:cNvPicPr>
          <p:nvPr/>
        </p:nvPicPr>
        <p:blipFill>
          <a:blip r:embed="rId15">
            <a:lum contrast="-40000"/>
          </a:blip>
          <a:stretch>
            <a:fillRect/>
          </a:stretch>
        </p:blipFill>
        <p:spPr>
          <a:xfrm>
            <a:off x="8215338" y="2786058"/>
            <a:ext cx="285752" cy="285752"/>
          </a:xfrm>
          <a:prstGeom prst="rect">
            <a:avLst/>
          </a:prstGeom>
          <a:scene3d>
            <a:camera prst="orthographicFront">
              <a:rot lat="0" lon="0" rev="10800000"/>
            </a:camera>
            <a:lightRig rig="threePt" dir="t"/>
          </a:scene3d>
        </p:spPr>
      </p:pic>
      <p:pic>
        <p:nvPicPr>
          <p:cNvPr id="89" name="Picture 88" descr="icons8-more-than-30.png"/>
          <p:cNvPicPr>
            <a:picLocks noChangeAspect="1"/>
          </p:cNvPicPr>
          <p:nvPr/>
        </p:nvPicPr>
        <p:blipFill>
          <a:blip r:embed="rId15">
            <a:lum contrast="-40000"/>
          </a:blip>
          <a:stretch>
            <a:fillRect/>
          </a:stretch>
        </p:blipFill>
        <p:spPr>
          <a:xfrm>
            <a:off x="8215338" y="3286124"/>
            <a:ext cx="285752" cy="285752"/>
          </a:xfrm>
          <a:prstGeom prst="rect">
            <a:avLst/>
          </a:prstGeom>
          <a:scene3d>
            <a:camera prst="orthographicFront">
              <a:rot lat="0" lon="0" rev="10800000"/>
            </a:camera>
            <a:lightRig rig="threePt" dir="t"/>
          </a:scene3d>
        </p:spPr>
      </p:pic>
      <p:pic>
        <p:nvPicPr>
          <p:cNvPr id="91" name="Picture 90" descr="icons8-more-than-30.png"/>
          <p:cNvPicPr>
            <a:picLocks noChangeAspect="1"/>
          </p:cNvPicPr>
          <p:nvPr/>
        </p:nvPicPr>
        <p:blipFill>
          <a:blip r:embed="rId15">
            <a:lum contrast="-40000"/>
          </a:blip>
          <a:stretch>
            <a:fillRect/>
          </a:stretch>
        </p:blipFill>
        <p:spPr>
          <a:xfrm>
            <a:off x="8215338" y="4286256"/>
            <a:ext cx="285752" cy="285752"/>
          </a:xfrm>
          <a:prstGeom prst="rect">
            <a:avLst/>
          </a:prstGeom>
          <a:scene3d>
            <a:camera prst="orthographicFront">
              <a:rot lat="0" lon="0" rev="10800000"/>
            </a:camera>
            <a:lightRig rig="threePt" dir="t"/>
          </a:scene3d>
        </p:spPr>
      </p:pic>
      <p:pic>
        <p:nvPicPr>
          <p:cNvPr id="92" name="Picture 91" descr="icons8-more-than-30.png"/>
          <p:cNvPicPr>
            <a:picLocks noChangeAspect="1"/>
          </p:cNvPicPr>
          <p:nvPr/>
        </p:nvPicPr>
        <p:blipFill>
          <a:blip r:embed="rId15">
            <a:lum contrast="-40000"/>
          </a:blip>
          <a:stretch>
            <a:fillRect/>
          </a:stretch>
        </p:blipFill>
        <p:spPr>
          <a:xfrm>
            <a:off x="8215338" y="3786190"/>
            <a:ext cx="285752" cy="285752"/>
          </a:xfrm>
          <a:prstGeom prst="rect">
            <a:avLst/>
          </a:prstGeom>
          <a:scene3d>
            <a:camera prst="orthographicFront">
              <a:rot lat="0" lon="0" rev="10800000"/>
            </a:camera>
            <a:lightRig rig="threePt" dir="t"/>
          </a:scene3d>
        </p:spPr>
      </p:pic>
      <p:pic>
        <p:nvPicPr>
          <p:cNvPr id="101" name="Picture 100" descr="icons8-more-than-30.png"/>
          <p:cNvPicPr>
            <a:picLocks noChangeAspect="1"/>
          </p:cNvPicPr>
          <p:nvPr/>
        </p:nvPicPr>
        <p:blipFill>
          <a:blip r:embed="rId15">
            <a:lum contrast="-40000"/>
          </a:blip>
          <a:stretch>
            <a:fillRect/>
          </a:stretch>
        </p:blipFill>
        <p:spPr>
          <a:xfrm>
            <a:off x="8215338" y="4786322"/>
            <a:ext cx="285752" cy="285752"/>
          </a:xfrm>
          <a:prstGeom prst="rect">
            <a:avLst/>
          </a:prstGeom>
          <a:scene3d>
            <a:camera prst="orthographicFront">
              <a:rot lat="0" lon="0" rev="10800000"/>
            </a:camera>
            <a:lightRig rig="threePt" dir="t"/>
          </a:scene3d>
        </p:spPr>
      </p:pic>
      <p:pic>
        <p:nvPicPr>
          <p:cNvPr id="102" name="Picture 101" descr="icons8-more-than-30.png"/>
          <p:cNvPicPr>
            <a:picLocks noChangeAspect="1"/>
          </p:cNvPicPr>
          <p:nvPr/>
        </p:nvPicPr>
        <p:blipFill>
          <a:blip r:embed="rId15">
            <a:lum contrast="-40000"/>
          </a:blip>
          <a:stretch>
            <a:fillRect/>
          </a:stretch>
        </p:blipFill>
        <p:spPr>
          <a:xfrm>
            <a:off x="8215338" y="5214950"/>
            <a:ext cx="285752" cy="285752"/>
          </a:xfrm>
          <a:prstGeom prst="rect">
            <a:avLst/>
          </a:prstGeom>
          <a:scene3d>
            <a:camera prst="orthographicFront">
              <a:rot lat="0" lon="0" rev="10800000"/>
            </a:camera>
            <a:lightRig rig="threePt" dir="t"/>
          </a:scene3d>
        </p:spPr>
      </p:pic>
      <p:pic>
        <p:nvPicPr>
          <p:cNvPr id="103" name="Picture 102" descr="icons8-more-than-30.png"/>
          <p:cNvPicPr>
            <a:picLocks noChangeAspect="1"/>
          </p:cNvPicPr>
          <p:nvPr/>
        </p:nvPicPr>
        <p:blipFill>
          <a:blip r:embed="rId15">
            <a:lum contrast="-40000"/>
          </a:blip>
          <a:stretch>
            <a:fillRect/>
          </a:stretch>
        </p:blipFill>
        <p:spPr>
          <a:xfrm>
            <a:off x="8215338" y="5786454"/>
            <a:ext cx="285752" cy="285752"/>
          </a:xfrm>
          <a:prstGeom prst="rect">
            <a:avLst/>
          </a:prstGeom>
          <a:scene3d>
            <a:camera prst="orthographicFront">
              <a:rot lat="0" lon="0" rev="10800000"/>
            </a:camera>
            <a:lightRig rig="threePt" dir="t"/>
          </a:scene3d>
        </p:spPr>
      </p:pic>
      <p:pic>
        <p:nvPicPr>
          <p:cNvPr id="104" name="Picture 103" descr="icons8-more-than-30.png"/>
          <p:cNvPicPr>
            <a:picLocks noChangeAspect="1"/>
          </p:cNvPicPr>
          <p:nvPr/>
        </p:nvPicPr>
        <p:blipFill>
          <a:blip r:embed="rId15">
            <a:lum contrast="-40000"/>
          </a:blip>
          <a:stretch>
            <a:fillRect/>
          </a:stretch>
        </p:blipFill>
        <p:spPr>
          <a:xfrm>
            <a:off x="8215338" y="6357934"/>
            <a:ext cx="285752" cy="285752"/>
          </a:xfrm>
          <a:prstGeom prst="rect">
            <a:avLst/>
          </a:prstGeom>
          <a:scene3d>
            <a:camera prst="orthographicFront">
              <a:rot lat="0" lon="0" rev="10800000"/>
            </a:camera>
            <a:lightRig rig="threePt" dir="t"/>
          </a:scene3d>
        </p:spPr>
      </p:pic>
      <p:sp>
        <p:nvSpPr>
          <p:cNvPr id="105" name="TextBox 104"/>
          <p:cNvSpPr txBox="1"/>
          <p:nvPr/>
        </p:nvSpPr>
        <p:spPr>
          <a:xfrm>
            <a:off x="5643570" y="2214554"/>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نشأة الوزارة وتطورها</a:t>
            </a:r>
            <a:endParaRPr lang="ar-JO" sz="1400" dirty="0">
              <a:solidFill>
                <a:srgbClr val="920000"/>
              </a:solidFill>
              <a:latin typeface="Tajawal" pitchFamily="2" charset="-78"/>
              <a:cs typeface="Tajawal" pitchFamily="2" charset="-78"/>
            </a:endParaRPr>
          </a:p>
        </p:txBody>
      </p:sp>
      <p:pic>
        <p:nvPicPr>
          <p:cNvPr id="106" name="Picture 105" descr="icons8-more-than-30.png"/>
          <p:cNvPicPr>
            <a:picLocks noChangeAspect="1"/>
          </p:cNvPicPr>
          <p:nvPr/>
        </p:nvPicPr>
        <p:blipFill>
          <a:blip r:embed="rId15">
            <a:lum contrast="-40000"/>
          </a:blip>
          <a:stretch>
            <a:fillRect/>
          </a:stretch>
        </p:blipFill>
        <p:spPr>
          <a:xfrm>
            <a:off x="8215338" y="2214554"/>
            <a:ext cx="285752" cy="285752"/>
          </a:xfrm>
          <a:prstGeom prst="rect">
            <a:avLst/>
          </a:prstGeom>
          <a:scene3d>
            <a:camera prst="orthographicFront">
              <a:rot lat="0" lon="0" rev="10800000"/>
            </a:camera>
            <a:lightRig rig="threePt" dir="t"/>
          </a:scene3d>
        </p:spPr>
      </p:pic>
      <p:cxnSp>
        <p:nvCxnSpPr>
          <p:cNvPr id="107" name="Straight Connector 106"/>
          <p:cNvCxnSpPr/>
          <p:nvPr/>
        </p:nvCxnSpPr>
        <p:spPr>
          <a:xfrm>
            <a:off x="6215074" y="27146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71472" y="1928802"/>
            <a:ext cx="5643602" cy="4929198"/>
          </a:xfrm>
          <a:prstGeom prst="rect">
            <a:avLst/>
          </a:prstGeom>
          <a:ln>
            <a:noFill/>
          </a:ln>
        </p:spPr>
        <p:style>
          <a:lnRef idx="2">
            <a:schemeClr val="dk1"/>
          </a:lnRef>
          <a:fillRef idx="1">
            <a:schemeClr val="lt1"/>
          </a:fillRef>
          <a:effectRef idx="0">
            <a:schemeClr val="dk1"/>
          </a:effectRef>
          <a:fontRef idx="minor">
            <a:schemeClr val="dk1"/>
          </a:fontRef>
        </p:style>
        <p:txBody>
          <a:bodyPr rtlCol="1" anchor="ctr"/>
          <a:lstStyle/>
          <a:p>
            <a:endParaRPr lang="ar-JO" sz="1200" b="1" dirty="0"/>
          </a:p>
        </p:txBody>
      </p:sp>
      <p:sp>
        <p:nvSpPr>
          <p:cNvPr id="54" name="TextBox 53"/>
          <p:cNvSpPr txBox="1"/>
          <p:nvPr/>
        </p:nvSpPr>
        <p:spPr>
          <a:xfrm>
            <a:off x="500034" y="2000240"/>
            <a:ext cx="5625180" cy="738664"/>
          </a:xfrm>
          <a:prstGeom prst="rect">
            <a:avLst/>
          </a:prstGeom>
          <a:noFill/>
        </p:spPr>
        <p:txBody>
          <a:bodyPr wrap="square" rtlCol="1">
            <a:spAutoFit/>
          </a:bodyPr>
          <a:lstStyle/>
          <a:p>
            <a:r>
              <a:rPr lang="ar-JO" b="1" dirty="0" smtClean="0">
                <a:latin typeface="Tajawal Black" pitchFamily="2" charset="-78"/>
                <a:cs typeface="Tajawal Black" pitchFamily="2" charset="-78"/>
              </a:rPr>
              <a:t>تشريعات خاصة بالوزارة </a:t>
            </a:r>
          </a:p>
          <a:p>
            <a:endParaRPr lang="ar-JO" sz="1200" b="1" dirty="0" smtClean="0">
              <a:latin typeface="Tajawal Black" pitchFamily="2" charset="-78"/>
              <a:cs typeface="Tajawal Black" pitchFamily="2" charset="-78"/>
            </a:endParaRPr>
          </a:p>
          <a:p>
            <a:endParaRPr lang="ar-JO" sz="1200" dirty="0">
              <a:latin typeface="Tajawal Black" pitchFamily="2" charset="-78"/>
              <a:cs typeface="Tajawal Black" pitchFamily="2" charset="-78"/>
            </a:endParaRPr>
          </a:p>
        </p:txBody>
      </p:sp>
      <p:sp>
        <p:nvSpPr>
          <p:cNvPr id="72" name="TextBox 71"/>
          <p:cNvSpPr txBox="1"/>
          <p:nvPr/>
        </p:nvSpPr>
        <p:spPr>
          <a:xfrm>
            <a:off x="4094585" y="6357958"/>
            <a:ext cx="1234633" cy="276999"/>
          </a:xfrm>
          <a:prstGeom prst="rect">
            <a:avLst/>
          </a:prstGeom>
          <a:noFill/>
        </p:spPr>
        <p:txBody>
          <a:bodyPr wrap="none" rtlCol="1">
            <a:spAutoFit/>
          </a:bodyPr>
          <a:lstStyle/>
          <a:p>
            <a:r>
              <a:rPr lang="ar-JO" sz="1200" b="1" dirty="0" smtClean="0">
                <a:latin typeface="Tajawal" pitchFamily="2" charset="-78"/>
                <a:cs typeface="Tajawal" pitchFamily="2" charset="-78"/>
              </a:rPr>
              <a:t>شارك الموضوع</a:t>
            </a:r>
            <a:endParaRPr lang="ar-JO" sz="1200" b="1" dirty="0">
              <a:latin typeface="Tajawal" pitchFamily="2" charset="-78"/>
              <a:cs typeface="Tajawal" pitchFamily="2" charset="-78"/>
            </a:endParaRPr>
          </a:p>
        </p:txBody>
      </p:sp>
      <p:sp>
        <p:nvSpPr>
          <p:cNvPr id="64" name="Oval 63"/>
          <p:cNvSpPr/>
          <p:nvPr/>
        </p:nvSpPr>
        <p:spPr>
          <a:xfrm>
            <a:off x="285720" y="214290"/>
            <a:ext cx="857256" cy="78579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smtClean="0"/>
              <a:t>logo</a:t>
            </a:r>
            <a:endParaRPr lang="ar-JO" dirty="0"/>
          </a:p>
        </p:txBody>
      </p:sp>
      <p:sp>
        <p:nvSpPr>
          <p:cNvPr id="66" name="Rectangle 65"/>
          <p:cNvSpPr/>
          <p:nvPr/>
        </p:nvSpPr>
        <p:spPr>
          <a:xfrm>
            <a:off x="4286248" y="500042"/>
            <a:ext cx="2214578" cy="285752"/>
          </a:xfrm>
          <a:prstGeom prst="rect">
            <a:avLst/>
          </a:prstGeom>
          <a:solidFill>
            <a:srgbClr val="E0E0E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000" dirty="0" smtClean="0">
                <a:solidFill>
                  <a:schemeClr val="bg1">
                    <a:lumMod val="50000"/>
                  </a:schemeClr>
                </a:solidFill>
              </a:rPr>
              <a:t>بحث</a:t>
            </a:r>
            <a:endParaRPr lang="ar-JO" sz="1000" dirty="0">
              <a:solidFill>
                <a:schemeClr val="bg1">
                  <a:lumMod val="50000"/>
                </a:schemeClr>
              </a:solidFill>
            </a:endParaRPr>
          </a:p>
        </p:txBody>
      </p:sp>
      <p:sp>
        <p:nvSpPr>
          <p:cNvPr id="67" name="Rectangle 66"/>
          <p:cNvSpPr/>
          <p:nvPr/>
        </p:nvSpPr>
        <p:spPr>
          <a:xfrm>
            <a:off x="0" y="1357298"/>
            <a:ext cx="9144000" cy="571504"/>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عن الوزارة    الخدمات   مبادرات   المركز الإعلامي   اتصل بنا</a:t>
            </a:r>
            <a:endParaRPr lang="ar-JO" sz="1600" b="1" dirty="0">
              <a:solidFill>
                <a:schemeClr val="bg1"/>
              </a:solidFill>
              <a:latin typeface="Tajawal Black" pitchFamily="2" charset="-78"/>
              <a:cs typeface="Tajawal Black" pitchFamily="2" charset="-78"/>
            </a:endParaRPr>
          </a:p>
        </p:txBody>
      </p:sp>
      <p:pic>
        <p:nvPicPr>
          <p:cNvPr id="68" name="Picture 67" descr="logo.png"/>
          <p:cNvPicPr/>
          <p:nvPr/>
        </p:nvPicPr>
        <p:blipFill>
          <a:blip r:embed="rId2" cstate="print"/>
          <a:stretch>
            <a:fillRect/>
          </a:stretch>
        </p:blipFill>
        <p:spPr>
          <a:xfrm>
            <a:off x="214282" y="142852"/>
            <a:ext cx="1143008" cy="1000132"/>
          </a:xfrm>
          <a:prstGeom prst="rect">
            <a:avLst/>
          </a:prstGeom>
        </p:spPr>
      </p:pic>
      <p:pic>
        <p:nvPicPr>
          <p:cNvPr id="70" name="Picture 69" descr="download.png"/>
          <p:cNvPicPr>
            <a:picLocks noChangeAspect="1"/>
          </p:cNvPicPr>
          <p:nvPr/>
        </p:nvPicPr>
        <p:blipFill>
          <a:blip r:embed="rId3"/>
          <a:stretch>
            <a:fillRect/>
          </a:stretch>
        </p:blipFill>
        <p:spPr>
          <a:xfrm>
            <a:off x="4286248" y="500042"/>
            <a:ext cx="285743" cy="285752"/>
          </a:xfrm>
          <a:prstGeom prst="rect">
            <a:avLst/>
          </a:prstGeom>
        </p:spPr>
      </p:pic>
      <p:pic>
        <p:nvPicPr>
          <p:cNvPr id="71" name="Picture 70" descr="download (1).png"/>
          <p:cNvPicPr>
            <a:picLocks noChangeAspect="1"/>
          </p:cNvPicPr>
          <p:nvPr/>
        </p:nvPicPr>
        <p:blipFill>
          <a:blip r:embed="rId4"/>
          <a:stretch>
            <a:fillRect/>
          </a:stretch>
        </p:blipFill>
        <p:spPr>
          <a:xfrm>
            <a:off x="7286644" y="428604"/>
            <a:ext cx="357190" cy="357190"/>
          </a:xfrm>
          <a:prstGeom prst="rect">
            <a:avLst/>
          </a:prstGeom>
        </p:spPr>
      </p:pic>
      <p:pic>
        <p:nvPicPr>
          <p:cNvPr id="77" name="Picture 76" descr="download (2).png"/>
          <p:cNvPicPr>
            <a:picLocks noChangeAspect="1"/>
          </p:cNvPicPr>
          <p:nvPr/>
        </p:nvPicPr>
        <p:blipFill>
          <a:blip r:embed="rId5"/>
          <a:stretch>
            <a:fillRect/>
          </a:stretch>
        </p:blipFill>
        <p:spPr>
          <a:xfrm>
            <a:off x="7786710" y="428604"/>
            <a:ext cx="357190" cy="357190"/>
          </a:xfrm>
          <a:prstGeom prst="rect">
            <a:avLst/>
          </a:prstGeom>
        </p:spPr>
      </p:pic>
      <p:pic>
        <p:nvPicPr>
          <p:cNvPr id="78" name="Picture 77" descr="download (3).png"/>
          <p:cNvPicPr>
            <a:picLocks noChangeAspect="1"/>
          </p:cNvPicPr>
          <p:nvPr/>
        </p:nvPicPr>
        <p:blipFill>
          <a:blip r:embed="rId6"/>
          <a:stretch>
            <a:fillRect/>
          </a:stretch>
        </p:blipFill>
        <p:spPr>
          <a:xfrm>
            <a:off x="8286776" y="428604"/>
            <a:ext cx="357190" cy="357190"/>
          </a:xfrm>
          <a:prstGeom prst="rect">
            <a:avLst/>
          </a:prstGeom>
        </p:spPr>
      </p:pic>
      <p:pic>
        <p:nvPicPr>
          <p:cNvPr id="79" name="Picture 78" descr="download (4).png"/>
          <p:cNvPicPr>
            <a:picLocks noChangeAspect="1"/>
          </p:cNvPicPr>
          <p:nvPr/>
        </p:nvPicPr>
        <p:blipFill>
          <a:blip r:embed="rId7"/>
          <a:stretch>
            <a:fillRect/>
          </a:stretch>
        </p:blipFill>
        <p:spPr>
          <a:xfrm>
            <a:off x="8643966" y="1500174"/>
            <a:ext cx="285752" cy="285752"/>
          </a:xfrm>
          <a:prstGeom prst="rect">
            <a:avLst/>
          </a:prstGeom>
        </p:spPr>
      </p:pic>
      <p:sp>
        <p:nvSpPr>
          <p:cNvPr id="90" name="Rounded Rectangle 89"/>
          <p:cNvSpPr/>
          <p:nvPr/>
        </p:nvSpPr>
        <p:spPr>
          <a:xfrm>
            <a:off x="0" y="3214686"/>
            <a:ext cx="500066" cy="20002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a:p>
        </p:txBody>
      </p:sp>
      <p:pic>
        <p:nvPicPr>
          <p:cNvPr id="93" name="Picture 2"/>
          <p:cNvPicPr>
            <a:picLocks noChangeAspect="1" noChangeArrowheads="1"/>
          </p:cNvPicPr>
          <p:nvPr/>
        </p:nvPicPr>
        <p:blipFill>
          <a:blip r:embed="rId8"/>
          <a:srcRect/>
          <a:stretch>
            <a:fillRect/>
          </a:stretch>
        </p:blipFill>
        <p:spPr bwMode="auto">
          <a:xfrm>
            <a:off x="71438" y="3357562"/>
            <a:ext cx="357190" cy="319086"/>
          </a:xfrm>
          <a:prstGeom prst="rect">
            <a:avLst/>
          </a:prstGeom>
          <a:noFill/>
          <a:ln w="9525">
            <a:noFill/>
            <a:miter lim="800000"/>
            <a:headEnd/>
            <a:tailEnd/>
          </a:ln>
          <a:effectLst/>
        </p:spPr>
      </p:pic>
      <p:pic>
        <p:nvPicPr>
          <p:cNvPr id="94" name="Picture 3"/>
          <p:cNvPicPr>
            <a:picLocks noChangeAspect="1" noChangeArrowheads="1"/>
          </p:cNvPicPr>
          <p:nvPr/>
        </p:nvPicPr>
        <p:blipFill>
          <a:blip r:embed="rId9"/>
          <a:srcRect/>
          <a:stretch>
            <a:fillRect/>
          </a:stretch>
        </p:blipFill>
        <p:spPr bwMode="auto">
          <a:xfrm>
            <a:off x="71438" y="3643314"/>
            <a:ext cx="357190" cy="346028"/>
          </a:xfrm>
          <a:prstGeom prst="rect">
            <a:avLst/>
          </a:prstGeom>
          <a:noFill/>
          <a:ln w="9525">
            <a:noFill/>
            <a:miter lim="800000"/>
            <a:headEnd/>
            <a:tailEnd/>
          </a:ln>
          <a:effectLst/>
        </p:spPr>
      </p:pic>
      <p:pic>
        <p:nvPicPr>
          <p:cNvPr id="95" name="Picture 4"/>
          <p:cNvPicPr>
            <a:picLocks noChangeAspect="1" noChangeArrowheads="1"/>
          </p:cNvPicPr>
          <p:nvPr/>
        </p:nvPicPr>
        <p:blipFill>
          <a:blip r:embed="rId10"/>
          <a:srcRect/>
          <a:stretch>
            <a:fillRect/>
          </a:stretch>
        </p:blipFill>
        <p:spPr bwMode="auto">
          <a:xfrm>
            <a:off x="71438" y="3929066"/>
            <a:ext cx="357190" cy="379514"/>
          </a:xfrm>
          <a:prstGeom prst="rect">
            <a:avLst/>
          </a:prstGeom>
          <a:noFill/>
          <a:ln w="9525">
            <a:noFill/>
            <a:miter lim="800000"/>
            <a:headEnd/>
            <a:tailEnd/>
          </a:ln>
          <a:effectLst/>
        </p:spPr>
      </p:pic>
      <p:pic>
        <p:nvPicPr>
          <p:cNvPr id="96" name="Picture 5"/>
          <p:cNvPicPr>
            <a:picLocks noChangeAspect="1" noChangeArrowheads="1"/>
          </p:cNvPicPr>
          <p:nvPr/>
        </p:nvPicPr>
        <p:blipFill>
          <a:blip r:embed="rId11"/>
          <a:srcRect/>
          <a:stretch>
            <a:fillRect/>
          </a:stretch>
        </p:blipFill>
        <p:spPr bwMode="auto">
          <a:xfrm>
            <a:off x="71438" y="4286256"/>
            <a:ext cx="357190" cy="409576"/>
          </a:xfrm>
          <a:prstGeom prst="rect">
            <a:avLst/>
          </a:prstGeom>
          <a:noFill/>
          <a:ln w="9525">
            <a:noFill/>
            <a:miter lim="800000"/>
            <a:headEnd/>
            <a:tailEnd/>
          </a:ln>
          <a:effectLst/>
        </p:spPr>
      </p:pic>
      <p:pic>
        <p:nvPicPr>
          <p:cNvPr id="97" name="Picture 6"/>
          <p:cNvPicPr>
            <a:picLocks noChangeAspect="1" noChangeArrowheads="1"/>
          </p:cNvPicPr>
          <p:nvPr/>
        </p:nvPicPr>
        <p:blipFill>
          <a:blip r:embed="rId12"/>
          <a:srcRect/>
          <a:stretch>
            <a:fillRect/>
          </a:stretch>
        </p:blipFill>
        <p:spPr bwMode="auto">
          <a:xfrm>
            <a:off x="71438" y="4643446"/>
            <a:ext cx="357190" cy="377536"/>
          </a:xfrm>
          <a:prstGeom prst="rect">
            <a:avLst/>
          </a:prstGeom>
          <a:noFill/>
          <a:ln w="9525">
            <a:noFill/>
            <a:miter lim="800000"/>
            <a:headEnd/>
            <a:tailEnd/>
          </a:ln>
          <a:effectLst/>
        </p:spPr>
      </p:pic>
      <p:pic>
        <p:nvPicPr>
          <p:cNvPr id="98" name="Picture 97" descr="download (3).png"/>
          <p:cNvPicPr>
            <a:picLocks noChangeAspect="1"/>
          </p:cNvPicPr>
          <p:nvPr/>
        </p:nvPicPr>
        <p:blipFill>
          <a:blip r:embed="rId6"/>
          <a:stretch>
            <a:fillRect/>
          </a:stretch>
        </p:blipFill>
        <p:spPr>
          <a:xfrm>
            <a:off x="3786182" y="6357958"/>
            <a:ext cx="357190" cy="357190"/>
          </a:xfrm>
          <a:prstGeom prst="rect">
            <a:avLst/>
          </a:prstGeom>
        </p:spPr>
      </p:pic>
      <p:pic>
        <p:nvPicPr>
          <p:cNvPr id="99" name="Picture 2"/>
          <p:cNvPicPr>
            <a:picLocks noChangeAspect="1" noChangeArrowheads="1"/>
          </p:cNvPicPr>
          <p:nvPr/>
        </p:nvPicPr>
        <p:blipFill>
          <a:blip r:embed="rId8"/>
          <a:srcRect/>
          <a:stretch>
            <a:fillRect/>
          </a:stretch>
        </p:blipFill>
        <p:spPr bwMode="auto">
          <a:xfrm>
            <a:off x="3357554" y="6357958"/>
            <a:ext cx="357190" cy="319086"/>
          </a:xfrm>
          <a:prstGeom prst="rect">
            <a:avLst/>
          </a:prstGeom>
          <a:noFill/>
          <a:ln w="9525">
            <a:noFill/>
            <a:miter lim="800000"/>
            <a:headEnd/>
            <a:tailEnd/>
          </a:ln>
          <a:effectLst/>
        </p:spPr>
      </p:pic>
      <p:pic>
        <p:nvPicPr>
          <p:cNvPr id="100" name="Picture 3"/>
          <p:cNvPicPr>
            <a:picLocks noChangeAspect="1" noChangeArrowheads="1"/>
          </p:cNvPicPr>
          <p:nvPr/>
        </p:nvPicPr>
        <p:blipFill>
          <a:blip r:embed="rId9"/>
          <a:srcRect/>
          <a:stretch>
            <a:fillRect/>
          </a:stretch>
        </p:blipFill>
        <p:spPr bwMode="auto">
          <a:xfrm>
            <a:off x="3000364" y="6357958"/>
            <a:ext cx="357190" cy="346028"/>
          </a:xfrm>
          <a:prstGeom prst="rect">
            <a:avLst/>
          </a:prstGeom>
          <a:noFill/>
          <a:ln w="9525">
            <a:noFill/>
            <a:miter lim="800000"/>
            <a:headEnd/>
            <a:tailEnd/>
          </a:ln>
          <a:effectLst/>
        </p:spPr>
      </p:pic>
      <p:cxnSp>
        <p:nvCxnSpPr>
          <p:cNvPr id="112" name="Straight Connector 111"/>
          <p:cNvCxnSpPr/>
          <p:nvPr/>
        </p:nvCxnSpPr>
        <p:spPr>
          <a:xfrm rot="10800000">
            <a:off x="1428728" y="2357430"/>
            <a:ext cx="464347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5" name="Picture 54" descr="pdf.png"/>
          <p:cNvPicPr>
            <a:picLocks noChangeAspect="1"/>
          </p:cNvPicPr>
          <p:nvPr/>
        </p:nvPicPr>
        <p:blipFill>
          <a:blip r:embed="rId13"/>
          <a:stretch>
            <a:fillRect/>
          </a:stretch>
        </p:blipFill>
        <p:spPr>
          <a:xfrm>
            <a:off x="3000364" y="2714620"/>
            <a:ext cx="1500198" cy="1357322"/>
          </a:xfrm>
          <a:prstGeom prst="rect">
            <a:avLst/>
          </a:prstGeom>
        </p:spPr>
      </p:pic>
      <p:sp>
        <p:nvSpPr>
          <p:cNvPr id="56" name="TextBox 55"/>
          <p:cNvSpPr txBox="1"/>
          <p:nvPr/>
        </p:nvSpPr>
        <p:spPr>
          <a:xfrm>
            <a:off x="3143240" y="4000504"/>
            <a:ext cx="1165255" cy="369332"/>
          </a:xfrm>
          <a:prstGeom prst="rect">
            <a:avLst/>
          </a:prstGeom>
          <a:noFill/>
        </p:spPr>
        <p:txBody>
          <a:bodyPr wrap="none" rtlCol="1">
            <a:spAutoFit/>
          </a:bodyPr>
          <a:lstStyle/>
          <a:p>
            <a:r>
              <a:rPr lang="en-US" b="1" dirty="0" smtClean="0"/>
              <a:t>Download</a:t>
            </a:r>
            <a:endParaRPr lang="ar-JO" b="1" dirty="0"/>
          </a:p>
        </p:txBody>
      </p:sp>
      <p:sp>
        <p:nvSpPr>
          <p:cNvPr id="57" name="TextBox 56"/>
          <p:cNvSpPr txBox="1"/>
          <p:nvPr/>
        </p:nvSpPr>
        <p:spPr>
          <a:xfrm>
            <a:off x="1357290" y="285728"/>
            <a:ext cx="2315057" cy="584775"/>
          </a:xfrm>
          <a:prstGeom prst="rect">
            <a:avLst/>
          </a:prstGeom>
          <a:noFill/>
        </p:spPr>
        <p:txBody>
          <a:bodyPr wrap="none" rtlCol="1">
            <a:spAutoFit/>
          </a:bodyPr>
          <a:lstStyle/>
          <a:p>
            <a:r>
              <a:rPr lang="ar-JO" sz="1600" dirty="0" smtClean="0">
                <a:latin typeface="Tajawal" pitchFamily="2" charset="-78"/>
                <a:cs typeface="Tajawal" pitchFamily="2" charset="-78"/>
              </a:rPr>
              <a:t>المملكة الأردنية الهاشمية</a:t>
            </a:r>
          </a:p>
          <a:p>
            <a:r>
              <a:rPr lang="ar-JO" sz="1600" dirty="0" smtClean="0">
                <a:latin typeface="Tajawal" pitchFamily="2" charset="-78"/>
                <a:cs typeface="Tajawal" pitchFamily="2" charset="-78"/>
              </a:rPr>
              <a:t>وزارة التنمية الاجتماعية</a:t>
            </a:r>
            <a:endParaRPr lang="ar-JO" sz="1600" dirty="0">
              <a:latin typeface="Tajawal" pitchFamily="2" charset="-78"/>
              <a:cs typeface="Tajawal" pitchFamily="2" charset="-78"/>
            </a:endParaRPr>
          </a:p>
        </p:txBody>
      </p:sp>
      <p:sp>
        <p:nvSpPr>
          <p:cNvPr id="59" name="Rectangle 58"/>
          <p:cNvSpPr/>
          <p:nvPr/>
        </p:nvSpPr>
        <p:spPr>
          <a:xfrm>
            <a:off x="6215074" y="2143116"/>
            <a:ext cx="2286016" cy="4500570"/>
          </a:xfrm>
          <a:prstGeom prst="rect">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1" anchor="ctr"/>
          <a:lstStyle/>
          <a:p>
            <a:endParaRPr lang="ar-JO" sz="1400" dirty="0" smtClean="0">
              <a:solidFill>
                <a:schemeClr val="tx1">
                  <a:lumMod val="75000"/>
                  <a:lumOff val="25000"/>
                </a:schemeClr>
              </a:solidFill>
              <a:latin typeface="Tajawal" pitchFamily="2" charset="-78"/>
              <a:cs typeface="Tajawal" pitchFamily="2" charset="-78"/>
            </a:endParaRPr>
          </a:p>
        </p:txBody>
      </p:sp>
      <p:cxnSp>
        <p:nvCxnSpPr>
          <p:cNvPr id="60" name="Straight Connector 59"/>
          <p:cNvCxnSpPr/>
          <p:nvPr/>
        </p:nvCxnSpPr>
        <p:spPr>
          <a:xfrm>
            <a:off x="6215074" y="36433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215074" y="41433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215074" y="464344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215074" y="5643578"/>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215074" y="614364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6215074" y="5143512"/>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6215074" y="32146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75" name="Picture 74"/>
          <p:cNvPicPr>
            <a:picLocks noChangeAspect="1" noChangeArrowheads="1"/>
          </p:cNvPicPr>
          <p:nvPr/>
        </p:nvPicPr>
        <p:blipFill>
          <a:blip r:embed="rId14"/>
          <a:srcRect/>
          <a:stretch>
            <a:fillRect/>
          </a:stretch>
        </p:blipFill>
        <p:spPr bwMode="auto">
          <a:xfrm>
            <a:off x="8569877" y="6143644"/>
            <a:ext cx="574123" cy="500042"/>
          </a:xfrm>
          <a:prstGeom prst="rect">
            <a:avLst/>
          </a:prstGeom>
          <a:noFill/>
          <a:ln w="9525">
            <a:noFill/>
            <a:miter lim="800000"/>
            <a:headEnd/>
            <a:tailEnd/>
          </a:ln>
          <a:effectLst/>
        </p:spPr>
      </p:pic>
      <p:sp>
        <p:nvSpPr>
          <p:cNvPr id="76" name="TextBox 75"/>
          <p:cNvSpPr txBox="1"/>
          <p:nvPr/>
        </p:nvSpPr>
        <p:spPr>
          <a:xfrm>
            <a:off x="5643570" y="2786058"/>
            <a:ext cx="2500298" cy="523220"/>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الهيكل التنظيمي</a:t>
            </a:r>
          </a:p>
          <a:p>
            <a:endParaRPr lang="ar-JO" sz="1400" dirty="0">
              <a:solidFill>
                <a:srgbClr val="920000"/>
              </a:solidFill>
              <a:latin typeface="Tajawal" pitchFamily="2" charset="-78"/>
              <a:cs typeface="Tajawal" pitchFamily="2" charset="-78"/>
            </a:endParaRPr>
          </a:p>
        </p:txBody>
      </p:sp>
      <p:sp>
        <p:nvSpPr>
          <p:cNvPr id="81" name="TextBox 80"/>
          <p:cNvSpPr txBox="1"/>
          <p:nvPr/>
        </p:nvSpPr>
        <p:spPr>
          <a:xfrm>
            <a:off x="6357950" y="3214686"/>
            <a:ext cx="1928826" cy="523220"/>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نظام التنظيم الاداري</a:t>
            </a:r>
          </a:p>
          <a:p>
            <a:endParaRPr lang="ar-JO" sz="1400" dirty="0">
              <a:solidFill>
                <a:srgbClr val="920000"/>
              </a:solidFill>
              <a:latin typeface="Tajawal" pitchFamily="2" charset="-78"/>
              <a:cs typeface="Tajawal" pitchFamily="2" charset="-78"/>
            </a:endParaRPr>
          </a:p>
        </p:txBody>
      </p:sp>
      <p:sp>
        <p:nvSpPr>
          <p:cNvPr id="82" name="TextBox 81"/>
          <p:cNvSpPr txBox="1"/>
          <p:nvPr/>
        </p:nvSpPr>
        <p:spPr>
          <a:xfrm>
            <a:off x="6357950" y="3714752"/>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الكتيب التنظيمي للوزارة </a:t>
            </a:r>
            <a:endParaRPr lang="ar-JO" sz="1400" dirty="0">
              <a:solidFill>
                <a:srgbClr val="920000"/>
              </a:solidFill>
              <a:latin typeface="Tajawal" pitchFamily="2" charset="-78"/>
              <a:cs typeface="Tajawal" pitchFamily="2" charset="-78"/>
            </a:endParaRPr>
          </a:p>
        </p:txBody>
      </p:sp>
      <p:sp>
        <p:nvSpPr>
          <p:cNvPr id="83" name="TextBox 82"/>
          <p:cNvSpPr txBox="1"/>
          <p:nvPr/>
        </p:nvSpPr>
        <p:spPr>
          <a:xfrm>
            <a:off x="6000760" y="4214818"/>
            <a:ext cx="2500330"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وزراء التنمية الاجتماعية</a:t>
            </a:r>
            <a:endParaRPr lang="ar-JO" sz="1400" dirty="0">
              <a:solidFill>
                <a:srgbClr val="920000"/>
              </a:solidFill>
              <a:latin typeface="Tajawal" pitchFamily="2" charset="-78"/>
              <a:cs typeface="Tajawal" pitchFamily="2" charset="-78"/>
            </a:endParaRPr>
          </a:p>
        </p:txBody>
      </p:sp>
      <p:sp>
        <p:nvSpPr>
          <p:cNvPr id="84" name="TextBox 83"/>
          <p:cNvSpPr txBox="1"/>
          <p:nvPr/>
        </p:nvSpPr>
        <p:spPr>
          <a:xfrm>
            <a:off x="6286512" y="4714884"/>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الأمناء العاملون للوزارة</a:t>
            </a:r>
            <a:endParaRPr lang="ar-JO" sz="1400" dirty="0">
              <a:solidFill>
                <a:srgbClr val="920000"/>
              </a:solidFill>
              <a:latin typeface="Tajawal" pitchFamily="2" charset="-78"/>
              <a:cs typeface="Tajawal" pitchFamily="2" charset="-78"/>
            </a:endParaRPr>
          </a:p>
        </p:txBody>
      </p:sp>
      <p:sp>
        <p:nvSpPr>
          <p:cNvPr id="85" name="TextBox 84"/>
          <p:cNvSpPr txBox="1"/>
          <p:nvPr/>
        </p:nvSpPr>
        <p:spPr>
          <a:xfrm>
            <a:off x="6643702" y="5214950"/>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التقارير السنوية</a:t>
            </a:r>
            <a:endParaRPr lang="ar-JO" sz="1400" dirty="0">
              <a:solidFill>
                <a:srgbClr val="920000"/>
              </a:solidFill>
              <a:latin typeface="Tajawal" pitchFamily="2" charset="-78"/>
              <a:cs typeface="Tajawal" pitchFamily="2" charset="-78"/>
            </a:endParaRPr>
          </a:p>
        </p:txBody>
      </p:sp>
      <p:sp>
        <p:nvSpPr>
          <p:cNvPr id="86" name="TextBox 85"/>
          <p:cNvSpPr txBox="1"/>
          <p:nvPr/>
        </p:nvSpPr>
        <p:spPr>
          <a:xfrm>
            <a:off x="6858016" y="5715016"/>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الموازنة</a:t>
            </a:r>
            <a:endParaRPr lang="ar-JO" sz="1400" dirty="0">
              <a:solidFill>
                <a:srgbClr val="920000"/>
              </a:solidFill>
              <a:latin typeface="Tajawal" pitchFamily="2" charset="-78"/>
              <a:cs typeface="Tajawal" pitchFamily="2" charset="-78"/>
            </a:endParaRPr>
          </a:p>
        </p:txBody>
      </p:sp>
      <p:sp>
        <p:nvSpPr>
          <p:cNvPr id="87" name="TextBox 86"/>
          <p:cNvSpPr txBox="1"/>
          <p:nvPr/>
        </p:nvSpPr>
        <p:spPr>
          <a:xfrm>
            <a:off x="6072198" y="6274354"/>
            <a:ext cx="2428892"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تشريعات خاصة بالوزارة</a:t>
            </a:r>
            <a:endParaRPr lang="ar-JO" sz="1400" dirty="0">
              <a:solidFill>
                <a:srgbClr val="920000"/>
              </a:solidFill>
              <a:latin typeface="Tajawal" pitchFamily="2" charset="-78"/>
              <a:cs typeface="Tajawal" pitchFamily="2" charset="-78"/>
            </a:endParaRPr>
          </a:p>
        </p:txBody>
      </p:sp>
      <p:pic>
        <p:nvPicPr>
          <p:cNvPr id="88" name="Picture 87" descr="icons8-more-than-30.png"/>
          <p:cNvPicPr>
            <a:picLocks noChangeAspect="1"/>
          </p:cNvPicPr>
          <p:nvPr/>
        </p:nvPicPr>
        <p:blipFill>
          <a:blip r:embed="rId15">
            <a:lum contrast="-40000"/>
          </a:blip>
          <a:stretch>
            <a:fillRect/>
          </a:stretch>
        </p:blipFill>
        <p:spPr>
          <a:xfrm>
            <a:off x="8215338" y="2786058"/>
            <a:ext cx="285752" cy="285752"/>
          </a:xfrm>
          <a:prstGeom prst="rect">
            <a:avLst/>
          </a:prstGeom>
          <a:scene3d>
            <a:camera prst="orthographicFront">
              <a:rot lat="0" lon="0" rev="10800000"/>
            </a:camera>
            <a:lightRig rig="threePt" dir="t"/>
          </a:scene3d>
        </p:spPr>
      </p:pic>
      <p:pic>
        <p:nvPicPr>
          <p:cNvPr id="89" name="Picture 88" descr="icons8-more-than-30.png"/>
          <p:cNvPicPr>
            <a:picLocks noChangeAspect="1"/>
          </p:cNvPicPr>
          <p:nvPr/>
        </p:nvPicPr>
        <p:blipFill>
          <a:blip r:embed="rId15">
            <a:lum contrast="-40000"/>
          </a:blip>
          <a:stretch>
            <a:fillRect/>
          </a:stretch>
        </p:blipFill>
        <p:spPr>
          <a:xfrm>
            <a:off x="8215338" y="3286124"/>
            <a:ext cx="285752" cy="285752"/>
          </a:xfrm>
          <a:prstGeom prst="rect">
            <a:avLst/>
          </a:prstGeom>
          <a:scene3d>
            <a:camera prst="orthographicFront">
              <a:rot lat="0" lon="0" rev="10800000"/>
            </a:camera>
            <a:lightRig rig="threePt" dir="t"/>
          </a:scene3d>
        </p:spPr>
      </p:pic>
      <p:pic>
        <p:nvPicPr>
          <p:cNvPr id="91" name="Picture 90" descr="icons8-more-than-30.png"/>
          <p:cNvPicPr>
            <a:picLocks noChangeAspect="1"/>
          </p:cNvPicPr>
          <p:nvPr/>
        </p:nvPicPr>
        <p:blipFill>
          <a:blip r:embed="rId15">
            <a:lum contrast="-40000"/>
          </a:blip>
          <a:stretch>
            <a:fillRect/>
          </a:stretch>
        </p:blipFill>
        <p:spPr>
          <a:xfrm>
            <a:off x="8215338" y="4286256"/>
            <a:ext cx="285752" cy="285752"/>
          </a:xfrm>
          <a:prstGeom prst="rect">
            <a:avLst/>
          </a:prstGeom>
          <a:scene3d>
            <a:camera prst="orthographicFront">
              <a:rot lat="0" lon="0" rev="10800000"/>
            </a:camera>
            <a:lightRig rig="threePt" dir="t"/>
          </a:scene3d>
        </p:spPr>
      </p:pic>
      <p:pic>
        <p:nvPicPr>
          <p:cNvPr id="92" name="Picture 91" descr="icons8-more-than-30.png"/>
          <p:cNvPicPr>
            <a:picLocks noChangeAspect="1"/>
          </p:cNvPicPr>
          <p:nvPr/>
        </p:nvPicPr>
        <p:blipFill>
          <a:blip r:embed="rId15">
            <a:lum contrast="-40000"/>
          </a:blip>
          <a:stretch>
            <a:fillRect/>
          </a:stretch>
        </p:blipFill>
        <p:spPr>
          <a:xfrm>
            <a:off x="8215338" y="3786190"/>
            <a:ext cx="285752" cy="285752"/>
          </a:xfrm>
          <a:prstGeom prst="rect">
            <a:avLst/>
          </a:prstGeom>
          <a:scene3d>
            <a:camera prst="orthographicFront">
              <a:rot lat="0" lon="0" rev="10800000"/>
            </a:camera>
            <a:lightRig rig="threePt" dir="t"/>
          </a:scene3d>
        </p:spPr>
      </p:pic>
      <p:pic>
        <p:nvPicPr>
          <p:cNvPr id="101" name="Picture 100" descr="icons8-more-than-30.png"/>
          <p:cNvPicPr>
            <a:picLocks noChangeAspect="1"/>
          </p:cNvPicPr>
          <p:nvPr/>
        </p:nvPicPr>
        <p:blipFill>
          <a:blip r:embed="rId15">
            <a:lum contrast="-40000"/>
          </a:blip>
          <a:stretch>
            <a:fillRect/>
          </a:stretch>
        </p:blipFill>
        <p:spPr>
          <a:xfrm>
            <a:off x="8215338" y="4786322"/>
            <a:ext cx="285752" cy="285752"/>
          </a:xfrm>
          <a:prstGeom prst="rect">
            <a:avLst/>
          </a:prstGeom>
          <a:scene3d>
            <a:camera prst="orthographicFront">
              <a:rot lat="0" lon="0" rev="10800000"/>
            </a:camera>
            <a:lightRig rig="threePt" dir="t"/>
          </a:scene3d>
        </p:spPr>
      </p:pic>
      <p:pic>
        <p:nvPicPr>
          <p:cNvPr id="102" name="Picture 101" descr="icons8-more-than-30.png"/>
          <p:cNvPicPr>
            <a:picLocks noChangeAspect="1"/>
          </p:cNvPicPr>
          <p:nvPr/>
        </p:nvPicPr>
        <p:blipFill>
          <a:blip r:embed="rId15">
            <a:lum contrast="-40000"/>
          </a:blip>
          <a:stretch>
            <a:fillRect/>
          </a:stretch>
        </p:blipFill>
        <p:spPr>
          <a:xfrm>
            <a:off x="8215338" y="5214950"/>
            <a:ext cx="285752" cy="285752"/>
          </a:xfrm>
          <a:prstGeom prst="rect">
            <a:avLst/>
          </a:prstGeom>
          <a:scene3d>
            <a:camera prst="orthographicFront">
              <a:rot lat="0" lon="0" rev="10800000"/>
            </a:camera>
            <a:lightRig rig="threePt" dir="t"/>
          </a:scene3d>
        </p:spPr>
      </p:pic>
      <p:pic>
        <p:nvPicPr>
          <p:cNvPr id="103" name="Picture 102" descr="icons8-more-than-30.png"/>
          <p:cNvPicPr>
            <a:picLocks noChangeAspect="1"/>
          </p:cNvPicPr>
          <p:nvPr/>
        </p:nvPicPr>
        <p:blipFill>
          <a:blip r:embed="rId15">
            <a:lum contrast="-40000"/>
          </a:blip>
          <a:stretch>
            <a:fillRect/>
          </a:stretch>
        </p:blipFill>
        <p:spPr>
          <a:xfrm>
            <a:off x="8215338" y="5786454"/>
            <a:ext cx="285752" cy="285752"/>
          </a:xfrm>
          <a:prstGeom prst="rect">
            <a:avLst/>
          </a:prstGeom>
          <a:scene3d>
            <a:camera prst="orthographicFront">
              <a:rot lat="0" lon="0" rev="10800000"/>
            </a:camera>
            <a:lightRig rig="threePt" dir="t"/>
          </a:scene3d>
        </p:spPr>
      </p:pic>
      <p:pic>
        <p:nvPicPr>
          <p:cNvPr id="104" name="Picture 103" descr="icons8-more-than-30.png"/>
          <p:cNvPicPr>
            <a:picLocks noChangeAspect="1"/>
          </p:cNvPicPr>
          <p:nvPr/>
        </p:nvPicPr>
        <p:blipFill>
          <a:blip r:embed="rId15">
            <a:lum contrast="-40000"/>
          </a:blip>
          <a:stretch>
            <a:fillRect/>
          </a:stretch>
        </p:blipFill>
        <p:spPr>
          <a:xfrm>
            <a:off x="8215338" y="6357934"/>
            <a:ext cx="285752" cy="285752"/>
          </a:xfrm>
          <a:prstGeom prst="rect">
            <a:avLst/>
          </a:prstGeom>
          <a:scene3d>
            <a:camera prst="orthographicFront">
              <a:rot lat="0" lon="0" rev="10800000"/>
            </a:camera>
            <a:lightRig rig="threePt" dir="t"/>
          </a:scene3d>
        </p:spPr>
      </p:pic>
      <p:sp>
        <p:nvSpPr>
          <p:cNvPr id="105" name="TextBox 104"/>
          <p:cNvSpPr txBox="1"/>
          <p:nvPr/>
        </p:nvSpPr>
        <p:spPr>
          <a:xfrm>
            <a:off x="5643570" y="2214554"/>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نشأة الوزارة وتطورها</a:t>
            </a:r>
            <a:endParaRPr lang="ar-JO" sz="1400" dirty="0">
              <a:solidFill>
                <a:srgbClr val="920000"/>
              </a:solidFill>
              <a:latin typeface="Tajawal" pitchFamily="2" charset="-78"/>
              <a:cs typeface="Tajawal" pitchFamily="2" charset="-78"/>
            </a:endParaRPr>
          </a:p>
        </p:txBody>
      </p:sp>
      <p:pic>
        <p:nvPicPr>
          <p:cNvPr id="106" name="Picture 105" descr="icons8-more-than-30.png"/>
          <p:cNvPicPr>
            <a:picLocks noChangeAspect="1"/>
          </p:cNvPicPr>
          <p:nvPr/>
        </p:nvPicPr>
        <p:blipFill>
          <a:blip r:embed="rId15">
            <a:lum contrast="-40000"/>
          </a:blip>
          <a:stretch>
            <a:fillRect/>
          </a:stretch>
        </p:blipFill>
        <p:spPr>
          <a:xfrm>
            <a:off x="8215338" y="2214554"/>
            <a:ext cx="285752" cy="285752"/>
          </a:xfrm>
          <a:prstGeom prst="rect">
            <a:avLst/>
          </a:prstGeom>
          <a:scene3d>
            <a:camera prst="orthographicFront">
              <a:rot lat="0" lon="0" rev="10800000"/>
            </a:camera>
            <a:lightRig rig="threePt" dir="t"/>
          </a:scene3d>
        </p:spPr>
      </p:pic>
      <p:cxnSp>
        <p:nvCxnSpPr>
          <p:cNvPr id="107" name="Straight Connector 106"/>
          <p:cNvCxnSpPr/>
          <p:nvPr/>
        </p:nvCxnSpPr>
        <p:spPr>
          <a:xfrm>
            <a:off x="6215074" y="27146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14356"/>
            <a:ext cx="9144000" cy="928670"/>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اتصل بنا                             موقعنا على جوجل    </a:t>
            </a:r>
          </a:p>
          <a:p>
            <a:r>
              <a:rPr lang="ar-JO" sz="1600" dirty="0" smtClean="0">
                <a:solidFill>
                  <a:schemeClr val="bg1"/>
                </a:solidFill>
                <a:latin typeface="Tajawal Black" pitchFamily="2" charset="-78"/>
                <a:cs typeface="Tajawal Black" pitchFamily="2" charset="-78"/>
              </a:rPr>
              <a:t> </a:t>
            </a:r>
          </a:p>
        </p:txBody>
      </p:sp>
      <p:pic>
        <p:nvPicPr>
          <p:cNvPr id="5" name="Picture 2"/>
          <p:cNvPicPr>
            <a:picLocks noChangeAspect="1" noChangeArrowheads="1"/>
          </p:cNvPicPr>
          <p:nvPr/>
        </p:nvPicPr>
        <p:blipFill>
          <a:blip r:embed="rId2"/>
          <a:srcRect/>
          <a:stretch>
            <a:fillRect/>
          </a:stretch>
        </p:blipFill>
        <p:spPr bwMode="auto">
          <a:xfrm>
            <a:off x="7143768" y="1428736"/>
            <a:ext cx="1714505" cy="342901"/>
          </a:xfrm>
          <a:prstGeom prst="rect">
            <a:avLst/>
          </a:prstGeom>
          <a:noFill/>
          <a:ln w="9525">
            <a:noFill/>
            <a:miter lim="800000"/>
            <a:headEnd/>
            <a:tailEnd/>
          </a:ln>
          <a:effectLst/>
        </p:spPr>
      </p:pic>
      <p:sp>
        <p:nvSpPr>
          <p:cNvPr id="6" name="TextBox 5"/>
          <p:cNvSpPr txBox="1"/>
          <p:nvPr/>
        </p:nvSpPr>
        <p:spPr>
          <a:xfrm>
            <a:off x="-214346" y="1643050"/>
            <a:ext cx="8858280" cy="2308324"/>
          </a:xfrm>
          <a:prstGeom prst="rect">
            <a:avLst/>
          </a:prstGeom>
          <a:noFill/>
        </p:spPr>
        <p:txBody>
          <a:bodyPr wrap="square" rtlCol="1">
            <a:spAutoFit/>
          </a:bodyPr>
          <a:lstStyle/>
          <a:p>
            <a:r>
              <a:rPr lang="ar-JO" sz="1600" b="1" dirty="0" smtClean="0">
                <a:solidFill>
                  <a:schemeClr val="tx1">
                    <a:lumMod val="75000"/>
                    <a:lumOff val="25000"/>
                  </a:schemeClr>
                </a:solidFill>
                <a:latin typeface="Tajawal Black" pitchFamily="2" charset="-78"/>
                <a:cs typeface="Tajawal Black" pitchFamily="2" charset="-78"/>
              </a:rPr>
              <a:t/>
            </a:r>
            <a:br>
              <a:rPr lang="ar-JO" sz="1600" b="1" dirty="0" smtClean="0">
                <a:solidFill>
                  <a:schemeClr val="tx1">
                    <a:lumMod val="75000"/>
                    <a:lumOff val="25000"/>
                  </a:schemeClr>
                </a:solidFill>
                <a:latin typeface="Tajawal Black" pitchFamily="2" charset="-78"/>
                <a:cs typeface="Tajawal Black" pitchFamily="2" charset="-78"/>
              </a:rPr>
            </a:br>
            <a:r>
              <a:rPr lang="ar-JO" sz="1600" b="1" dirty="0" smtClean="0">
                <a:solidFill>
                  <a:schemeClr val="tx1">
                    <a:lumMod val="75000"/>
                    <a:lumOff val="25000"/>
                  </a:schemeClr>
                </a:solidFill>
                <a:latin typeface="Tajawal Black" pitchFamily="2" charset="-78"/>
                <a:cs typeface="Tajawal Black" pitchFamily="2" charset="-78"/>
              </a:rPr>
              <a:t>أخر تحديث للموقع في : 2020</a:t>
            </a:r>
            <a:br>
              <a:rPr lang="ar-JO" sz="1600" b="1" dirty="0" smtClean="0">
                <a:solidFill>
                  <a:schemeClr val="tx1">
                    <a:lumMod val="75000"/>
                    <a:lumOff val="25000"/>
                  </a:schemeClr>
                </a:solidFill>
                <a:latin typeface="Tajawal Black" pitchFamily="2" charset="-78"/>
                <a:cs typeface="Tajawal Black" pitchFamily="2" charset="-78"/>
              </a:rPr>
            </a:br>
            <a:r>
              <a:rPr lang="ar-JO" sz="1600" b="1" dirty="0" smtClean="0">
                <a:solidFill>
                  <a:schemeClr val="tx1">
                    <a:lumMod val="75000"/>
                    <a:lumOff val="25000"/>
                  </a:schemeClr>
                </a:solidFill>
                <a:latin typeface="Tajawal Black" pitchFamily="2" charset="-78"/>
                <a:cs typeface="Tajawal Black" pitchFamily="2" charset="-78"/>
              </a:rPr>
              <a:t>يجب أن تكون دقة الشاشة 1024</a:t>
            </a:r>
            <a:r>
              <a:rPr lang="en-US" sz="1600" b="1" dirty="0" smtClean="0">
                <a:solidFill>
                  <a:schemeClr val="tx1">
                    <a:lumMod val="75000"/>
                    <a:lumOff val="25000"/>
                  </a:schemeClr>
                </a:solidFill>
                <a:latin typeface="Tajawal Black" pitchFamily="2" charset="-78"/>
                <a:cs typeface="Tajawal Black" pitchFamily="2" charset="-78"/>
              </a:rPr>
              <a:t>x768 </a:t>
            </a:r>
            <a:r>
              <a:rPr lang="ar-JO" sz="1600" b="1" dirty="0" smtClean="0">
                <a:solidFill>
                  <a:schemeClr val="tx1">
                    <a:lumMod val="75000"/>
                    <a:lumOff val="25000"/>
                  </a:schemeClr>
                </a:solidFill>
                <a:latin typeface="Tajawal Black" pitchFamily="2" charset="-78"/>
                <a:cs typeface="Tajawal Black" pitchFamily="2" charset="-78"/>
              </a:rPr>
              <a:t>لأفضل تصفح للموقع. يدعم الموقع متصفحات ، </a:t>
            </a:r>
            <a:r>
              <a:rPr lang="ar-JO" sz="1600" b="1" dirty="0" smtClean="0">
                <a:solidFill>
                  <a:schemeClr val="tx1">
                    <a:lumMod val="75000"/>
                    <a:lumOff val="25000"/>
                  </a:schemeClr>
                </a:solidFill>
                <a:latin typeface="Tajawal Black" pitchFamily="2" charset="-78"/>
                <a:cs typeface="Tajawal Black" pitchFamily="2" charset="-78"/>
                <a:hlinkClick r:id="rId3"/>
              </a:rPr>
              <a:t>مايكروسوفت انترنت اكسبلورر 10.0+</a:t>
            </a:r>
            <a:r>
              <a:rPr lang="ar-JO" sz="1600" b="1" dirty="0" smtClean="0">
                <a:solidFill>
                  <a:schemeClr val="tx1">
                    <a:lumMod val="75000"/>
                    <a:lumOff val="25000"/>
                  </a:schemeClr>
                </a:solidFill>
                <a:latin typeface="Tajawal Black" pitchFamily="2" charset="-78"/>
                <a:cs typeface="Tajawal Black" pitchFamily="2" charset="-78"/>
              </a:rPr>
              <a:t>، </a:t>
            </a:r>
            <a:r>
              <a:rPr lang="ar-JO" sz="1600" b="1" dirty="0" smtClean="0">
                <a:solidFill>
                  <a:schemeClr val="tx1">
                    <a:lumMod val="75000"/>
                    <a:lumOff val="25000"/>
                  </a:schemeClr>
                </a:solidFill>
                <a:latin typeface="Tajawal Black" pitchFamily="2" charset="-78"/>
                <a:cs typeface="Tajawal Black" pitchFamily="2" charset="-78"/>
                <a:hlinkClick r:id="rId4"/>
              </a:rPr>
              <a:t>فاير فوكس 10.0+</a:t>
            </a:r>
            <a:r>
              <a:rPr lang="ar-JO" sz="1600" b="1" dirty="0" smtClean="0">
                <a:solidFill>
                  <a:schemeClr val="tx1">
                    <a:lumMod val="75000"/>
                    <a:lumOff val="25000"/>
                  </a:schemeClr>
                </a:solidFill>
                <a:latin typeface="Tajawal Black" pitchFamily="2" charset="-78"/>
                <a:cs typeface="Tajawal Black" pitchFamily="2" charset="-78"/>
              </a:rPr>
              <a:t>، </a:t>
            </a:r>
            <a:r>
              <a:rPr lang="ar-JO" sz="1600" b="1" dirty="0" smtClean="0">
                <a:solidFill>
                  <a:schemeClr val="tx1">
                    <a:lumMod val="75000"/>
                    <a:lumOff val="25000"/>
                  </a:schemeClr>
                </a:solidFill>
                <a:latin typeface="Tajawal Black" pitchFamily="2" charset="-78"/>
                <a:cs typeface="Tajawal Black" pitchFamily="2" charset="-78"/>
                <a:hlinkClick r:id="rId5"/>
              </a:rPr>
              <a:t>سفاري 3+</a:t>
            </a:r>
            <a:r>
              <a:rPr lang="ar-JO" sz="1600" b="1" dirty="0" smtClean="0">
                <a:solidFill>
                  <a:schemeClr val="tx1">
                    <a:lumMod val="75000"/>
                    <a:lumOff val="25000"/>
                  </a:schemeClr>
                </a:solidFill>
                <a:latin typeface="Tajawal Black" pitchFamily="2" charset="-78"/>
                <a:cs typeface="Tajawal Black" pitchFamily="2" charset="-78"/>
              </a:rPr>
              <a:t>، </a:t>
            </a:r>
            <a:r>
              <a:rPr lang="ar-JO" sz="1600" b="1" dirty="0" smtClean="0">
                <a:solidFill>
                  <a:schemeClr val="tx1">
                    <a:lumMod val="75000"/>
                    <a:lumOff val="25000"/>
                  </a:schemeClr>
                </a:solidFill>
                <a:latin typeface="Tajawal Black" pitchFamily="2" charset="-78"/>
                <a:cs typeface="Tajawal Black" pitchFamily="2" charset="-78"/>
                <a:hlinkClick r:id="rId6"/>
              </a:rPr>
              <a:t>جوجل كروم 12.0</a:t>
            </a:r>
            <a:endParaRPr lang="ar-JO" sz="1600" b="1" dirty="0" smtClean="0">
              <a:solidFill>
                <a:schemeClr val="tx1">
                  <a:lumMod val="75000"/>
                  <a:lumOff val="25000"/>
                </a:schemeClr>
              </a:solidFill>
              <a:latin typeface="Tajawal Black" pitchFamily="2" charset="-78"/>
              <a:cs typeface="Tajawal Black" pitchFamily="2" charset="-78"/>
            </a:endParaRPr>
          </a:p>
          <a:p>
            <a:endParaRPr lang="ar-JO" sz="1600" b="1" dirty="0" smtClean="0">
              <a:solidFill>
                <a:schemeClr val="tx1">
                  <a:lumMod val="75000"/>
                  <a:lumOff val="25000"/>
                </a:schemeClr>
              </a:solidFill>
              <a:latin typeface="Tajawal Black" pitchFamily="2" charset="-78"/>
              <a:cs typeface="Tajawal Black" pitchFamily="2" charset="-78"/>
            </a:endParaRPr>
          </a:p>
          <a:p>
            <a:r>
              <a:rPr lang="ar-JO" sz="1600" b="1" dirty="0" smtClean="0">
                <a:solidFill>
                  <a:schemeClr val="tx1">
                    <a:lumMod val="75000"/>
                    <a:lumOff val="25000"/>
                  </a:schemeClr>
                </a:solidFill>
                <a:latin typeface="Tajawal Black" pitchFamily="2" charset="-78"/>
                <a:cs typeface="Tajawal Black" pitchFamily="2" charset="-78"/>
              </a:rPr>
              <a:t>© جميع الحقوق محفوظة 2020. وزارة التنمية الاجتماعية – المملكة الأردنية الهاشمية</a:t>
            </a:r>
          </a:p>
          <a:p>
            <a:endParaRPr lang="ar-JO" sz="1600" b="1" dirty="0" smtClean="0">
              <a:solidFill>
                <a:schemeClr val="tx1">
                  <a:lumMod val="75000"/>
                  <a:lumOff val="25000"/>
                </a:schemeClr>
              </a:solidFill>
              <a:latin typeface="Tajawal Black" pitchFamily="2" charset="-78"/>
              <a:cs typeface="Tajawal Black" pitchFamily="2" charset="-78"/>
            </a:endParaRPr>
          </a:p>
          <a:p>
            <a:r>
              <a:rPr lang="ar-JO" sz="1600" b="1" dirty="0" smtClean="0">
                <a:solidFill>
                  <a:schemeClr val="tx1">
                    <a:lumMod val="75000"/>
                    <a:lumOff val="25000"/>
                  </a:schemeClr>
                </a:solidFill>
                <a:latin typeface="Tajawal Black" pitchFamily="2" charset="-78"/>
                <a:cs typeface="Tajawal Black" pitchFamily="2" charset="-78"/>
              </a:rPr>
              <a:t>عدد الزوار:</a:t>
            </a:r>
          </a:p>
          <a:p>
            <a:endParaRPr lang="ar-JO" sz="1600" b="1" dirty="0">
              <a:solidFill>
                <a:schemeClr val="tx1">
                  <a:lumMod val="75000"/>
                  <a:lumOff val="25000"/>
                </a:schemeClr>
              </a:solidFill>
              <a:latin typeface="Tajawal Black" pitchFamily="2" charset="-78"/>
              <a:cs typeface="Tajawal Black" pitchFamily="2" charset="-78"/>
            </a:endParaRPr>
          </a:p>
        </p:txBody>
      </p:sp>
      <p:pic>
        <p:nvPicPr>
          <p:cNvPr id="9" name="Picture 8"/>
          <p:cNvPicPr>
            <a:picLocks noChangeAspect="1" noChangeArrowheads="1"/>
          </p:cNvPicPr>
          <p:nvPr/>
        </p:nvPicPr>
        <p:blipFill>
          <a:blip r:embed="rId7"/>
          <a:srcRect/>
          <a:stretch>
            <a:fillRect/>
          </a:stretch>
        </p:blipFill>
        <p:spPr bwMode="auto">
          <a:xfrm>
            <a:off x="8569877" y="3714752"/>
            <a:ext cx="574123" cy="500042"/>
          </a:xfrm>
          <a:prstGeom prst="rect">
            <a:avLst/>
          </a:prstGeom>
          <a:noFill/>
          <a:ln w="9525">
            <a:noFill/>
            <a:miter lim="800000"/>
            <a:headEnd/>
            <a:tailEnd/>
          </a:ln>
          <a:effectLst/>
        </p:spPr>
      </p:pic>
      <p:pic>
        <p:nvPicPr>
          <p:cNvPr id="12" name="Picture 11" descr="place-marker.png"/>
          <p:cNvPicPr>
            <a:picLocks noChangeAspect="1"/>
          </p:cNvPicPr>
          <p:nvPr/>
        </p:nvPicPr>
        <p:blipFill>
          <a:blip r:embed="rId8" cstate="print"/>
          <a:stretch>
            <a:fillRect/>
          </a:stretch>
        </p:blipFill>
        <p:spPr>
          <a:xfrm>
            <a:off x="6143636" y="785794"/>
            <a:ext cx="576258" cy="576258"/>
          </a:xfrm>
          <a:prstGeom prst="rect">
            <a:avLst/>
          </a:prstGeom>
        </p:spPr>
      </p:pic>
      <p:pic>
        <p:nvPicPr>
          <p:cNvPr id="14" name="Picture 13" descr="phone-disconnected.png"/>
          <p:cNvPicPr>
            <a:picLocks noChangeAspect="1"/>
          </p:cNvPicPr>
          <p:nvPr/>
        </p:nvPicPr>
        <p:blipFill>
          <a:blip r:embed="rId9">
            <a:duotone>
              <a:schemeClr val="bg2">
                <a:shade val="45000"/>
                <a:satMod val="135000"/>
              </a:schemeClr>
              <a:prstClr val="white"/>
            </a:duotone>
          </a:blip>
          <a:stretch>
            <a:fillRect/>
          </a:stretch>
        </p:blipFill>
        <p:spPr>
          <a:xfrm rot="16200000">
            <a:off x="8501090" y="857232"/>
            <a:ext cx="402603" cy="402603"/>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71472" y="1928802"/>
            <a:ext cx="5643602" cy="4929198"/>
          </a:xfrm>
          <a:prstGeom prst="rect">
            <a:avLst/>
          </a:prstGeom>
          <a:ln>
            <a:noFill/>
          </a:ln>
        </p:spPr>
        <p:style>
          <a:lnRef idx="2">
            <a:schemeClr val="dk1"/>
          </a:lnRef>
          <a:fillRef idx="1">
            <a:schemeClr val="lt1"/>
          </a:fillRef>
          <a:effectRef idx="0">
            <a:schemeClr val="dk1"/>
          </a:effectRef>
          <a:fontRef idx="minor">
            <a:schemeClr val="dk1"/>
          </a:fontRef>
        </p:style>
        <p:txBody>
          <a:bodyPr rtlCol="1" anchor="ctr"/>
          <a:lstStyle/>
          <a:p>
            <a:endParaRPr lang="ar-JO" sz="1200" b="1" dirty="0"/>
          </a:p>
        </p:txBody>
      </p:sp>
      <p:sp>
        <p:nvSpPr>
          <p:cNvPr id="54" name="TextBox 53"/>
          <p:cNvSpPr txBox="1"/>
          <p:nvPr/>
        </p:nvSpPr>
        <p:spPr>
          <a:xfrm>
            <a:off x="500034" y="2000240"/>
            <a:ext cx="5625180" cy="369332"/>
          </a:xfrm>
          <a:prstGeom prst="rect">
            <a:avLst/>
          </a:prstGeom>
          <a:noFill/>
        </p:spPr>
        <p:txBody>
          <a:bodyPr wrap="square" rtlCol="1">
            <a:spAutoFit/>
          </a:bodyPr>
          <a:lstStyle/>
          <a:p>
            <a:r>
              <a:rPr lang="ar-JO" b="1" dirty="0" smtClean="0">
                <a:latin typeface="Tajawal Black" pitchFamily="2" charset="-78"/>
                <a:cs typeface="Tajawal Black" pitchFamily="2" charset="-78"/>
              </a:rPr>
              <a:t>خدمات الكترونية</a:t>
            </a:r>
            <a:endParaRPr lang="ar-JO" sz="1200" dirty="0">
              <a:latin typeface="Tajawal Black" pitchFamily="2" charset="-78"/>
              <a:cs typeface="Tajawal Black" pitchFamily="2" charset="-78"/>
            </a:endParaRPr>
          </a:p>
        </p:txBody>
      </p:sp>
      <p:sp>
        <p:nvSpPr>
          <p:cNvPr id="72" name="TextBox 71"/>
          <p:cNvSpPr txBox="1"/>
          <p:nvPr/>
        </p:nvSpPr>
        <p:spPr>
          <a:xfrm>
            <a:off x="4094585" y="6357958"/>
            <a:ext cx="1234633" cy="276999"/>
          </a:xfrm>
          <a:prstGeom prst="rect">
            <a:avLst/>
          </a:prstGeom>
          <a:noFill/>
        </p:spPr>
        <p:txBody>
          <a:bodyPr wrap="none" rtlCol="1">
            <a:spAutoFit/>
          </a:bodyPr>
          <a:lstStyle/>
          <a:p>
            <a:r>
              <a:rPr lang="ar-JO" sz="1200" b="1" dirty="0" smtClean="0">
                <a:latin typeface="Tajawal" pitchFamily="2" charset="-78"/>
                <a:cs typeface="Tajawal" pitchFamily="2" charset="-78"/>
              </a:rPr>
              <a:t>شارك الموضوع</a:t>
            </a:r>
            <a:endParaRPr lang="ar-JO" sz="1200" b="1" dirty="0">
              <a:latin typeface="Tajawal" pitchFamily="2" charset="-78"/>
              <a:cs typeface="Tajawal" pitchFamily="2" charset="-78"/>
            </a:endParaRPr>
          </a:p>
        </p:txBody>
      </p:sp>
      <p:sp>
        <p:nvSpPr>
          <p:cNvPr id="64" name="Oval 63"/>
          <p:cNvSpPr/>
          <p:nvPr/>
        </p:nvSpPr>
        <p:spPr>
          <a:xfrm>
            <a:off x="285720" y="214290"/>
            <a:ext cx="857256" cy="78579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smtClean="0"/>
              <a:t>logo</a:t>
            </a:r>
            <a:endParaRPr lang="ar-JO" dirty="0"/>
          </a:p>
        </p:txBody>
      </p:sp>
      <p:sp>
        <p:nvSpPr>
          <p:cNvPr id="66" name="Rectangle 65"/>
          <p:cNvSpPr/>
          <p:nvPr/>
        </p:nvSpPr>
        <p:spPr>
          <a:xfrm>
            <a:off x="4286248" y="500042"/>
            <a:ext cx="2214578" cy="285752"/>
          </a:xfrm>
          <a:prstGeom prst="rect">
            <a:avLst/>
          </a:prstGeom>
          <a:solidFill>
            <a:srgbClr val="E0E0E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000" dirty="0" smtClean="0">
                <a:solidFill>
                  <a:schemeClr val="bg1">
                    <a:lumMod val="50000"/>
                  </a:schemeClr>
                </a:solidFill>
              </a:rPr>
              <a:t>بحث</a:t>
            </a:r>
            <a:endParaRPr lang="ar-JO" sz="1000" dirty="0">
              <a:solidFill>
                <a:schemeClr val="bg1">
                  <a:lumMod val="50000"/>
                </a:schemeClr>
              </a:solidFill>
            </a:endParaRPr>
          </a:p>
        </p:txBody>
      </p:sp>
      <p:sp>
        <p:nvSpPr>
          <p:cNvPr id="67" name="Rectangle 66"/>
          <p:cNvSpPr/>
          <p:nvPr/>
        </p:nvSpPr>
        <p:spPr>
          <a:xfrm>
            <a:off x="0" y="1357298"/>
            <a:ext cx="9144000" cy="571504"/>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عن الوزارة    الخدمات   مبادرات   المركز الإعلامي   اتصل بنا</a:t>
            </a:r>
            <a:endParaRPr lang="ar-JO" sz="1600" b="1" dirty="0">
              <a:solidFill>
                <a:schemeClr val="bg1"/>
              </a:solidFill>
              <a:latin typeface="Tajawal Black" pitchFamily="2" charset="-78"/>
              <a:cs typeface="Tajawal Black" pitchFamily="2" charset="-78"/>
            </a:endParaRPr>
          </a:p>
        </p:txBody>
      </p:sp>
      <p:pic>
        <p:nvPicPr>
          <p:cNvPr id="68" name="Picture 67" descr="logo.png"/>
          <p:cNvPicPr/>
          <p:nvPr/>
        </p:nvPicPr>
        <p:blipFill>
          <a:blip r:embed="rId2" cstate="print"/>
          <a:stretch>
            <a:fillRect/>
          </a:stretch>
        </p:blipFill>
        <p:spPr>
          <a:xfrm>
            <a:off x="214282" y="142852"/>
            <a:ext cx="1143008" cy="1000132"/>
          </a:xfrm>
          <a:prstGeom prst="rect">
            <a:avLst/>
          </a:prstGeom>
        </p:spPr>
      </p:pic>
      <p:pic>
        <p:nvPicPr>
          <p:cNvPr id="70" name="Picture 69" descr="download.png"/>
          <p:cNvPicPr>
            <a:picLocks noChangeAspect="1"/>
          </p:cNvPicPr>
          <p:nvPr/>
        </p:nvPicPr>
        <p:blipFill>
          <a:blip r:embed="rId3"/>
          <a:stretch>
            <a:fillRect/>
          </a:stretch>
        </p:blipFill>
        <p:spPr>
          <a:xfrm>
            <a:off x="4286248" y="500042"/>
            <a:ext cx="285743" cy="285752"/>
          </a:xfrm>
          <a:prstGeom prst="rect">
            <a:avLst/>
          </a:prstGeom>
        </p:spPr>
      </p:pic>
      <p:pic>
        <p:nvPicPr>
          <p:cNvPr id="71" name="Picture 70" descr="download (1).png"/>
          <p:cNvPicPr>
            <a:picLocks noChangeAspect="1"/>
          </p:cNvPicPr>
          <p:nvPr/>
        </p:nvPicPr>
        <p:blipFill>
          <a:blip r:embed="rId4"/>
          <a:stretch>
            <a:fillRect/>
          </a:stretch>
        </p:blipFill>
        <p:spPr>
          <a:xfrm>
            <a:off x="7286644" y="428604"/>
            <a:ext cx="357190" cy="357190"/>
          </a:xfrm>
          <a:prstGeom prst="rect">
            <a:avLst/>
          </a:prstGeom>
        </p:spPr>
      </p:pic>
      <p:pic>
        <p:nvPicPr>
          <p:cNvPr id="77" name="Picture 76" descr="download (2).png"/>
          <p:cNvPicPr>
            <a:picLocks noChangeAspect="1"/>
          </p:cNvPicPr>
          <p:nvPr/>
        </p:nvPicPr>
        <p:blipFill>
          <a:blip r:embed="rId5"/>
          <a:stretch>
            <a:fillRect/>
          </a:stretch>
        </p:blipFill>
        <p:spPr>
          <a:xfrm>
            <a:off x="7786710" y="428604"/>
            <a:ext cx="357190" cy="357190"/>
          </a:xfrm>
          <a:prstGeom prst="rect">
            <a:avLst/>
          </a:prstGeom>
        </p:spPr>
      </p:pic>
      <p:pic>
        <p:nvPicPr>
          <p:cNvPr id="78" name="Picture 77" descr="download (3).png"/>
          <p:cNvPicPr>
            <a:picLocks noChangeAspect="1"/>
          </p:cNvPicPr>
          <p:nvPr/>
        </p:nvPicPr>
        <p:blipFill>
          <a:blip r:embed="rId6"/>
          <a:stretch>
            <a:fillRect/>
          </a:stretch>
        </p:blipFill>
        <p:spPr>
          <a:xfrm>
            <a:off x="8286776" y="428604"/>
            <a:ext cx="357190" cy="357190"/>
          </a:xfrm>
          <a:prstGeom prst="rect">
            <a:avLst/>
          </a:prstGeom>
        </p:spPr>
      </p:pic>
      <p:pic>
        <p:nvPicPr>
          <p:cNvPr id="79" name="Picture 78" descr="download (4).png"/>
          <p:cNvPicPr>
            <a:picLocks noChangeAspect="1"/>
          </p:cNvPicPr>
          <p:nvPr/>
        </p:nvPicPr>
        <p:blipFill>
          <a:blip r:embed="rId7"/>
          <a:stretch>
            <a:fillRect/>
          </a:stretch>
        </p:blipFill>
        <p:spPr>
          <a:xfrm>
            <a:off x="8643966" y="1500174"/>
            <a:ext cx="285752" cy="285752"/>
          </a:xfrm>
          <a:prstGeom prst="rect">
            <a:avLst/>
          </a:prstGeom>
        </p:spPr>
      </p:pic>
      <p:sp>
        <p:nvSpPr>
          <p:cNvPr id="90" name="Rounded Rectangle 89"/>
          <p:cNvSpPr/>
          <p:nvPr/>
        </p:nvSpPr>
        <p:spPr>
          <a:xfrm>
            <a:off x="0" y="3214686"/>
            <a:ext cx="500066" cy="20002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a:p>
        </p:txBody>
      </p:sp>
      <p:pic>
        <p:nvPicPr>
          <p:cNvPr id="93" name="Picture 2"/>
          <p:cNvPicPr>
            <a:picLocks noChangeAspect="1" noChangeArrowheads="1"/>
          </p:cNvPicPr>
          <p:nvPr/>
        </p:nvPicPr>
        <p:blipFill>
          <a:blip r:embed="rId8"/>
          <a:srcRect/>
          <a:stretch>
            <a:fillRect/>
          </a:stretch>
        </p:blipFill>
        <p:spPr bwMode="auto">
          <a:xfrm>
            <a:off x="71438" y="3357562"/>
            <a:ext cx="357190" cy="319086"/>
          </a:xfrm>
          <a:prstGeom prst="rect">
            <a:avLst/>
          </a:prstGeom>
          <a:noFill/>
          <a:ln w="9525">
            <a:noFill/>
            <a:miter lim="800000"/>
            <a:headEnd/>
            <a:tailEnd/>
          </a:ln>
          <a:effectLst/>
        </p:spPr>
      </p:pic>
      <p:pic>
        <p:nvPicPr>
          <p:cNvPr id="94" name="Picture 3"/>
          <p:cNvPicPr>
            <a:picLocks noChangeAspect="1" noChangeArrowheads="1"/>
          </p:cNvPicPr>
          <p:nvPr/>
        </p:nvPicPr>
        <p:blipFill>
          <a:blip r:embed="rId9"/>
          <a:srcRect/>
          <a:stretch>
            <a:fillRect/>
          </a:stretch>
        </p:blipFill>
        <p:spPr bwMode="auto">
          <a:xfrm>
            <a:off x="71438" y="3643314"/>
            <a:ext cx="357190" cy="346028"/>
          </a:xfrm>
          <a:prstGeom prst="rect">
            <a:avLst/>
          </a:prstGeom>
          <a:noFill/>
          <a:ln w="9525">
            <a:noFill/>
            <a:miter lim="800000"/>
            <a:headEnd/>
            <a:tailEnd/>
          </a:ln>
          <a:effectLst/>
        </p:spPr>
      </p:pic>
      <p:pic>
        <p:nvPicPr>
          <p:cNvPr id="95" name="Picture 4"/>
          <p:cNvPicPr>
            <a:picLocks noChangeAspect="1" noChangeArrowheads="1"/>
          </p:cNvPicPr>
          <p:nvPr/>
        </p:nvPicPr>
        <p:blipFill>
          <a:blip r:embed="rId10"/>
          <a:srcRect/>
          <a:stretch>
            <a:fillRect/>
          </a:stretch>
        </p:blipFill>
        <p:spPr bwMode="auto">
          <a:xfrm>
            <a:off x="71438" y="3929066"/>
            <a:ext cx="357190" cy="379514"/>
          </a:xfrm>
          <a:prstGeom prst="rect">
            <a:avLst/>
          </a:prstGeom>
          <a:noFill/>
          <a:ln w="9525">
            <a:noFill/>
            <a:miter lim="800000"/>
            <a:headEnd/>
            <a:tailEnd/>
          </a:ln>
          <a:effectLst/>
        </p:spPr>
      </p:pic>
      <p:pic>
        <p:nvPicPr>
          <p:cNvPr id="96" name="Picture 5"/>
          <p:cNvPicPr>
            <a:picLocks noChangeAspect="1" noChangeArrowheads="1"/>
          </p:cNvPicPr>
          <p:nvPr/>
        </p:nvPicPr>
        <p:blipFill>
          <a:blip r:embed="rId11"/>
          <a:srcRect/>
          <a:stretch>
            <a:fillRect/>
          </a:stretch>
        </p:blipFill>
        <p:spPr bwMode="auto">
          <a:xfrm>
            <a:off x="71438" y="4286256"/>
            <a:ext cx="357190" cy="409576"/>
          </a:xfrm>
          <a:prstGeom prst="rect">
            <a:avLst/>
          </a:prstGeom>
          <a:noFill/>
          <a:ln w="9525">
            <a:noFill/>
            <a:miter lim="800000"/>
            <a:headEnd/>
            <a:tailEnd/>
          </a:ln>
          <a:effectLst/>
        </p:spPr>
      </p:pic>
      <p:pic>
        <p:nvPicPr>
          <p:cNvPr id="97" name="Picture 6"/>
          <p:cNvPicPr>
            <a:picLocks noChangeAspect="1" noChangeArrowheads="1"/>
          </p:cNvPicPr>
          <p:nvPr/>
        </p:nvPicPr>
        <p:blipFill>
          <a:blip r:embed="rId12"/>
          <a:srcRect/>
          <a:stretch>
            <a:fillRect/>
          </a:stretch>
        </p:blipFill>
        <p:spPr bwMode="auto">
          <a:xfrm>
            <a:off x="71438" y="4643446"/>
            <a:ext cx="357190" cy="377536"/>
          </a:xfrm>
          <a:prstGeom prst="rect">
            <a:avLst/>
          </a:prstGeom>
          <a:noFill/>
          <a:ln w="9525">
            <a:noFill/>
            <a:miter lim="800000"/>
            <a:headEnd/>
            <a:tailEnd/>
          </a:ln>
          <a:effectLst/>
        </p:spPr>
      </p:pic>
      <p:pic>
        <p:nvPicPr>
          <p:cNvPr id="98" name="Picture 97" descr="download (3).png"/>
          <p:cNvPicPr>
            <a:picLocks noChangeAspect="1"/>
          </p:cNvPicPr>
          <p:nvPr/>
        </p:nvPicPr>
        <p:blipFill>
          <a:blip r:embed="rId6"/>
          <a:stretch>
            <a:fillRect/>
          </a:stretch>
        </p:blipFill>
        <p:spPr>
          <a:xfrm>
            <a:off x="3786182" y="6357958"/>
            <a:ext cx="357190" cy="357190"/>
          </a:xfrm>
          <a:prstGeom prst="rect">
            <a:avLst/>
          </a:prstGeom>
        </p:spPr>
      </p:pic>
      <p:pic>
        <p:nvPicPr>
          <p:cNvPr id="99" name="Picture 2"/>
          <p:cNvPicPr>
            <a:picLocks noChangeAspect="1" noChangeArrowheads="1"/>
          </p:cNvPicPr>
          <p:nvPr/>
        </p:nvPicPr>
        <p:blipFill>
          <a:blip r:embed="rId8"/>
          <a:srcRect/>
          <a:stretch>
            <a:fillRect/>
          </a:stretch>
        </p:blipFill>
        <p:spPr bwMode="auto">
          <a:xfrm>
            <a:off x="3357554" y="6357958"/>
            <a:ext cx="357190" cy="319086"/>
          </a:xfrm>
          <a:prstGeom prst="rect">
            <a:avLst/>
          </a:prstGeom>
          <a:noFill/>
          <a:ln w="9525">
            <a:noFill/>
            <a:miter lim="800000"/>
            <a:headEnd/>
            <a:tailEnd/>
          </a:ln>
          <a:effectLst/>
        </p:spPr>
      </p:pic>
      <p:pic>
        <p:nvPicPr>
          <p:cNvPr id="100" name="Picture 3"/>
          <p:cNvPicPr>
            <a:picLocks noChangeAspect="1" noChangeArrowheads="1"/>
          </p:cNvPicPr>
          <p:nvPr/>
        </p:nvPicPr>
        <p:blipFill>
          <a:blip r:embed="rId9"/>
          <a:srcRect/>
          <a:stretch>
            <a:fillRect/>
          </a:stretch>
        </p:blipFill>
        <p:spPr bwMode="auto">
          <a:xfrm>
            <a:off x="3000364" y="6357958"/>
            <a:ext cx="357190" cy="346028"/>
          </a:xfrm>
          <a:prstGeom prst="rect">
            <a:avLst/>
          </a:prstGeom>
          <a:noFill/>
          <a:ln w="9525">
            <a:noFill/>
            <a:miter lim="800000"/>
            <a:headEnd/>
            <a:tailEnd/>
          </a:ln>
          <a:effectLst/>
        </p:spPr>
      </p:pic>
      <p:cxnSp>
        <p:nvCxnSpPr>
          <p:cNvPr id="112" name="Straight Connector 111"/>
          <p:cNvCxnSpPr/>
          <p:nvPr/>
        </p:nvCxnSpPr>
        <p:spPr>
          <a:xfrm rot="10800000">
            <a:off x="1428728" y="2357430"/>
            <a:ext cx="464347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357290" y="285728"/>
            <a:ext cx="2315057" cy="584775"/>
          </a:xfrm>
          <a:prstGeom prst="rect">
            <a:avLst/>
          </a:prstGeom>
          <a:noFill/>
        </p:spPr>
        <p:txBody>
          <a:bodyPr wrap="none" rtlCol="1">
            <a:spAutoFit/>
          </a:bodyPr>
          <a:lstStyle/>
          <a:p>
            <a:r>
              <a:rPr lang="ar-JO" sz="1600" dirty="0" smtClean="0">
                <a:latin typeface="Tajawal" pitchFamily="2" charset="-78"/>
                <a:cs typeface="Tajawal" pitchFamily="2" charset="-78"/>
              </a:rPr>
              <a:t>المملكة الأردنية الهاشمية</a:t>
            </a:r>
          </a:p>
          <a:p>
            <a:r>
              <a:rPr lang="ar-JO" sz="1600" dirty="0" smtClean="0">
                <a:latin typeface="Tajawal" pitchFamily="2" charset="-78"/>
                <a:cs typeface="Tajawal" pitchFamily="2" charset="-78"/>
              </a:rPr>
              <a:t>وزارة التنمية الاجتماعية</a:t>
            </a:r>
            <a:endParaRPr lang="ar-JO" sz="1600" dirty="0">
              <a:latin typeface="Tajawal" pitchFamily="2" charset="-78"/>
              <a:cs typeface="Tajawal" pitchFamily="2" charset="-78"/>
            </a:endParaRPr>
          </a:p>
        </p:txBody>
      </p:sp>
      <p:sp>
        <p:nvSpPr>
          <p:cNvPr id="59" name="Rectangle 58"/>
          <p:cNvSpPr/>
          <p:nvPr/>
        </p:nvSpPr>
        <p:spPr>
          <a:xfrm>
            <a:off x="6215074" y="2143116"/>
            <a:ext cx="2286016" cy="1928826"/>
          </a:xfrm>
          <a:prstGeom prst="rect">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1" anchor="ctr"/>
          <a:lstStyle/>
          <a:p>
            <a:endParaRPr lang="ar-JO" sz="1400" dirty="0" smtClean="0">
              <a:solidFill>
                <a:schemeClr val="tx1">
                  <a:lumMod val="75000"/>
                  <a:lumOff val="25000"/>
                </a:schemeClr>
              </a:solidFill>
              <a:latin typeface="Tajawal" pitchFamily="2" charset="-78"/>
              <a:cs typeface="Tajawal" pitchFamily="2" charset="-78"/>
            </a:endParaRPr>
          </a:p>
        </p:txBody>
      </p:sp>
      <p:cxnSp>
        <p:nvCxnSpPr>
          <p:cNvPr id="60" name="Straight Connector 59"/>
          <p:cNvCxnSpPr/>
          <p:nvPr/>
        </p:nvCxnSpPr>
        <p:spPr>
          <a:xfrm>
            <a:off x="6215074" y="36433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215074" y="41433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215074" y="464344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215074" y="5643578"/>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215074" y="614364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215074" y="5143512"/>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6215074" y="32146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74" name="Picture 73"/>
          <p:cNvPicPr>
            <a:picLocks noChangeAspect="1" noChangeArrowheads="1"/>
          </p:cNvPicPr>
          <p:nvPr/>
        </p:nvPicPr>
        <p:blipFill>
          <a:blip r:embed="rId13"/>
          <a:srcRect/>
          <a:stretch>
            <a:fillRect/>
          </a:stretch>
        </p:blipFill>
        <p:spPr bwMode="auto">
          <a:xfrm>
            <a:off x="8569877" y="6143644"/>
            <a:ext cx="574123" cy="500042"/>
          </a:xfrm>
          <a:prstGeom prst="rect">
            <a:avLst/>
          </a:prstGeom>
          <a:noFill/>
          <a:ln w="9525">
            <a:noFill/>
            <a:miter lim="800000"/>
            <a:headEnd/>
            <a:tailEnd/>
          </a:ln>
          <a:effectLst/>
        </p:spPr>
      </p:pic>
      <p:sp>
        <p:nvSpPr>
          <p:cNvPr id="75" name="TextBox 74"/>
          <p:cNvSpPr txBox="1"/>
          <p:nvPr/>
        </p:nvSpPr>
        <p:spPr>
          <a:xfrm>
            <a:off x="2309807" y="2786058"/>
            <a:ext cx="3333731" cy="338554"/>
          </a:xfrm>
          <a:prstGeom prst="rect">
            <a:avLst/>
          </a:prstGeom>
          <a:noFill/>
        </p:spPr>
        <p:txBody>
          <a:bodyPr wrap="square" rtlCol="1">
            <a:spAutoFit/>
          </a:bodyPr>
          <a:lstStyle/>
          <a:p>
            <a:r>
              <a:rPr lang="ar-JO" sz="1600" u="sng" dirty="0" smtClean="0">
                <a:solidFill>
                  <a:srgbClr val="C00000"/>
                </a:solidFill>
                <a:latin typeface="Tajawal" pitchFamily="2" charset="-78"/>
                <a:cs typeface="Tajawal" pitchFamily="2" charset="-78"/>
              </a:rPr>
              <a:t>بوابة الخدمات</a:t>
            </a:r>
            <a:endParaRPr lang="ar-JO" sz="1600" u="sng" dirty="0">
              <a:solidFill>
                <a:srgbClr val="C00000"/>
              </a:solidFill>
              <a:latin typeface="Tajawal" pitchFamily="2" charset="-78"/>
              <a:cs typeface="Tajawal" pitchFamily="2" charset="-78"/>
            </a:endParaRPr>
          </a:p>
        </p:txBody>
      </p:sp>
      <p:sp>
        <p:nvSpPr>
          <p:cNvPr id="81" name="TextBox 80"/>
          <p:cNvSpPr txBox="1"/>
          <p:nvPr/>
        </p:nvSpPr>
        <p:spPr>
          <a:xfrm>
            <a:off x="3071802" y="3357562"/>
            <a:ext cx="2571768" cy="338554"/>
          </a:xfrm>
          <a:prstGeom prst="rect">
            <a:avLst/>
          </a:prstGeom>
          <a:noFill/>
        </p:spPr>
        <p:txBody>
          <a:bodyPr wrap="square" rtlCol="1">
            <a:spAutoFit/>
          </a:bodyPr>
          <a:lstStyle/>
          <a:p>
            <a:r>
              <a:rPr lang="ar-JO" sz="1600" u="sng" dirty="0" smtClean="0">
                <a:solidFill>
                  <a:srgbClr val="C00000"/>
                </a:solidFill>
                <a:latin typeface="Tajawal" pitchFamily="2" charset="-78"/>
                <a:cs typeface="Tajawal" pitchFamily="2" charset="-78"/>
              </a:rPr>
              <a:t>استعلام عن بيانات الفرد</a:t>
            </a:r>
            <a:endParaRPr lang="ar-JO" sz="1600" u="sng" dirty="0">
              <a:solidFill>
                <a:srgbClr val="C00000"/>
              </a:solidFill>
              <a:latin typeface="Tajawal" pitchFamily="2" charset="-78"/>
              <a:cs typeface="Tajawal" pitchFamily="2" charset="-78"/>
            </a:endParaRPr>
          </a:p>
        </p:txBody>
      </p:sp>
      <p:sp>
        <p:nvSpPr>
          <p:cNvPr id="82" name="TextBox 81"/>
          <p:cNvSpPr txBox="1"/>
          <p:nvPr/>
        </p:nvSpPr>
        <p:spPr>
          <a:xfrm>
            <a:off x="2381235" y="4000504"/>
            <a:ext cx="3333773" cy="338554"/>
          </a:xfrm>
          <a:prstGeom prst="rect">
            <a:avLst/>
          </a:prstGeom>
          <a:noFill/>
        </p:spPr>
        <p:txBody>
          <a:bodyPr wrap="square" rtlCol="1">
            <a:spAutoFit/>
          </a:bodyPr>
          <a:lstStyle/>
          <a:p>
            <a:r>
              <a:rPr lang="ar-JO" sz="1600" u="sng" dirty="0" smtClean="0">
                <a:solidFill>
                  <a:srgbClr val="C00000"/>
                </a:solidFill>
                <a:latin typeface="Tajawal" pitchFamily="2" charset="-78"/>
                <a:cs typeface="Tajawal" pitchFamily="2" charset="-78"/>
              </a:rPr>
              <a:t>الإعفاء الجمركي</a:t>
            </a:r>
            <a:endParaRPr lang="ar-JO" sz="1600" u="sng" dirty="0">
              <a:solidFill>
                <a:srgbClr val="C00000"/>
              </a:solidFill>
              <a:latin typeface="Tajawal" pitchFamily="2" charset="-78"/>
              <a:cs typeface="Tajawal" pitchFamily="2" charset="-78"/>
            </a:endParaRPr>
          </a:p>
        </p:txBody>
      </p:sp>
      <p:sp>
        <p:nvSpPr>
          <p:cNvPr id="83" name="TextBox 82"/>
          <p:cNvSpPr txBox="1"/>
          <p:nvPr/>
        </p:nvSpPr>
        <p:spPr>
          <a:xfrm>
            <a:off x="3143240" y="4572008"/>
            <a:ext cx="2571768" cy="338554"/>
          </a:xfrm>
          <a:prstGeom prst="rect">
            <a:avLst/>
          </a:prstGeom>
          <a:noFill/>
        </p:spPr>
        <p:txBody>
          <a:bodyPr wrap="square" rtlCol="1">
            <a:spAutoFit/>
          </a:bodyPr>
          <a:lstStyle/>
          <a:p>
            <a:r>
              <a:rPr lang="ar-JO" sz="1600" u="sng" dirty="0" smtClean="0">
                <a:solidFill>
                  <a:srgbClr val="C00000"/>
                </a:solidFill>
                <a:latin typeface="Tajawal" pitchFamily="2" charset="-78"/>
                <a:cs typeface="Tajawal" pitchFamily="2" charset="-78"/>
              </a:rPr>
              <a:t>شهادة عدم محكومية</a:t>
            </a:r>
            <a:endParaRPr lang="ar-JO" sz="1600" u="sng" dirty="0">
              <a:solidFill>
                <a:srgbClr val="C00000"/>
              </a:solidFill>
              <a:latin typeface="Tajawal" pitchFamily="2" charset="-78"/>
              <a:cs typeface="Tajawal" pitchFamily="2" charset="-78"/>
            </a:endParaRPr>
          </a:p>
        </p:txBody>
      </p:sp>
      <p:sp>
        <p:nvSpPr>
          <p:cNvPr id="84" name="TextBox 83"/>
          <p:cNvSpPr txBox="1"/>
          <p:nvPr/>
        </p:nvSpPr>
        <p:spPr>
          <a:xfrm>
            <a:off x="6643702" y="2857496"/>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خدامات حكومية</a:t>
            </a:r>
            <a:endParaRPr lang="ar-JO" sz="1400" dirty="0">
              <a:solidFill>
                <a:srgbClr val="920000"/>
              </a:solidFill>
              <a:latin typeface="Tajawal" pitchFamily="2" charset="-78"/>
              <a:cs typeface="Tajawal" pitchFamily="2" charset="-78"/>
            </a:endParaRPr>
          </a:p>
        </p:txBody>
      </p:sp>
      <p:sp>
        <p:nvSpPr>
          <p:cNvPr id="85" name="TextBox 84"/>
          <p:cNvSpPr txBox="1"/>
          <p:nvPr/>
        </p:nvSpPr>
        <p:spPr>
          <a:xfrm>
            <a:off x="6643702" y="3714752"/>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دليل الخدمات </a:t>
            </a:r>
            <a:endParaRPr lang="ar-JO" sz="1400" dirty="0">
              <a:solidFill>
                <a:srgbClr val="920000"/>
              </a:solidFill>
              <a:latin typeface="Tajawal" pitchFamily="2" charset="-78"/>
              <a:cs typeface="Tajawal" pitchFamily="2" charset="-78"/>
            </a:endParaRPr>
          </a:p>
        </p:txBody>
      </p:sp>
      <p:pic>
        <p:nvPicPr>
          <p:cNvPr id="101" name="Picture 100" descr="icons8-more-than-30.png"/>
          <p:cNvPicPr>
            <a:picLocks noChangeAspect="1"/>
          </p:cNvPicPr>
          <p:nvPr/>
        </p:nvPicPr>
        <p:blipFill>
          <a:blip r:embed="rId14">
            <a:lum contrast="-40000"/>
          </a:blip>
          <a:stretch>
            <a:fillRect/>
          </a:stretch>
        </p:blipFill>
        <p:spPr>
          <a:xfrm>
            <a:off x="8215338" y="2857496"/>
            <a:ext cx="285752" cy="285752"/>
          </a:xfrm>
          <a:prstGeom prst="rect">
            <a:avLst/>
          </a:prstGeom>
          <a:scene3d>
            <a:camera prst="orthographicFront">
              <a:rot lat="0" lon="0" rev="10800000"/>
            </a:camera>
            <a:lightRig rig="threePt" dir="t"/>
          </a:scene3d>
        </p:spPr>
      </p:pic>
      <p:pic>
        <p:nvPicPr>
          <p:cNvPr id="102" name="Picture 101" descr="icons8-more-than-30.png"/>
          <p:cNvPicPr>
            <a:picLocks noChangeAspect="1"/>
          </p:cNvPicPr>
          <p:nvPr/>
        </p:nvPicPr>
        <p:blipFill>
          <a:blip r:embed="rId14">
            <a:lum contrast="-40000"/>
          </a:blip>
          <a:stretch>
            <a:fillRect/>
          </a:stretch>
        </p:blipFill>
        <p:spPr>
          <a:xfrm>
            <a:off x="8215338" y="3286124"/>
            <a:ext cx="285752" cy="285752"/>
          </a:xfrm>
          <a:prstGeom prst="rect">
            <a:avLst/>
          </a:prstGeom>
          <a:scene3d>
            <a:camera prst="orthographicFront">
              <a:rot lat="0" lon="0" rev="10800000"/>
            </a:camera>
            <a:lightRig rig="threePt" dir="t"/>
          </a:scene3d>
        </p:spPr>
      </p:pic>
      <p:sp>
        <p:nvSpPr>
          <p:cNvPr id="104" name="TextBox 103"/>
          <p:cNvSpPr txBox="1"/>
          <p:nvPr/>
        </p:nvSpPr>
        <p:spPr>
          <a:xfrm>
            <a:off x="5715008" y="2285992"/>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خدامات الكترونية</a:t>
            </a:r>
            <a:endParaRPr lang="ar-JO" sz="1400" dirty="0">
              <a:solidFill>
                <a:srgbClr val="920000"/>
              </a:solidFill>
              <a:latin typeface="Tajawal" pitchFamily="2" charset="-78"/>
              <a:cs typeface="Tajawal" pitchFamily="2" charset="-78"/>
            </a:endParaRPr>
          </a:p>
        </p:txBody>
      </p:sp>
      <p:pic>
        <p:nvPicPr>
          <p:cNvPr id="105" name="Picture 104" descr="icons8-more-than-30.png"/>
          <p:cNvPicPr>
            <a:picLocks noChangeAspect="1"/>
          </p:cNvPicPr>
          <p:nvPr/>
        </p:nvPicPr>
        <p:blipFill>
          <a:blip r:embed="rId14">
            <a:lum contrast="-40000"/>
          </a:blip>
          <a:stretch>
            <a:fillRect/>
          </a:stretch>
        </p:blipFill>
        <p:spPr>
          <a:xfrm>
            <a:off x="8215338" y="2285992"/>
            <a:ext cx="285752" cy="285752"/>
          </a:xfrm>
          <a:prstGeom prst="rect">
            <a:avLst/>
          </a:prstGeom>
          <a:scene3d>
            <a:camera prst="orthographicFront">
              <a:rot lat="0" lon="0" rev="10800000"/>
            </a:camera>
            <a:lightRig rig="threePt" dir="t"/>
          </a:scene3d>
        </p:spPr>
      </p:pic>
      <p:cxnSp>
        <p:nvCxnSpPr>
          <p:cNvPr id="106" name="Straight Connector 105"/>
          <p:cNvCxnSpPr/>
          <p:nvPr/>
        </p:nvCxnSpPr>
        <p:spPr>
          <a:xfrm>
            <a:off x="6215074" y="27146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07" name="Rounded Rectangle 106"/>
          <p:cNvSpPr/>
          <p:nvPr/>
        </p:nvSpPr>
        <p:spPr>
          <a:xfrm>
            <a:off x="6572264" y="1428736"/>
            <a:ext cx="928694" cy="428628"/>
          </a:xfrm>
          <a:prstGeom prst="roundRect">
            <a:avLst/>
          </a:prstGeom>
          <a:noFill/>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ar-JO" dirty="0"/>
          </a:p>
        </p:txBody>
      </p:sp>
      <p:sp>
        <p:nvSpPr>
          <p:cNvPr id="108" name="TextBox 107"/>
          <p:cNvSpPr txBox="1"/>
          <p:nvPr/>
        </p:nvSpPr>
        <p:spPr>
          <a:xfrm>
            <a:off x="3214678" y="5214950"/>
            <a:ext cx="2571768" cy="338554"/>
          </a:xfrm>
          <a:prstGeom prst="rect">
            <a:avLst/>
          </a:prstGeom>
          <a:noFill/>
        </p:spPr>
        <p:txBody>
          <a:bodyPr wrap="square" rtlCol="1">
            <a:spAutoFit/>
          </a:bodyPr>
          <a:lstStyle/>
          <a:p>
            <a:pPr algn="ctr"/>
            <a:r>
              <a:rPr lang="ar-JO" sz="1600" u="sng" dirty="0" smtClean="0">
                <a:solidFill>
                  <a:srgbClr val="920000"/>
                </a:solidFill>
                <a:latin typeface="Tajawal" pitchFamily="2" charset="-78"/>
                <a:cs typeface="Tajawal" pitchFamily="2" charset="-78"/>
              </a:rPr>
              <a:t>طلب الحصول على معلومات</a:t>
            </a:r>
            <a:endParaRPr lang="ar-JO" sz="1600" u="sng" dirty="0">
              <a:solidFill>
                <a:srgbClr val="920000"/>
              </a:solidFill>
              <a:latin typeface="Tajawal" pitchFamily="2" charset="-78"/>
              <a:cs typeface="Tajawal" pitchFamily="2" charset="-78"/>
            </a:endParaRPr>
          </a:p>
        </p:txBody>
      </p:sp>
      <p:pic>
        <p:nvPicPr>
          <p:cNvPr id="47" name="Picture 46" descr="icons8-more-than-30.png"/>
          <p:cNvPicPr>
            <a:picLocks noChangeAspect="1"/>
          </p:cNvPicPr>
          <p:nvPr/>
        </p:nvPicPr>
        <p:blipFill>
          <a:blip r:embed="rId14">
            <a:lum contrast="-40000"/>
          </a:blip>
          <a:stretch>
            <a:fillRect/>
          </a:stretch>
        </p:blipFill>
        <p:spPr>
          <a:xfrm>
            <a:off x="8215338" y="3786190"/>
            <a:ext cx="285752" cy="285752"/>
          </a:xfrm>
          <a:prstGeom prst="rect">
            <a:avLst/>
          </a:prstGeom>
          <a:scene3d>
            <a:camera prst="orthographicFront">
              <a:rot lat="0" lon="0" rev="10800000"/>
            </a:camera>
            <a:lightRig rig="threePt" dir="t"/>
          </a:scene3d>
        </p:spPr>
      </p:pic>
      <p:sp>
        <p:nvSpPr>
          <p:cNvPr id="48" name="TextBox 47"/>
          <p:cNvSpPr txBox="1"/>
          <p:nvPr/>
        </p:nvSpPr>
        <p:spPr>
          <a:xfrm>
            <a:off x="6572264" y="3286124"/>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خدمات الموظفين</a:t>
            </a:r>
            <a:endParaRPr lang="ar-JO" sz="1400" dirty="0">
              <a:solidFill>
                <a:srgbClr val="920000"/>
              </a:solidFill>
              <a:latin typeface="Tajawal" pitchFamily="2" charset="-78"/>
              <a:cs typeface="Tajawal" pitchFamily="2" charset="-7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71472" y="1928802"/>
            <a:ext cx="5643602" cy="4929198"/>
          </a:xfrm>
          <a:prstGeom prst="rect">
            <a:avLst/>
          </a:prstGeom>
          <a:ln>
            <a:noFill/>
          </a:ln>
        </p:spPr>
        <p:style>
          <a:lnRef idx="2">
            <a:schemeClr val="dk1"/>
          </a:lnRef>
          <a:fillRef idx="1">
            <a:schemeClr val="lt1"/>
          </a:fillRef>
          <a:effectRef idx="0">
            <a:schemeClr val="dk1"/>
          </a:effectRef>
          <a:fontRef idx="minor">
            <a:schemeClr val="dk1"/>
          </a:fontRef>
        </p:style>
        <p:txBody>
          <a:bodyPr rtlCol="1" anchor="ctr"/>
          <a:lstStyle/>
          <a:p>
            <a:endParaRPr lang="ar-JO" sz="1200" b="1" dirty="0"/>
          </a:p>
        </p:txBody>
      </p:sp>
      <p:sp>
        <p:nvSpPr>
          <p:cNvPr id="54" name="TextBox 53"/>
          <p:cNvSpPr txBox="1"/>
          <p:nvPr/>
        </p:nvSpPr>
        <p:spPr>
          <a:xfrm>
            <a:off x="500034" y="2000240"/>
            <a:ext cx="5625180" cy="369332"/>
          </a:xfrm>
          <a:prstGeom prst="rect">
            <a:avLst/>
          </a:prstGeom>
          <a:noFill/>
        </p:spPr>
        <p:txBody>
          <a:bodyPr wrap="square" rtlCol="1">
            <a:spAutoFit/>
          </a:bodyPr>
          <a:lstStyle/>
          <a:p>
            <a:r>
              <a:rPr lang="ar-JO" b="1" dirty="0" smtClean="0">
                <a:latin typeface="Tajawal Black" pitchFamily="2" charset="-78"/>
                <a:cs typeface="Tajawal Black" pitchFamily="2" charset="-78"/>
              </a:rPr>
              <a:t>الخدمات الحكومية</a:t>
            </a:r>
            <a:endParaRPr lang="ar-JO" sz="1200" dirty="0">
              <a:latin typeface="Tajawal Black" pitchFamily="2" charset="-78"/>
              <a:cs typeface="Tajawal Black" pitchFamily="2" charset="-78"/>
            </a:endParaRPr>
          </a:p>
        </p:txBody>
      </p:sp>
      <p:sp>
        <p:nvSpPr>
          <p:cNvPr id="72" name="TextBox 71"/>
          <p:cNvSpPr txBox="1"/>
          <p:nvPr/>
        </p:nvSpPr>
        <p:spPr>
          <a:xfrm>
            <a:off x="4094585" y="6357958"/>
            <a:ext cx="1234633" cy="276999"/>
          </a:xfrm>
          <a:prstGeom prst="rect">
            <a:avLst/>
          </a:prstGeom>
          <a:noFill/>
        </p:spPr>
        <p:txBody>
          <a:bodyPr wrap="none" rtlCol="1">
            <a:spAutoFit/>
          </a:bodyPr>
          <a:lstStyle/>
          <a:p>
            <a:r>
              <a:rPr lang="ar-JO" sz="1200" b="1" dirty="0" smtClean="0">
                <a:latin typeface="Tajawal" pitchFamily="2" charset="-78"/>
                <a:cs typeface="Tajawal" pitchFamily="2" charset="-78"/>
              </a:rPr>
              <a:t>شارك الموضوع</a:t>
            </a:r>
            <a:endParaRPr lang="ar-JO" sz="1200" b="1" dirty="0">
              <a:latin typeface="Tajawal" pitchFamily="2" charset="-78"/>
              <a:cs typeface="Tajawal" pitchFamily="2" charset="-78"/>
            </a:endParaRPr>
          </a:p>
        </p:txBody>
      </p:sp>
      <p:sp>
        <p:nvSpPr>
          <p:cNvPr id="64" name="Oval 63"/>
          <p:cNvSpPr/>
          <p:nvPr/>
        </p:nvSpPr>
        <p:spPr>
          <a:xfrm>
            <a:off x="285720" y="214290"/>
            <a:ext cx="857256" cy="78579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smtClean="0"/>
              <a:t>logo</a:t>
            </a:r>
            <a:endParaRPr lang="ar-JO" dirty="0"/>
          </a:p>
        </p:txBody>
      </p:sp>
      <p:sp>
        <p:nvSpPr>
          <p:cNvPr id="66" name="Rectangle 65"/>
          <p:cNvSpPr/>
          <p:nvPr/>
        </p:nvSpPr>
        <p:spPr>
          <a:xfrm>
            <a:off x="4286248" y="500042"/>
            <a:ext cx="2214578" cy="285752"/>
          </a:xfrm>
          <a:prstGeom prst="rect">
            <a:avLst/>
          </a:prstGeom>
          <a:solidFill>
            <a:srgbClr val="E0E0E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000" dirty="0" smtClean="0">
                <a:solidFill>
                  <a:schemeClr val="bg1">
                    <a:lumMod val="50000"/>
                  </a:schemeClr>
                </a:solidFill>
              </a:rPr>
              <a:t>بحث</a:t>
            </a:r>
            <a:endParaRPr lang="ar-JO" sz="1000" dirty="0">
              <a:solidFill>
                <a:schemeClr val="bg1">
                  <a:lumMod val="50000"/>
                </a:schemeClr>
              </a:solidFill>
            </a:endParaRPr>
          </a:p>
        </p:txBody>
      </p:sp>
      <p:sp>
        <p:nvSpPr>
          <p:cNvPr id="67" name="Rectangle 66"/>
          <p:cNvSpPr/>
          <p:nvPr/>
        </p:nvSpPr>
        <p:spPr>
          <a:xfrm>
            <a:off x="0" y="1357298"/>
            <a:ext cx="9144000" cy="571504"/>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عن الوزارة    الخدمات   مبادرات   المركز الإعلامي   اتصل بنا</a:t>
            </a:r>
            <a:endParaRPr lang="ar-JO" sz="1600" b="1" dirty="0">
              <a:solidFill>
                <a:schemeClr val="bg1"/>
              </a:solidFill>
              <a:latin typeface="Tajawal Black" pitchFamily="2" charset="-78"/>
              <a:cs typeface="Tajawal Black" pitchFamily="2" charset="-78"/>
            </a:endParaRPr>
          </a:p>
        </p:txBody>
      </p:sp>
      <p:pic>
        <p:nvPicPr>
          <p:cNvPr id="68" name="Picture 67" descr="logo.png"/>
          <p:cNvPicPr/>
          <p:nvPr/>
        </p:nvPicPr>
        <p:blipFill>
          <a:blip r:embed="rId2" cstate="print"/>
          <a:stretch>
            <a:fillRect/>
          </a:stretch>
        </p:blipFill>
        <p:spPr>
          <a:xfrm>
            <a:off x="214282" y="142852"/>
            <a:ext cx="1143008" cy="1000132"/>
          </a:xfrm>
          <a:prstGeom prst="rect">
            <a:avLst/>
          </a:prstGeom>
        </p:spPr>
      </p:pic>
      <p:pic>
        <p:nvPicPr>
          <p:cNvPr id="70" name="Picture 69" descr="download.png"/>
          <p:cNvPicPr>
            <a:picLocks noChangeAspect="1"/>
          </p:cNvPicPr>
          <p:nvPr/>
        </p:nvPicPr>
        <p:blipFill>
          <a:blip r:embed="rId3"/>
          <a:stretch>
            <a:fillRect/>
          </a:stretch>
        </p:blipFill>
        <p:spPr>
          <a:xfrm>
            <a:off x="4286248" y="500042"/>
            <a:ext cx="285743" cy="285752"/>
          </a:xfrm>
          <a:prstGeom prst="rect">
            <a:avLst/>
          </a:prstGeom>
        </p:spPr>
      </p:pic>
      <p:pic>
        <p:nvPicPr>
          <p:cNvPr id="71" name="Picture 70" descr="download (1).png"/>
          <p:cNvPicPr>
            <a:picLocks noChangeAspect="1"/>
          </p:cNvPicPr>
          <p:nvPr/>
        </p:nvPicPr>
        <p:blipFill>
          <a:blip r:embed="rId4"/>
          <a:stretch>
            <a:fillRect/>
          </a:stretch>
        </p:blipFill>
        <p:spPr>
          <a:xfrm>
            <a:off x="7286644" y="428604"/>
            <a:ext cx="357190" cy="357190"/>
          </a:xfrm>
          <a:prstGeom prst="rect">
            <a:avLst/>
          </a:prstGeom>
        </p:spPr>
      </p:pic>
      <p:pic>
        <p:nvPicPr>
          <p:cNvPr id="77" name="Picture 76" descr="download (2).png"/>
          <p:cNvPicPr>
            <a:picLocks noChangeAspect="1"/>
          </p:cNvPicPr>
          <p:nvPr/>
        </p:nvPicPr>
        <p:blipFill>
          <a:blip r:embed="rId5"/>
          <a:stretch>
            <a:fillRect/>
          </a:stretch>
        </p:blipFill>
        <p:spPr>
          <a:xfrm>
            <a:off x="7786710" y="428604"/>
            <a:ext cx="357190" cy="357190"/>
          </a:xfrm>
          <a:prstGeom prst="rect">
            <a:avLst/>
          </a:prstGeom>
        </p:spPr>
      </p:pic>
      <p:pic>
        <p:nvPicPr>
          <p:cNvPr id="78" name="Picture 77" descr="download (3).png"/>
          <p:cNvPicPr>
            <a:picLocks noChangeAspect="1"/>
          </p:cNvPicPr>
          <p:nvPr/>
        </p:nvPicPr>
        <p:blipFill>
          <a:blip r:embed="rId6"/>
          <a:stretch>
            <a:fillRect/>
          </a:stretch>
        </p:blipFill>
        <p:spPr>
          <a:xfrm>
            <a:off x="8286776" y="428604"/>
            <a:ext cx="357190" cy="357190"/>
          </a:xfrm>
          <a:prstGeom prst="rect">
            <a:avLst/>
          </a:prstGeom>
        </p:spPr>
      </p:pic>
      <p:pic>
        <p:nvPicPr>
          <p:cNvPr id="79" name="Picture 78" descr="download (4).png"/>
          <p:cNvPicPr>
            <a:picLocks noChangeAspect="1"/>
          </p:cNvPicPr>
          <p:nvPr/>
        </p:nvPicPr>
        <p:blipFill>
          <a:blip r:embed="rId7"/>
          <a:stretch>
            <a:fillRect/>
          </a:stretch>
        </p:blipFill>
        <p:spPr>
          <a:xfrm>
            <a:off x="8643966" y="1500174"/>
            <a:ext cx="285752" cy="285752"/>
          </a:xfrm>
          <a:prstGeom prst="rect">
            <a:avLst/>
          </a:prstGeom>
        </p:spPr>
      </p:pic>
      <p:sp>
        <p:nvSpPr>
          <p:cNvPr id="90" name="Rounded Rectangle 89"/>
          <p:cNvSpPr/>
          <p:nvPr/>
        </p:nvSpPr>
        <p:spPr>
          <a:xfrm>
            <a:off x="0" y="3214686"/>
            <a:ext cx="500066" cy="20002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a:p>
        </p:txBody>
      </p:sp>
      <p:pic>
        <p:nvPicPr>
          <p:cNvPr id="93" name="Picture 2"/>
          <p:cNvPicPr>
            <a:picLocks noChangeAspect="1" noChangeArrowheads="1"/>
          </p:cNvPicPr>
          <p:nvPr/>
        </p:nvPicPr>
        <p:blipFill>
          <a:blip r:embed="rId8"/>
          <a:srcRect/>
          <a:stretch>
            <a:fillRect/>
          </a:stretch>
        </p:blipFill>
        <p:spPr bwMode="auto">
          <a:xfrm>
            <a:off x="71438" y="3357562"/>
            <a:ext cx="357190" cy="319086"/>
          </a:xfrm>
          <a:prstGeom prst="rect">
            <a:avLst/>
          </a:prstGeom>
          <a:noFill/>
          <a:ln w="9525">
            <a:noFill/>
            <a:miter lim="800000"/>
            <a:headEnd/>
            <a:tailEnd/>
          </a:ln>
          <a:effectLst/>
        </p:spPr>
      </p:pic>
      <p:pic>
        <p:nvPicPr>
          <p:cNvPr id="94" name="Picture 3"/>
          <p:cNvPicPr>
            <a:picLocks noChangeAspect="1" noChangeArrowheads="1"/>
          </p:cNvPicPr>
          <p:nvPr/>
        </p:nvPicPr>
        <p:blipFill>
          <a:blip r:embed="rId9"/>
          <a:srcRect/>
          <a:stretch>
            <a:fillRect/>
          </a:stretch>
        </p:blipFill>
        <p:spPr bwMode="auto">
          <a:xfrm>
            <a:off x="71438" y="3643314"/>
            <a:ext cx="357190" cy="346028"/>
          </a:xfrm>
          <a:prstGeom prst="rect">
            <a:avLst/>
          </a:prstGeom>
          <a:noFill/>
          <a:ln w="9525">
            <a:noFill/>
            <a:miter lim="800000"/>
            <a:headEnd/>
            <a:tailEnd/>
          </a:ln>
          <a:effectLst/>
        </p:spPr>
      </p:pic>
      <p:pic>
        <p:nvPicPr>
          <p:cNvPr id="95" name="Picture 4"/>
          <p:cNvPicPr>
            <a:picLocks noChangeAspect="1" noChangeArrowheads="1"/>
          </p:cNvPicPr>
          <p:nvPr/>
        </p:nvPicPr>
        <p:blipFill>
          <a:blip r:embed="rId10"/>
          <a:srcRect/>
          <a:stretch>
            <a:fillRect/>
          </a:stretch>
        </p:blipFill>
        <p:spPr bwMode="auto">
          <a:xfrm>
            <a:off x="71438" y="3929066"/>
            <a:ext cx="357190" cy="379514"/>
          </a:xfrm>
          <a:prstGeom prst="rect">
            <a:avLst/>
          </a:prstGeom>
          <a:noFill/>
          <a:ln w="9525">
            <a:noFill/>
            <a:miter lim="800000"/>
            <a:headEnd/>
            <a:tailEnd/>
          </a:ln>
          <a:effectLst/>
        </p:spPr>
      </p:pic>
      <p:pic>
        <p:nvPicPr>
          <p:cNvPr id="96" name="Picture 5"/>
          <p:cNvPicPr>
            <a:picLocks noChangeAspect="1" noChangeArrowheads="1"/>
          </p:cNvPicPr>
          <p:nvPr/>
        </p:nvPicPr>
        <p:blipFill>
          <a:blip r:embed="rId11"/>
          <a:srcRect/>
          <a:stretch>
            <a:fillRect/>
          </a:stretch>
        </p:blipFill>
        <p:spPr bwMode="auto">
          <a:xfrm>
            <a:off x="71438" y="4286256"/>
            <a:ext cx="357190" cy="409576"/>
          </a:xfrm>
          <a:prstGeom prst="rect">
            <a:avLst/>
          </a:prstGeom>
          <a:noFill/>
          <a:ln w="9525">
            <a:noFill/>
            <a:miter lim="800000"/>
            <a:headEnd/>
            <a:tailEnd/>
          </a:ln>
          <a:effectLst/>
        </p:spPr>
      </p:pic>
      <p:pic>
        <p:nvPicPr>
          <p:cNvPr id="97" name="Picture 6"/>
          <p:cNvPicPr>
            <a:picLocks noChangeAspect="1" noChangeArrowheads="1"/>
          </p:cNvPicPr>
          <p:nvPr/>
        </p:nvPicPr>
        <p:blipFill>
          <a:blip r:embed="rId12"/>
          <a:srcRect/>
          <a:stretch>
            <a:fillRect/>
          </a:stretch>
        </p:blipFill>
        <p:spPr bwMode="auto">
          <a:xfrm>
            <a:off x="71438" y="4643446"/>
            <a:ext cx="357190" cy="377536"/>
          </a:xfrm>
          <a:prstGeom prst="rect">
            <a:avLst/>
          </a:prstGeom>
          <a:noFill/>
          <a:ln w="9525">
            <a:noFill/>
            <a:miter lim="800000"/>
            <a:headEnd/>
            <a:tailEnd/>
          </a:ln>
          <a:effectLst/>
        </p:spPr>
      </p:pic>
      <p:pic>
        <p:nvPicPr>
          <p:cNvPr id="98" name="Picture 97" descr="download (3).png"/>
          <p:cNvPicPr>
            <a:picLocks noChangeAspect="1"/>
          </p:cNvPicPr>
          <p:nvPr/>
        </p:nvPicPr>
        <p:blipFill>
          <a:blip r:embed="rId6"/>
          <a:stretch>
            <a:fillRect/>
          </a:stretch>
        </p:blipFill>
        <p:spPr>
          <a:xfrm>
            <a:off x="3786182" y="6357958"/>
            <a:ext cx="357190" cy="357190"/>
          </a:xfrm>
          <a:prstGeom prst="rect">
            <a:avLst/>
          </a:prstGeom>
        </p:spPr>
      </p:pic>
      <p:pic>
        <p:nvPicPr>
          <p:cNvPr id="99" name="Picture 2"/>
          <p:cNvPicPr>
            <a:picLocks noChangeAspect="1" noChangeArrowheads="1"/>
          </p:cNvPicPr>
          <p:nvPr/>
        </p:nvPicPr>
        <p:blipFill>
          <a:blip r:embed="rId8"/>
          <a:srcRect/>
          <a:stretch>
            <a:fillRect/>
          </a:stretch>
        </p:blipFill>
        <p:spPr bwMode="auto">
          <a:xfrm>
            <a:off x="3357554" y="6357958"/>
            <a:ext cx="357190" cy="319086"/>
          </a:xfrm>
          <a:prstGeom prst="rect">
            <a:avLst/>
          </a:prstGeom>
          <a:noFill/>
          <a:ln w="9525">
            <a:noFill/>
            <a:miter lim="800000"/>
            <a:headEnd/>
            <a:tailEnd/>
          </a:ln>
          <a:effectLst/>
        </p:spPr>
      </p:pic>
      <p:pic>
        <p:nvPicPr>
          <p:cNvPr id="100" name="Picture 3"/>
          <p:cNvPicPr>
            <a:picLocks noChangeAspect="1" noChangeArrowheads="1"/>
          </p:cNvPicPr>
          <p:nvPr/>
        </p:nvPicPr>
        <p:blipFill>
          <a:blip r:embed="rId9"/>
          <a:srcRect/>
          <a:stretch>
            <a:fillRect/>
          </a:stretch>
        </p:blipFill>
        <p:spPr bwMode="auto">
          <a:xfrm>
            <a:off x="3000364" y="6357958"/>
            <a:ext cx="357190" cy="346028"/>
          </a:xfrm>
          <a:prstGeom prst="rect">
            <a:avLst/>
          </a:prstGeom>
          <a:noFill/>
          <a:ln w="9525">
            <a:noFill/>
            <a:miter lim="800000"/>
            <a:headEnd/>
            <a:tailEnd/>
          </a:ln>
          <a:effectLst/>
        </p:spPr>
      </p:pic>
      <p:cxnSp>
        <p:nvCxnSpPr>
          <p:cNvPr id="112" name="Straight Connector 111"/>
          <p:cNvCxnSpPr/>
          <p:nvPr/>
        </p:nvCxnSpPr>
        <p:spPr>
          <a:xfrm rot="10800000">
            <a:off x="1428728" y="2357430"/>
            <a:ext cx="464347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357290" y="285728"/>
            <a:ext cx="2315057" cy="584775"/>
          </a:xfrm>
          <a:prstGeom prst="rect">
            <a:avLst/>
          </a:prstGeom>
          <a:noFill/>
        </p:spPr>
        <p:txBody>
          <a:bodyPr wrap="none" rtlCol="1">
            <a:spAutoFit/>
          </a:bodyPr>
          <a:lstStyle/>
          <a:p>
            <a:r>
              <a:rPr lang="ar-JO" sz="1600" dirty="0" smtClean="0">
                <a:latin typeface="Tajawal" pitchFamily="2" charset="-78"/>
                <a:cs typeface="Tajawal" pitchFamily="2" charset="-78"/>
              </a:rPr>
              <a:t>المملكة الأردنية الهاشمية</a:t>
            </a:r>
          </a:p>
          <a:p>
            <a:r>
              <a:rPr lang="ar-JO" sz="1600" dirty="0" smtClean="0">
                <a:latin typeface="Tajawal" pitchFamily="2" charset="-78"/>
                <a:cs typeface="Tajawal" pitchFamily="2" charset="-78"/>
              </a:rPr>
              <a:t>وزارة التنمية الاجتماعية</a:t>
            </a:r>
            <a:endParaRPr lang="ar-JO" sz="1600" dirty="0">
              <a:latin typeface="Tajawal" pitchFamily="2" charset="-78"/>
              <a:cs typeface="Tajawal" pitchFamily="2" charset="-78"/>
            </a:endParaRPr>
          </a:p>
        </p:txBody>
      </p:sp>
      <p:cxnSp>
        <p:nvCxnSpPr>
          <p:cNvPr id="63" name="Straight Connector 62"/>
          <p:cNvCxnSpPr/>
          <p:nvPr/>
        </p:nvCxnSpPr>
        <p:spPr>
          <a:xfrm>
            <a:off x="6215074" y="5643578"/>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215074" y="614364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215074" y="5143512"/>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74" name="Picture 73"/>
          <p:cNvPicPr>
            <a:picLocks noChangeAspect="1" noChangeArrowheads="1"/>
          </p:cNvPicPr>
          <p:nvPr/>
        </p:nvPicPr>
        <p:blipFill>
          <a:blip r:embed="rId13"/>
          <a:srcRect/>
          <a:stretch>
            <a:fillRect/>
          </a:stretch>
        </p:blipFill>
        <p:spPr bwMode="auto">
          <a:xfrm>
            <a:off x="8569877" y="6143644"/>
            <a:ext cx="574123" cy="500042"/>
          </a:xfrm>
          <a:prstGeom prst="rect">
            <a:avLst/>
          </a:prstGeom>
          <a:noFill/>
          <a:ln w="9525">
            <a:noFill/>
            <a:miter lim="800000"/>
            <a:headEnd/>
            <a:tailEnd/>
          </a:ln>
          <a:effectLst/>
        </p:spPr>
      </p:pic>
      <p:sp>
        <p:nvSpPr>
          <p:cNvPr id="107" name="Rounded Rectangle 106"/>
          <p:cNvSpPr/>
          <p:nvPr/>
        </p:nvSpPr>
        <p:spPr>
          <a:xfrm>
            <a:off x="6572264" y="1428736"/>
            <a:ext cx="928694" cy="428628"/>
          </a:xfrm>
          <a:prstGeom prst="roundRect">
            <a:avLst/>
          </a:prstGeom>
          <a:noFill/>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ar-JO" dirty="0"/>
          </a:p>
        </p:txBody>
      </p:sp>
      <p:pic>
        <p:nvPicPr>
          <p:cNvPr id="49" name="Picture 48" descr="pdf.png"/>
          <p:cNvPicPr>
            <a:picLocks noChangeAspect="1"/>
          </p:cNvPicPr>
          <p:nvPr/>
        </p:nvPicPr>
        <p:blipFill>
          <a:blip r:embed="rId14"/>
          <a:stretch>
            <a:fillRect/>
          </a:stretch>
        </p:blipFill>
        <p:spPr>
          <a:xfrm>
            <a:off x="3000364" y="2714620"/>
            <a:ext cx="1500198" cy="1357322"/>
          </a:xfrm>
          <a:prstGeom prst="rect">
            <a:avLst/>
          </a:prstGeom>
        </p:spPr>
      </p:pic>
      <p:sp>
        <p:nvSpPr>
          <p:cNvPr id="50" name="TextBox 49"/>
          <p:cNvSpPr txBox="1"/>
          <p:nvPr/>
        </p:nvSpPr>
        <p:spPr>
          <a:xfrm>
            <a:off x="3143240" y="4000504"/>
            <a:ext cx="1165255" cy="369332"/>
          </a:xfrm>
          <a:prstGeom prst="rect">
            <a:avLst/>
          </a:prstGeom>
          <a:noFill/>
        </p:spPr>
        <p:txBody>
          <a:bodyPr wrap="none" rtlCol="1">
            <a:spAutoFit/>
          </a:bodyPr>
          <a:lstStyle/>
          <a:p>
            <a:r>
              <a:rPr lang="en-US" b="1" dirty="0" smtClean="0">
                <a:latin typeface="Tajawal" pitchFamily="2" charset="-78"/>
                <a:cs typeface="Tajawal" pitchFamily="2" charset="-78"/>
              </a:rPr>
              <a:t>Download</a:t>
            </a:r>
            <a:endParaRPr lang="ar-JO" b="1" dirty="0">
              <a:latin typeface="Tajawal" pitchFamily="2" charset="-78"/>
              <a:cs typeface="Tajawal" pitchFamily="2" charset="-78"/>
            </a:endParaRPr>
          </a:p>
        </p:txBody>
      </p:sp>
      <p:sp>
        <p:nvSpPr>
          <p:cNvPr id="44" name="Rectangle 43"/>
          <p:cNvSpPr/>
          <p:nvPr/>
        </p:nvSpPr>
        <p:spPr>
          <a:xfrm>
            <a:off x="6215074" y="2143116"/>
            <a:ext cx="2286016" cy="1928826"/>
          </a:xfrm>
          <a:prstGeom prst="rect">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1" anchor="ctr"/>
          <a:lstStyle/>
          <a:p>
            <a:endParaRPr lang="ar-JO" sz="1400" dirty="0" smtClean="0">
              <a:solidFill>
                <a:schemeClr val="tx1">
                  <a:lumMod val="75000"/>
                  <a:lumOff val="25000"/>
                </a:schemeClr>
              </a:solidFill>
              <a:latin typeface="Tajawal" pitchFamily="2" charset="-78"/>
              <a:cs typeface="Tajawal" pitchFamily="2" charset="-78"/>
            </a:endParaRPr>
          </a:p>
        </p:txBody>
      </p:sp>
      <p:cxnSp>
        <p:nvCxnSpPr>
          <p:cNvPr id="45" name="Straight Connector 44"/>
          <p:cNvCxnSpPr/>
          <p:nvPr/>
        </p:nvCxnSpPr>
        <p:spPr>
          <a:xfrm>
            <a:off x="6215074" y="36433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215074" y="41433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215074" y="32146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643702" y="2857496"/>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خدامات حكومية</a:t>
            </a:r>
            <a:endParaRPr lang="ar-JO" sz="1400" dirty="0">
              <a:solidFill>
                <a:srgbClr val="920000"/>
              </a:solidFill>
              <a:latin typeface="Tajawal" pitchFamily="2" charset="-78"/>
              <a:cs typeface="Tajawal" pitchFamily="2" charset="-78"/>
            </a:endParaRPr>
          </a:p>
        </p:txBody>
      </p:sp>
      <p:sp>
        <p:nvSpPr>
          <p:cNvPr id="51" name="TextBox 50"/>
          <p:cNvSpPr txBox="1"/>
          <p:nvPr/>
        </p:nvSpPr>
        <p:spPr>
          <a:xfrm>
            <a:off x="6643702" y="3714752"/>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دليل الخدمات </a:t>
            </a:r>
            <a:endParaRPr lang="ar-JO" sz="1400" dirty="0">
              <a:solidFill>
                <a:srgbClr val="920000"/>
              </a:solidFill>
              <a:latin typeface="Tajawal" pitchFamily="2" charset="-78"/>
              <a:cs typeface="Tajawal" pitchFamily="2" charset="-78"/>
            </a:endParaRPr>
          </a:p>
        </p:txBody>
      </p:sp>
      <p:pic>
        <p:nvPicPr>
          <p:cNvPr id="52" name="Picture 51" descr="icons8-more-than-30.png"/>
          <p:cNvPicPr>
            <a:picLocks noChangeAspect="1"/>
          </p:cNvPicPr>
          <p:nvPr/>
        </p:nvPicPr>
        <p:blipFill>
          <a:blip r:embed="rId15">
            <a:lum contrast="-40000"/>
          </a:blip>
          <a:stretch>
            <a:fillRect/>
          </a:stretch>
        </p:blipFill>
        <p:spPr>
          <a:xfrm>
            <a:off x="8215338" y="2857496"/>
            <a:ext cx="285752" cy="285752"/>
          </a:xfrm>
          <a:prstGeom prst="rect">
            <a:avLst/>
          </a:prstGeom>
          <a:scene3d>
            <a:camera prst="orthographicFront">
              <a:rot lat="0" lon="0" rev="10800000"/>
            </a:camera>
            <a:lightRig rig="threePt" dir="t"/>
          </a:scene3d>
        </p:spPr>
      </p:pic>
      <p:pic>
        <p:nvPicPr>
          <p:cNvPr id="55" name="Picture 54" descr="icons8-more-than-30.png"/>
          <p:cNvPicPr>
            <a:picLocks noChangeAspect="1"/>
          </p:cNvPicPr>
          <p:nvPr/>
        </p:nvPicPr>
        <p:blipFill>
          <a:blip r:embed="rId15">
            <a:lum contrast="-40000"/>
          </a:blip>
          <a:stretch>
            <a:fillRect/>
          </a:stretch>
        </p:blipFill>
        <p:spPr>
          <a:xfrm>
            <a:off x="8215338" y="3286124"/>
            <a:ext cx="285752" cy="285752"/>
          </a:xfrm>
          <a:prstGeom prst="rect">
            <a:avLst/>
          </a:prstGeom>
          <a:scene3d>
            <a:camera prst="orthographicFront">
              <a:rot lat="0" lon="0" rev="10800000"/>
            </a:camera>
            <a:lightRig rig="threePt" dir="t"/>
          </a:scene3d>
        </p:spPr>
      </p:pic>
      <p:sp>
        <p:nvSpPr>
          <p:cNvPr id="56" name="TextBox 55"/>
          <p:cNvSpPr txBox="1"/>
          <p:nvPr/>
        </p:nvSpPr>
        <p:spPr>
          <a:xfrm>
            <a:off x="5715008" y="2285992"/>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خدامات الكترونية</a:t>
            </a:r>
            <a:endParaRPr lang="ar-JO" sz="1400" dirty="0">
              <a:solidFill>
                <a:srgbClr val="920000"/>
              </a:solidFill>
              <a:latin typeface="Tajawal" pitchFamily="2" charset="-78"/>
              <a:cs typeface="Tajawal" pitchFamily="2" charset="-78"/>
            </a:endParaRPr>
          </a:p>
        </p:txBody>
      </p:sp>
      <p:pic>
        <p:nvPicPr>
          <p:cNvPr id="58" name="Picture 57" descr="icons8-more-than-30.png"/>
          <p:cNvPicPr>
            <a:picLocks noChangeAspect="1"/>
          </p:cNvPicPr>
          <p:nvPr/>
        </p:nvPicPr>
        <p:blipFill>
          <a:blip r:embed="rId15">
            <a:lum contrast="-40000"/>
          </a:blip>
          <a:stretch>
            <a:fillRect/>
          </a:stretch>
        </p:blipFill>
        <p:spPr>
          <a:xfrm>
            <a:off x="8215338" y="2285992"/>
            <a:ext cx="285752" cy="285752"/>
          </a:xfrm>
          <a:prstGeom prst="rect">
            <a:avLst/>
          </a:prstGeom>
          <a:scene3d>
            <a:camera prst="orthographicFront">
              <a:rot lat="0" lon="0" rev="10800000"/>
            </a:camera>
            <a:lightRig rig="threePt" dir="t"/>
          </a:scene3d>
        </p:spPr>
      </p:pic>
      <p:cxnSp>
        <p:nvCxnSpPr>
          <p:cNvPr id="75" name="Straight Connector 74"/>
          <p:cNvCxnSpPr/>
          <p:nvPr/>
        </p:nvCxnSpPr>
        <p:spPr>
          <a:xfrm>
            <a:off x="6215074" y="27146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76" name="Picture 75" descr="icons8-more-than-30.png"/>
          <p:cNvPicPr>
            <a:picLocks noChangeAspect="1"/>
          </p:cNvPicPr>
          <p:nvPr/>
        </p:nvPicPr>
        <p:blipFill>
          <a:blip r:embed="rId15">
            <a:lum contrast="-40000"/>
          </a:blip>
          <a:stretch>
            <a:fillRect/>
          </a:stretch>
        </p:blipFill>
        <p:spPr>
          <a:xfrm>
            <a:off x="8215338" y="3786190"/>
            <a:ext cx="285752" cy="285752"/>
          </a:xfrm>
          <a:prstGeom prst="rect">
            <a:avLst/>
          </a:prstGeom>
          <a:scene3d>
            <a:camera prst="orthographicFront">
              <a:rot lat="0" lon="0" rev="10800000"/>
            </a:camera>
            <a:lightRig rig="threePt" dir="t"/>
          </a:scene3d>
        </p:spPr>
      </p:pic>
      <p:sp>
        <p:nvSpPr>
          <p:cNvPr id="80" name="TextBox 79"/>
          <p:cNvSpPr txBox="1"/>
          <p:nvPr/>
        </p:nvSpPr>
        <p:spPr>
          <a:xfrm>
            <a:off x="6572264" y="3286124"/>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خدمات الموظفين</a:t>
            </a:r>
            <a:endParaRPr lang="ar-JO" sz="1400" dirty="0">
              <a:solidFill>
                <a:srgbClr val="920000"/>
              </a:solidFill>
              <a:latin typeface="Tajawal" pitchFamily="2" charset="-78"/>
              <a:cs typeface="Tajawal" pitchFamily="2" charset="-78"/>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71472" y="1928802"/>
            <a:ext cx="5643602" cy="4929198"/>
          </a:xfrm>
          <a:prstGeom prst="rect">
            <a:avLst/>
          </a:prstGeom>
          <a:ln>
            <a:noFill/>
          </a:ln>
        </p:spPr>
        <p:style>
          <a:lnRef idx="2">
            <a:schemeClr val="dk1"/>
          </a:lnRef>
          <a:fillRef idx="1">
            <a:schemeClr val="lt1"/>
          </a:fillRef>
          <a:effectRef idx="0">
            <a:schemeClr val="dk1"/>
          </a:effectRef>
          <a:fontRef idx="minor">
            <a:schemeClr val="dk1"/>
          </a:fontRef>
        </p:style>
        <p:txBody>
          <a:bodyPr rtlCol="1" anchor="ctr"/>
          <a:lstStyle/>
          <a:p>
            <a:endParaRPr lang="ar-JO" sz="1200" b="1" dirty="0"/>
          </a:p>
        </p:txBody>
      </p:sp>
      <p:sp>
        <p:nvSpPr>
          <p:cNvPr id="54" name="TextBox 53"/>
          <p:cNvSpPr txBox="1"/>
          <p:nvPr/>
        </p:nvSpPr>
        <p:spPr>
          <a:xfrm>
            <a:off x="500034" y="2000240"/>
            <a:ext cx="5625180" cy="369332"/>
          </a:xfrm>
          <a:prstGeom prst="rect">
            <a:avLst/>
          </a:prstGeom>
          <a:noFill/>
        </p:spPr>
        <p:txBody>
          <a:bodyPr wrap="square" rtlCol="1">
            <a:spAutoFit/>
          </a:bodyPr>
          <a:lstStyle/>
          <a:p>
            <a:r>
              <a:rPr lang="ar-JO" b="1" dirty="0" smtClean="0">
                <a:latin typeface="Tajawal Black" pitchFamily="2" charset="-78"/>
                <a:cs typeface="Tajawal Black" pitchFamily="2" charset="-78"/>
              </a:rPr>
              <a:t>دليل الخدمات</a:t>
            </a:r>
            <a:endParaRPr lang="ar-JO" sz="1200" dirty="0">
              <a:latin typeface="Tajawal Black" pitchFamily="2" charset="-78"/>
              <a:cs typeface="Tajawal Black" pitchFamily="2" charset="-78"/>
            </a:endParaRPr>
          </a:p>
        </p:txBody>
      </p:sp>
      <p:sp>
        <p:nvSpPr>
          <p:cNvPr id="72" name="TextBox 71"/>
          <p:cNvSpPr txBox="1"/>
          <p:nvPr/>
        </p:nvSpPr>
        <p:spPr>
          <a:xfrm>
            <a:off x="4094585" y="6357958"/>
            <a:ext cx="1234633" cy="276999"/>
          </a:xfrm>
          <a:prstGeom prst="rect">
            <a:avLst/>
          </a:prstGeom>
          <a:noFill/>
        </p:spPr>
        <p:txBody>
          <a:bodyPr wrap="none" rtlCol="1">
            <a:spAutoFit/>
          </a:bodyPr>
          <a:lstStyle/>
          <a:p>
            <a:r>
              <a:rPr lang="ar-JO" sz="1200" b="1" dirty="0" smtClean="0">
                <a:latin typeface="Tajawal" pitchFamily="2" charset="-78"/>
                <a:cs typeface="Tajawal" pitchFamily="2" charset="-78"/>
              </a:rPr>
              <a:t>شارك الموضوع</a:t>
            </a:r>
            <a:endParaRPr lang="ar-JO" sz="1200" b="1" dirty="0">
              <a:latin typeface="Tajawal" pitchFamily="2" charset="-78"/>
              <a:cs typeface="Tajawal" pitchFamily="2" charset="-78"/>
            </a:endParaRPr>
          </a:p>
        </p:txBody>
      </p:sp>
      <p:sp>
        <p:nvSpPr>
          <p:cNvPr id="64" name="Oval 63"/>
          <p:cNvSpPr/>
          <p:nvPr/>
        </p:nvSpPr>
        <p:spPr>
          <a:xfrm>
            <a:off x="285720" y="214290"/>
            <a:ext cx="857256" cy="78579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smtClean="0"/>
              <a:t>logo</a:t>
            </a:r>
            <a:endParaRPr lang="ar-JO" dirty="0"/>
          </a:p>
        </p:txBody>
      </p:sp>
      <p:sp>
        <p:nvSpPr>
          <p:cNvPr id="66" name="Rectangle 65"/>
          <p:cNvSpPr/>
          <p:nvPr/>
        </p:nvSpPr>
        <p:spPr>
          <a:xfrm>
            <a:off x="4286248" y="500042"/>
            <a:ext cx="2214578" cy="285752"/>
          </a:xfrm>
          <a:prstGeom prst="rect">
            <a:avLst/>
          </a:prstGeom>
          <a:solidFill>
            <a:srgbClr val="E0E0E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000" dirty="0" smtClean="0">
                <a:solidFill>
                  <a:schemeClr val="bg1">
                    <a:lumMod val="50000"/>
                  </a:schemeClr>
                </a:solidFill>
              </a:rPr>
              <a:t>بحث</a:t>
            </a:r>
            <a:endParaRPr lang="ar-JO" sz="1000" dirty="0">
              <a:solidFill>
                <a:schemeClr val="bg1">
                  <a:lumMod val="50000"/>
                </a:schemeClr>
              </a:solidFill>
            </a:endParaRPr>
          </a:p>
        </p:txBody>
      </p:sp>
      <p:sp>
        <p:nvSpPr>
          <p:cNvPr id="67" name="Rectangle 66"/>
          <p:cNvSpPr/>
          <p:nvPr/>
        </p:nvSpPr>
        <p:spPr>
          <a:xfrm>
            <a:off x="0" y="1357298"/>
            <a:ext cx="9144000" cy="571504"/>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عن الوزارة    الخدمات   مبادرات   المركز الإعلامي   اتصل بنا</a:t>
            </a:r>
            <a:endParaRPr lang="ar-JO" sz="1600" b="1" dirty="0">
              <a:solidFill>
                <a:schemeClr val="bg1"/>
              </a:solidFill>
              <a:latin typeface="Tajawal Black" pitchFamily="2" charset="-78"/>
              <a:cs typeface="Tajawal Black" pitchFamily="2" charset="-78"/>
            </a:endParaRPr>
          </a:p>
        </p:txBody>
      </p:sp>
      <p:pic>
        <p:nvPicPr>
          <p:cNvPr id="68" name="Picture 67" descr="logo.png"/>
          <p:cNvPicPr/>
          <p:nvPr/>
        </p:nvPicPr>
        <p:blipFill>
          <a:blip r:embed="rId2" cstate="print"/>
          <a:stretch>
            <a:fillRect/>
          </a:stretch>
        </p:blipFill>
        <p:spPr>
          <a:xfrm>
            <a:off x="214282" y="142852"/>
            <a:ext cx="1143008" cy="1000132"/>
          </a:xfrm>
          <a:prstGeom prst="rect">
            <a:avLst/>
          </a:prstGeom>
        </p:spPr>
      </p:pic>
      <p:pic>
        <p:nvPicPr>
          <p:cNvPr id="70" name="Picture 69" descr="download.png"/>
          <p:cNvPicPr>
            <a:picLocks noChangeAspect="1"/>
          </p:cNvPicPr>
          <p:nvPr/>
        </p:nvPicPr>
        <p:blipFill>
          <a:blip r:embed="rId3"/>
          <a:stretch>
            <a:fillRect/>
          </a:stretch>
        </p:blipFill>
        <p:spPr>
          <a:xfrm>
            <a:off x="4286248" y="500042"/>
            <a:ext cx="285743" cy="285752"/>
          </a:xfrm>
          <a:prstGeom prst="rect">
            <a:avLst/>
          </a:prstGeom>
        </p:spPr>
      </p:pic>
      <p:pic>
        <p:nvPicPr>
          <p:cNvPr id="71" name="Picture 70" descr="download (1).png"/>
          <p:cNvPicPr>
            <a:picLocks noChangeAspect="1"/>
          </p:cNvPicPr>
          <p:nvPr/>
        </p:nvPicPr>
        <p:blipFill>
          <a:blip r:embed="rId4"/>
          <a:stretch>
            <a:fillRect/>
          </a:stretch>
        </p:blipFill>
        <p:spPr>
          <a:xfrm>
            <a:off x="7286644" y="428604"/>
            <a:ext cx="357190" cy="357190"/>
          </a:xfrm>
          <a:prstGeom prst="rect">
            <a:avLst/>
          </a:prstGeom>
        </p:spPr>
      </p:pic>
      <p:pic>
        <p:nvPicPr>
          <p:cNvPr id="77" name="Picture 76" descr="download (2).png"/>
          <p:cNvPicPr>
            <a:picLocks noChangeAspect="1"/>
          </p:cNvPicPr>
          <p:nvPr/>
        </p:nvPicPr>
        <p:blipFill>
          <a:blip r:embed="rId5"/>
          <a:stretch>
            <a:fillRect/>
          </a:stretch>
        </p:blipFill>
        <p:spPr>
          <a:xfrm>
            <a:off x="7786710" y="428604"/>
            <a:ext cx="357190" cy="357190"/>
          </a:xfrm>
          <a:prstGeom prst="rect">
            <a:avLst/>
          </a:prstGeom>
        </p:spPr>
      </p:pic>
      <p:pic>
        <p:nvPicPr>
          <p:cNvPr id="78" name="Picture 77" descr="download (3).png"/>
          <p:cNvPicPr>
            <a:picLocks noChangeAspect="1"/>
          </p:cNvPicPr>
          <p:nvPr/>
        </p:nvPicPr>
        <p:blipFill>
          <a:blip r:embed="rId6"/>
          <a:stretch>
            <a:fillRect/>
          </a:stretch>
        </p:blipFill>
        <p:spPr>
          <a:xfrm>
            <a:off x="8286776" y="428604"/>
            <a:ext cx="357190" cy="357190"/>
          </a:xfrm>
          <a:prstGeom prst="rect">
            <a:avLst/>
          </a:prstGeom>
        </p:spPr>
      </p:pic>
      <p:pic>
        <p:nvPicPr>
          <p:cNvPr id="79" name="Picture 78" descr="download (4).png"/>
          <p:cNvPicPr>
            <a:picLocks noChangeAspect="1"/>
          </p:cNvPicPr>
          <p:nvPr/>
        </p:nvPicPr>
        <p:blipFill>
          <a:blip r:embed="rId7"/>
          <a:stretch>
            <a:fillRect/>
          </a:stretch>
        </p:blipFill>
        <p:spPr>
          <a:xfrm>
            <a:off x="8643966" y="1500174"/>
            <a:ext cx="285752" cy="285752"/>
          </a:xfrm>
          <a:prstGeom prst="rect">
            <a:avLst/>
          </a:prstGeom>
        </p:spPr>
      </p:pic>
      <p:sp>
        <p:nvSpPr>
          <p:cNvPr id="90" name="Rounded Rectangle 89"/>
          <p:cNvSpPr/>
          <p:nvPr/>
        </p:nvSpPr>
        <p:spPr>
          <a:xfrm>
            <a:off x="0" y="3214686"/>
            <a:ext cx="500066" cy="20002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a:p>
        </p:txBody>
      </p:sp>
      <p:pic>
        <p:nvPicPr>
          <p:cNvPr id="93" name="Picture 2"/>
          <p:cNvPicPr>
            <a:picLocks noChangeAspect="1" noChangeArrowheads="1"/>
          </p:cNvPicPr>
          <p:nvPr/>
        </p:nvPicPr>
        <p:blipFill>
          <a:blip r:embed="rId8"/>
          <a:srcRect/>
          <a:stretch>
            <a:fillRect/>
          </a:stretch>
        </p:blipFill>
        <p:spPr bwMode="auto">
          <a:xfrm>
            <a:off x="71438" y="3357562"/>
            <a:ext cx="357190" cy="319086"/>
          </a:xfrm>
          <a:prstGeom prst="rect">
            <a:avLst/>
          </a:prstGeom>
          <a:noFill/>
          <a:ln w="9525">
            <a:noFill/>
            <a:miter lim="800000"/>
            <a:headEnd/>
            <a:tailEnd/>
          </a:ln>
          <a:effectLst/>
        </p:spPr>
      </p:pic>
      <p:pic>
        <p:nvPicPr>
          <p:cNvPr id="94" name="Picture 3"/>
          <p:cNvPicPr>
            <a:picLocks noChangeAspect="1" noChangeArrowheads="1"/>
          </p:cNvPicPr>
          <p:nvPr/>
        </p:nvPicPr>
        <p:blipFill>
          <a:blip r:embed="rId9"/>
          <a:srcRect/>
          <a:stretch>
            <a:fillRect/>
          </a:stretch>
        </p:blipFill>
        <p:spPr bwMode="auto">
          <a:xfrm>
            <a:off x="71438" y="3643314"/>
            <a:ext cx="357190" cy="346028"/>
          </a:xfrm>
          <a:prstGeom prst="rect">
            <a:avLst/>
          </a:prstGeom>
          <a:noFill/>
          <a:ln w="9525">
            <a:noFill/>
            <a:miter lim="800000"/>
            <a:headEnd/>
            <a:tailEnd/>
          </a:ln>
          <a:effectLst/>
        </p:spPr>
      </p:pic>
      <p:pic>
        <p:nvPicPr>
          <p:cNvPr id="95" name="Picture 4"/>
          <p:cNvPicPr>
            <a:picLocks noChangeAspect="1" noChangeArrowheads="1"/>
          </p:cNvPicPr>
          <p:nvPr/>
        </p:nvPicPr>
        <p:blipFill>
          <a:blip r:embed="rId10"/>
          <a:srcRect/>
          <a:stretch>
            <a:fillRect/>
          </a:stretch>
        </p:blipFill>
        <p:spPr bwMode="auto">
          <a:xfrm>
            <a:off x="71438" y="3929066"/>
            <a:ext cx="357190" cy="379514"/>
          </a:xfrm>
          <a:prstGeom prst="rect">
            <a:avLst/>
          </a:prstGeom>
          <a:noFill/>
          <a:ln w="9525">
            <a:noFill/>
            <a:miter lim="800000"/>
            <a:headEnd/>
            <a:tailEnd/>
          </a:ln>
          <a:effectLst/>
        </p:spPr>
      </p:pic>
      <p:pic>
        <p:nvPicPr>
          <p:cNvPr id="96" name="Picture 5"/>
          <p:cNvPicPr>
            <a:picLocks noChangeAspect="1" noChangeArrowheads="1"/>
          </p:cNvPicPr>
          <p:nvPr/>
        </p:nvPicPr>
        <p:blipFill>
          <a:blip r:embed="rId11"/>
          <a:srcRect/>
          <a:stretch>
            <a:fillRect/>
          </a:stretch>
        </p:blipFill>
        <p:spPr bwMode="auto">
          <a:xfrm>
            <a:off x="71438" y="4286256"/>
            <a:ext cx="357190" cy="409576"/>
          </a:xfrm>
          <a:prstGeom prst="rect">
            <a:avLst/>
          </a:prstGeom>
          <a:noFill/>
          <a:ln w="9525">
            <a:noFill/>
            <a:miter lim="800000"/>
            <a:headEnd/>
            <a:tailEnd/>
          </a:ln>
          <a:effectLst/>
        </p:spPr>
      </p:pic>
      <p:pic>
        <p:nvPicPr>
          <p:cNvPr id="97" name="Picture 6"/>
          <p:cNvPicPr>
            <a:picLocks noChangeAspect="1" noChangeArrowheads="1"/>
          </p:cNvPicPr>
          <p:nvPr/>
        </p:nvPicPr>
        <p:blipFill>
          <a:blip r:embed="rId12"/>
          <a:srcRect/>
          <a:stretch>
            <a:fillRect/>
          </a:stretch>
        </p:blipFill>
        <p:spPr bwMode="auto">
          <a:xfrm>
            <a:off x="71438" y="4643446"/>
            <a:ext cx="357190" cy="377536"/>
          </a:xfrm>
          <a:prstGeom prst="rect">
            <a:avLst/>
          </a:prstGeom>
          <a:noFill/>
          <a:ln w="9525">
            <a:noFill/>
            <a:miter lim="800000"/>
            <a:headEnd/>
            <a:tailEnd/>
          </a:ln>
          <a:effectLst/>
        </p:spPr>
      </p:pic>
      <p:pic>
        <p:nvPicPr>
          <p:cNvPr id="98" name="Picture 97" descr="download (3).png"/>
          <p:cNvPicPr>
            <a:picLocks noChangeAspect="1"/>
          </p:cNvPicPr>
          <p:nvPr/>
        </p:nvPicPr>
        <p:blipFill>
          <a:blip r:embed="rId6"/>
          <a:stretch>
            <a:fillRect/>
          </a:stretch>
        </p:blipFill>
        <p:spPr>
          <a:xfrm>
            <a:off x="3786182" y="6357958"/>
            <a:ext cx="357190" cy="357190"/>
          </a:xfrm>
          <a:prstGeom prst="rect">
            <a:avLst/>
          </a:prstGeom>
        </p:spPr>
      </p:pic>
      <p:pic>
        <p:nvPicPr>
          <p:cNvPr id="99" name="Picture 2"/>
          <p:cNvPicPr>
            <a:picLocks noChangeAspect="1" noChangeArrowheads="1"/>
          </p:cNvPicPr>
          <p:nvPr/>
        </p:nvPicPr>
        <p:blipFill>
          <a:blip r:embed="rId8"/>
          <a:srcRect/>
          <a:stretch>
            <a:fillRect/>
          </a:stretch>
        </p:blipFill>
        <p:spPr bwMode="auto">
          <a:xfrm>
            <a:off x="3357554" y="6357958"/>
            <a:ext cx="357190" cy="319086"/>
          </a:xfrm>
          <a:prstGeom prst="rect">
            <a:avLst/>
          </a:prstGeom>
          <a:noFill/>
          <a:ln w="9525">
            <a:noFill/>
            <a:miter lim="800000"/>
            <a:headEnd/>
            <a:tailEnd/>
          </a:ln>
          <a:effectLst/>
        </p:spPr>
      </p:pic>
      <p:pic>
        <p:nvPicPr>
          <p:cNvPr id="100" name="Picture 3"/>
          <p:cNvPicPr>
            <a:picLocks noChangeAspect="1" noChangeArrowheads="1"/>
          </p:cNvPicPr>
          <p:nvPr/>
        </p:nvPicPr>
        <p:blipFill>
          <a:blip r:embed="rId9"/>
          <a:srcRect/>
          <a:stretch>
            <a:fillRect/>
          </a:stretch>
        </p:blipFill>
        <p:spPr bwMode="auto">
          <a:xfrm>
            <a:off x="3000364" y="6357958"/>
            <a:ext cx="357190" cy="346028"/>
          </a:xfrm>
          <a:prstGeom prst="rect">
            <a:avLst/>
          </a:prstGeom>
          <a:noFill/>
          <a:ln w="9525">
            <a:noFill/>
            <a:miter lim="800000"/>
            <a:headEnd/>
            <a:tailEnd/>
          </a:ln>
          <a:effectLst/>
        </p:spPr>
      </p:pic>
      <p:cxnSp>
        <p:nvCxnSpPr>
          <p:cNvPr id="112" name="Straight Connector 111"/>
          <p:cNvCxnSpPr/>
          <p:nvPr/>
        </p:nvCxnSpPr>
        <p:spPr>
          <a:xfrm rot="10800000">
            <a:off x="1428728" y="2357430"/>
            <a:ext cx="464347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357290" y="285728"/>
            <a:ext cx="2315057" cy="584775"/>
          </a:xfrm>
          <a:prstGeom prst="rect">
            <a:avLst/>
          </a:prstGeom>
          <a:noFill/>
        </p:spPr>
        <p:txBody>
          <a:bodyPr wrap="none" rtlCol="1">
            <a:spAutoFit/>
          </a:bodyPr>
          <a:lstStyle/>
          <a:p>
            <a:r>
              <a:rPr lang="ar-JO" sz="1600" dirty="0" smtClean="0">
                <a:latin typeface="Tajawal" pitchFamily="2" charset="-78"/>
                <a:cs typeface="Tajawal" pitchFamily="2" charset="-78"/>
              </a:rPr>
              <a:t>المملكة الأردنية الهاشمية</a:t>
            </a:r>
          </a:p>
          <a:p>
            <a:r>
              <a:rPr lang="ar-JO" sz="1600" dirty="0" smtClean="0">
                <a:latin typeface="Tajawal" pitchFamily="2" charset="-78"/>
                <a:cs typeface="Tajawal" pitchFamily="2" charset="-78"/>
              </a:rPr>
              <a:t>وزارة التنمية الاجتماعية</a:t>
            </a:r>
            <a:endParaRPr lang="ar-JO" sz="1600" dirty="0">
              <a:latin typeface="Tajawal" pitchFamily="2" charset="-78"/>
              <a:cs typeface="Tajawal" pitchFamily="2" charset="-78"/>
            </a:endParaRPr>
          </a:p>
        </p:txBody>
      </p:sp>
      <p:cxnSp>
        <p:nvCxnSpPr>
          <p:cNvPr id="63" name="Straight Connector 62"/>
          <p:cNvCxnSpPr/>
          <p:nvPr/>
        </p:nvCxnSpPr>
        <p:spPr>
          <a:xfrm>
            <a:off x="6215074" y="5643578"/>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215074" y="614364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215074" y="5143512"/>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74" name="Picture 73"/>
          <p:cNvPicPr>
            <a:picLocks noChangeAspect="1" noChangeArrowheads="1"/>
          </p:cNvPicPr>
          <p:nvPr/>
        </p:nvPicPr>
        <p:blipFill>
          <a:blip r:embed="rId13"/>
          <a:srcRect/>
          <a:stretch>
            <a:fillRect/>
          </a:stretch>
        </p:blipFill>
        <p:spPr bwMode="auto">
          <a:xfrm>
            <a:off x="8569877" y="6143644"/>
            <a:ext cx="574123" cy="500042"/>
          </a:xfrm>
          <a:prstGeom prst="rect">
            <a:avLst/>
          </a:prstGeom>
          <a:noFill/>
          <a:ln w="9525">
            <a:noFill/>
            <a:miter lim="800000"/>
            <a:headEnd/>
            <a:tailEnd/>
          </a:ln>
          <a:effectLst/>
        </p:spPr>
      </p:pic>
      <p:sp>
        <p:nvSpPr>
          <p:cNvPr id="107" name="Rounded Rectangle 106"/>
          <p:cNvSpPr/>
          <p:nvPr/>
        </p:nvSpPr>
        <p:spPr>
          <a:xfrm>
            <a:off x="6572264" y="1428736"/>
            <a:ext cx="928694" cy="428628"/>
          </a:xfrm>
          <a:prstGeom prst="roundRect">
            <a:avLst/>
          </a:prstGeom>
          <a:noFill/>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ar-JO" dirty="0"/>
          </a:p>
        </p:txBody>
      </p:sp>
      <p:pic>
        <p:nvPicPr>
          <p:cNvPr id="49" name="Picture 48" descr="pdf.png"/>
          <p:cNvPicPr>
            <a:picLocks noChangeAspect="1"/>
          </p:cNvPicPr>
          <p:nvPr/>
        </p:nvPicPr>
        <p:blipFill>
          <a:blip r:embed="rId14"/>
          <a:stretch>
            <a:fillRect/>
          </a:stretch>
        </p:blipFill>
        <p:spPr>
          <a:xfrm>
            <a:off x="3000364" y="2714620"/>
            <a:ext cx="1500198" cy="1357322"/>
          </a:xfrm>
          <a:prstGeom prst="rect">
            <a:avLst/>
          </a:prstGeom>
        </p:spPr>
      </p:pic>
      <p:sp>
        <p:nvSpPr>
          <p:cNvPr id="50" name="TextBox 49"/>
          <p:cNvSpPr txBox="1"/>
          <p:nvPr/>
        </p:nvSpPr>
        <p:spPr>
          <a:xfrm>
            <a:off x="3143240" y="4000504"/>
            <a:ext cx="1165255" cy="369332"/>
          </a:xfrm>
          <a:prstGeom prst="rect">
            <a:avLst/>
          </a:prstGeom>
          <a:noFill/>
        </p:spPr>
        <p:txBody>
          <a:bodyPr wrap="none" rtlCol="1">
            <a:spAutoFit/>
          </a:bodyPr>
          <a:lstStyle/>
          <a:p>
            <a:r>
              <a:rPr lang="en-US" b="1" dirty="0" smtClean="0">
                <a:latin typeface="Tajawal" pitchFamily="2" charset="-78"/>
                <a:cs typeface="Tajawal" pitchFamily="2" charset="-78"/>
              </a:rPr>
              <a:t>Download</a:t>
            </a:r>
            <a:endParaRPr lang="ar-JO" b="1" dirty="0">
              <a:latin typeface="Tajawal" pitchFamily="2" charset="-78"/>
              <a:cs typeface="Tajawal" pitchFamily="2" charset="-78"/>
            </a:endParaRPr>
          </a:p>
        </p:txBody>
      </p:sp>
      <p:sp>
        <p:nvSpPr>
          <p:cNvPr id="44" name="Rectangle 43"/>
          <p:cNvSpPr/>
          <p:nvPr/>
        </p:nvSpPr>
        <p:spPr>
          <a:xfrm>
            <a:off x="6215074" y="2143116"/>
            <a:ext cx="2286016" cy="1928826"/>
          </a:xfrm>
          <a:prstGeom prst="rect">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1" anchor="ctr"/>
          <a:lstStyle/>
          <a:p>
            <a:endParaRPr lang="ar-JO" sz="1400" dirty="0" smtClean="0">
              <a:solidFill>
                <a:schemeClr val="tx1">
                  <a:lumMod val="75000"/>
                  <a:lumOff val="25000"/>
                </a:schemeClr>
              </a:solidFill>
              <a:latin typeface="Tajawal" pitchFamily="2" charset="-78"/>
              <a:cs typeface="Tajawal" pitchFamily="2" charset="-78"/>
            </a:endParaRPr>
          </a:p>
        </p:txBody>
      </p:sp>
      <p:cxnSp>
        <p:nvCxnSpPr>
          <p:cNvPr id="45" name="Straight Connector 44"/>
          <p:cNvCxnSpPr/>
          <p:nvPr/>
        </p:nvCxnSpPr>
        <p:spPr>
          <a:xfrm>
            <a:off x="6215074" y="36433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215074" y="41433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215074" y="32146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643702" y="2857496"/>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خدامات حكومية</a:t>
            </a:r>
            <a:endParaRPr lang="ar-JO" sz="1400" dirty="0">
              <a:solidFill>
                <a:srgbClr val="920000"/>
              </a:solidFill>
              <a:latin typeface="Tajawal" pitchFamily="2" charset="-78"/>
              <a:cs typeface="Tajawal" pitchFamily="2" charset="-78"/>
            </a:endParaRPr>
          </a:p>
        </p:txBody>
      </p:sp>
      <p:sp>
        <p:nvSpPr>
          <p:cNvPr id="51" name="TextBox 50"/>
          <p:cNvSpPr txBox="1"/>
          <p:nvPr/>
        </p:nvSpPr>
        <p:spPr>
          <a:xfrm>
            <a:off x="6643702" y="3714752"/>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دليل الخدمات </a:t>
            </a:r>
            <a:endParaRPr lang="ar-JO" sz="1400" dirty="0">
              <a:solidFill>
                <a:srgbClr val="920000"/>
              </a:solidFill>
              <a:latin typeface="Tajawal" pitchFamily="2" charset="-78"/>
              <a:cs typeface="Tajawal" pitchFamily="2" charset="-78"/>
            </a:endParaRPr>
          </a:p>
        </p:txBody>
      </p:sp>
      <p:pic>
        <p:nvPicPr>
          <p:cNvPr id="52" name="Picture 51" descr="icons8-more-than-30.png"/>
          <p:cNvPicPr>
            <a:picLocks noChangeAspect="1"/>
          </p:cNvPicPr>
          <p:nvPr/>
        </p:nvPicPr>
        <p:blipFill>
          <a:blip r:embed="rId15">
            <a:lum contrast="-40000"/>
          </a:blip>
          <a:stretch>
            <a:fillRect/>
          </a:stretch>
        </p:blipFill>
        <p:spPr>
          <a:xfrm>
            <a:off x="8215338" y="2857496"/>
            <a:ext cx="285752" cy="285752"/>
          </a:xfrm>
          <a:prstGeom prst="rect">
            <a:avLst/>
          </a:prstGeom>
          <a:scene3d>
            <a:camera prst="orthographicFront">
              <a:rot lat="0" lon="0" rev="10800000"/>
            </a:camera>
            <a:lightRig rig="threePt" dir="t"/>
          </a:scene3d>
        </p:spPr>
      </p:pic>
      <p:pic>
        <p:nvPicPr>
          <p:cNvPr id="55" name="Picture 54" descr="icons8-more-than-30.png"/>
          <p:cNvPicPr>
            <a:picLocks noChangeAspect="1"/>
          </p:cNvPicPr>
          <p:nvPr/>
        </p:nvPicPr>
        <p:blipFill>
          <a:blip r:embed="rId15">
            <a:lum contrast="-40000"/>
          </a:blip>
          <a:stretch>
            <a:fillRect/>
          </a:stretch>
        </p:blipFill>
        <p:spPr>
          <a:xfrm>
            <a:off x="8215338" y="3286124"/>
            <a:ext cx="285752" cy="285752"/>
          </a:xfrm>
          <a:prstGeom prst="rect">
            <a:avLst/>
          </a:prstGeom>
          <a:scene3d>
            <a:camera prst="orthographicFront">
              <a:rot lat="0" lon="0" rev="10800000"/>
            </a:camera>
            <a:lightRig rig="threePt" dir="t"/>
          </a:scene3d>
        </p:spPr>
      </p:pic>
      <p:sp>
        <p:nvSpPr>
          <p:cNvPr id="56" name="TextBox 55"/>
          <p:cNvSpPr txBox="1"/>
          <p:nvPr/>
        </p:nvSpPr>
        <p:spPr>
          <a:xfrm>
            <a:off x="5715008" y="2285992"/>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خدامات الكترونية</a:t>
            </a:r>
            <a:endParaRPr lang="ar-JO" sz="1400" dirty="0">
              <a:solidFill>
                <a:srgbClr val="920000"/>
              </a:solidFill>
              <a:latin typeface="Tajawal" pitchFamily="2" charset="-78"/>
              <a:cs typeface="Tajawal" pitchFamily="2" charset="-78"/>
            </a:endParaRPr>
          </a:p>
        </p:txBody>
      </p:sp>
      <p:pic>
        <p:nvPicPr>
          <p:cNvPr id="58" name="Picture 57" descr="icons8-more-than-30.png"/>
          <p:cNvPicPr>
            <a:picLocks noChangeAspect="1"/>
          </p:cNvPicPr>
          <p:nvPr/>
        </p:nvPicPr>
        <p:blipFill>
          <a:blip r:embed="rId15">
            <a:lum contrast="-40000"/>
          </a:blip>
          <a:stretch>
            <a:fillRect/>
          </a:stretch>
        </p:blipFill>
        <p:spPr>
          <a:xfrm>
            <a:off x="8215338" y="2285992"/>
            <a:ext cx="285752" cy="285752"/>
          </a:xfrm>
          <a:prstGeom prst="rect">
            <a:avLst/>
          </a:prstGeom>
          <a:scene3d>
            <a:camera prst="orthographicFront">
              <a:rot lat="0" lon="0" rev="10800000"/>
            </a:camera>
            <a:lightRig rig="threePt" dir="t"/>
          </a:scene3d>
        </p:spPr>
      </p:pic>
      <p:cxnSp>
        <p:nvCxnSpPr>
          <p:cNvPr id="75" name="Straight Connector 74"/>
          <p:cNvCxnSpPr/>
          <p:nvPr/>
        </p:nvCxnSpPr>
        <p:spPr>
          <a:xfrm>
            <a:off x="6215074" y="27146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76" name="Picture 75" descr="icons8-more-than-30.png"/>
          <p:cNvPicPr>
            <a:picLocks noChangeAspect="1"/>
          </p:cNvPicPr>
          <p:nvPr/>
        </p:nvPicPr>
        <p:blipFill>
          <a:blip r:embed="rId15">
            <a:lum contrast="-40000"/>
          </a:blip>
          <a:stretch>
            <a:fillRect/>
          </a:stretch>
        </p:blipFill>
        <p:spPr>
          <a:xfrm>
            <a:off x="8215338" y="3786190"/>
            <a:ext cx="285752" cy="285752"/>
          </a:xfrm>
          <a:prstGeom prst="rect">
            <a:avLst/>
          </a:prstGeom>
          <a:scene3d>
            <a:camera prst="orthographicFront">
              <a:rot lat="0" lon="0" rev="10800000"/>
            </a:camera>
            <a:lightRig rig="threePt" dir="t"/>
          </a:scene3d>
        </p:spPr>
      </p:pic>
      <p:sp>
        <p:nvSpPr>
          <p:cNvPr id="80" name="TextBox 79"/>
          <p:cNvSpPr txBox="1"/>
          <p:nvPr/>
        </p:nvSpPr>
        <p:spPr>
          <a:xfrm>
            <a:off x="6572264" y="3286124"/>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خدمات الموظفين</a:t>
            </a:r>
            <a:endParaRPr lang="ar-JO" sz="1400" dirty="0">
              <a:solidFill>
                <a:srgbClr val="920000"/>
              </a:solidFill>
              <a:latin typeface="Tajawal" pitchFamily="2" charset="-78"/>
              <a:cs typeface="Tajawal" pitchFamily="2" charset="-78"/>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14356"/>
            <a:ext cx="9144000" cy="928670"/>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اتصل بنا                             موقعنا على جوجل    </a:t>
            </a:r>
          </a:p>
          <a:p>
            <a:r>
              <a:rPr lang="ar-JO" sz="1600" dirty="0" smtClean="0">
                <a:solidFill>
                  <a:schemeClr val="bg1"/>
                </a:solidFill>
                <a:latin typeface="Tajawal Black" pitchFamily="2" charset="-78"/>
                <a:cs typeface="Tajawal Black" pitchFamily="2" charset="-78"/>
              </a:rPr>
              <a:t> </a:t>
            </a:r>
          </a:p>
        </p:txBody>
      </p:sp>
      <p:pic>
        <p:nvPicPr>
          <p:cNvPr id="5" name="Picture 2"/>
          <p:cNvPicPr>
            <a:picLocks noChangeAspect="1" noChangeArrowheads="1"/>
          </p:cNvPicPr>
          <p:nvPr/>
        </p:nvPicPr>
        <p:blipFill>
          <a:blip r:embed="rId2"/>
          <a:srcRect/>
          <a:stretch>
            <a:fillRect/>
          </a:stretch>
        </p:blipFill>
        <p:spPr bwMode="auto">
          <a:xfrm>
            <a:off x="7143768" y="1428736"/>
            <a:ext cx="1714505" cy="342901"/>
          </a:xfrm>
          <a:prstGeom prst="rect">
            <a:avLst/>
          </a:prstGeom>
          <a:noFill/>
          <a:ln w="9525">
            <a:noFill/>
            <a:miter lim="800000"/>
            <a:headEnd/>
            <a:tailEnd/>
          </a:ln>
          <a:effectLst/>
        </p:spPr>
      </p:pic>
      <p:sp>
        <p:nvSpPr>
          <p:cNvPr id="6" name="TextBox 5"/>
          <p:cNvSpPr txBox="1"/>
          <p:nvPr/>
        </p:nvSpPr>
        <p:spPr>
          <a:xfrm>
            <a:off x="-214346" y="1643050"/>
            <a:ext cx="8858280" cy="2308324"/>
          </a:xfrm>
          <a:prstGeom prst="rect">
            <a:avLst/>
          </a:prstGeom>
          <a:noFill/>
        </p:spPr>
        <p:txBody>
          <a:bodyPr wrap="square" rtlCol="1">
            <a:spAutoFit/>
          </a:bodyPr>
          <a:lstStyle/>
          <a:p>
            <a:r>
              <a:rPr lang="ar-JO" sz="1600" b="1" dirty="0" smtClean="0">
                <a:solidFill>
                  <a:schemeClr val="tx1">
                    <a:lumMod val="75000"/>
                    <a:lumOff val="25000"/>
                  </a:schemeClr>
                </a:solidFill>
                <a:latin typeface="Tajawal Black" pitchFamily="2" charset="-78"/>
                <a:cs typeface="Tajawal Black" pitchFamily="2" charset="-78"/>
              </a:rPr>
              <a:t/>
            </a:r>
            <a:br>
              <a:rPr lang="ar-JO" sz="1600" b="1" dirty="0" smtClean="0">
                <a:solidFill>
                  <a:schemeClr val="tx1">
                    <a:lumMod val="75000"/>
                    <a:lumOff val="25000"/>
                  </a:schemeClr>
                </a:solidFill>
                <a:latin typeface="Tajawal Black" pitchFamily="2" charset="-78"/>
                <a:cs typeface="Tajawal Black" pitchFamily="2" charset="-78"/>
              </a:rPr>
            </a:br>
            <a:r>
              <a:rPr lang="ar-JO" sz="1600" b="1" dirty="0" smtClean="0">
                <a:solidFill>
                  <a:schemeClr val="tx1">
                    <a:lumMod val="75000"/>
                    <a:lumOff val="25000"/>
                  </a:schemeClr>
                </a:solidFill>
                <a:latin typeface="Tajawal Black" pitchFamily="2" charset="-78"/>
                <a:cs typeface="Tajawal Black" pitchFamily="2" charset="-78"/>
              </a:rPr>
              <a:t>أخر تحديث للموقع في : 2020</a:t>
            </a:r>
            <a:br>
              <a:rPr lang="ar-JO" sz="1600" b="1" dirty="0" smtClean="0">
                <a:solidFill>
                  <a:schemeClr val="tx1">
                    <a:lumMod val="75000"/>
                    <a:lumOff val="25000"/>
                  </a:schemeClr>
                </a:solidFill>
                <a:latin typeface="Tajawal Black" pitchFamily="2" charset="-78"/>
                <a:cs typeface="Tajawal Black" pitchFamily="2" charset="-78"/>
              </a:rPr>
            </a:br>
            <a:r>
              <a:rPr lang="ar-JO" sz="1600" b="1" dirty="0" smtClean="0">
                <a:solidFill>
                  <a:schemeClr val="tx1">
                    <a:lumMod val="75000"/>
                    <a:lumOff val="25000"/>
                  </a:schemeClr>
                </a:solidFill>
                <a:latin typeface="Tajawal Black" pitchFamily="2" charset="-78"/>
                <a:cs typeface="Tajawal Black" pitchFamily="2" charset="-78"/>
              </a:rPr>
              <a:t>يجب أن تكون دقة الشاشة 1024</a:t>
            </a:r>
            <a:r>
              <a:rPr lang="en-US" sz="1600" b="1" dirty="0" smtClean="0">
                <a:solidFill>
                  <a:schemeClr val="tx1">
                    <a:lumMod val="75000"/>
                    <a:lumOff val="25000"/>
                  </a:schemeClr>
                </a:solidFill>
                <a:latin typeface="Tajawal Black" pitchFamily="2" charset="-78"/>
                <a:cs typeface="Tajawal Black" pitchFamily="2" charset="-78"/>
              </a:rPr>
              <a:t>x768 </a:t>
            </a:r>
            <a:r>
              <a:rPr lang="ar-JO" sz="1600" b="1" dirty="0" smtClean="0">
                <a:solidFill>
                  <a:schemeClr val="tx1">
                    <a:lumMod val="75000"/>
                    <a:lumOff val="25000"/>
                  </a:schemeClr>
                </a:solidFill>
                <a:latin typeface="Tajawal Black" pitchFamily="2" charset="-78"/>
                <a:cs typeface="Tajawal Black" pitchFamily="2" charset="-78"/>
              </a:rPr>
              <a:t>لأفضل تصفح للموقع. يدعم الموقع متصفحات ، </a:t>
            </a:r>
            <a:r>
              <a:rPr lang="ar-JO" sz="1600" b="1" dirty="0" smtClean="0">
                <a:solidFill>
                  <a:schemeClr val="tx1">
                    <a:lumMod val="75000"/>
                    <a:lumOff val="25000"/>
                  </a:schemeClr>
                </a:solidFill>
                <a:latin typeface="Tajawal Black" pitchFamily="2" charset="-78"/>
                <a:cs typeface="Tajawal Black" pitchFamily="2" charset="-78"/>
                <a:hlinkClick r:id="rId3"/>
              </a:rPr>
              <a:t>مايكروسوفت انترنت اكسبلورر 10.0+</a:t>
            </a:r>
            <a:r>
              <a:rPr lang="ar-JO" sz="1600" b="1" dirty="0" smtClean="0">
                <a:solidFill>
                  <a:schemeClr val="tx1">
                    <a:lumMod val="75000"/>
                    <a:lumOff val="25000"/>
                  </a:schemeClr>
                </a:solidFill>
                <a:latin typeface="Tajawal Black" pitchFamily="2" charset="-78"/>
                <a:cs typeface="Tajawal Black" pitchFamily="2" charset="-78"/>
              </a:rPr>
              <a:t>، </a:t>
            </a:r>
            <a:r>
              <a:rPr lang="ar-JO" sz="1600" b="1" dirty="0" smtClean="0">
                <a:solidFill>
                  <a:schemeClr val="tx1">
                    <a:lumMod val="75000"/>
                    <a:lumOff val="25000"/>
                  </a:schemeClr>
                </a:solidFill>
                <a:latin typeface="Tajawal Black" pitchFamily="2" charset="-78"/>
                <a:cs typeface="Tajawal Black" pitchFamily="2" charset="-78"/>
                <a:hlinkClick r:id="rId4"/>
              </a:rPr>
              <a:t>فاير فوكس 10.0+</a:t>
            </a:r>
            <a:r>
              <a:rPr lang="ar-JO" sz="1600" b="1" dirty="0" smtClean="0">
                <a:solidFill>
                  <a:schemeClr val="tx1">
                    <a:lumMod val="75000"/>
                    <a:lumOff val="25000"/>
                  </a:schemeClr>
                </a:solidFill>
                <a:latin typeface="Tajawal Black" pitchFamily="2" charset="-78"/>
                <a:cs typeface="Tajawal Black" pitchFamily="2" charset="-78"/>
              </a:rPr>
              <a:t>، </a:t>
            </a:r>
            <a:r>
              <a:rPr lang="ar-JO" sz="1600" b="1" dirty="0" smtClean="0">
                <a:solidFill>
                  <a:schemeClr val="tx1">
                    <a:lumMod val="75000"/>
                    <a:lumOff val="25000"/>
                  </a:schemeClr>
                </a:solidFill>
                <a:latin typeface="Tajawal Black" pitchFamily="2" charset="-78"/>
                <a:cs typeface="Tajawal Black" pitchFamily="2" charset="-78"/>
                <a:hlinkClick r:id="rId5"/>
              </a:rPr>
              <a:t>سفاري 3+</a:t>
            </a:r>
            <a:r>
              <a:rPr lang="ar-JO" sz="1600" b="1" dirty="0" smtClean="0">
                <a:solidFill>
                  <a:schemeClr val="tx1">
                    <a:lumMod val="75000"/>
                    <a:lumOff val="25000"/>
                  </a:schemeClr>
                </a:solidFill>
                <a:latin typeface="Tajawal Black" pitchFamily="2" charset="-78"/>
                <a:cs typeface="Tajawal Black" pitchFamily="2" charset="-78"/>
              </a:rPr>
              <a:t>، </a:t>
            </a:r>
            <a:r>
              <a:rPr lang="ar-JO" sz="1600" b="1" dirty="0" smtClean="0">
                <a:solidFill>
                  <a:schemeClr val="tx1">
                    <a:lumMod val="75000"/>
                    <a:lumOff val="25000"/>
                  </a:schemeClr>
                </a:solidFill>
                <a:latin typeface="Tajawal Black" pitchFamily="2" charset="-78"/>
                <a:cs typeface="Tajawal Black" pitchFamily="2" charset="-78"/>
                <a:hlinkClick r:id="rId6"/>
              </a:rPr>
              <a:t>جوجل كروم 12.0</a:t>
            </a:r>
            <a:endParaRPr lang="ar-JO" sz="1600" b="1" dirty="0" smtClean="0">
              <a:solidFill>
                <a:schemeClr val="tx1">
                  <a:lumMod val="75000"/>
                  <a:lumOff val="25000"/>
                </a:schemeClr>
              </a:solidFill>
              <a:latin typeface="Tajawal Black" pitchFamily="2" charset="-78"/>
              <a:cs typeface="Tajawal Black" pitchFamily="2" charset="-78"/>
            </a:endParaRPr>
          </a:p>
          <a:p>
            <a:endParaRPr lang="ar-JO" sz="1600" b="1" dirty="0" smtClean="0">
              <a:solidFill>
                <a:schemeClr val="tx1">
                  <a:lumMod val="75000"/>
                  <a:lumOff val="25000"/>
                </a:schemeClr>
              </a:solidFill>
              <a:latin typeface="Tajawal Black" pitchFamily="2" charset="-78"/>
              <a:cs typeface="Tajawal Black" pitchFamily="2" charset="-78"/>
            </a:endParaRPr>
          </a:p>
          <a:p>
            <a:r>
              <a:rPr lang="ar-JO" sz="1600" b="1" dirty="0" smtClean="0">
                <a:solidFill>
                  <a:schemeClr val="tx1">
                    <a:lumMod val="75000"/>
                    <a:lumOff val="25000"/>
                  </a:schemeClr>
                </a:solidFill>
                <a:latin typeface="Tajawal Black" pitchFamily="2" charset="-78"/>
                <a:cs typeface="Tajawal Black" pitchFamily="2" charset="-78"/>
              </a:rPr>
              <a:t>© جميع الحقوق محفوظة 2020. وزارة التنمية الاجتماعية – المملكة الأردنية الهاشمية</a:t>
            </a:r>
          </a:p>
          <a:p>
            <a:endParaRPr lang="ar-JO" sz="1600" b="1" dirty="0" smtClean="0">
              <a:solidFill>
                <a:schemeClr val="tx1">
                  <a:lumMod val="75000"/>
                  <a:lumOff val="25000"/>
                </a:schemeClr>
              </a:solidFill>
              <a:latin typeface="Tajawal Black" pitchFamily="2" charset="-78"/>
              <a:cs typeface="Tajawal Black" pitchFamily="2" charset="-78"/>
            </a:endParaRPr>
          </a:p>
          <a:p>
            <a:r>
              <a:rPr lang="ar-JO" sz="1600" b="1" dirty="0" smtClean="0">
                <a:solidFill>
                  <a:schemeClr val="tx1">
                    <a:lumMod val="75000"/>
                    <a:lumOff val="25000"/>
                  </a:schemeClr>
                </a:solidFill>
                <a:latin typeface="Tajawal Black" pitchFamily="2" charset="-78"/>
                <a:cs typeface="Tajawal Black" pitchFamily="2" charset="-78"/>
              </a:rPr>
              <a:t>عدد الزوار:</a:t>
            </a:r>
          </a:p>
          <a:p>
            <a:endParaRPr lang="ar-JO" sz="1600" b="1" dirty="0">
              <a:solidFill>
                <a:schemeClr val="tx1">
                  <a:lumMod val="75000"/>
                  <a:lumOff val="25000"/>
                </a:schemeClr>
              </a:solidFill>
              <a:latin typeface="Tajawal Black" pitchFamily="2" charset="-78"/>
              <a:cs typeface="Tajawal Black" pitchFamily="2" charset="-78"/>
            </a:endParaRPr>
          </a:p>
        </p:txBody>
      </p:sp>
      <p:pic>
        <p:nvPicPr>
          <p:cNvPr id="9" name="Picture 8"/>
          <p:cNvPicPr>
            <a:picLocks noChangeAspect="1" noChangeArrowheads="1"/>
          </p:cNvPicPr>
          <p:nvPr/>
        </p:nvPicPr>
        <p:blipFill>
          <a:blip r:embed="rId7"/>
          <a:srcRect/>
          <a:stretch>
            <a:fillRect/>
          </a:stretch>
        </p:blipFill>
        <p:spPr bwMode="auto">
          <a:xfrm>
            <a:off x="8569877" y="3714752"/>
            <a:ext cx="574123" cy="500042"/>
          </a:xfrm>
          <a:prstGeom prst="rect">
            <a:avLst/>
          </a:prstGeom>
          <a:noFill/>
          <a:ln w="9525">
            <a:noFill/>
            <a:miter lim="800000"/>
            <a:headEnd/>
            <a:tailEnd/>
          </a:ln>
          <a:effectLst/>
        </p:spPr>
      </p:pic>
      <p:pic>
        <p:nvPicPr>
          <p:cNvPr id="12" name="Picture 11" descr="place-marker.png"/>
          <p:cNvPicPr>
            <a:picLocks noChangeAspect="1"/>
          </p:cNvPicPr>
          <p:nvPr/>
        </p:nvPicPr>
        <p:blipFill>
          <a:blip r:embed="rId8" cstate="print"/>
          <a:stretch>
            <a:fillRect/>
          </a:stretch>
        </p:blipFill>
        <p:spPr>
          <a:xfrm>
            <a:off x="6143636" y="785794"/>
            <a:ext cx="576258" cy="576258"/>
          </a:xfrm>
          <a:prstGeom prst="rect">
            <a:avLst/>
          </a:prstGeom>
        </p:spPr>
      </p:pic>
      <p:pic>
        <p:nvPicPr>
          <p:cNvPr id="14" name="Picture 13" descr="phone-disconnected.png"/>
          <p:cNvPicPr>
            <a:picLocks noChangeAspect="1"/>
          </p:cNvPicPr>
          <p:nvPr/>
        </p:nvPicPr>
        <p:blipFill>
          <a:blip r:embed="rId9">
            <a:duotone>
              <a:schemeClr val="bg2">
                <a:shade val="45000"/>
                <a:satMod val="135000"/>
              </a:schemeClr>
              <a:prstClr val="white"/>
            </a:duotone>
          </a:blip>
          <a:stretch>
            <a:fillRect/>
          </a:stretch>
        </p:blipFill>
        <p:spPr>
          <a:xfrm rot="16200000">
            <a:off x="8501090" y="857232"/>
            <a:ext cx="402603" cy="402603"/>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4678" y="857232"/>
            <a:ext cx="2928958" cy="461665"/>
          </a:xfrm>
          <a:prstGeom prst="rect">
            <a:avLst/>
          </a:prstGeom>
          <a:noFill/>
        </p:spPr>
        <p:txBody>
          <a:bodyPr wrap="square" rtlCol="1">
            <a:spAutoFit/>
          </a:bodyPr>
          <a:lstStyle/>
          <a:p>
            <a:pPr algn="ctr"/>
            <a:r>
              <a:rPr lang="ar-JO" sz="2400" b="1" dirty="0" smtClean="0">
                <a:solidFill>
                  <a:schemeClr val="tx1">
                    <a:lumMod val="75000"/>
                    <a:lumOff val="25000"/>
                  </a:schemeClr>
                </a:solidFill>
                <a:latin typeface="Tajawal Black" pitchFamily="2" charset="-78"/>
                <a:cs typeface="Tajawal Black" pitchFamily="2" charset="-78"/>
              </a:rPr>
              <a:t>خدمات الوزارة</a:t>
            </a:r>
          </a:p>
        </p:txBody>
      </p:sp>
      <p:sp>
        <p:nvSpPr>
          <p:cNvPr id="5" name="Rounded Rectangle 4"/>
          <p:cNvSpPr/>
          <p:nvPr/>
        </p:nvSpPr>
        <p:spPr>
          <a:xfrm>
            <a:off x="6858016" y="2000240"/>
            <a:ext cx="1428760" cy="1643074"/>
          </a:xfrm>
          <a:prstGeom prst="roundRect">
            <a:avLst/>
          </a:prstGeom>
          <a:solidFill>
            <a:srgbClr val="C00000"/>
          </a:solidFill>
        </p:spPr>
        <p:style>
          <a:lnRef idx="2">
            <a:schemeClr val="dk1"/>
          </a:lnRef>
          <a:fillRef idx="1">
            <a:schemeClr val="lt1"/>
          </a:fillRef>
          <a:effectRef idx="0">
            <a:schemeClr val="dk1"/>
          </a:effectRef>
          <a:fontRef idx="minor">
            <a:schemeClr val="dk1"/>
          </a:fontRef>
        </p:style>
        <p:txBody>
          <a:bodyPr rtlCol="1" anchor="ctr"/>
          <a:lstStyle/>
          <a:p>
            <a:pPr algn="ctr"/>
            <a:r>
              <a:rPr lang="ar-JO" b="1" dirty="0" smtClean="0">
                <a:solidFill>
                  <a:schemeClr val="bg1"/>
                </a:solidFill>
                <a:latin typeface="Tajawal Black" pitchFamily="2" charset="-78"/>
                <a:cs typeface="Tajawal Black" pitchFamily="2" charset="-78"/>
              </a:rPr>
              <a:t>الدخول إلى الخدمت الإلكترونية</a:t>
            </a:r>
            <a:endParaRPr lang="ar-JO" b="1" dirty="0">
              <a:solidFill>
                <a:schemeClr val="bg1"/>
              </a:solidFill>
              <a:latin typeface="Tajawal Black" pitchFamily="2" charset="-78"/>
              <a:cs typeface="Tajawal Black" pitchFamily="2" charset="-78"/>
            </a:endParaRPr>
          </a:p>
        </p:txBody>
      </p:sp>
      <p:sp>
        <p:nvSpPr>
          <p:cNvPr id="6" name="Rounded Rectangle 5"/>
          <p:cNvSpPr/>
          <p:nvPr/>
        </p:nvSpPr>
        <p:spPr>
          <a:xfrm>
            <a:off x="5000628" y="1714488"/>
            <a:ext cx="1500198" cy="2071702"/>
          </a:xfrm>
          <a:prstGeom prst="roundRect">
            <a:avLst/>
          </a:prstGeom>
          <a:solidFill>
            <a:srgbClr val="C00000"/>
          </a:solidFill>
        </p:spPr>
        <p:style>
          <a:lnRef idx="2">
            <a:schemeClr val="dk1"/>
          </a:lnRef>
          <a:fillRef idx="1">
            <a:schemeClr val="lt1"/>
          </a:fillRef>
          <a:effectRef idx="0">
            <a:schemeClr val="dk1"/>
          </a:effectRef>
          <a:fontRef idx="minor">
            <a:schemeClr val="dk1"/>
          </a:fontRef>
        </p:style>
        <p:txBody>
          <a:bodyPr rtlCol="1" anchor="ctr"/>
          <a:lstStyle/>
          <a:p>
            <a:pPr algn="ctr"/>
            <a:r>
              <a:rPr lang="ar-JO" b="1" dirty="0" smtClean="0">
                <a:solidFill>
                  <a:schemeClr val="bg1"/>
                </a:solidFill>
                <a:latin typeface="Tajawal Black" pitchFamily="2" charset="-78"/>
                <a:cs typeface="Tajawal Black" pitchFamily="2" charset="-78"/>
              </a:rPr>
              <a:t>خدمات الموظفين</a:t>
            </a:r>
            <a:endParaRPr lang="ar-JO" b="1" dirty="0">
              <a:solidFill>
                <a:schemeClr val="bg1"/>
              </a:solidFill>
              <a:latin typeface="Tajawal Black" pitchFamily="2" charset="-78"/>
              <a:cs typeface="Tajawal Black" pitchFamily="2" charset="-78"/>
            </a:endParaRPr>
          </a:p>
        </p:txBody>
      </p:sp>
      <p:sp>
        <p:nvSpPr>
          <p:cNvPr id="7" name="Rounded Rectangle 6"/>
          <p:cNvSpPr/>
          <p:nvPr/>
        </p:nvSpPr>
        <p:spPr>
          <a:xfrm>
            <a:off x="3071802" y="1714488"/>
            <a:ext cx="1500198" cy="2071702"/>
          </a:xfrm>
          <a:prstGeom prst="roundRect">
            <a:avLst/>
          </a:prstGeom>
          <a:solidFill>
            <a:srgbClr val="C00000"/>
          </a:solidFill>
        </p:spPr>
        <p:style>
          <a:lnRef idx="2">
            <a:schemeClr val="dk1"/>
          </a:lnRef>
          <a:fillRef idx="1">
            <a:schemeClr val="lt1"/>
          </a:fillRef>
          <a:effectRef idx="0">
            <a:schemeClr val="dk1"/>
          </a:effectRef>
          <a:fontRef idx="minor">
            <a:schemeClr val="dk1"/>
          </a:fontRef>
        </p:style>
        <p:txBody>
          <a:bodyPr rtlCol="1" anchor="ctr"/>
          <a:lstStyle/>
          <a:p>
            <a:pPr algn="ctr"/>
            <a:r>
              <a:rPr lang="ar-JO" b="1" dirty="0" smtClean="0">
                <a:solidFill>
                  <a:schemeClr val="bg1"/>
                </a:solidFill>
                <a:latin typeface="Tajawal Black" pitchFamily="2" charset="-78"/>
                <a:cs typeface="Tajawal Black" pitchFamily="2" charset="-78"/>
              </a:rPr>
              <a:t>ميثاق تقديم الخدمات الحكومية</a:t>
            </a:r>
            <a:endParaRPr lang="ar-JO" b="1" dirty="0">
              <a:solidFill>
                <a:schemeClr val="bg1"/>
              </a:solidFill>
              <a:latin typeface="Tajawal Black" pitchFamily="2" charset="-78"/>
              <a:cs typeface="Tajawal Black" pitchFamily="2" charset="-78"/>
            </a:endParaRPr>
          </a:p>
        </p:txBody>
      </p:sp>
      <p:sp>
        <p:nvSpPr>
          <p:cNvPr id="8" name="Rounded Rectangle 7"/>
          <p:cNvSpPr/>
          <p:nvPr/>
        </p:nvSpPr>
        <p:spPr>
          <a:xfrm>
            <a:off x="1071538" y="2071678"/>
            <a:ext cx="1500198" cy="1500198"/>
          </a:xfrm>
          <a:prstGeom prst="roundRect">
            <a:avLst/>
          </a:prstGeom>
          <a:solidFill>
            <a:srgbClr val="C00000"/>
          </a:solidFill>
        </p:spPr>
        <p:style>
          <a:lnRef idx="2">
            <a:schemeClr val="dk1"/>
          </a:lnRef>
          <a:fillRef idx="1">
            <a:schemeClr val="lt1"/>
          </a:fillRef>
          <a:effectRef idx="0">
            <a:schemeClr val="dk1"/>
          </a:effectRef>
          <a:fontRef idx="minor">
            <a:schemeClr val="dk1"/>
          </a:fontRef>
        </p:style>
        <p:txBody>
          <a:bodyPr rtlCol="1" anchor="ctr"/>
          <a:lstStyle/>
          <a:p>
            <a:pPr algn="ctr"/>
            <a:r>
              <a:rPr lang="ar-JO" b="1" dirty="0" smtClean="0">
                <a:solidFill>
                  <a:schemeClr val="bg1"/>
                </a:solidFill>
                <a:latin typeface="Tajawal Black" pitchFamily="2" charset="-78"/>
                <a:cs typeface="Tajawal Black" pitchFamily="2" charset="-78"/>
              </a:rPr>
              <a:t>دليل الخدمات</a:t>
            </a:r>
            <a:endParaRPr lang="ar-JO" b="1" dirty="0">
              <a:solidFill>
                <a:schemeClr val="bg1"/>
              </a:solidFill>
              <a:latin typeface="Tajawal Black" pitchFamily="2" charset="-78"/>
              <a:cs typeface="Tajawal Black" pitchFamily="2" charset="-78"/>
            </a:endParaRPr>
          </a:p>
        </p:txBody>
      </p:sp>
      <p:pic>
        <p:nvPicPr>
          <p:cNvPr id="11" name="Picture 7"/>
          <p:cNvPicPr>
            <a:picLocks noChangeAspect="1" noChangeArrowheads="1"/>
          </p:cNvPicPr>
          <p:nvPr/>
        </p:nvPicPr>
        <p:blipFill>
          <a:blip r:embed="rId2"/>
          <a:srcRect/>
          <a:stretch>
            <a:fillRect/>
          </a:stretch>
        </p:blipFill>
        <p:spPr bwMode="auto">
          <a:xfrm>
            <a:off x="8572528" y="2643182"/>
            <a:ext cx="338168" cy="450875"/>
          </a:xfrm>
          <a:prstGeom prst="rect">
            <a:avLst/>
          </a:prstGeom>
          <a:noFill/>
          <a:ln w="9525">
            <a:noFill/>
            <a:miter lim="800000"/>
            <a:headEnd/>
            <a:tailEnd/>
          </a:ln>
          <a:effectLst/>
        </p:spPr>
      </p:pic>
      <p:pic>
        <p:nvPicPr>
          <p:cNvPr id="12" name="Picture 7"/>
          <p:cNvPicPr>
            <a:picLocks noChangeAspect="1" noChangeArrowheads="1"/>
          </p:cNvPicPr>
          <p:nvPr/>
        </p:nvPicPr>
        <p:blipFill>
          <a:blip r:embed="rId2"/>
          <a:srcRect/>
          <a:stretch>
            <a:fillRect/>
          </a:stretch>
        </p:blipFill>
        <p:spPr bwMode="auto">
          <a:xfrm rot="10800000">
            <a:off x="500034" y="2500306"/>
            <a:ext cx="338168" cy="450875"/>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7215206" y="1500174"/>
            <a:ext cx="685800" cy="6381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5500694" y="1357298"/>
            <a:ext cx="642942" cy="588455"/>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a:srcRect/>
          <a:stretch>
            <a:fillRect/>
          </a:stretch>
        </p:blipFill>
        <p:spPr bwMode="auto">
          <a:xfrm>
            <a:off x="3571868" y="1357298"/>
            <a:ext cx="654331" cy="571504"/>
          </a:xfrm>
          <a:prstGeom prst="rect">
            <a:avLst/>
          </a:prstGeom>
          <a:noFill/>
          <a:ln w="9525">
            <a:noFill/>
            <a:miter lim="800000"/>
            <a:headEnd/>
            <a:tailEnd/>
          </a:ln>
          <a:effectLst/>
        </p:spPr>
      </p:pic>
      <p:pic>
        <p:nvPicPr>
          <p:cNvPr id="17" name="Picture 12"/>
          <p:cNvPicPr>
            <a:picLocks noChangeAspect="1" noChangeArrowheads="1"/>
          </p:cNvPicPr>
          <p:nvPr/>
        </p:nvPicPr>
        <p:blipFill>
          <a:blip r:embed="rId6"/>
          <a:srcRect/>
          <a:stretch>
            <a:fillRect/>
          </a:stretch>
        </p:blipFill>
        <p:spPr bwMode="auto">
          <a:xfrm>
            <a:off x="1571604" y="1714488"/>
            <a:ext cx="676275" cy="657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71472" y="1928802"/>
            <a:ext cx="5643602" cy="4929198"/>
          </a:xfrm>
          <a:prstGeom prst="rect">
            <a:avLst/>
          </a:prstGeom>
          <a:ln>
            <a:noFill/>
          </a:ln>
        </p:spPr>
        <p:style>
          <a:lnRef idx="2">
            <a:schemeClr val="dk1"/>
          </a:lnRef>
          <a:fillRef idx="1">
            <a:schemeClr val="lt1"/>
          </a:fillRef>
          <a:effectRef idx="0">
            <a:schemeClr val="dk1"/>
          </a:effectRef>
          <a:fontRef idx="minor">
            <a:schemeClr val="dk1"/>
          </a:fontRef>
        </p:style>
        <p:txBody>
          <a:bodyPr rtlCol="1" anchor="ctr"/>
          <a:lstStyle/>
          <a:p>
            <a:endParaRPr lang="ar-JO" sz="1200" b="1" dirty="0"/>
          </a:p>
        </p:txBody>
      </p:sp>
      <p:sp>
        <p:nvSpPr>
          <p:cNvPr id="54" name="TextBox 53"/>
          <p:cNvSpPr txBox="1"/>
          <p:nvPr/>
        </p:nvSpPr>
        <p:spPr>
          <a:xfrm>
            <a:off x="500034" y="2000240"/>
            <a:ext cx="5625180" cy="369332"/>
          </a:xfrm>
          <a:prstGeom prst="rect">
            <a:avLst/>
          </a:prstGeom>
          <a:noFill/>
        </p:spPr>
        <p:txBody>
          <a:bodyPr wrap="square" rtlCol="1">
            <a:spAutoFit/>
          </a:bodyPr>
          <a:lstStyle/>
          <a:p>
            <a:r>
              <a:rPr lang="ar-JO" b="1" dirty="0" smtClean="0">
                <a:latin typeface="Tajawal Black" pitchFamily="2" charset="-78"/>
                <a:cs typeface="Tajawal Black" pitchFamily="2" charset="-78"/>
              </a:rPr>
              <a:t>مبادرات  </a:t>
            </a:r>
            <a:endParaRPr lang="ar-JO" sz="1200" dirty="0">
              <a:latin typeface="Tajawal Black" pitchFamily="2" charset="-78"/>
              <a:cs typeface="Tajawal Black" pitchFamily="2" charset="-78"/>
            </a:endParaRPr>
          </a:p>
        </p:txBody>
      </p:sp>
      <p:sp>
        <p:nvSpPr>
          <p:cNvPr id="72" name="TextBox 71"/>
          <p:cNvSpPr txBox="1"/>
          <p:nvPr/>
        </p:nvSpPr>
        <p:spPr>
          <a:xfrm>
            <a:off x="4094585" y="6357958"/>
            <a:ext cx="1234633" cy="276999"/>
          </a:xfrm>
          <a:prstGeom prst="rect">
            <a:avLst/>
          </a:prstGeom>
          <a:noFill/>
        </p:spPr>
        <p:txBody>
          <a:bodyPr wrap="none" rtlCol="1">
            <a:spAutoFit/>
          </a:bodyPr>
          <a:lstStyle/>
          <a:p>
            <a:r>
              <a:rPr lang="ar-JO" sz="1200" b="1" dirty="0" smtClean="0">
                <a:latin typeface="Tajawal" pitchFamily="2" charset="-78"/>
                <a:cs typeface="Tajawal" pitchFamily="2" charset="-78"/>
              </a:rPr>
              <a:t>شارك الموضوع</a:t>
            </a:r>
            <a:endParaRPr lang="ar-JO" sz="1200" b="1" dirty="0">
              <a:latin typeface="Tajawal" pitchFamily="2" charset="-78"/>
              <a:cs typeface="Tajawal" pitchFamily="2" charset="-78"/>
            </a:endParaRPr>
          </a:p>
        </p:txBody>
      </p:sp>
      <p:sp>
        <p:nvSpPr>
          <p:cNvPr id="64" name="Oval 63"/>
          <p:cNvSpPr/>
          <p:nvPr/>
        </p:nvSpPr>
        <p:spPr>
          <a:xfrm>
            <a:off x="285720" y="214290"/>
            <a:ext cx="857256" cy="78579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smtClean="0"/>
              <a:t>logo</a:t>
            </a:r>
            <a:endParaRPr lang="ar-JO" dirty="0"/>
          </a:p>
        </p:txBody>
      </p:sp>
      <p:sp>
        <p:nvSpPr>
          <p:cNvPr id="66" name="Rectangle 65"/>
          <p:cNvSpPr/>
          <p:nvPr/>
        </p:nvSpPr>
        <p:spPr>
          <a:xfrm>
            <a:off x="4286248" y="500042"/>
            <a:ext cx="2214578" cy="285752"/>
          </a:xfrm>
          <a:prstGeom prst="rect">
            <a:avLst/>
          </a:prstGeom>
          <a:solidFill>
            <a:srgbClr val="E0E0E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000" dirty="0" smtClean="0">
                <a:solidFill>
                  <a:schemeClr val="bg1">
                    <a:lumMod val="50000"/>
                  </a:schemeClr>
                </a:solidFill>
              </a:rPr>
              <a:t>بحث</a:t>
            </a:r>
            <a:endParaRPr lang="ar-JO" sz="1000" dirty="0">
              <a:solidFill>
                <a:schemeClr val="bg1">
                  <a:lumMod val="50000"/>
                </a:schemeClr>
              </a:solidFill>
            </a:endParaRPr>
          </a:p>
        </p:txBody>
      </p:sp>
      <p:sp>
        <p:nvSpPr>
          <p:cNvPr id="67" name="Rectangle 66"/>
          <p:cNvSpPr/>
          <p:nvPr/>
        </p:nvSpPr>
        <p:spPr>
          <a:xfrm>
            <a:off x="0" y="1357298"/>
            <a:ext cx="9144000" cy="571504"/>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عن الوزارة    الخدمات   مبادرات   المركز الإعلامي   اتصل بنا</a:t>
            </a:r>
            <a:endParaRPr lang="ar-JO" sz="1600" b="1" dirty="0">
              <a:solidFill>
                <a:schemeClr val="bg1"/>
              </a:solidFill>
              <a:latin typeface="Tajawal Black" pitchFamily="2" charset="-78"/>
              <a:cs typeface="Tajawal Black" pitchFamily="2" charset="-78"/>
            </a:endParaRPr>
          </a:p>
        </p:txBody>
      </p:sp>
      <p:pic>
        <p:nvPicPr>
          <p:cNvPr id="68" name="Picture 67" descr="logo.png"/>
          <p:cNvPicPr/>
          <p:nvPr/>
        </p:nvPicPr>
        <p:blipFill>
          <a:blip r:embed="rId2" cstate="print"/>
          <a:stretch>
            <a:fillRect/>
          </a:stretch>
        </p:blipFill>
        <p:spPr>
          <a:xfrm>
            <a:off x="214282" y="142852"/>
            <a:ext cx="1143008" cy="1000132"/>
          </a:xfrm>
          <a:prstGeom prst="rect">
            <a:avLst/>
          </a:prstGeom>
        </p:spPr>
      </p:pic>
      <p:pic>
        <p:nvPicPr>
          <p:cNvPr id="70" name="Picture 69" descr="download.png"/>
          <p:cNvPicPr>
            <a:picLocks noChangeAspect="1"/>
          </p:cNvPicPr>
          <p:nvPr/>
        </p:nvPicPr>
        <p:blipFill>
          <a:blip r:embed="rId3"/>
          <a:stretch>
            <a:fillRect/>
          </a:stretch>
        </p:blipFill>
        <p:spPr>
          <a:xfrm>
            <a:off x="4286248" y="500042"/>
            <a:ext cx="285743" cy="285752"/>
          </a:xfrm>
          <a:prstGeom prst="rect">
            <a:avLst/>
          </a:prstGeom>
        </p:spPr>
      </p:pic>
      <p:pic>
        <p:nvPicPr>
          <p:cNvPr id="71" name="Picture 70" descr="download (1).png"/>
          <p:cNvPicPr>
            <a:picLocks noChangeAspect="1"/>
          </p:cNvPicPr>
          <p:nvPr/>
        </p:nvPicPr>
        <p:blipFill>
          <a:blip r:embed="rId4"/>
          <a:stretch>
            <a:fillRect/>
          </a:stretch>
        </p:blipFill>
        <p:spPr>
          <a:xfrm>
            <a:off x="7286644" y="428604"/>
            <a:ext cx="357190" cy="357190"/>
          </a:xfrm>
          <a:prstGeom prst="rect">
            <a:avLst/>
          </a:prstGeom>
        </p:spPr>
      </p:pic>
      <p:pic>
        <p:nvPicPr>
          <p:cNvPr id="77" name="Picture 76" descr="download (2).png"/>
          <p:cNvPicPr>
            <a:picLocks noChangeAspect="1"/>
          </p:cNvPicPr>
          <p:nvPr/>
        </p:nvPicPr>
        <p:blipFill>
          <a:blip r:embed="rId5"/>
          <a:stretch>
            <a:fillRect/>
          </a:stretch>
        </p:blipFill>
        <p:spPr>
          <a:xfrm>
            <a:off x="7786710" y="428604"/>
            <a:ext cx="357190" cy="357190"/>
          </a:xfrm>
          <a:prstGeom prst="rect">
            <a:avLst/>
          </a:prstGeom>
        </p:spPr>
      </p:pic>
      <p:pic>
        <p:nvPicPr>
          <p:cNvPr id="78" name="Picture 77" descr="download (3).png"/>
          <p:cNvPicPr>
            <a:picLocks noChangeAspect="1"/>
          </p:cNvPicPr>
          <p:nvPr/>
        </p:nvPicPr>
        <p:blipFill>
          <a:blip r:embed="rId6"/>
          <a:stretch>
            <a:fillRect/>
          </a:stretch>
        </p:blipFill>
        <p:spPr>
          <a:xfrm>
            <a:off x="8286776" y="428604"/>
            <a:ext cx="357190" cy="357190"/>
          </a:xfrm>
          <a:prstGeom prst="rect">
            <a:avLst/>
          </a:prstGeom>
        </p:spPr>
      </p:pic>
      <p:pic>
        <p:nvPicPr>
          <p:cNvPr id="79" name="Picture 78" descr="download (4).png"/>
          <p:cNvPicPr>
            <a:picLocks noChangeAspect="1"/>
          </p:cNvPicPr>
          <p:nvPr/>
        </p:nvPicPr>
        <p:blipFill>
          <a:blip r:embed="rId7"/>
          <a:stretch>
            <a:fillRect/>
          </a:stretch>
        </p:blipFill>
        <p:spPr>
          <a:xfrm>
            <a:off x="8643966" y="1500174"/>
            <a:ext cx="285752" cy="285752"/>
          </a:xfrm>
          <a:prstGeom prst="rect">
            <a:avLst/>
          </a:prstGeom>
        </p:spPr>
      </p:pic>
      <p:sp>
        <p:nvSpPr>
          <p:cNvPr id="90" name="Rounded Rectangle 89"/>
          <p:cNvSpPr/>
          <p:nvPr/>
        </p:nvSpPr>
        <p:spPr>
          <a:xfrm>
            <a:off x="0" y="3214686"/>
            <a:ext cx="500066" cy="20002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a:p>
        </p:txBody>
      </p:sp>
      <p:pic>
        <p:nvPicPr>
          <p:cNvPr id="93" name="Picture 2"/>
          <p:cNvPicPr>
            <a:picLocks noChangeAspect="1" noChangeArrowheads="1"/>
          </p:cNvPicPr>
          <p:nvPr/>
        </p:nvPicPr>
        <p:blipFill>
          <a:blip r:embed="rId8"/>
          <a:srcRect/>
          <a:stretch>
            <a:fillRect/>
          </a:stretch>
        </p:blipFill>
        <p:spPr bwMode="auto">
          <a:xfrm>
            <a:off x="71438" y="3357562"/>
            <a:ext cx="357190" cy="319086"/>
          </a:xfrm>
          <a:prstGeom prst="rect">
            <a:avLst/>
          </a:prstGeom>
          <a:noFill/>
          <a:ln w="9525">
            <a:noFill/>
            <a:miter lim="800000"/>
            <a:headEnd/>
            <a:tailEnd/>
          </a:ln>
          <a:effectLst/>
        </p:spPr>
      </p:pic>
      <p:pic>
        <p:nvPicPr>
          <p:cNvPr id="94" name="Picture 3"/>
          <p:cNvPicPr>
            <a:picLocks noChangeAspect="1" noChangeArrowheads="1"/>
          </p:cNvPicPr>
          <p:nvPr/>
        </p:nvPicPr>
        <p:blipFill>
          <a:blip r:embed="rId9"/>
          <a:srcRect/>
          <a:stretch>
            <a:fillRect/>
          </a:stretch>
        </p:blipFill>
        <p:spPr bwMode="auto">
          <a:xfrm>
            <a:off x="71438" y="3643314"/>
            <a:ext cx="357190" cy="346028"/>
          </a:xfrm>
          <a:prstGeom prst="rect">
            <a:avLst/>
          </a:prstGeom>
          <a:noFill/>
          <a:ln w="9525">
            <a:noFill/>
            <a:miter lim="800000"/>
            <a:headEnd/>
            <a:tailEnd/>
          </a:ln>
          <a:effectLst/>
        </p:spPr>
      </p:pic>
      <p:pic>
        <p:nvPicPr>
          <p:cNvPr id="95" name="Picture 4"/>
          <p:cNvPicPr>
            <a:picLocks noChangeAspect="1" noChangeArrowheads="1"/>
          </p:cNvPicPr>
          <p:nvPr/>
        </p:nvPicPr>
        <p:blipFill>
          <a:blip r:embed="rId10"/>
          <a:srcRect/>
          <a:stretch>
            <a:fillRect/>
          </a:stretch>
        </p:blipFill>
        <p:spPr bwMode="auto">
          <a:xfrm>
            <a:off x="71438" y="3929066"/>
            <a:ext cx="357190" cy="379514"/>
          </a:xfrm>
          <a:prstGeom prst="rect">
            <a:avLst/>
          </a:prstGeom>
          <a:noFill/>
          <a:ln w="9525">
            <a:noFill/>
            <a:miter lim="800000"/>
            <a:headEnd/>
            <a:tailEnd/>
          </a:ln>
          <a:effectLst/>
        </p:spPr>
      </p:pic>
      <p:pic>
        <p:nvPicPr>
          <p:cNvPr id="96" name="Picture 5"/>
          <p:cNvPicPr>
            <a:picLocks noChangeAspect="1" noChangeArrowheads="1"/>
          </p:cNvPicPr>
          <p:nvPr/>
        </p:nvPicPr>
        <p:blipFill>
          <a:blip r:embed="rId11"/>
          <a:srcRect/>
          <a:stretch>
            <a:fillRect/>
          </a:stretch>
        </p:blipFill>
        <p:spPr bwMode="auto">
          <a:xfrm>
            <a:off x="71438" y="4286256"/>
            <a:ext cx="357190" cy="409576"/>
          </a:xfrm>
          <a:prstGeom prst="rect">
            <a:avLst/>
          </a:prstGeom>
          <a:noFill/>
          <a:ln w="9525">
            <a:noFill/>
            <a:miter lim="800000"/>
            <a:headEnd/>
            <a:tailEnd/>
          </a:ln>
          <a:effectLst/>
        </p:spPr>
      </p:pic>
      <p:pic>
        <p:nvPicPr>
          <p:cNvPr id="97" name="Picture 6"/>
          <p:cNvPicPr>
            <a:picLocks noChangeAspect="1" noChangeArrowheads="1"/>
          </p:cNvPicPr>
          <p:nvPr/>
        </p:nvPicPr>
        <p:blipFill>
          <a:blip r:embed="rId12"/>
          <a:srcRect/>
          <a:stretch>
            <a:fillRect/>
          </a:stretch>
        </p:blipFill>
        <p:spPr bwMode="auto">
          <a:xfrm>
            <a:off x="71438" y="4643446"/>
            <a:ext cx="357190" cy="377536"/>
          </a:xfrm>
          <a:prstGeom prst="rect">
            <a:avLst/>
          </a:prstGeom>
          <a:noFill/>
          <a:ln w="9525">
            <a:noFill/>
            <a:miter lim="800000"/>
            <a:headEnd/>
            <a:tailEnd/>
          </a:ln>
          <a:effectLst/>
        </p:spPr>
      </p:pic>
      <p:pic>
        <p:nvPicPr>
          <p:cNvPr id="98" name="Picture 97" descr="download (3).png"/>
          <p:cNvPicPr>
            <a:picLocks noChangeAspect="1"/>
          </p:cNvPicPr>
          <p:nvPr/>
        </p:nvPicPr>
        <p:blipFill>
          <a:blip r:embed="rId6"/>
          <a:stretch>
            <a:fillRect/>
          </a:stretch>
        </p:blipFill>
        <p:spPr>
          <a:xfrm>
            <a:off x="3786182" y="6357958"/>
            <a:ext cx="357190" cy="357190"/>
          </a:xfrm>
          <a:prstGeom prst="rect">
            <a:avLst/>
          </a:prstGeom>
        </p:spPr>
      </p:pic>
      <p:pic>
        <p:nvPicPr>
          <p:cNvPr id="99" name="Picture 2"/>
          <p:cNvPicPr>
            <a:picLocks noChangeAspect="1" noChangeArrowheads="1"/>
          </p:cNvPicPr>
          <p:nvPr/>
        </p:nvPicPr>
        <p:blipFill>
          <a:blip r:embed="rId8"/>
          <a:srcRect/>
          <a:stretch>
            <a:fillRect/>
          </a:stretch>
        </p:blipFill>
        <p:spPr bwMode="auto">
          <a:xfrm>
            <a:off x="3357554" y="6357958"/>
            <a:ext cx="357190" cy="319086"/>
          </a:xfrm>
          <a:prstGeom prst="rect">
            <a:avLst/>
          </a:prstGeom>
          <a:noFill/>
          <a:ln w="9525">
            <a:noFill/>
            <a:miter lim="800000"/>
            <a:headEnd/>
            <a:tailEnd/>
          </a:ln>
          <a:effectLst/>
        </p:spPr>
      </p:pic>
      <p:pic>
        <p:nvPicPr>
          <p:cNvPr id="100" name="Picture 3"/>
          <p:cNvPicPr>
            <a:picLocks noChangeAspect="1" noChangeArrowheads="1"/>
          </p:cNvPicPr>
          <p:nvPr/>
        </p:nvPicPr>
        <p:blipFill>
          <a:blip r:embed="rId9"/>
          <a:srcRect/>
          <a:stretch>
            <a:fillRect/>
          </a:stretch>
        </p:blipFill>
        <p:spPr bwMode="auto">
          <a:xfrm>
            <a:off x="3000364" y="6357958"/>
            <a:ext cx="357190" cy="346028"/>
          </a:xfrm>
          <a:prstGeom prst="rect">
            <a:avLst/>
          </a:prstGeom>
          <a:noFill/>
          <a:ln w="9525">
            <a:noFill/>
            <a:miter lim="800000"/>
            <a:headEnd/>
            <a:tailEnd/>
          </a:ln>
          <a:effectLst/>
        </p:spPr>
      </p:pic>
      <p:cxnSp>
        <p:nvCxnSpPr>
          <p:cNvPr id="112" name="Straight Connector 111"/>
          <p:cNvCxnSpPr/>
          <p:nvPr/>
        </p:nvCxnSpPr>
        <p:spPr>
          <a:xfrm rot="10800000">
            <a:off x="1428728" y="2357430"/>
            <a:ext cx="464347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357290" y="285728"/>
            <a:ext cx="2315057" cy="584775"/>
          </a:xfrm>
          <a:prstGeom prst="rect">
            <a:avLst/>
          </a:prstGeom>
          <a:noFill/>
        </p:spPr>
        <p:txBody>
          <a:bodyPr wrap="none" rtlCol="1">
            <a:spAutoFit/>
          </a:bodyPr>
          <a:lstStyle/>
          <a:p>
            <a:r>
              <a:rPr lang="ar-JO" sz="1600" dirty="0" smtClean="0">
                <a:latin typeface="Tajawal" pitchFamily="2" charset="-78"/>
                <a:cs typeface="Tajawal" pitchFamily="2" charset="-78"/>
              </a:rPr>
              <a:t>المملكة الأردنية الهاشمية</a:t>
            </a:r>
          </a:p>
          <a:p>
            <a:r>
              <a:rPr lang="ar-JO" sz="1600" dirty="0" smtClean="0">
                <a:latin typeface="Tajawal" pitchFamily="2" charset="-78"/>
                <a:cs typeface="Tajawal" pitchFamily="2" charset="-78"/>
              </a:rPr>
              <a:t>وزارة التنمية الاجتماعية</a:t>
            </a:r>
            <a:endParaRPr lang="ar-JO" sz="1600" dirty="0">
              <a:latin typeface="Tajawal" pitchFamily="2" charset="-78"/>
              <a:cs typeface="Tajawal" pitchFamily="2" charset="-78"/>
            </a:endParaRPr>
          </a:p>
        </p:txBody>
      </p:sp>
      <p:sp>
        <p:nvSpPr>
          <p:cNvPr id="59" name="Rectangle 58"/>
          <p:cNvSpPr/>
          <p:nvPr/>
        </p:nvSpPr>
        <p:spPr>
          <a:xfrm>
            <a:off x="6215074" y="2143116"/>
            <a:ext cx="2571768" cy="500066"/>
          </a:xfrm>
          <a:prstGeom prst="rect">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1" anchor="ctr"/>
          <a:lstStyle/>
          <a:p>
            <a:endParaRPr lang="ar-JO" sz="1400" dirty="0" smtClean="0">
              <a:solidFill>
                <a:schemeClr val="tx1">
                  <a:lumMod val="75000"/>
                  <a:lumOff val="25000"/>
                </a:schemeClr>
              </a:solidFill>
              <a:latin typeface="Tajawal" pitchFamily="2" charset="-78"/>
              <a:cs typeface="Tajawal" pitchFamily="2" charset="-78"/>
            </a:endParaRPr>
          </a:p>
        </p:txBody>
      </p:sp>
      <p:pic>
        <p:nvPicPr>
          <p:cNvPr id="74" name="Picture 73"/>
          <p:cNvPicPr>
            <a:picLocks noChangeAspect="1" noChangeArrowheads="1"/>
          </p:cNvPicPr>
          <p:nvPr/>
        </p:nvPicPr>
        <p:blipFill>
          <a:blip r:embed="rId13"/>
          <a:srcRect/>
          <a:stretch>
            <a:fillRect/>
          </a:stretch>
        </p:blipFill>
        <p:spPr bwMode="auto">
          <a:xfrm>
            <a:off x="8569877" y="6143644"/>
            <a:ext cx="574123" cy="500042"/>
          </a:xfrm>
          <a:prstGeom prst="rect">
            <a:avLst/>
          </a:prstGeom>
          <a:noFill/>
          <a:ln w="9525">
            <a:noFill/>
            <a:miter lim="800000"/>
            <a:headEnd/>
            <a:tailEnd/>
          </a:ln>
          <a:effectLst/>
        </p:spPr>
      </p:pic>
      <p:sp>
        <p:nvSpPr>
          <p:cNvPr id="104" name="TextBox 103"/>
          <p:cNvSpPr txBox="1"/>
          <p:nvPr/>
        </p:nvSpPr>
        <p:spPr>
          <a:xfrm>
            <a:off x="6000760" y="2214554"/>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مبادرات</a:t>
            </a:r>
            <a:endParaRPr lang="ar-JO" sz="1400" dirty="0">
              <a:solidFill>
                <a:srgbClr val="920000"/>
              </a:solidFill>
              <a:latin typeface="Tajawal" pitchFamily="2" charset="-78"/>
              <a:cs typeface="Tajawal" pitchFamily="2" charset="-78"/>
            </a:endParaRPr>
          </a:p>
        </p:txBody>
      </p:sp>
      <p:pic>
        <p:nvPicPr>
          <p:cNvPr id="105" name="Picture 104" descr="icons8-more-than-30.png"/>
          <p:cNvPicPr>
            <a:picLocks noChangeAspect="1"/>
          </p:cNvPicPr>
          <p:nvPr/>
        </p:nvPicPr>
        <p:blipFill>
          <a:blip r:embed="rId14">
            <a:lum contrast="-40000"/>
          </a:blip>
          <a:stretch>
            <a:fillRect/>
          </a:stretch>
        </p:blipFill>
        <p:spPr>
          <a:xfrm>
            <a:off x="8429652" y="2285992"/>
            <a:ext cx="285752" cy="285752"/>
          </a:xfrm>
          <a:prstGeom prst="rect">
            <a:avLst/>
          </a:prstGeom>
          <a:scene3d>
            <a:camera prst="orthographicFront">
              <a:rot lat="0" lon="0" rev="10800000"/>
            </a:camera>
            <a:lightRig rig="threePt" dir="t"/>
          </a:scene3d>
        </p:spPr>
      </p:pic>
      <p:sp>
        <p:nvSpPr>
          <p:cNvPr id="51" name="Rounded Rectangle 50"/>
          <p:cNvSpPr/>
          <p:nvPr/>
        </p:nvSpPr>
        <p:spPr>
          <a:xfrm>
            <a:off x="5715008" y="1428736"/>
            <a:ext cx="928694" cy="428628"/>
          </a:xfrm>
          <a:prstGeom prst="roundRect">
            <a:avLst/>
          </a:prstGeom>
          <a:noFill/>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ar-JO" dirty="0"/>
          </a:p>
        </p:txBody>
      </p:sp>
      <p:pic>
        <p:nvPicPr>
          <p:cNvPr id="52" name="Picture 2"/>
          <p:cNvPicPr>
            <a:picLocks noChangeAspect="1" noChangeArrowheads="1"/>
          </p:cNvPicPr>
          <p:nvPr/>
        </p:nvPicPr>
        <p:blipFill>
          <a:blip r:embed="rId8"/>
          <a:srcRect/>
          <a:stretch>
            <a:fillRect/>
          </a:stretch>
        </p:blipFill>
        <p:spPr bwMode="auto">
          <a:xfrm>
            <a:off x="5572132" y="5715016"/>
            <a:ext cx="500066" cy="446720"/>
          </a:xfrm>
          <a:prstGeom prst="rect">
            <a:avLst/>
          </a:prstGeom>
          <a:noFill/>
          <a:ln w="9525">
            <a:noFill/>
            <a:miter lim="800000"/>
            <a:headEnd/>
            <a:tailEnd/>
          </a:ln>
          <a:effectLst/>
        </p:spPr>
      </p:pic>
      <p:sp>
        <p:nvSpPr>
          <p:cNvPr id="58" name="TextBox 57"/>
          <p:cNvSpPr txBox="1"/>
          <p:nvPr/>
        </p:nvSpPr>
        <p:spPr>
          <a:xfrm>
            <a:off x="500034" y="5214950"/>
            <a:ext cx="5625180" cy="369332"/>
          </a:xfrm>
          <a:prstGeom prst="rect">
            <a:avLst/>
          </a:prstGeom>
          <a:noFill/>
        </p:spPr>
        <p:txBody>
          <a:bodyPr wrap="square" rtlCol="1">
            <a:spAutoFit/>
          </a:bodyPr>
          <a:lstStyle/>
          <a:p>
            <a:r>
              <a:rPr lang="ar-JO" b="1" dirty="0" smtClean="0">
                <a:latin typeface="Tajawal Black" pitchFamily="2" charset="-78"/>
                <a:cs typeface="Tajawal Black" pitchFamily="2" charset="-78"/>
              </a:rPr>
              <a:t>أنشطة الوزارة على </a:t>
            </a:r>
            <a:r>
              <a:rPr lang="en-US" b="1" dirty="0" smtClean="0">
                <a:latin typeface="Tajawal Black" pitchFamily="2" charset="-78"/>
                <a:cs typeface="Tajawal Black" pitchFamily="2" charset="-78"/>
              </a:rPr>
              <a:t>facebook </a:t>
            </a:r>
            <a:endParaRPr lang="ar-JO" sz="1200" dirty="0">
              <a:latin typeface="Tajawal Black" pitchFamily="2" charset="-78"/>
              <a:cs typeface="Tajawal Black" pitchFamily="2" charset="-78"/>
            </a:endParaRPr>
          </a:p>
        </p:txBody>
      </p:sp>
      <p:cxnSp>
        <p:nvCxnSpPr>
          <p:cNvPr id="80" name="Straight Connector 79"/>
          <p:cNvCxnSpPr/>
          <p:nvPr/>
        </p:nvCxnSpPr>
        <p:spPr>
          <a:xfrm rot="10800000">
            <a:off x="1428728" y="5572140"/>
            <a:ext cx="464347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000232" y="5786454"/>
            <a:ext cx="3603935" cy="369332"/>
          </a:xfrm>
          <a:prstGeom prst="rect">
            <a:avLst/>
          </a:prstGeom>
          <a:noFill/>
        </p:spPr>
        <p:txBody>
          <a:bodyPr wrap="none" rtlCol="1">
            <a:spAutoFit/>
          </a:bodyPr>
          <a:lstStyle/>
          <a:p>
            <a:r>
              <a:rPr lang="en-US" dirty="0" smtClean="0">
                <a:hlinkClick r:id="rId15"/>
              </a:rPr>
              <a:t>https://www.facebook.com/mosd.jo</a:t>
            </a:r>
            <a:endParaRPr lang="ar-JO" dirty="0"/>
          </a:p>
        </p:txBody>
      </p:sp>
      <p:graphicFrame>
        <p:nvGraphicFramePr>
          <p:cNvPr id="89" name="Table 88"/>
          <p:cNvGraphicFramePr>
            <a:graphicFrameLocks noGrp="1"/>
          </p:cNvGraphicFramePr>
          <p:nvPr/>
        </p:nvGraphicFramePr>
        <p:xfrm>
          <a:off x="642909" y="2500306"/>
          <a:ext cx="5500728" cy="2311400"/>
        </p:xfrm>
        <a:graphic>
          <a:graphicData uri="http://schemas.openxmlformats.org/drawingml/2006/table">
            <a:tbl>
              <a:tblPr rtl="1" firstRow="1" bandRow="1">
                <a:tableStyleId>{21E4AEA4-8DFA-4A89-87EB-49C32662AFE0}</a:tableStyleId>
              </a:tblPr>
              <a:tblGrid>
                <a:gridCol w="916788"/>
                <a:gridCol w="916788"/>
                <a:gridCol w="916788"/>
                <a:gridCol w="916788"/>
                <a:gridCol w="916788"/>
                <a:gridCol w="916788"/>
              </a:tblGrid>
              <a:tr h="370840">
                <a:tc>
                  <a:txBody>
                    <a:bodyPr/>
                    <a:lstStyle/>
                    <a:p>
                      <a:pPr algn="ctr" rtl="1"/>
                      <a:r>
                        <a:rPr lang="ar-JO" sz="1200" dirty="0" smtClean="0">
                          <a:latin typeface="Tajawal" pitchFamily="2" charset="-78"/>
                          <a:cs typeface="Tajawal" pitchFamily="2" charset="-78"/>
                        </a:rPr>
                        <a:t>الرقم </a:t>
                      </a:r>
                      <a:endParaRPr lang="ar-JO" sz="1200" dirty="0">
                        <a:latin typeface="Tajawal" pitchFamily="2" charset="-78"/>
                        <a:cs typeface="Tajawal" pitchFamily="2" charset="-78"/>
                      </a:endParaRPr>
                    </a:p>
                  </a:txBody>
                  <a:tcPr/>
                </a:tc>
                <a:tc>
                  <a:txBody>
                    <a:bodyPr/>
                    <a:lstStyle/>
                    <a:p>
                      <a:pPr algn="ctr" rtl="1"/>
                      <a:r>
                        <a:rPr lang="ar-JO" sz="1200" dirty="0" smtClean="0">
                          <a:latin typeface="Tajawal" pitchFamily="2" charset="-78"/>
                          <a:cs typeface="Tajawal" pitchFamily="2" charset="-78"/>
                        </a:rPr>
                        <a:t>اسم المبادرة</a:t>
                      </a:r>
                      <a:endParaRPr lang="ar-JO" sz="1200" dirty="0">
                        <a:latin typeface="Tajawal" pitchFamily="2" charset="-78"/>
                        <a:cs typeface="Tajawal" pitchFamily="2" charset="-78"/>
                      </a:endParaRPr>
                    </a:p>
                  </a:txBody>
                  <a:tcPr/>
                </a:tc>
                <a:tc>
                  <a:txBody>
                    <a:bodyPr/>
                    <a:lstStyle/>
                    <a:p>
                      <a:pPr algn="ctr" rtl="1"/>
                      <a:r>
                        <a:rPr lang="ar-JO" sz="1200" dirty="0" smtClean="0">
                          <a:latin typeface="Tajawal" pitchFamily="2" charset="-78"/>
                          <a:cs typeface="Tajawal" pitchFamily="2" charset="-78"/>
                        </a:rPr>
                        <a:t>الجهة الشريكة</a:t>
                      </a:r>
                      <a:endParaRPr lang="ar-JO" sz="1200" dirty="0">
                        <a:latin typeface="Tajawal" pitchFamily="2" charset="-78"/>
                        <a:cs typeface="Tajawal" pitchFamily="2" charset="-78"/>
                      </a:endParaRPr>
                    </a:p>
                  </a:txBody>
                  <a:tcPr/>
                </a:tc>
                <a:tc>
                  <a:txBody>
                    <a:bodyPr/>
                    <a:lstStyle/>
                    <a:p>
                      <a:pPr algn="ctr" rtl="1"/>
                      <a:r>
                        <a:rPr lang="ar-JO" sz="1000" dirty="0" smtClean="0">
                          <a:latin typeface="Tajawal" pitchFamily="2" charset="-78"/>
                          <a:cs typeface="Tajawal" pitchFamily="2" charset="-78"/>
                        </a:rPr>
                        <a:t>الفئة المستهدفة</a:t>
                      </a:r>
                      <a:endParaRPr lang="ar-JO" sz="1000" dirty="0">
                        <a:latin typeface="Tajawal" pitchFamily="2" charset="-78"/>
                        <a:cs typeface="Tajawal" pitchFamily="2" charset="-78"/>
                      </a:endParaRPr>
                    </a:p>
                  </a:txBody>
                  <a:tcPr/>
                </a:tc>
                <a:tc>
                  <a:txBody>
                    <a:bodyPr/>
                    <a:lstStyle/>
                    <a:p>
                      <a:pPr algn="ctr" rtl="1"/>
                      <a:r>
                        <a:rPr lang="ar-JO" sz="1000" dirty="0" smtClean="0">
                          <a:latin typeface="Tajawal" pitchFamily="2" charset="-78"/>
                          <a:cs typeface="Tajawal" pitchFamily="2" charset="-78"/>
                        </a:rPr>
                        <a:t>عدد المستهدفين</a:t>
                      </a:r>
                      <a:endParaRPr lang="ar-JO" sz="1000" dirty="0">
                        <a:latin typeface="Tajawal" pitchFamily="2" charset="-78"/>
                        <a:cs typeface="Tajawal" pitchFamily="2" charset="-78"/>
                      </a:endParaRPr>
                    </a:p>
                  </a:txBody>
                  <a:tcPr/>
                </a:tc>
                <a:tc>
                  <a:txBody>
                    <a:bodyPr/>
                    <a:lstStyle/>
                    <a:p>
                      <a:pPr algn="ctr" rtl="1"/>
                      <a:r>
                        <a:rPr lang="ar-JO" sz="1200" dirty="0" smtClean="0">
                          <a:latin typeface="Tajawal" pitchFamily="2" charset="-78"/>
                          <a:cs typeface="Tajawal" pitchFamily="2" charset="-78"/>
                        </a:rPr>
                        <a:t>التاريخ</a:t>
                      </a:r>
                      <a:endParaRPr lang="ar-JO" sz="1200" dirty="0">
                        <a:latin typeface="Tajawal" pitchFamily="2" charset="-78"/>
                        <a:cs typeface="Tajawal" pitchFamily="2" charset="-78"/>
                      </a:endParaRPr>
                    </a:p>
                  </a:txBody>
                  <a:tcPr/>
                </a:tc>
              </a:tr>
              <a:tr h="370840">
                <a:tc>
                  <a:txBody>
                    <a:bodyPr/>
                    <a:lstStyle/>
                    <a:p>
                      <a:pPr algn="ctr" rtl="1"/>
                      <a:endParaRPr lang="ar-JO" sz="1200" dirty="0">
                        <a:latin typeface="Tajawal" pitchFamily="2" charset="-78"/>
                        <a:cs typeface="Tajawal" pitchFamily="2" charset="-78"/>
                      </a:endParaRPr>
                    </a:p>
                  </a:txBody>
                  <a:tcPr/>
                </a:tc>
                <a:tc>
                  <a:txBody>
                    <a:bodyPr/>
                    <a:lstStyle/>
                    <a:p>
                      <a:pPr algn="ctr" rtl="1"/>
                      <a:endParaRPr lang="ar-JO" sz="1200">
                        <a:latin typeface="Tajawal" pitchFamily="2" charset="-78"/>
                        <a:cs typeface="Tajawal" pitchFamily="2" charset="-78"/>
                      </a:endParaRPr>
                    </a:p>
                  </a:txBody>
                  <a:tcPr/>
                </a:tc>
                <a:tc>
                  <a:txBody>
                    <a:bodyPr/>
                    <a:lstStyle/>
                    <a:p>
                      <a:pPr algn="ctr" rtl="1"/>
                      <a:endParaRPr lang="ar-JO" sz="1200" dirty="0">
                        <a:latin typeface="Tajawal" pitchFamily="2" charset="-78"/>
                        <a:cs typeface="Tajawal" pitchFamily="2" charset="-78"/>
                      </a:endParaRPr>
                    </a:p>
                  </a:txBody>
                  <a:tcPr/>
                </a:tc>
                <a:tc>
                  <a:txBody>
                    <a:bodyPr/>
                    <a:lstStyle/>
                    <a:p>
                      <a:pPr algn="ctr" rtl="1"/>
                      <a:endParaRPr lang="ar-JO" sz="1200">
                        <a:latin typeface="Tajawal" pitchFamily="2" charset="-78"/>
                        <a:cs typeface="Tajawal" pitchFamily="2" charset="-78"/>
                      </a:endParaRPr>
                    </a:p>
                  </a:txBody>
                  <a:tcPr/>
                </a:tc>
                <a:tc>
                  <a:txBody>
                    <a:bodyPr/>
                    <a:lstStyle/>
                    <a:p>
                      <a:pPr algn="ctr" rtl="1"/>
                      <a:endParaRPr lang="ar-JO" sz="1200">
                        <a:latin typeface="Tajawal" pitchFamily="2" charset="-78"/>
                        <a:cs typeface="Tajawal" pitchFamily="2" charset="-78"/>
                      </a:endParaRPr>
                    </a:p>
                  </a:txBody>
                  <a:tcPr/>
                </a:tc>
                <a:tc>
                  <a:txBody>
                    <a:bodyPr/>
                    <a:lstStyle/>
                    <a:p>
                      <a:pPr algn="ctr" rtl="1"/>
                      <a:endParaRPr lang="ar-JO" sz="1200">
                        <a:latin typeface="Tajawal" pitchFamily="2" charset="-78"/>
                        <a:cs typeface="Tajawal" pitchFamily="2" charset="-78"/>
                      </a:endParaRPr>
                    </a:p>
                  </a:txBody>
                  <a:tcPr/>
                </a:tc>
              </a:tr>
              <a:tr h="370840">
                <a:tc>
                  <a:txBody>
                    <a:bodyPr/>
                    <a:lstStyle/>
                    <a:p>
                      <a:pPr algn="ctr" rtl="1"/>
                      <a:endParaRPr lang="ar-JO" sz="1200">
                        <a:latin typeface="Tajawal" pitchFamily="2" charset="-78"/>
                        <a:cs typeface="Tajawal" pitchFamily="2" charset="-78"/>
                      </a:endParaRPr>
                    </a:p>
                  </a:txBody>
                  <a:tcPr/>
                </a:tc>
                <a:tc>
                  <a:txBody>
                    <a:bodyPr/>
                    <a:lstStyle/>
                    <a:p>
                      <a:pPr algn="ctr" rtl="1"/>
                      <a:endParaRPr lang="ar-JO" sz="1200">
                        <a:latin typeface="Tajawal" pitchFamily="2" charset="-78"/>
                        <a:cs typeface="Tajawal" pitchFamily="2" charset="-78"/>
                      </a:endParaRPr>
                    </a:p>
                  </a:txBody>
                  <a:tcPr/>
                </a:tc>
                <a:tc>
                  <a:txBody>
                    <a:bodyPr/>
                    <a:lstStyle/>
                    <a:p>
                      <a:pPr algn="ctr" rtl="1"/>
                      <a:endParaRPr lang="ar-JO" sz="1200">
                        <a:latin typeface="Tajawal" pitchFamily="2" charset="-78"/>
                        <a:cs typeface="Tajawal" pitchFamily="2" charset="-78"/>
                      </a:endParaRPr>
                    </a:p>
                  </a:txBody>
                  <a:tcPr/>
                </a:tc>
                <a:tc>
                  <a:txBody>
                    <a:bodyPr/>
                    <a:lstStyle/>
                    <a:p>
                      <a:pPr algn="ctr" rtl="1"/>
                      <a:endParaRPr lang="ar-JO" sz="1200">
                        <a:latin typeface="Tajawal" pitchFamily="2" charset="-78"/>
                        <a:cs typeface="Tajawal" pitchFamily="2" charset="-78"/>
                      </a:endParaRPr>
                    </a:p>
                  </a:txBody>
                  <a:tcPr/>
                </a:tc>
                <a:tc>
                  <a:txBody>
                    <a:bodyPr/>
                    <a:lstStyle/>
                    <a:p>
                      <a:pPr algn="ctr" rtl="1"/>
                      <a:endParaRPr lang="ar-JO" sz="1200">
                        <a:latin typeface="Tajawal" pitchFamily="2" charset="-78"/>
                        <a:cs typeface="Tajawal" pitchFamily="2" charset="-78"/>
                      </a:endParaRPr>
                    </a:p>
                  </a:txBody>
                  <a:tcPr/>
                </a:tc>
                <a:tc>
                  <a:txBody>
                    <a:bodyPr/>
                    <a:lstStyle/>
                    <a:p>
                      <a:pPr algn="ctr" rtl="1"/>
                      <a:endParaRPr lang="ar-JO" sz="1200">
                        <a:latin typeface="Tajawal" pitchFamily="2" charset="-78"/>
                        <a:cs typeface="Tajawal" pitchFamily="2" charset="-78"/>
                      </a:endParaRPr>
                    </a:p>
                  </a:txBody>
                  <a:tcPr/>
                </a:tc>
              </a:tr>
              <a:tr h="370840">
                <a:tc>
                  <a:txBody>
                    <a:bodyPr/>
                    <a:lstStyle/>
                    <a:p>
                      <a:pPr algn="ctr" rtl="1"/>
                      <a:endParaRPr lang="ar-JO" sz="1200">
                        <a:latin typeface="Tajawal" pitchFamily="2" charset="-78"/>
                        <a:cs typeface="Tajawal" pitchFamily="2" charset="-78"/>
                      </a:endParaRPr>
                    </a:p>
                  </a:txBody>
                  <a:tcPr/>
                </a:tc>
                <a:tc>
                  <a:txBody>
                    <a:bodyPr/>
                    <a:lstStyle/>
                    <a:p>
                      <a:pPr algn="ctr" rtl="1"/>
                      <a:endParaRPr lang="ar-JO" sz="1200">
                        <a:latin typeface="Tajawal" pitchFamily="2" charset="-78"/>
                        <a:cs typeface="Tajawal" pitchFamily="2" charset="-78"/>
                      </a:endParaRPr>
                    </a:p>
                  </a:txBody>
                  <a:tcPr/>
                </a:tc>
                <a:tc>
                  <a:txBody>
                    <a:bodyPr/>
                    <a:lstStyle/>
                    <a:p>
                      <a:pPr algn="ctr" rtl="1"/>
                      <a:endParaRPr lang="ar-JO" sz="1200">
                        <a:latin typeface="Tajawal" pitchFamily="2" charset="-78"/>
                        <a:cs typeface="Tajawal" pitchFamily="2" charset="-78"/>
                      </a:endParaRPr>
                    </a:p>
                  </a:txBody>
                  <a:tcPr/>
                </a:tc>
                <a:tc>
                  <a:txBody>
                    <a:bodyPr/>
                    <a:lstStyle/>
                    <a:p>
                      <a:pPr algn="ctr" rtl="1"/>
                      <a:endParaRPr lang="ar-JO" sz="1200">
                        <a:latin typeface="Tajawal" pitchFamily="2" charset="-78"/>
                        <a:cs typeface="Tajawal" pitchFamily="2" charset="-78"/>
                      </a:endParaRPr>
                    </a:p>
                  </a:txBody>
                  <a:tcPr/>
                </a:tc>
                <a:tc>
                  <a:txBody>
                    <a:bodyPr/>
                    <a:lstStyle/>
                    <a:p>
                      <a:pPr algn="ctr" rtl="1"/>
                      <a:endParaRPr lang="ar-JO" sz="1200">
                        <a:latin typeface="Tajawal" pitchFamily="2" charset="-78"/>
                        <a:cs typeface="Tajawal" pitchFamily="2" charset="-78"/>
                      </a:endParaRPr>
                    </a:p>
                  </a:txBody>
                  <a:tcPr/>
                </a:tc>
                <a:tc>
                  <a:txBody>
                    <a:bodyPr/>
                    <a:lstStyle/>
                    <a:p>
                      <a:pPr algn="ctr" rtl="1"/>
                      <a:endParaRPr lang="ar-JO" sz="1200">
                        <a:latin typeface="Tajawal" pitchFamily="2" charset="-78"/>
                        <a:cs typeface="Tajawal" pitchFamily="2" charset="-78"/>
                      </a:endParaRPr>
                    </a:p>
                  </a:txBody>
                  <a:tcPr/>
                </a:tc>
              </a:tr>
              <a:tr h="370840">
                <a:tc>
                  <a:txBody>
                    <a:bodyPr/>
                    <a:lstStyle/>
                    <a:p>
                      <a:pPr algn="ctr" rtl="1"/>
                      <a:endParaRPr lang="ar-JO" sz="1200">
                        <a:latin typeface="Tajawal" pitchFamily="2" charset="-78"/>
                        <a:cs typeface="Tajawal" pitchFamily="2" charset="-78"/>
                      </a:endParaRPr>
                    </a:p>
                  </a:txBody>
                  <a:tcPr/>
                </a:tc>
                <a:tc>
                  <a:txBody>
                    <a:bodyPr/>
                    <a:lstStyle/>
                    <a:p>
                      <a:pPr algn="ctr" rtl="1"/>
                      <a:endParaRPr lang="ar-JO" sz="1200">
                        <a:latin typeface="Tajawal" pitchFamily="2" charset="-78"/>
                        <a:cs typeface="Tajawal" pitchFamily="2" charset="-78"/>
                      </a:endParaRPr>
                    </a:p>
                  </a:txBody>
                  <a:tcPr/>
                </a:tc>
                <a:tc>
                  <a:txBody>
                    <a:bodyPr/>
                    <a:lstStyle/>
                    <a:p>
                      <a:pPr algn="ctr" rtl="1"/>
                      <a:endParaRPr lang="ar-JO" sz="1200">
                        <a:latin typeface="Tajawal" pitchFamily="2" charset="-78"/>
                        <a:cs typeface="Tajawal" pitchFamily="2" charset="-78"/>
                      </a:endParaRPr>
                    </a:p>
                  </a:txBody>
                  <a:tcPr/>
                </a:tc>
                <a:tc>
                  <a:txBody>
                    <a:bodyPr/>
                    <a:lstStyle/>
                    <a:p>
                      <a:pPr algn="ctr" rtl="1"/>
                      <a:endParaRPr lang="ar-JO" sz="1200">
                        <a:latin typeface="Tajawal" pitchFamily="2" charset="-78"/>
                        <a:cs typeface="Tajawal" pitchFamily="2" charset="-78"/>
                      </a:endParaRPr>
                    </a:p>
                  </a:txBody>
                  <a:tcPr/>
                </a:tc>
                <a:tc>
                  <a:txBody>
                    <a:bodyPr/>
                    <a:lstStyle/>
                    <a:p>
                      <a:pPr algn="ctr" rtl="1"/>
                      <a:endParaRPr lang="ar-JO" sz="1200">
                        <a:latin typeface="Tajawal" pitchFamily="2" charset="-78"/>
                        <a:cs typeface="Tajawal" pitchFamily="2" charset="-78"/>
                      </a:endParaRPr>
                    </a:p>
                  </a:txBody>
                  <a:tcPr/>
                </a:tc>
                <a:tc>
                  <a:txBody>
                    <a:bodyPr/>
                    <a:lstStyle/>
                    <a:p>
                      <a:pPr algn="ctr" rtl="1"/>
                      <a:endParaRPr lang="ar-JO" sz="1200">
                        <a:latin typeface="Tajawal" pitchFamily="2" charset="-78"/>
                        <a:cs typeface="Tajawal" pitchFamily="2" charset="-78"/>
                      </a:endParaRPr>
                    </a:p>
                  </a:txBody>
                  <a:tcPr/>
                </a:tc>
              </a:tr>
              <a:tr h="370840">
                <a:tc>
                  <a:txBody>
                    <a:bodyPr/>
                    <a:lstStyle/>
                    <a:p>
                      <a:pPr algn="ctr" rtl="1"/>
                      <a:endParaRPr lang="ar-JO" sz="1200">
                        <a:latin typeface="Tajawal" pitchFamily="2" charset="-78"/>
                        <a:cs typeface="Tajawal" pitchFamily="2" charset="-78"/>
                      </a:endParaRPr>
                    </a:p>
                  </a:txBody>
                  <a:tcPr/>
                </a:tc>
                <a:tc>
                  <a:txBody>
                    <a:bodyPr/>
                    <a:lstStyle/>
                    <a:p>
                      <a:pPr algn="ctr" rtl="1"/>
                      <a:endParaRPr lang="ar-JO" sz="1200">
                        <a:latin typeface="Tajawal" pitchFamily="2" charset="-78"/>
                        <a:cs typeface="Tajawal" pitchFamily="2" charset="-78"/>
                      </a:endParaRPr>
                    </a:p>
                  </a:txBody>
                  <a:tcPr/>
                </a:tc>
                <a:tc>
                  <a:txBody>
                    <a:bodyPr/>
                    <a:lstStyle/>
                    <a:p>
                      <a:pPr algn="ctr" rtl="1"/>
                      <a:endParaRPr lang="ar-JO" sz="1200">
                        <a:latin typeface="Tajawal" pitchFamily="2" charset="-78"/>
                        <a:cs typeface="Tajawal" pitchFamily="2" charset="-78"/>
                      </a:endParaRPr>
                    </a:p>
                  </a:txBody>
                  <a:tcPr/>
                </a:tc>
                <a:tc>
                  <a:txBody>
                    <a:bodyPr/>
                    <a:lstStyle/>
                    <a:p>
                      <a:pPr algn="ctr" rtl="1"/>
                      <a:endParaRPr lang="ar-JO" sz="1200">
                        <a:latin typeface="Tajawal" pitchFamily="2" charset="-78"/>
                        <a:cs typeface="Tajawal" pitchFamily="2" charset="-78"/>
                      </a:endParaRPr>
                    </a:p>
                  </a:txBody>
                  <a:tcPr/>
                </a:tc>
                <a:tc>
                  <a:txBody>
                    <a:bodyPr/>
                    <a:lstStyle/>
                    <a:p>
                      <a:pPr algn="ctr" rtl="1"/>
                      <a:endParaRPr lang="ar-JO" sz="1200">
                        <a:latin typeface="Tajawal" pitchFamily="2" charset="-78"/>
                        <a:cs typeface="Tajawal" pitchFamily="2" charset="-78"/>
                      </a:endParaRPr>
                    </a:p>
                  </a:txBody>
                  <a:tcPr/>
                </a:tc>
                <a:tc>
                  <a:txBody>
                    <a:bodyPr/>
                    <a:lstStyle/>
                    <a:p>
                      <a:pPr algn="ctr" rtl="1"/>
                      <a:endParaRPr lang="ar-JO" sz="1200" dirty="0">
                        <a:latin typeface="Tajawal" pitchFamily="2" charset="-78"/>
                        <a:cs typeface="Tajawal" pitchFamily="2" charset="-78"/>
                      </a:endParaRPr>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14356"/>
            <a:ext cx="9144000" cy="928670"/>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اتصل بنا                             موقعنا على جوجل    </a:t>
            </a:r>
          </a:p>
          <a:p>
            <a:r>
              <a:rPr lang="ar-JO" sz="1600" dirty="0" smtClean="0">
                <a:solidFill>
                  <a:schemeClr val="bg1"/>
                </a:solidFill>
                <a:latin typeface="Tajawal Black" pitchFamily="2" charset="-78"/>
                <a:cs typeface="Tajawal Black" pitchFamily="2" charset="-78"/>
              </a:rPr>
              <a:t> </a:t>
            </a:r>
          </a:p>
        </p:txBody>
      </p:sp>
      <p:pic>
        <p:nvPicPr>
          <p:cNvPr id="5" name="Picture 2"/>
          <p:cNvPicPr>
            <a:picLocks noChangeAspect="1" noChangeArrowheads="1"/>
          </p:cNvPicPr>
          <p:nvPr/>
        </p:nvPicPr>
        <p:blipFill>
          <a:blip r:embed="rId2"/>
          <a:srcRect/>
          <a:stretch>
            <a:fillRect/>
          </a:stretch>
        </p:blipFill>
        <p:spPr bwMode="auto">
          <a:xfrm>
            <a:off x="7143768" y="1428736"/>
            <a:ext cx="1714505" cy="342901"/>
          </a:xfrm>
          <a:prstGeom prst="rect">
            <a:avLst/>
          </a:prstGeom>
          <a:noFill/>
          <a:ln w="9525">
            <a:noFill/>
            <a:miter lim="800000"/>
            <a:headEnd/>
            <a:tailEnd/>
          </a:ln>
          <a:effectLst/>
        </p:spPr>
      </p:pic>
      <p:sp>
        <p:nvSpPr>
          <p:cNvPr id="6" name="TextBox 5"/>
          <p:cNvSpPr txBox="1"/>
          <p:nvPr/>
        </p:nvSpPr>
        <p:spPr>
          <a:xfrm>
            <a:off x="-214346" y="1643050"/>
            <a:ext cx="8858280" cy="2308324"/>
          </a:xfrm>
          <a:prstGeom prst="rect">
            <a:avLst/>
          </a:prstGeom>
          <a:noFill/>
        </p:spPr>
        <p:txBody>
          <a:bodyPr wrap="square" rtlCol="1">
            <a:spAutoFit/>
          </a:bodyPr>
          <a:lstStyle/>
          <a:p>
            <a:r>
              <a:rPr lang="ar-JO" sz="1600" b="1" dirty="0" smtClean="0">
                <a:solidFill>
                  <a:schemeClr val="tx1">
                    <a:lumMod val="75000"/>
                    <a:lumOff val="25000"/>
                  </a:schemeClr>
                </a:solidFill>
                <a:latin typeface="Tajawal Black" pitchFamily="2" charset="-78"/>
                <a:cs typeface="Tajawal Black" pitchFamily="2" charset="-78"/>
              </a:rPr>
              <a:t/>
            </a:r>
            <a:br>
              <a:rPr lang="ar-JO" sz="1600" b="1" dirty="0" smtClean="0">
                <a:solidFill>
                  <a:schemeClr val="tx1">
                    <a:lumMod val="75000"/>
                    <a:lumOff val="25000"/>
                  </a:schemeClr>
                </a:solidFill>
                <a:latin typeface="Tajawal Black" pitchFamily="2" charset="-78"/>
                <a:cs typeface="Tajawal Black" pitchFamily="2" charset="-78"/>
              </a:rPr>
            </a:br>
            <a:r>
              <a:rPr lang="ar-JO" sz="1600" b="1" dirty="0" smtClean="0">
                <a:solidFill>
                  <a:schemeClr val="tx1">
                    <a:lumMod val="75000"/>
                    <a:lumOff val="25000"/>
                  </a:schemeClr>
                </a:solidFill>
                <a:latin typeface="Tajawal Black" pitchFamily="2" charset="-78"/>
                <a:cs typeface="Tajawal Black" pitchFamily="2" charset="-78"/>
              </a:rPr>
              <a:t>أخر تحديث للموقع في : 2020</a:t>
            </a:r>
            <a:br>
              <a:rPr lang="ar-JO" sz="1600" b="1" dirty="0" smtClean="0">
                <a:solidFill>
                  <a:schemeClr val="tx1">
                    <a:lumMod val="75000"/>
                    <a:lumOff val="25000"/>
                  </a:schemeClr>
                </a:solidFill>
                <a:latin typeface="Tajawal Black" pitchFamily="2" charset="-78"/>
                <a:cs typeface="Tajawal Black" pitchFamily="2" charset="-78"/>
              </a:rPr>
            </a:br>
            <a:r>
              <a:rPr lang="ar-JO" sz="1600" b="1" dirty="0" smtClean="0">
                <a:solidFill>
                  <a:schemeClr val="tx1">
                    <a:lumMod val="75000"/>
                    <a:lumOff val="25000"/>
                  </a:schemeClr>
                </a:solidFill>
                <a:latin typeface="Tajawal Black" pitchFamily="2" charset="-78"/>
                <a:cs typeface="Tajawal Black" pitchFamily="2" charset="-78"/>
              </a:rPr>
              <a:t>يجب أن تكون دقة الشاشة 1024</a:t>
            </a:r>
            <a:r>
              <a:rPr lang="en-US" sz="1600" b="1" dirty="0" smtClean="0">
                <a:solidFill>
                  <a:schemeClr val="tx1">
                    <a:lumMod val="75000"/>
                    <a:lumOff val="25000"/>
                  </a:schemeClr>
                </a:solidFill>
                <a:latin typeface="Tajawal Black" pitchFamily="2" charset="-78"/>
                <a:cs typeface="Tajawal Black" pitchFamily="2" charset="-78"/>
              </a:rPr>
              <a:t>x768 </a:t>
            </a:r>
            <a:r>
              <a:rPr lang="ar-JO" sz="1600" b="1" dirty="0" smtClean="0">
                <a:solidFill>
                  <a:schemeClr val="tx1">
                    <a:lumMod val="75000"/>
                    <a:lumOff val="25000"/>
                  </a:schemeClr>
                </a:solidFill>
                <a:latin typeface="Tajawal Black" pitchFamily="2" charset="-78"/>
                <a:cs typeface="Tajawal Black" pitchFamily="2" charset="-78"/>
              </a:rPr>
              <a:t>لأفضل تصفح للموقع. يدعم الموقع متصفحات ، </a:t>
            </a:r>
            <a:r>
              <a:rPr lang="ar-JO" sz="1600" b="1" dirty="0" smtClean="0">
                <a:solidFill>
                  <a:schemeClr val="tx1">
                    <a:lumMod val="75000"/>
                    <a:lumOff val="25000"/>
                  </a:schemeClr>
                </a:solidFill>
                <a:latin typeface="Tajawal Black" pitchFamily="2" charset="-78"/>
                <a:cs typeface="Tajawal Black" pitchFamily="2" charset="-78"/>
                <a:hlinkClick r:id="rId3"/>
              </a:rPr>
              <a:t>مايكروسوفت انترنت اكسبلورر 10.0+</a:t>
            </a:r>
            <a:r>
              <a:rPr lang="ar-JO" sz="1600" b="1" dirty="0" smtClean="0">
                <a:solidFill>
                  <a:schemeClr val="tx1">
                    <a:lumMod val="75000"/>
                    <a:lumOff val="25000"/>
                  </a:schemeClr>
                </a:solidFill>
                <a:latin typeface="Tajawal Black" pitchFamily="2" charset="-78"/>
                <a:cs typeface="Tajawal Black" pitchFamily="2" charset="-78"/>
              </a:rPr>
              <a:t>، </a:t>
            </a:r>
            <a:r>
              <a:rPr lang="ar-JO" sz="1600" b="1" dirty="0" smtClean="0">
                <a:solidFill>
                  <a:schemeClr val="tx1">
                    <a:lumMod val="75000"/>
                    <a:lumOff val="25000"/>
                  </a:schemeClr>
                </a:solidFill>
                <a:latin typeface="Tajawal Black" pitchFamily="2" charset="-78"/>
                <a:cs typeface="Tajawal Black" pitchFamily="2" charset="-78"/>
                <a:hlinkClick r:id="rId4"/>
              </a:rPr>
              <a:t>فاير فوكس 10.0+</a:t>
            </a:r>
            <a:r>
              <a:rPr lang="ar-JO" sz="1600" b="1" dirty="0" smtClean="0">
                <a:solidFill>
                  <a:schemeClr val="tx1">
                    <a:lumMod val="75000"/>
                    <a:lumOff val="25000"/>
                  </a:schemeClr>
                </a:solidFill>
                <a:latin typeface="Tajawal Black" pitchFamily="2" charset="-78"/>
                <a:cs typeface="Tajawal Black" pitchFamily="2" charset="-78"/>
              </a:rPr>
              <a:t>، </a:t>
            </a:r>
            <a:r>
              <a:rPr lang="ar-JO" sz="1600" b="1" dirty="0" smtClean="0">
                <a:solidFill>
                  <a:schemeClr val="tx1">
                    <a:lumMod val="75000"/>
                    <a:lumOff val="25000"/>
                  </a:schemeClr>
                </a:solidFill>
                <a:latin typeface="Tajawal Black" pitchFamily="2" charset="-78"/>
                <a:cs typeface="Tajawal Black" pitchFamily="2" charset="-78"/>
                <a:hlinkClick r:id="rId5"/>
              </a:rPr>
              <a:t>سفاري 3+</a:t>
            </a:r>
            <a:r>
              <a:rPr lang="ar-JO" sz="1600" b="1" dirty="0" smtClean="0">
                <a:solidFill>
                  <a:schemeClr val="tx1">
                    <a:lumMod val="75000"/>
                    <a:lumOff val="25000"/>
                  </a:schemeClr>
                </a:solidFill>
                <a:latin typeface="Tajawal Black" pitchFamily="2" charset="-78"/>
                <a:cs typeface="Tajawal Black" pitchFamily="2" charset="-78"/>
              </a:rPr>
              <a:t>، </a:t>
            </a:r>
            <a:r>
              <a:rPr lang="ar-JO" sz="1600" b="1" dirty="0" smtClean="0">
                <a:solidFill>
                  <a:schemeClr val="tx1">
                    <a:lumMod val="75000"/>
                    <a:lumOff val="25000"/>
                  </a:schemeClr>
                </a:solidFill>
                <a:latin typeface="Tajawal Black" pitchFamily="2" charset="-78"/>
                <a:cs typeface="Tajawal Black" pitchFamily="2" charset="-78"/>
                <a:hlinkClick r:id="rId6"/>
              </a:rPr>
              <a:t>جوجل كروم 12.0</a:t>
            </a:r>
            <a:endParaRPr lang="ar-JO" sz="1600" b="1" dirty="0" smtClean="0">
              <a:solidFill>
                <a:schemeClr val="tx1">
                  <a:lumMod val="75000"/>
                  <a:lumOff val="25000"/>
                </a:schemeClr>
              </a:solidFill>
              <a:latin typeface="Tajawal Black" pitchFamily="2" charset="-78"/>
              <a:cs typeface="Tajawal Black" pitchFamily="2" charset="-78"/>
            </a:endParaRPr>
          </a:p>
          <a:p>
            <a:endParaRPr lang="ar-JO" sz="1600" b="1" dirty="0" smtClean="0">
              <a:solidFill>
                <a:schemeClr val="tx1">
                  <a:lumMod val="75000"/>
                  <a:lumOff val="25000"/>
                </a:schemeClr>
              </a:solidFill>
              <a:latin typeface="Tajawal Black" pitchFamily="2" charset="-78"/>
              <a:cs typeface="Tajawal Black" pitchFamily="2" charset="-78"/>
            </a:endParaRPr>
          </a:p>
          <a:p>
            <a:r>
              <a:rPr lang="ar-JO" sz="1600" b="1" dirty="0" smtClean="0">
                <a:solidFill>
                  <a:schemeClr val="tx1">
                    <a:lumMod val="75000"/>
                    <a:lumOff val="25000"/>
                  </a:schemeClr>
                </a:solidFill>
                <a:latin typeface="Tajawal Black" pitchFamily="2" charset="-78"/>
                <a:cs typeface="Tajawal Black" pitchFamily="2" charset="-78"/>
              </a:rPr>
              <a:t>© جميع الحقوق محفوظة 2020. وزارة التنمية الاجتماعية – المملكة الأردنية الهاشمية</a:t>
            </a:r>
          </a:p>
          <a:p>
            <a:endParaRPr lang="ar-JO" sz="1600" b="1" dirty="0" smtClean="0">
              <a:solidFill>
                <a:schemeClr val="tx1">
                  <a:lumMod val="75000"/>
                  <a:lumOff val="25000"/>
                </a:schemeClr>
              </a:solidFill>
              <a:latin typeface="Tajawal Black" pitchFamily="2" charset="-78"/>
              <a:cs typeface="Tajawal Black" pitchFamily="2" charset="-78"/>
            </a:endParaRPr>
          </a:p>
          <a:p>
            <a:r>
              <a:rPr lang="ar-JO" sz="1600" b="1" dirty="0" smtClean="0">
                <a:solidFill>
                  <a:schemeClr val="tx1">
                    <a:lumMod val="75000"/>
                    <a:lumOff val="25000"/>
                  </a:schemeClr>
                </a:solidFill>
                <a:latin typeface="Tajawal Black" pitchFamily="2" charset="-78"/>
                <a:cs typeface="Tajawal Black" pitchFamily="2" charset="-78"/>
              </a:rPr>
              <a:t>عدد الزوار:</a:t>
            </a:r>
          </a:p>
          <a:p>
            <a:endParaRPr lang="ar-JO" sz="1600" b="1" dirty="0">
              <a:solidFill>
                <a:schemeClr val="tx1">
                  <a:lumMod val="75000"/>
                  <a:lumOff val="25000"/>
                </a:schemeClr>
              </a:solidFill>
              <a:latin typeface="Tajawal Black" pitchFamily="2" charset="-78"/>
              <a:cs typeface="Tajawal Black" pitchFamily="2" charset="-78"/>
            </a:endParaRPr>
          </a:p>
        </p:txBody>
      </p:sp>
      <p:pic>
        <p:nvPicPr>
          <p:cNvPr id="9" name="Picture 8"/>
          <p:cNvPicPr>
            <a:picLocks noChangeAspect="1" noChangeArrowheads="1"/>
          </p:cNvPicPr>
          <p:nvPr/>
        </p:nvPicPr>
        <p:blipFill>
          <a:blip r:embed="rId7"/>
          <a:srcRect/>
          <a:stretch>
            <a:fillRect/>
          </a:stretch>
        </p:blipFill>
        <p:spPr bwMode="auto">
          <a:xfrm>
            <a:off x="8569877" y="3714752"/>
            <a:ext cx="574123" cy="500042"/>
          </a:xfrm>
          <a:prstGeom prst="rect">
            <a:avLst/>
          </a:prstGeom>
          <a:noFill/>
          <a:ln w="9525">
            <a:noFill/>
            <a:miter lim="800000"/>
            <a:headEnd/>
            <a:tailEnd/>
          </a:ln>
          <a:effectLst/>
        </p:spPr>
      </p:pic>
      <p:pic>
        <p:nvPicPr>
          <p:cNvPr id="12" name="Picture 11" descr="place-marker.png"/>
          <p:cNvPicPr>
            <a:picLocks noChangeAspect="1"/>
          </p:cNvPicPr>
          <p:nvPr/>
        </p:nvPicPr>
        <p:blipFill>
          <a:blip r:embed="rId8" cstate="print"/>
          <a:stretch>
            <a:fillRect/>
          </a:stretch>
        </p:blipFill>
        <p:spPr>
          <a:xfrm>
            <a:off x="6143636" y="785794"/>
            <a:ext cx="576258" cy="576258"/>
          </a:xfrm>
          <a:prstGeom prst="rect">
            <a:avLst/>
          </a:prstGeom>
        </p:spPr>
      </p:pic>
      <p:pic>
        <p:nvPicPr>
          <p:cNvPr id="14" name="Picture 13" descr="phone-disconnected.png"/>
          <p:cNvPicPr>
            <a:picLocks noChangeAspect="1"/>
          </p:cNvPicPr>
          <p:nvPr/>
        </p:nvPicPr>
        <p:blipFill>
          <a:blip r:embed="rId9">
            <a:duotone>
              <a:schemeClr val="bg2">
                <a:shade val="45000"/>
                <a:satMod val="135000"/>
              </a:schemeClr>
              <a:prstClr val="white"/>
            </a:duotone>
          </a:blip>
          <a:stretch>
            <a:fillRect/>
          </a:stretch>
        </p:blipFill>
        <p:spPr>
          <a:xfrm rot="16200000">
            <a:off x="8501090" y="857232"/>
            <a:ext cx="402603" cy="402603"/>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71472" y="1928802"/>
            <a:ext cx="5643602" cy="4929198"/>
          </a:xfrm>
          <a:prstGeom prst="rect">
            <a:avLst/>
          </a:prstGeom>
          <a:ln>
            <a:noFill/>
          </a:ln>
        </p:spPr>
        <p:style>
          <a:lnRef idx="2">
            <a:schemeClr val="dk1"/>
          </a:lnRef>
          <a:fillRef idx="1">
            <a:schemeClr val="lt1"/>
          </a:fillRef>
          <a:effectRef idx="0">
            <a:schemeClr val="dk1"/>
          </a:effectRef>
          <a:fontRef idx="minor">
            <a:schemeClr val="dk1"/>
          </a:fontRef>
        </p:style>
        <p:txBody>
          <a:bodyPr rtlCol="1" anchor="ctr"/>
          <a:lstStyle/>
          <a:p>
            <a:endParaRPr lang="ar-JO" sz="1200" b="1" dirty="0"/>
          </a:p>
        </p:txBody>
      </p:sp>
      <p:sp>
        <p:nvSpPr>
          <p:cNvPr id="54" name="TextBox 53"/>
          <p:cNvSpPr txBox="1"/>
          <p:nvPr/>
        </p:nvSpPr>
        <p:spPr>
          <a:xfrm>
            <a:off x="500034" y="2000240"/>
            <a:ext cx="5625180" cy="369332"/>
          </a:xfrm>
          <a:prstGeom prst="rect">
            <a:avLst/>
          </a:prstGeom>
          <a:noFill/>
        </p:spPr>
        <p:txBody>
          <a:bodyPr wrap="square" rtlCol="1">
            <a:spAutoFit/>
          </a:bodyPr>
          <a:lstStyle/>
          <a:p>
            <a:r>
              <a:rPr lang="ar-JO" b="1" dirty="0" smtClean="0">
                <a:latin typeface="Tajawal Black" pitchFamily="2" charset="-78"/>
                <a:cs typeface="Tajawal Black" pitchFamily="2" charset="-78"/>
              </a:rPr>
              <a:t>صور ومرئيات</a:t>
            </a:r>
            <a:endParaRPr lang="ar-JO" sz="1200" dirty="0">
              <a:latin typeface="Tajawal Black" pitchFamily="2" charset="-78"/>
              <a:cs typeface="Tajawal Black" pitchFamily="2" charset="-78"/>
            </a:endParaRPr>
          </a:p>
        </p:txBody>
      </p:sp>
      <p:sp>
        <p:nvSpPr>
          <p:cNvPr id="72" name="TextBox 71"/>
          <p:cNvSpPr txBox="1"/>
          <p:nvPr/>
        </p:nvSpPr>
        <p:spPr>
          <a:xfrm>
            <a:off x="4094585" y="6357958"/>
            <a:ext cx="1234633" cy="276999"/>
          </a:xfrm>
          <a:prstGeom prst="rect">
            <a:avLst/>
          </a:prstGeom>
          <a:noFill/>
        </p:spPr>
        <p:txBody>
          <a:bodyPr wrap="none" rtlCol="1">
            <a:spAutoFit/>
          </a:bodyPr>
          <a:lstStyle/>
          <a:p>
            <a:r>
              <a:rPr lang="ar-JO" sz="1200" b="1" dirty="0" smtClean="0">
                <a:latin typeface="Tajawal" pitchFamily="2" charset="-78"/>
                <a:cs typeface="Tajawal" pitchFamily="2" charset="-78"/>
              </a:rPr>
              <a:t>شارك الموضوع</a:t>
            </a:r>
            <a:endParaRPr lang="ar-JO" sz="1200" b="1" dirty="0">
              <a:latin typeface="Tajawal" pitchFamily="2" charset="-78"/>
              <a:cs typeface="Tajawal" pitchFamily="2" charset="-78"/>
            </a:endParaRPr>
          </a:p>
        </p:txBody>
      </p:sp>
      <p:sp>
        <p:nvSpPr>
          <p:cNvPr id="64" name="Oval 63"/>
          <p:cNvSpPr/>
          <p:nvPr/>
        </p:nvSpPr>
        <p:spPr>
          <a:xfrm>
            <a:off x="285720" y="214290"/>
            <a:ext cx="857256" cy="78579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smtClean="0"/>
              <a:t>logo</a:t>
            </a:r>
            <a:endParaRPr lang="ar-JO" dirty="0"/>
          </a:p>
        </p:txBody>
      </p:sp>
      <p:sp>
        <p:nvSpPr>
          <p:cNvPr id="66" name="Rectangle 65"/>
          <p:cNvSpPr/>
          <p:nvPr/>
        </p:nvSpPr>
        <p:spPr>
          <a:xfrm>
            <a:off x="4286248" y="500042"/>
            <a:ext cx="2214578" cy="285752"/>
          </a:xfrm>
          <a:prstGeom prst="rect">
            <a:avLst/>
          </a:prstGeom>
          <a:solidFill>
            <a:srgbClr val="E0E0E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000" dirty="0" smtClean="0">
                <a:solidFill>
                  <a:schemeClr val="bg1">
                    <a:lumMod val="50000"/>
                  </a:schemeClr>
                </a:solidFill>
              </a:rPr>
              <a:t>بحث</a:t>
            </a:r>
            <a:endParaRPr lang="ar-JO" sz="1000" dirty="0">
              <a:solidFill>
                <a:schemeClr val="bg1">
                  <a:lumMod val="50000"/>
                </a:schemeClr>
              </a:solidFill>
            </a:endParaRPr>
          </a:p>
        </p:txBody>
      </p:sp>
      <p:sp>
        <p:nvSpPr>
          <p:cNvPr id="67" name="Rectangle 66"/>
          <p:cNvSpPr/>
          <p:nvPr/>
        </p:nvSpPr>
        <p:spPr>
          <a:xfrm>
            <a:off x="0" y="1357298"/>
            <a:ext cx="9144000" cy="571504"/>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عن الوزارة    الخدمات   مبادرات   المركز الإعلامي   اتصل بنا</a:t>
            </a:r>
            <a:endParaRPr lang="ar-JO" sz="1600" b="1" dirty="0">
              <a:solidFill>
                <a:schemeClr val="bg1"/>
              </a:solidFill>
              <a:latin typeface="Tajawal Black" pitchFamily="2" charset="-78"/>
              <a:cs typeface="Tajawal Black" pitchFamily="2" charset="-78"/>
            </a:endParaRPr>
          </a:p>
        </p:txBody>
      </p:sp>
      <p:pic>
        <p:nvPicPr>
          <p:cNvPr id="68" name="Picture 67" descr="logo.png"/>
          <p:cNvPicPr/>
          <p:nvPr/>
        </p:nvPicPr>
        <p:blipFill>
          <a:blip r:embed="rId2" cstate="print"/>
          <a:stretch>
            <a:fillRect/>
          </a:stretch>
        </p:blipFill>
        <p:spPr>
          <a:xfrm>
            <a:off x="214282" y="142852"/>
            <a:ext cx="1143008" cy="1000132"/>
          </a:xfrm>
          <a:prstGeom prst="rect">
            <a:avLst/>
          </a:prstGeom>
        </p:spPr>
      </p:pic>
      <p:pic>
        <p:nvPicPr>
          <p:cNvPr id="70" name="Picture 69" descr="download.png"/>
          <p:cNvPicPr>
            <a:picLocks noChangeAspect="1"/>
          </p:cNvPicPr>
          <p:nvPr/>
        </p:nvPicPr>
        <p:blipFill>
          <a:blip r:embed="rId3"/>
          <a:stretch>
            <a:fillRect/>
          </a:stretch>
        </p:blipFill>
        <p:spPr>
          <a:xfrm>
            <a:off x="4286248" y="500042"/>
            <a:ext cx="285743" cy="285752"/>
          </a:xfrm>
          <a:prstGeom prst="rect">
            <a:avLst/>
          </a:prstGeom>
        </p:spPr>
      </p:pic>
      <p:pic>
        <p:nvPicPr>
          <p:cNvPr id="71" name="Picture 70" descr="download (1).png"/>
          <p:cNvPicPr>
            <a:picLocks noChangeAspect="1"/>
          </p:cNvPicPr>
          <p:nvPr/>
        </p:nvPicPr>
        <p:blipFill>
          <a:blip r:embed="rId4"/>
          <a:stretch>
            <a:fillRect/>
          </a:stretch>
        </p:blipFill>
        <p:spPr>
          <a:xfrm>
            <a:off x="7286644" y="428604"/>
            <a:ext cx="357190" cy="357190"/>
          </a:xfrm>
          <a:prstGeom prst="rect">
            <a:avLst/>
          </a:prstGeom>
        </p:spPr>
      </p:pic>
      <p:pic>
        <p:nvPicPr>
          <p:cNvPr id="77" name="Picture 76" descr="download (2).png"/>
          <p:cNvPicPr>
            <a:picLocks noChangeAspect="1"/>
          </p:cNvPicPr>
          <p:nvPr/>
        </p:nvPicPr>
        <p:blipFill>
          <a:blip r:embed="rId5"/>
          <a:stretch>
            <a:fillRect/>
          </a:stretch>
        </p:blipFill>
        <p:spPr>
          <a:xfrm>
            <a:off x="7786710" y="428604"/>
            <a:ext cx="357190" cy="357190"/>
          </a:xfrm>
          <a:prstGeom prst="rect">
            <a:avLst/>
          </a:prstGeom>
        </p:spPr>
      </p:pic>
      <p:pic>
        <p:nvPicPr>
          <p:cNvPr id="78" name="Picture 77" descr="download (3).png"/>
          <p:cNvPicPr>
            <a:picLocks noChangeAspect="1"/>
          </p:cNvPicPr>
          <p:nvPr/>
        </p:nvPicPr>
        <p:blipFill>
          <a:blip r:embed="rId6"/>
          <a:stretch>
            <a:fillRect/>
          </a:stretch>
        </p:blipFill>
        <p:spPr>
          <a:xfrm>
            <a:off x="8286776" y="428604"/>
            <a:ext cx="357190" cy="357190"/>
          </a:xfrm>
          <a:prstGeom prst="rect">
            <a:avLst/>
          </a:prstGeom>
        </p:spPr>
      </p:pic>
      <p:pic>
        <p:nvPicPr>
          <p:cNvPr id="79" name="Picture 78" descr="download (4).png"/>
          <p:cNvPicPr>
            <a:picLocks noChangeAspect="1"/>
          </p:cNvPicPr>
          <p:nvPr/>
        </p:nvPicPr>
        <p:blipFill>
          <a:blip r:embed="rId7"/>
          <a:stretch>
            <a:fillRect/>
          </a:stretch>
        </p:blipFill>
        <p:spPr>
          <a:xfrm>
            <a:off x="8643966" y="1500174"/>
            <a:ext cx="285752" cy="285752"/>
          </a:xfrm>
          <a:prstGeom prst="rect">
            <a:avLst/>
          </a:prstGeom>
        </p:spPr>
      </p:pic>
      <p:sp>
        <p:nvSpPr>
          <p:cNvPr id="90" name="Rounded Rectangle 89"/>
          <p:cNvSpPr/>
          <p:nvPr/>
        </p:nvSpPr>
        <p:spPr>
          <a:xfrm>
            <a:off x="0" y="3214686"/>
            <a:ext cx="500066" cy="20002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a:p>
        </p:txBody>
      </p:sp>
      <p:pic>
        <p:nvPicPr>
          <p:cNvPr id="93" name="Picture 2"/>
          <p:cNvPicPr>
            <a:picLocks noChangeAspect="1" noChangeArrowheads="1"/>
          </p:cNvPicPr>
          <p:nvPr/>
        </p:nvPicPr>
        <p:blipFill>
          <a:blip r:embed="rId8"/>
          <a:srcRect/>
          <a:stretch>
            <a:fillRect/>
          </a:stretch>
        </p:blipFill>
        <p:spPr bwMode="auto">
          <a:xfrm>
            <a:off x="71438" y="3357562"/>
            <a:ext cx="357190" cy="319086"/>
          </a:xfrm>
          <a:prstGeom prst="rect">
            <a:avLst/>
          </a:prstGeom>
          <a:noFill/>
          <a:ln w="9525">
            <a:noFill/>
            <a:miter lim="800000"/>
            <a:headEnd/>
            <a:tailEnd/>
          </a:ln>
          <a:effectLst/>
        </p:spPr>
      </p:pic>
      <p:pic>
        <p:nvPicPr>
          <p:cNvPr id="94" name="Picture 3"/>
          <p:cNvPicPr>
            <a:picLocks noChangeAspect="1" noChangeArrowheads="1"/>
          </p:cNvPicPr>
          <p:nvPr/>
        </p:nvPicPr>
        <p:blipFill>
          <a:blip r:embed="rId9"/>
          <a:srcRect/>
          <a:stretch>
            <a:fillRect/>
          </a:stretch>
        </p:blipFill>
        <p:spPr bwMode="auto">
          <a:xfrm>
            <a:off x="71438" y="3643314"/>
            <a:ext cx="357190" cy="346028"/>
          </a:xfrm>
          <a:prstGeom prst="rect">
            <a:avLst/>
          </a:prstGeom>
          <a:noFill/>
          <a:ln w="9525">
            <a:noFill/>
            <a:miter lim="800000"/>
            <a:headEnd/>
            <a:tailEnd/>
          </a:ln>
          <a:effectLst/>
        </p:spPr>
      </p:pic>
      <p:pic>
        <p:nvPicPr>
          <p:cNvPr id="95" name="Picture 4"/>
          <p:cNvPicPr>
            <a:picLocks noChangeAspect="1" noChangeArrowheads="1"/>
          </p:cNvPicPr>
          <p:nvPr/>
        </p:nvPicPr>
        <p:blipFill>
          <a:blip r:embed="rId10"/>
          <a:srcRect/>
          <a:stretch>
            <a:fillRect/>
          </a:stretch>
        </p:blipFill>
        <p:spPr bwMode="auto">
          <a:xfrm>
            <a:off x="71438" y="3929066"/>
            <a:ext cx="357190" cy="379514"/>
          </a:xfrm>
          <a:prstGeom prst="rect">
            <a:avLst/>
          </a:prstGeom>
          <a:noFill/>
          <a:ln w="9525">
            <a:noFill/>
            <a:miter lim="800000"/>
            <a:headEnd/>
            <a:tailEnd/>
          </a:ln>
          <a:effectLst/>
        </p:spPr>
      </p:pic>
      <p:pic>
        <p:nvPicPr>
          <p:cNvPr id="96" name="Picture 5"/>
          <p:cNvPicPr>
            <a:picLocks noChangeAspect="1" noChangeArrowheads="1"/>
          </p:cNvPicPr>
          <p:nvPr/>
        </p:nvPicPr>
        <p:blipFill>
          <a:blip r:embed="rId11"/>
          <a:srcRect/>
          <a:stretch>
            <a:fillRect/>
          </a:stretch>
        </p:blipFill>
        <p:spPr bwMode="auto">
          <a:xfrm>
            <a:off x="71438" y="4286256"/>
            <a:ext cx="357190" cy="409576"/>
          </a:xfrm>
          <a:prstGeom prst="rect">
            <a:avLst/>
          </a:prstGeom>
          <a:noFill/>
          <a:ln w="9525">
            <a:noFill/>
            <a:miter lim="800000"/>
            <a:headEnd/>
            <a:tailEnd/>
          </a:ln>
          <a:effectLst/>
        </p:spPr>
      </p:pic>
      <p:pic>
        <p:nvPicPr>
          <p:cNvPr id="97" name="Picture 6"/>
          <p:cNvPicPr>
            <a:picLocks noChangeAspect="1" noChangeArrowheads="1"/>
          </p:cNvPicPr>
          <p:nvPr/>
        </p:nvPicPr>
        <p:blipFill>
          <a:blip r:embed="rId12"/>
          <a:srcRect/>
          <a:stretch>
            <a:fillRect/>
          </a:stretch>
        </p:blipFill>
        <p:spPr bwMode="auto">
          <a:xfrm>
            <a:off x="71438" y="4643446"/>
            <a:ext cx="357190" cy="377536"/>
          </a:xfrm>
          <a:prstGeom prst="rect">
            <a:avLst/>
          </a:prstGeom>
          <a:noFill/>
          <a:ln w="9525">
            <a:noFill/>
            <a:miter lim="800000"/>
            <a:headEnd/>
            <a:tailEnd/>
          </a:ln>
          <a:effectLst/>
        </p:spPr>
      </p:pic>
      <p:pic>
        <p:nvPicPr>
          <p:cNvPr id="98" name="Picture 97" descr="download (3).png"/>
          <p:cNvPicPr>
            <a:picLocks noChangeAspect="1"/>
          </p:cNvPicPr>
          <p:nvPr/>
        </p:nvPicPr>
        <p:blipFill>
          <a:blip r:embed="rId6"/>
          <a:stretch>
            <a:fillRect/>
          </a:stretch>
        </p:blipFill>
        <p:spPr>
          <a:xfrm>
            <a:off x="3786182" y="6357958"/>
            <a:ext cx="357190" cy="357190"/>
          </a:xfrm>
          <a:prstGeom prst="rect">
            <a:avLst/>
          </a:prstGeom>
        </p:spPr>
      </p:pic>
      <p:pic>
        <p:nvPicPr>
          <p:cNvPr id="99" name="Picture 2"/>
          <p:cNvPicPr>
            <a:picLocks noChangeAspect="1" noChangeArrowheads="1"/>
          </p:cNvPicPr>
          <p:nvPr/>
        </p:nvPicPr>
        <p:blipFill>
          <a:blip r:embed="rId8"/>
          <a:srcRect/>
          <a:stretch>
            <a:fillRect/>
          </a:stretch>
        </p:blipFill>
        <p:spPr bwMode="auto">
          <a:xfrm>
            <a:off x="3357554" y="6357958"/>
            <a:ext cx="357190" cy="319086"/>
          </a:xfrm>
          <a:prstGeom prst="rect">
            <a:avLst/>
          </a:prstGeom>
          <a:noFill/>
          <a:ln w="9525">
            <a:noFill/>
            <a:miter lim="800000"/>
            <a:headEnd/>
            <a:tailEnd/>
          </a:ln>
          <a:effectLst/>
        </p:spPr>
      </p:pic>
      <p:pic>
        <p:nvPicPr>
          <p:cNvPr id="100" name="Picture 3"/>
          <p:cNvPicPr>
            <a:picLocks noChangeAspect="1" noChangeArrowheads="1"/>
          </p:cNvPicPr>
          <p:nvPr/>
        </p:nvPicPr>
        <p:blipFill>
          <a:blip r:embed="rId9"/>
          <a:srcRect/>
          <a:stretch>
            <a:fillRect/>
          </a:stretch>
        </p:blipFill>
        <p:spPr bwMode="auto">
          <a:xfrm>
            <a:off x="3000364" y="6357958"/>
            <a:ext cx="357190" cy="346028"/>
          </a:xfrm>
          <a:prstGeom prst="rect">
            <a:avLst/>
          </a:prstGeom>
          <a:noFill/>
          <a:ln w="9525">
            <a:noFill/>
            <a:miter lim="800000"/>
            <a:headEnd/>
            <a:tailEnd/>
          </a:ln>
          <a:effectLst/>
        </p:spPr>
      </p:pic>
      <p:cxnSp>
        <p:nvCxnSpPr>
          <p:cNvPr id="112" name="Straight Connector 111"/>
          <p:cNvCxnSpPr/>
          <p:nvPr/>
        </p:nvCxnSpPr>
        <p:spPr>
          <a:xfrm rot="10800000">
            <a:off x="1428728" y="2357430"/>
            <a:ext cx="464347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357290" y="285728"/>
            <a:ext cx="2315057" cy="584775"/>
          </a:xfrm>
          <a:prstGeom prst="rect">
            <a:avLst/>
          </a:prstGeom>
          <a:noFill/>
        </p:spPr>
        <p:txBody>
          <a:bodyPr wrap="none" rtlCol="1">
            <a:spAutoFit/>
          </a:bodyPr>
          <a:lstStyle/>
          <a:p>
            <a:r>
              <a:rPr lang="ar-JO" sz="1600" dirty="0" smtClean="0">
                <a:latin typeface="Tajawal" pitchFamily="2" charset="-78"/>
                <a:cs typeface="Tajawal" pitchFamily="2" charset="-78"/>
              </a:rPr>
              <a:t>المملكة الأردنية الهاشمية</a:t>
            </a:r>
          </a:p>
          <a:p>
            <a:r>
              <a:rPr lang="ar-JO" sz="1600" dirty="0" smtClean="0">
                <a:latin typeface="Tajawal" pitchFamily="2" charset="-78"/>
                <a:cs typeface="Tajawal" pitchFamily="2" charset="-78"/>
              </a:rPr>
              <a:t>وزارة التنمية الاجتماعية</a:t>
            </a:r>
            <a:endParaRPr lang="ar-JO" sz="1600" dirty="0">
              <a:latin typeface="Tajawal" pitchFamily="2" charset="-78"/>
              <a:cs typeface="Tajawal" pitchFamily="2" charset="-78"/>
            </a:endParaRPr>
          </a:p>
        </p:txBody>
      </p:sp>
      <p:pic>
        <p:nvPicPr>
          <p:cNvPr id="74" name="Picture 73"/>
          <p:cNvPicPr>
            <a:picLocks noChangeAspect="1" noChangeArrowheads="1"/>
          </p:cNvPicPr>
          <p:nvPr/>
        </p:nvPicPr>
        <p:blipFill>
          <a:blip r:embed="rId13"/>
          <a:srcRect/>
          <a:stretch>
            <a:fillRect/>
          </a:stretch>
        </p:blipFill>
        <p:spPr bwMode="auto">
          <a:xfrm>
            <a:off x="8569877" y="6143644"/>
            <a:ext cx="574123" cy="500042"/>
          </a:xfrm>
          <a:prstGeom prst="rect">
            <a:avLst/>
          </a:prstGeom>
          <a:noFill/>
          <a:ln w="9525">
            <a:noFill/>
            <a:miter lim="800000"/>
            <a:headEnd/>
            <a:tailEnd/>
          </a:ln>
          <a:effectLst/>
        </p:spPr>
      </p:pic>
      <p:sp>
        <p:nvSpPr>
          <p:cNvPr id="50" name="Rounded Rectangle 49"/>
          <p:cNvSpPr/>
          <p:nvPr/>
        </p:nvSpPr>
        <p:spPr>
          <a:xfrm>
            <a:off x="4214810" y="1428736"/>
            <a:ext cx="1428760" cy="428628"/>
          </a:xfrm>
          <a:prstGeom prst="roundRect">
            <a:avLst/>
          </a:prstGeom>
          <a:noFill/>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ar-JO" dirty="0"/>
          </a:p>
        </p:txBody>
      </p:sp>
      <p:cxnSp>
        <p:nvCxnSpPr>
          <p:cNvPr id="51" name="Straight Connector 50"/>
          <p:cNvCxnSpPr/>
          <p:nvPr/>
        </p:nvCxnSpPr>
        <p:spPr>
          <a:xfrm>
            <a:off x="6215074" y="36433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15074" y="41433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215074" y="464344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215074" y="32146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6357950" y="3286124"/>
            <a:ext cx="1928826" cy="276999"/>
          </a:xfrm>
          <a:prstGeom prst="rect">
            <a:avLst/>
          </a:prstGeom>
          <a:noFill/>
        </p:spPr>
        <p:txBody>
          <a:bodyPr wrap="square" rtlCol="1">
            <a:spAutoFit/>
          </a:bodyPr>
          <a:lstStyle/>
          <a:p>
            <a:r>
              <a:rPr lang="ar-JO" sz="1200" dirty="0" smtClean="0">
                <a:solidFill>
                  <a:srgbClr val="920000"/>
                </a:solidFill>
                <a:latin typeface="Tajawal" pitchFamily="2" charset="-78"/>
                <a:cs typeface="Tajawal" pitchFamily="2" charset="-78"/>
              </a:rPr>
              <a:t>الشكاوى والاقتراحات</a:t>
            </a:r>
            <a:endParaRPr lang="ar-JO" sz="1200" dirty="0">
              <a:solidFill>
                <a:srgbClr val="920000"/>
              </a:solidFill>
              <a:latin typeface="Tajawal" pitchFamily="2" charset="-78"/>
              <a:cs typeface="Tajawal" pitchFamily="2" charset="-78"/>
            </a:endParaRPr>
          </a:p>
        </p:txBody>
      </p:sp>
      <p:cxnSp>
        <p:nvCxnSpPr>
          <p:cNvPr id="89" name="Straight Connector 88"/>
          <p:cNvCxnSpPr/>
          <p:nvPr/>
        </p:nvCxnSpPr>
        <p:spPr>
          <a:xfrm>
            <a:off x="6215074" y="27146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6367474" y="2295516"/>
            <a:ext cx="2286016" cy="1490674"/>
          </a:xfrm>
          <a:prstGeom prst="rect">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1" anchor="ctr"/>
          <a:lstStyle/>
          <a:p>
            <a:endParaRPr lang="ar-JO" sz="1400" dirty="0" smtClean="0">
              <a:solidFill>
                <a:schemeClr val="tx1">
                  <a:lumMod val="75000"/>
                  <a:lumOff val="25000"/>
                </a:schemeClr>
              </a:solidFill>
              <a:latin typeface="Tajawal" pitchFamily="2" charset="-78"/>
              <a:cs typeface="Tajawal" pitchFamily="2" charset="-78"/>
            </a:endParaRPr>
          </a:p>
        </p:txBody>
      </p:sp>
      <p:cxnSp>
        <p:nvCxnSpPr>
          <p:cNvPr id="92" name="Straight Connector 91"/>
          <p:cNvCxnSpPr/>
          <p:nvPr/>
        </p:nvCxnSpPr>
        <p:spPr>
          <a:xfrm>
            <a:off x="6367474" y="37957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6367474" y="42957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6367474" y="33670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5857884" y="2928934"/>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الأخبار</a:t>
            </a:r>
            <a:endParaRPr lang="ar-JO" sz="1400" dirty="0">
              <a:solidFill>
                <a:srgbClr val="920000"/>
              </a:solidFill>
              <a:latin typeface="Tajawal" pitchFamily="2" charset="-78"/>
              <a:cs typeface="Tajawal" pitchFamily="2" charset="-78"/>
            </a:endParaRPr>
          </a:p>
        </p:txBody>
      </p:sp>
      <p:sp>
        <p:nvSpPr>
          <p:cNvPr id="110" name="TextBox 109"/>
          <p:cNvSpPr txBox="1"/>
          <p:nvPr/>
        </p:nvSpPr>
        <p:spPr>
          <a:xfrm>
            <a:off x="6429388" y="3429000"/>
            <a:ext cx="1928826"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معلومات عامة</a:t>
            </a:r>
            <a:endParaRPr lang="ar-JO" sz="1400" dirty="0">
              <a:solidFill>
                <a:srgbClr val="920000"/>
              </a:solidFill>
              <a:latin typeface="Tajawal" pitchFamily="2" charset="-78"/>
              <a:cs typeface="Tajawal" pitchFamily="2" charset="-78"/>
            </a:endParaRPr>
          </a:p>
        </p:txBody>
      </p:sp>
      <p:pic>
        <p:nvPicPr>
          <p:cNvPr id="113" name="Picture 112" descr="icons8-more-than-30.png"/>
          <p:cNvPicPr>
            <a:picLocks noChangeAspect="1"/>
          </p:cNvPicPr>
          <p:nvPr/>
        </p:nvPicPr>
        <p:blipFill>
          <a:blip r:embed="rId14">
            <a:lum contrast="-40000"/>
          </a:blip>
          <a:stretch>
            <a:fillRect/>
          </a:stretch>
        </p:blipFill>
        <p:spPr>
          <a:xfrm>
            <a:off x="8367738" y="2938458"/>
            <a:ext cx="285752" cy="285752"/>
          </a:xfrm>
          <a:prstGeom prst="rect">
            <a:avLst/>
          </a:prstGeom>
          <a:scene3d>
            <a:camera prst="orthographicFront">
              <a:rot lat="0" lon="0" rev="10800000"/>
            </a:camera>
            <a:lightRig rig="threePt" dir="t"/>
          </a:scene3d>
        </p:spPr>
      </p:pic>
      <p:pic>
        <p:nvPicPr>
          <p:cNvPr id="114" name="Picture 113" descr="icons8-more-than-30.png"/>
          <p:cNvPicPr>
            <a:picLocks noChangeAspect="1"/>
          </p:cNvPicPr>
          <p:nvPr/>
        </p:nvPicPr>
        <p:blipFill>
          <a:blip r:embed="rId14">
            <a:lum contrast="-40000"/>
          </a:blip>
          <a:stretch>
            <a:fillRect/>
          </a:stretch>
        </p:blipFill>
        <p:spPr>
          <a:xfrm>
            <a:off x="8367738" y="3438524"/>
            <a:ext cx="285752" cy="285752"/>
          </a:xfrm>
          <a:prstGeom prst="rect">
            <a:avLst/>
          </a:prstGeom>
          <a:scene3d>
            <a:camera prst="orthographicFront">
              <a:rot lat="0" lon="0" rev="10800000"/>
            </a:camera>
            <a:lightRig rig="threePt" dir="t"/>
          </a:scene3d>
        </p:spPr>
      </p:pic>
      <p:sp>
        <p:nvSpPr>
          <p:cNvPr id="116" name="TextBox 115"/>
          <p:cNvSpPr txBox="1"/>
          <p:nvPr/>
        </p:nvSpPr>
        <p:spPr>
          <a:xfrm>
            <a:off x="5929322" y="2357430"/>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صور ومرئيات</a:t>
            </a:r>
            <a:endParaRPr lang="ar-JO" sz="1400" dirty="0">
              <a:solidFill>
                <a:srgbClr val="920000"/>
              </a:solidFill>
              <a:latin typeface="Tajawal" pitchFamily="2" charset="-78"/>
              <a:cs typeface="Tajawal" pitchFamily="2" charset="-78"/>
            </a:endParaRPr>
          </a:p>
        </p:txBody>
      </p:sp>
      <p:pic>
        <p:nvPicPr>
          <p:cNvPr id="117" name="Picture 116" descr="icons8-more-than-30.png"/>
          <p:cNvPicPr>
            <a:picLocks noChangeAspect="1"/>
          </p:cNvPicPr>
          <p:nvPr/>
        </p:nvPicPr>
        <p:blipFill>
          <a:blip r:embed="rId14">
            <a:lum contrast="-40000"/>
          </a:blip>
          <a:stretch>
            <a:fillRect/>
          </a:stretch>
        </p:blipFill>
        <p:spPr>
          <a:xfrm>
            <a:off x="8367738" y="2366954"/>
            <a:ext cx="285752" cy="285752"/>
          </a:xfrm>
          <a:prstGeom prst="rect">
            <a:avLst/>
          </a:prstGeom>
          <a:scene3d>
            <a:camera prst="orthographicFront">
              <a:rot lat="0" lon="0" rev="10800000"/>
            </a:camera>
            <a:lightRig rig="threePt" dir="t"/>
          </a:scene3d>
        </p:spPr>
      </p:pic>
      <p:cxnSp>
        <p:nvCxnSpPr>
          <p:cNvPr id="118" name="Straight Connector 117"/>
          <p:cNvCxnSpPr/>
          <p:nvPr/>
        </p:nvCxnSpPr>
        <p:spPr>
          <a:xfrm>
            <a:off x="6367474" y="28670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19" name="Picture 118" descr="109567967_1398386353692898_2770334323738994568_o.jpg"/>
          <p:cNvPicPr>
            <a:picLocks noChangeAspect="1"/>
          </p:cNvPicPr>
          <p:nvPr/>
        </p:nvPicPr>
        <p:blipFill>
          <a:blip r:embed="rId15" cstate="print"/>
          <a:stretch>
            <a:fillRect/>
          </a:stretch>
        </p:blipFill>
        <p:spPr>
          <a:xfrm>
            <a:off x="2285984" y="2571744"/>
            <a:ext cx="3301991" cy="1643056"/>
          </a:xfrm>
          <a:prstGeom prst="rect">
            <a:avLst/>
          </a:prstGeom>
        </p:spPr>
      </p:pic>
      <p:pic>
        <p:nvPicPr>
          <p:cNvPr id="120" name="Picture 119" descr="110211954_1401386863392847_7237652009320004418_o.jpg"/>
          <p:cNvPicPr>
            <a:picLocks noChangeAspect="1"/>
          </p:cNvPicPr>
          <p:nvPr/>
        </p:nvPicPr>
        <p:blipFill>
          <a:blip r:embed="rId16" cstate="print"/>
          <a:stretch>
            <a:fillRect/>
          </a:stretch>
        </p:blipFill>
        <p:spPr>
          <a:xfrm>
            <a:off x="2285984" y="4565830"/>
            <a:ext cx="3286148" cy="1595697"/>
          </a:xfrm>
          <a:prstGeom prst="rect">
            <a:avLst/>
          </a:prstGeom>
        </p:spPr>
      </p:pic>
      <p:sp>
        <p:nvSpPr>
          <p:cNvPr id="122" name="Rectangle 121"/>
          <p:cNvSpPr/>
          <p:nvPr/>
        </p:nvSpPr>
        <p:spPr>
          <a:xfrm>
            <a:off x="5786446" y="3214686"/>
            <a:ext cx="142876" cy="2428892"/>
          </a:xfrm>
          <a:prstGeom prst="rect">
            <a:avLst/>
          </a:prstGeom>
        </p:spPr>
        <p:style>
          <a:lnRef idx="1">
            <a:schemeClr val="dk1"/>
          </a:lnRef>
          <a:fillRef idx="2">
            <a:schemeClr val="dk1"/>
          </a:fillRef>
          <a:effectRef idx="1">
            <a:schemeClr val="dk1"/>
          </a:effectRef>
          <a:fontRef idx="minor">
            <a:schemeClr val="dk1"/>
          </a:fontRef>
        </p:style>
        <p:txBody>
          <a:bodyPr rtlCol="1" anchor="ctr"/>
          <a:lstStyle/>
          <a:p>
            <a:pPr algn="ctr"/>
            <a:endParaRPr lang="ar-JO"/>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71472" y="1928802"/>
            <a:ext cx="5643602" cy="4929198"/>
          </a:xfrm>
          <a:prstGeom prst="rect">
            <a:avLst/>
          </a:prstGeom>
          <a:ln>
            <a:noFill/>
          </a:ln>
        </p:spPr>
        <p:style>
          <a:lnRef idx="2">
            <a:schemeClr val="dk1"/>
          </a:lnRef>
          <a:fillRef idx="1">
            <a:schemeClr val="lt1"/>
          </a:fillRef>
          <a:effectRef idx="0">
            <a:schemeClr val="dk1"/>
          </a:effectRef>
          <a:fontRef idx="minor">
            <a:schemeClr val="dk1"/>
          </a:fontRef>
        </p:style>
        <p:txBody>
          <a:bodyPr rtlCol="1" anchor="ctr"/>
          <a:lstStyle/>
          <a:p>
            <a:endParaRPr lang="ar-JO" sz="1200" b="1" dirty="0"/>
          </a:p>
        </p:txBody>
      </p:sp>
      <p:sp>
        <p:nvSpPr>
          <p:cNvPr id="54" name="TextBox 53"/>
          <p:cNvSpPr txBox="1"/>
          <p:nvPr/>
        </p:nvSpPr>
        <p:spPr>
          <a:xfrm>
            <a:off x="500034" y="2000240"/>
            <a:ext cx="5625180" cy="369332"/>
          </a:xfrm>
          <a:prstGeom prst="rect">
            <a:avLst/>
          </a:prstGeom>
          <a:noFill/>
        </p:spPr>
        <p:txBody>
          <a:bodyPr wrap="square" rtlCol="1">
            <a:spAutoFit/>
          </a:bodyPr>
          <a:lstStyle/>
          <a:p>
            <a:r>
              <a:rPr lang="ar-JO" b="1" dirty="0" smtClean="0">
                <a:latin typeface="Tajawal Black" pitchFamily="2" charset="-78"/>
                <a:cs typeface="Tajawal Black" pitchFamily="2" charset="-78"/>
              </a:rPr>
              <a:t>الأخبار</a:t>
            </a:r>
            <a:endParaRPr lang="ar-JO" sz="1200" dirty="0">
              <a:latin typeface="Tajawal Black" pitchFamily="2" charset="-78"/>
              <a:cs typeface="Tajawal Black" pitchFamily="2" charset="-78"/>
            </a:endParaRPr>
          </a:p>
        </p:txBody>
      </p:sp>
      <p:sp>
        <p:nvSpPr>
          <p:cNvPr id="72" name="TextBox 71"/>
          <p:cNvSpPr txBox="1"/>
          <p:nvPr/>
        </p:nvSpPr>
        <p:spPr>
          <a:xfrm>
            <a:off x="4094585" y="6357958"/>
            <a:ext cx="1234633" cy="276999"/>
          </a:xfrm>
          <a:prstGeom prst="rect">
            <a:avLst/>
          </a:prstGeom>
          <a:noFill/>
        </p:spPr>
        <p:txBody>
          <a:bodyPr wrap="none" rtlCol="1">
            <a:spAutoFit/>
          </a:bodyPr>
          <a:lstStyle/>
          <a:p>
            <a:r>
              <a:rPr lang="ar-JO" sz="1200" b="1" dirty="0" smtClean="0">
                <a:latin typeface="Tajawal" pitchFamily="2" charset="-78"/>
                <a:cs typeface="Tajawal" pitchFamily="2" charset="-78"/>
              </a:rPr>
              <a:t>شارك الموضوع</a:t>
            </a:r>
            <a:endParaRPr lang="ar-JO" sz="1200" b="1" dirty="0">
              <a:latin typeface="Tajawal" pitchFamily="2" charset="-78"/>
              <a:cs typeface="Tajawal" pitchFamily="2" charset="-78"/>
            </a:endParaRPr>
          </a:p>
        </p:txBody>
      </p:sp>
      <p:sp>
        <p:nvSpPr>
          <p:cNvPr id="64" name="Oval 63"/>
          <p:cNvSpPr/>
          <p:nvPr/>
        </p:nvSpPr>
        <p:spPr>
          <a:xfrm>
            <a:off x="285720" y="214290"/>
            <a:ext cx="857256" cy="78579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smtClean="0"/>
              <a:t>logo</a:t>
            </a:r>
            <a:endParaRPr lang="ar-JO" dirty="0"/>
          </a:p>
        </p:txBody>
      </p:sp>
      <p:sp>
        <p:nvSpPr>
          <p:cNvPr id="66" name="Rectangle 65"/>
          <p:cNvSpPr/>
          <p:nvPr/>
        </p:nvSpPr>
        <p:spPr>
          <a:xfrm>
            <a:off x="4286248" y="500042"/>
            <a:ext cx="2214578" cy="285752"/>
          </a:xfrm>
          <a:prstGeom prst="rect">
            <a:avLst/>
          </a:prstGeom>
          <a:solidFill>
            <a:srgbClr val="E0E0E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000" dirty="0" smtClean="0">
                <a:solidFill>
                  <a:schemeClr val="bg1">
                    <a:lumMod val="50000"/>
                  </a:schemeClr>
                </a:solidFill>
              </a:rPr>
              <a:t>بحث</a:t>
            </a:r>
            <a:endParaRPr lang="ar-JO" sz="1000" dirty="0">
              <a:solidFill>
                <a:schemeClr val="bg1">
                  <a:lumMod val="50000"/>
                </a:schemeClr>
              </a:solidFill>
            </a:endParaRPr>
          </a:p>
        </p:txBody>
      </p:sp>
      <p:sp>
        <p:nvSpPr>
          <p:cNvPr id="67" name="Rectangle 66"/>
          <p:cNvSpPr/>
          <p:nvPr/>
        </p:nvSpPr>
        <p:spPr>
          <a:xfrm>
            <a:off x="0" y="1357298"/>
            <a:ext cx="9144000" cy="571504"/>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عن الوزارة    الخدمات   مبادرات   المركز الإعلامي   اتصل بنا</a:t>
            </a:r>
            <a:endParaRPr lang="ar-JO" sz="1600" b="1" dirty="0">
              <a:solidFill>
                <a:schemeClr val="bg1"/>
              </a:solidFill>
              <a:latin typeface="Tajawal Black" pitchFamily="2" charset="-78"/>
              <a:cs typeface="Tajawal Black" pitchFamily="2" charset="-78"/>
            </a:endParaRPr>
          </a:p>
        </p:txBody>
      </p:sp>
      <p:pic>
        <p:nvPicPr>
          <p:cNvPr id="68" name="Picture 67" descr="logo.png"/>
          <p:cNvPicPr/>
          <p:nvPr/>
        </p:nvPicPr>
        <p:blipFill>
          <a:blip r:embed="rId2" cstate="print"/>
          <a:stretch>
            <a:fillRect/>
          </a:stretch>
        </p:blipFill>
        <p:spPr>
          <a:xfrm>
            <a:off x="214282" y="142852"/>
            <a:ext cx="1143008" cy="1000132"/>
          </a:xfrm>
          <a:prstGeom prst="rect">
            <a:avLst/>
          </a:prstGeom>
        </p:spPr>
      </p:pic>
      <p:pic>
        <p:nvPicPr>
          <p:cNvPr id="70" name="Picture 69" descr="download.png"/>
          <p:cNvPicPr>
            <a:picLocks noChangeAspect="1"/>
          </p:cNvPicPr>
          <p:nvPr/>
        </p:nvPicPr>
        <p:blipFill>
          <a:blip r:embed="rId3"/>
          <a:stretch>
            <a:fillRect/>
          </a:stretch>
        </p:blipFill>
        <p:spPr>
          <a:xfrm>
            <a:off x="4286248" y="500042"/>
            <a:ext cx="285743" cy="285752"/>
          </a:xfrm>
          <a:prstGeom prst="rect">
            <a:avLst/>
          </a:prstGeom>
        </p:spPr>
      </p:pic>
      <p:pic>
        <p:nvPicPr>
          <p:cNvPr id="71" name="Picture 70" descr="download (1).png"/>
          <p:cNvPicPr>
            <a:picLocks noChangeAspect="1"/>
          </p:cNvPicPr>
          <p:nvPr/>
        </p:nvPicPr>
        <p:blipFill>
          <a:blip r:embed="rId4"/>
          <a:stretch>
            <a:fillRect/>
          </a:stretch>
        </p:blipFill>
        <p:spPr>
          <a:xfrm>
            <a:off x="7286644" y="428604"/>
            <a:ext cx="357190" cy="357190"/>
          </a:xfrm>
          <a:prstGeom prst="rect">
            <a:avLst/>
          </a:prstGeom>
        </p:spPr>
      </p:pic>
      <p:pic>
        <p:nvPicPr>
          <p:cNvPr id="77" name="Picture 76" descr="download (2).png"/>
          <p:cNvPicPr>
            <a:picLocks noChangeAspect="1"/>
          </p:cNvPicPr>
          <p:nvPr/>
        </p:nvPicPr>
        <p:blipFill>
          <a:blip r:embed="rId5"/>
          <a:stretch>
            <a:fillRect/>
          </a:stretch>
        </p:blipFill>
        <p:spPr>
          <a:xfrm>
            <a:off x="7786710" y="428604"/>
            <a:ext cx="357190" cy="357190"/>
          </a:xfrm>
          <a:prstGeom prst="rect">
            <a:avLst/>
          </a:prstGeom>
        </p:spPr>
      </p:pic>
      <p:pic>
        <p:nvPicPr>
          <p:cNvPr id="78" name="Picture 77" descr="download (3).png"/>
          <p:cNvPicPr>
            <a:picLocks noChangeAspect="1"/>
          </p:cNvPicPr>
          <p:nvPr/>
        </p:nvPicPr>
        <p:blipFill>
          <a:blip r:embed="rId6"/>
          <a:stretch>
            <a:fillRect/>
          </a:stretch>
        </p:blipFill>
        <p:spPr>
          <a:xfrm>
            <a:off x="8286776" y="428604"/>
            <a:ext cx="357190" cy="357190"/>
          </a:xfrm>
          <a:prstGeom prst="rect">
            <a:avLst/>
          </a:prstGeom>
        </p:spPr>
      </p:pic>
      <p:pic>
        <p:nvPicPr>
          <p:cNvPr id="79" name="Picture 78" descr="download (4).png"/>
          <p:cNvPicPr>
            <a:picLocks noChangeAspect="1"/>
          </p:cNvPicPr>
          <p:nvPr/>
        </p:nvPicPr>
        <p:blipFill>
          <a:blip r:embed="rId7"/>
          <a:stretch>
            <a:fillRect/>
          </a:stretch>
        </p:blipFill>
        <p:spPr>
          <a:xfrm>
            <a:off x="8643966" y="1500174"/>
            <a:ext cx="285752" cy="285752"/>
          </a:xfrm>
          <a:prstGeom prst="rect">
            <a:avLst/>
          </a:prstGeom>
        </p:spPr>
      </p:pic>
      <p:sp>
        <p:nvSpPr>
          <p:cNvPr id="90" name="Rounded Rectangle 89"/>
          <p:cNvSpPr/>
          <p:nvPr/>
        </p:nvSpPr>
        <p:spPr>
          <a:xfrm>
            <a:off x="0" y="3214686"/>
            <a:ext cx="500066" cy="20002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a:p>
        </p:txBody>
      </p:sp>
      <p:pic>
        <p:nvPicPr>
          <p:cNvPr id="93" name="Picture 2"/>
          <p:cNvPicPr>
            <a:picLocks noChangeAspect="1" noChangeArrowheads="1"/>
          </p:cNvPicPr>
          <p:nvPr/>
        </p:nvPicPr>
        <p:blipFill>
          <a:blip r:embed="rId8"/>
          <a:srcRect/>
          <a:stretch>
            <a:fillRect/>
          </a:stretch>
        </p:blipFill>
        <p:spPr bwMode="auto">
          <a:xfrm>
            <a:off x="71438" y="3357562"/>
            <a:ext cx="357190" cy="319086"/>
          </a:xfrm>
          <a:prstGeom prst="rect">
            <a:avLst/>
          </a:prstGeom>
          <a:noFill/>
          <a:ln w="9525">
            <a:noFill/>
            <a:miter lim="800000"/>
            <a:headEnd/>
            <a:tailEnd/>
          </a:ln>
          <a:effectLst/>
        </p:spPr>
      </p:pic>
      <p:pic>
        <p:nvPicPr>
          <p:cNvPr id="94" name="Picture 3"/>
          <p:cNvPicPr>
            <a:picLocks noChangeAspect="1" noChangeArrowheads="1"/>
          </p:cNvPicPr>
          <p:nvPr/>
        </p:nvPicPr>
        <p:blipFill>
          <a:blip r:embed="rId9"/>
          <a:srcRect/>
          <a:stretch>
            <a:fillRect/>
          </a:stretch>
        </p:blipFill>
        <p:spPr bwMode="auto">
          <a:xfrm>
            <a:off x="71438" y="3643314"/>
            <a:ext cx="357190" cy="346028"/>
          </a:xfrm>
          <a:prstGeom prst="rect">
            <a:avLst/>
          </a:prstGeom>
          <a:noFill/>
          <a:ln w="9525">
            <a:noFill/>
            <a:miter lim="800000"/>
            <a:headEnd/>
            <a:tailEnd/>
          </a:ln>
          <a:effectLst/>
        </p:spPr>
      </p:pic>
      <p:pic>
        <p:nvPicPr>
          <p:cNvPr id="95" name="Picture 4"/>
          <p:cNvPicPr>
            <a:picLocks noChangeAspect="1" noChangeArrowheads="1"/>
          </p:cNvPicPr>
          <p:nvPr/>
        </p:nvPicPr>
        <p:blipFill>
          <a:blip r:embed="rId10"/>
          <a:srcRect/>
          <a:stretch>
            <a:fillRect/>
          </a:stretch>
        </p:blipFill>
        <p:spPr bwMode="auto">
          <a:xfrm>
            <a:off x="71438" y="3929066"/>
            <a:ext cx="357190" cy="379514"/>
          </a:xfrm>
          <a:prstGeom prst="rect">
            <a:avLst/>
          </a:prstGeom>
          <a:noFill/>
          <a:ln w="9525">
            <a:noFill/>
            <a:miter lim="800000"/>
            <a:headEnd/>
            <a:tailEnd/>
          </a:ln>
          <a:effectLst/>
        </p:spPr>
      </p:pic>
      <p:pic>
        <p:nvPicPr>
          <p:cNvPr id="96" name="Picture 5"/>
          <p:cNvPicPr>
            <a:picLocks noChangeAspect="1" noChangeArrowheads="1"/>
          </p:cNvPicPr>
          <p:nvPr/>
        </p:nvPicPr>
        <p:blipFill>
          <a:blip r:embed="rId11"/>
          <a:srcRect/>
          <a:stretch>
            <a:fillRect/>
          </a:stretch>
        </p:blipFill>
        <p:spPr bwMode="auto">
          <a:xfrm>
            <a:off x="71438" y="4286256"/>
            <a:ext cx="357190" cy="409576"/>
          </a:xfrm>
          <a:prstGeom prst="rect">
            <a:avLst/>
          </a:prstGeom>
          <a:noFill/>
          <a:ln w="9525">
            <a:noFill/>
            <a:miter lim="800000"/>
            <a:headEnd/>
            <a:tailEnd/>
          </a:ln>
          <a:effectLst/>
        </p:spPr>
      </p:pic>
      <p:pic>
        <p:nvPicPr>
          <p:cNvPr id="97" name="Picture 6"/>
          <p:cNvPicPr>
            <a:picLocks noChangeAspect="1" noChangeArrowheads="1"/>
          </p:cNvPicPr>
          <p:nvPr/>
        </p:nvPicPr>
        <p:blipFill>
          <a:blip r:embed="rId12"/>
          <a:srcRect/>
          <a:stretch>
            <a:fillRect/>
          </a:stretch>
        </p:blipFill>
        <p:spPr bwMode="auto">
          <a:xfrm>
            <a:off x="71438" y="4643446"/>
            <a:ext cx="357190" cy="377536"/>
          </a:xfrm>
          <a:prstGeom prst="rect">
            <a:avLst/>
          </a:prstGeom>
          <a:noFill/>
          <a:ln w="9525">
            <a:noFill/>
            <a:miter lim="800000"/>
            <a:headEnd/>
            <a:tailEnd/>
          </a:ln>
          <a:effectLst/>
        </p:spPr>
      </p:pic>
      <p:pic>
        <p:nvPicPr>
          <p:cNvPr id="98" name="Picture 97" descr="download (3).png"/>
          <p:cNvPicPr>
            <a:picLocks noChangeAspect="1"/>
          </p:cNvPicPr>
          <p:nvPr/>
        </p:nvPicPr>
        <p:blipFill>
          <a:blip r:embed="rId6"/>
          <a:stretch>
            <a:fillRect/>
          </a:stretch>
        </p:blipFill>
        <p:spPr>
          <a:xfrm>
            <a:off x="3786182" y="6357958"/>
            <a:ext cx="357190" cy="357190"/>
          </a:xfrm>
          <a:prstGeom prst="rect">
            <a:avLst/>
          </a:prstGeom>
        </p:spPr>
      </p:pic>
      <p:pic>
        <p:nvPicPr>
          <p:cNvPr id="99" name="Picture 2"/>
          <p:cNvPicPr>
            <a:picLocks noChangeAspect="1" noChangeArrowheads="1"/>
          </p:cNvPicPr>
          <p:nvPr/>
        </p:nvPicPr>
        <p:blipFill>
          <a:blip r:embed="rId8"/>
          <a:srcRect/>
          <a:stretch>
            <a:fillRect/>
          </a:stretch>
        </p:blipFill>
        <p:spPr bwMode="auto">
          <a:xfrm>
            <a:off x="3357554" y="6357958"/>
            <a:ext cx="357190" cy="319086"/>
          </a:xfrm>
          <a:prstGeom prst="rect">
            <a:avLst/>
          </a:prstGeom>
          <a:noFill/>
          <a:ln w="9525">
            <a:noFill/>
            <a:miter lim="800000"/>
            <a:headEnd/>
            <a:tailEnd/>
          </a:ln>
          <a:effectLst/>
        </p:spPr>
      </p:pic>
      <p:pic>
        <p:nvPicPr>
          <p:cNvPr id="100" name="Picture 3"/>
          <p:cNvPicPr>
            <a:picLocks noChangeAspect="1" noChangeArrowheads="1"/>
          </p:cNvPicPr>
          <p:nvPr/>
        </p:nvPicPr>
        <p:blipFill>
          <a:blip r:embed="rId9"/>
          <a:srcRect/>
          <a:stretch>
            <a:fillRect/>
          </a:stretch>
        </p:blipFill>
        <p:spPr bwMode="auto">
          <a:xfrm>
            <a:off x="3000364" y="6357958"/>
            <a:ext cx="357190" cy="346028"/>
          </a:xfrm>
          <a:prstGeom prst="rect">
            <a:avLst/>
          </a:prstGeom>
          <a:noFill/>
          <a:ln w="9525">
            <a:noFill/>
            <a:miter lim="800000"/>
            <a:headEnd/>
            <a:tailEnd/>
          </a:ln>
          <a:effectLst/>
        </p:spPr>
      </p:pic>
      <p:cxnSp>
        <p:nvCxnSpPr>
          <p:cNvPr id="112" name="Straight Connector 111"/>
          <p:cNvCxnSpPr/>
          <p:nvPr/>
        </p:nvCxnSpPr>
        <p:spPr>
          <a:xfrm rot="10800000">
            <a:off x="1428728" y="2357430"/>
            <a:ext cx="464347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357290" y="285728"/>
            <a:ext cx="2315057" cy="584775"/>
          </a:xfrm>
          <a:prstGeom prst="rect">
            <a:avLst/>
          </a:prstGeom>
          <a:noFill/>
        </p:spPr>
        <p:txBody>
          <a:bodyPr wrap="none" rtlCol="1">
            <a:spAutoFit/>
          </a:bodyPr>
          <a:lstStyle/>
          <a:p>
            <a:r>
              <a:rPr lang="ar-JO" sz="1600" dirty="0" smtClean="0">
                <a:latin typeface="Tajawal" pitchFamily="2" charset="-78"/>
                <a:cs typeface="Tajawal" pitchFamily="2" charset="-78"/>
              </a:rPr>
              <a:t>المملكة الأردنية الهاشمية</a:t>
            </a:r>
          </a:p>
          <a:p>
            <a:r>
              <a:rPr lang="ar-JO" sz="1600" dirty="0" smtClean="0">
                <a:latin typeface="Tajawal" pitchFamily="2" charset="-78"/>
                <a:cs typeface="Tajawal" pitchFamily="2" charset="-78"/>
              </a:rPr>
              <a:t>وزارة التنمية الاجتماعية</a:t>
            </a:r>
            <a:endParaRPr lang="ar-JO" sz="1600" dirty="0">
              <a:latin typeface="Tajawal" pitchFamily="2" charset="-78"/>
              <a:cs typeface="Tajawal" pitchFamily="2" charset="-78"/>
            </a:endParaRPr>
          </a:p>
        </p:txBody>
      </p:sp>
      <p:pic>
        <p:nvPicPr>
          <p:cNvPr id="74" name="Picture 73"/>
          <p:cNvPicPr>
            <a:picLocks noChangeAspect="1" noChangeArrowheads="1"/>
          </p:cNvPicPr>
          <p:nvPr/>
        </p:nvPicPr>
        <p:blipFill>
          <a:blip r:embed="rId13"/>
          <a:srcRect/>
          <a:stretch>
            <a:fillRect/>
          </a:stretch>
        </p:blipFill>
        <p:spPr bwMode="auto">
          <a:xfrm>
            <a:off x="8569877" y="6143644"/>
            <a:ext cx="574123" cy="500042"/>
          </a:xfrm>
          <a:prstGeom prst="rect">
            <a:avLst/>
          </a:prstGeom>
          <a:noFill/>
          <a:ln w="9525">
            <a:noFill/>
            <a:miter lim="800000"/>
            <a:headEnd/>
            <a:tailEnd/>
          </a:ln>
          <a:effectLst/>
        </p:spPr>
      </p:pic>
      <p:sp>
        <p:nvSpPr>
          <p:cNvPr id="50" name="Rounded Rectangle 49"/>
          <p:cNvSpPr/>
          <p:nvPr/>
        </p:nvSpPr>
        <p:spPr>
          <a:xfrm>
            <a:off x="4214810" y="1428736"/>
            <a:ext cx="1428760" cy="428628"/>
          </a:xfrm>
          <a:prstGeom prst="roundRect">
            <a:avLst/>
          </a:prstGeom>
          <a:noFill/>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ar-JO" dirty="0"/>
          </a:p>
        </p:txBody>
      </p:sp>
      <p:cxnSp>
        <p:nvCxnSpPr>
          <p:cNvPr id="51" name="Straight Connector 50"/>
          <p:cNvCxnSpPr/>
          <p:nvPr/>
        </p:nvCxnSpPr>
        <p:spPr>
          <a:xfrm>
            <a:off x="6215074" y="36433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15074" y="41433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215074" y="464344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215074" y="32146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6357950" y="3286124"/>
            <a:ext cx="1928826" cy="276999"/>
          </a:xfrm>
          <a:prstGeom prst="rect">
            <a:avLst/>
          </a:prstGeom>
          <a:noFill/>
        </p:spPr>
        <p:txBody>
          <a:bodyPr wrap="square" rtlCol="1">
            <a:spAutoFit/>
          </a:bodyPr>
          <a:lstStyle/>
          <a:p>
            <a:r>
              <a:rPr lang="ar-JO" sz="1200" dirty="0" smtClean="0">
                <a:solidFill>
                  <a:srgbClr val="920000"/>
                </a:solidFill>
                <a:latin typeface="Tajawal" pitchFamily="2" charset="-78"/>
                <a:cs typeface="Tajawal" pitchFamily="2" charset="-78"/>
              </a:rPr>
              <a:t>الشكاوى والاقتراحات</a:t>
            </a:r>
            <a:endParaRPr lang="ar-JO" sz="1200" dirty="0">
              <a:solidFill>
                <a:srgbClr val="920000"/>
              </a:solidFill>
              <a:latin typeface="Tajawal" pitchFamily="2" charset="-78"/>
              <a:cs typeface="Tajawal" pitchFamily="2" charset="-78"/>
            </a:endParaRPr>
          </a:p>
        </p:txBody>
      </p:sp>
      <p:cxnSp>
        <p:nvCxnSpPr>
          <p:cNvPr id="89" name="Straight Connector 88"/>
          <p:cNvCxnSpPr/>
          <p:nvPr/>
        </p:nvCxnSpPr>
        <p:spPr>
          <a:xfrm>
            <a:off x="6215074" y="27146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6367474" y="2295516"/>
            <a:ext cx="2286016" cy="1490674"/>
          </a:xfrm>
          <a:prstGeom prst="rect">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1" anchor="ctr"/>
          <a:lstStyle/>
          <a:p>
            <a:endParaRPr lang="ar-JO" sz="1400" dirty="0" smtClean="0">
              <a:solidFill>
                <a:schemeClr val="tx1">
                  <a:lumMod val="75000"/>
                  <a:lumOff val="25000"/>
                </a:schemeClr>
              </a:solidFill>
              <a:latin typeface="Tajawal" pitchFamily="2" charset="-78"/>
              <a:cs typeface="Tajawal" pitchFamily="2" charset="-78"/>
            </a:endParaRPr>
          </a:p>
        </p:txBody>
      </p:sp>
      <p:cxnSp>
        <p:nvCxnSpPr>
          <p:cNvPr id="92" name="Straight Connector 91"/>
          <p:cNvCxnSpPr/>
          <p:nvPr/>
        </p:nvCxnSpPr>
        <p:spPr>
          <a:xfrm>
            <a:off x="6367474" y="37957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6367474" y="42957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6367474" y="33670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5857884" y="2928934"/>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الأخبار</a:t>
            </a:r>
            <a:endParaRPr lang="ar-JO" sz="1400" dirty="0">
              <a:solidFill>
                <a:srgbClr val="920000"/>
              </a:solidFill>
              <a:latin typeface="Tajawal" pitchFamily="2" charset="-78"/>
              <a:cs typeface="Tajawal" pitchFamily="2" charset="-78"/>
            </a:endParaRPr>
          </a:p>
        </p:txBody>
      </p:sp>
      <p:sp>
        <p:nvSpPr>
          <p:cNvPr id="110" name="TextBox 109"/>
          <p:cNvSpPr txBox="1"/>
          <p:nvPr/>
        </p:nvSpPr>
        <p:spPr>
          <a:xfrm>
            <a:off x="6429388" y="3429000"/>
            <a:ext cx="1928826"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معلومات عامة</a:t>
            </a:r>
            <a:endParaRPr lang="ar-JO" sz="1400" dirty="0">
              <a:solidFill>
                <a:srgbClr val="920000"/>
              </a:solidFill>
              <a:latin typeface="Tajawal" pitchFamily="2" charset="-78"/>
              <a:cs typeface="Tajawal" pitchFamily="2" charset="-78"/>
            </a:endParaRPr>
          </a:p>
        </p:txBody>
      </p:sp>
      <p:pic>
        <p:nvPicPr>
          <p:cNvPr id="113" name="Picture 112" descr="icons8-more-than-30.png"/>
          <p:cNvPicPr>
            <a:picLocks noChangeAspect="1"/>
          </p:cNvPicPr>
          <p:nvPr/>
        </p:nvPicPr>
        <p:blipFill>
          <a:blip r:embed="rId14">
            <a:lum contrast="-40000"/>
          </a:blip>
          <a:stretch>
            <a:fillRect/>
          </a:stretch>
        </p:blipFill>
        <p:spPr>
          <a:xfrm>
            <a:off x="8367738" y="2938458"/>
            <a:ext cx="285752" cy="285752"/>
          </a:xfrm>
          <a:prstGeom prst="rect">
            <a:avLst/>
          </a:prstGeom>
          <a:scene3d>
            <a:camera prst="orthographicFront">
              <a:rot lat="0" lon="0" rev="10800000"/>
            </a:camera>
            <a:lightRig rig="threePt" dir="t"/>
          </a:scene3d>
        </p:spPr>
      </p:pic>
      <p:pic>
        <p:nvPicPr>
          <p:cNvPr id="114" name="Picture 113" descr="icons8-more-than-30.png"/>
          <p:cNvPicPr>
            <a:picLocks noChangeAspect="1"/>
          </p:cNvPicPr>
          <p:nvPr/>
        </p:nvPicPr>
        <p:blipFill>
          <a:blip r:embed="rId14">
            <a:lum contrast="-40000"/>
          </a:blip>
          <a:stretch>
            <a:fillRect/>
          </a:stretch>
        </p:blipFill>
        <p:spPr>
          <a:xfrm>
            <a:off x="8367738" y="3438524"/>
            <a:ext cx="285752" cy="285752"/>
          </a:xfrm>
          <a:prstGeom prst="rect">
            <a:avLst/>
          </a:prstGeom>
          <a:scene3d>
            <a:camera prst="orthographicFront">
              <a:rot lat="0" lon="0" rev="10800000"/>
            </a:camera>
            <a:lightRig rig="threePt" dir="t"/>
          </a:scene3d>
        </p:spPr>
      </p:pic>
      <p:sp>
        <p:nvSpPr>
          <p:cNvPr id="116" name="TextBox 115"/>
          <p:cNvSpPr txBox="1"/>
          <p:nvPr/>
        </p:nvSpPr>
        <p:spPr>
          <a:xfrm>
            <a:off x="5929322" y="2357430"/>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صور ومرئيات</a:t>
            </a:r>
            <a:endParaRPr lang="ar-JO" sz="1400" dirty="0">
              <a:solidFill>
                <a:srgbClr val="920000"/>
              </a:solidFill>
              <a:latin typeface="Tajawal" pitchFamily="2" charset="-78"/>
              <a:cs typeface="Tajawal" pitchFamily="2" charset="-78"/>
            </a:endParaRPr>
          </a:p>
        </p:txBody>
      </p:sp>
      <p:pic>
        <p:nvPicPr>
          <p:cNvPr id="117" name="Picture 116" descr="icons8-more-than-30.png"/>
          <p:cNvPicPr>
            <a:picLocks noChangeAspect="1"/>
          </p:cNvPicPr>
          <p:nvPr/>
        </p:nvPicPr>
        <p:blipFill>
          <a:blip r:embed="rId14">
            <a:lum contrast="-40000"/>
          </a:blip>
          <a:stretch>
            <a:fillRect/>
          </a:stretch>
        </p:blipFill>
        <p:spPr>
          <a:xfrm>
            <a:off x="8367738" y="2366954"/>
            <a:ext cx="285752" cy="285752"/>
          </a:xfrm>
          <a:prstGeom prst="rect">
            <a:avLst/>
          </a:prstGeom>
          <a:scene3d>
            <a:camera prst="orthographicFront">
              <a:rot lat="0" lon="0" rev="10800000"/>
            </a:camera>
            <a:lightRig rig="threePt" dir="t"/>
          </a:scene3d>
        </p:spPr>
      </p:pic>
      <p:cxnSp>
        <p:nvCxnSpPr>
          <p:cNvPr id="118" name="Straight Connector 117"/>
          <p:cNvCxnSpPr/>
          <p:nvPr/>
        </p:nvCxnSpPr>
        <p:spPr>
          <a:xfrm>
            <a:off x="6367474" y="28670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000132" y="2428868"/>
            <a:ext cx="5072034" cy="584775"/>
          </a:xfrm>
          <a:prstGeom prst="rect">
            <a:avLst/>
          </a:prstGeom>
          <a:noFill/>
        </p:spPr>
        <p:txBody>
          <a:bodyPr wrap="square" rtlCol="1">
            <a:spAutoFit/>
          </a:bodyPr>
          <a:lstStyle/>
          <a:p>
            <a:r>
              <a:rPr lang="ar-JO" sz="1600" b="1" dirty="0" smtClean="0">
                <a:solidFill>
                  <a:schemeClr val="tx1">
                    <a:lumMod val="75000"/>
                    <a:lumOff val="25000"/>
                  </a:schemeClr>
                </a:solidFill>
                <a:latin typeface="Tajawal" pitchFamily="2" charset="-78"/>
                <a:cs typeface="Tajawal" pitchFamily="2" charset="-78"/>
              </a:rPr>
              <a:t>وزيرة التنمية تستقبل مديرة صندوق الامم المتحدة للسكان في الاردن</a:t>
            </a:r>
            <a:endParaRPr lang="ar-JO" sz="1600" dirty="0">
              <a:solidFill>
                <a:schemeClr val="tx1">
                  <a:lumMod val="75000"/>
                  <a:lumOff val="25000"/>
                </a:schemeClr>
              </a:solidFill>
              <a:latin typeface="Tajawal" pitchFamily="2" charset="-78"/>
              <a:cs typeface="Tajawal" pitchFamily="2" charset="-78"/>
            </a:endParaRPr>
          </a:p>
        </p:txBody>
      </p:sp>
      <p:pic>
        <p:nvPicPr>
          <p:cNvPr id="47" name="Picture 46" descr="63732748561795683014.jpg"/>
          <p:cNvPicPr>
            <a:picLocks noChangeAspect="1"/>
          </p:cNvPicPr>
          <p:nvPr/>
        </p:nvPicPr>
        <p:blipFill>
          <a:blip r:embed="rId15"/>
          <a:stretch>
            <a:fillRect/>
          </a:stretch>
        </p:blipFill>
        <p:spPr>
          <a:xfrm>
            <a:off x="1285852" y="3000372"/>
            <a:ext cx="4643470" cy="3286148"/>
          </a:xfrm>
          <a:prstGeom prst="rect">
            <a:avLst/>
          </a:prstGeom>
        </p:spPr>
      </p:pic>
      <p:sp>
        <p:nvSpPr>
          <p:cNvPr id="49" name="Rectangle 48"/>
          <p:cNvSpPr/>
          <p:nvPr/>
        </p:nvSpPr>
        <p:spPr>
          <a:xfrm>
            <a:off x="6072198" y="3357562"/>
            <a:ext cx="142876" cy="2428892"/>
          </a:xfrm>
          <a:prstGeom prst="rect">
            <a:avLst/>
          </a:prstGeom>
        </p:spPr>
        <p:style>
          <a:lnRef idx="1">
            <a:schemeClr val="dk1"/>
          </a:lnRef>
          <a:fillRef idx="2">
            <a:schemeClr val="dk1"/>
          </a:fillRef>
          <a:effectRef idx="1">
            <a:schemeClr val="dk1"/>
          </a:effectRef>
          <a:fontRef idx="minor">
            <a:schemeClr val="dk1"/>
          </a:fontRef>
        </p:style>
        <p:txBody>
          <a:bodyPr rtlCol="1" anchor="ctr"/>
          <a:lstStyle/>
          <a:p>
            <a:pPr algn="ctr"/>
            <a:endParaRPr lang="ar-JO"/>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71472" y="1928802"/>
            <a:ext cx="5643602" cy="4929198"/>
          </a:xfrm>
          <a:prstGeom prst="rect">
            <a:avLst/>
          </a:prstGeom>
          <a:ln>
            <a:noFill/>
          </a:ln>
        </p:spPr>
        <p:style>
          <a:lnRef idx="2">
            <a:schemeClr val="dk1"/>
          </a:lnRef>
          <a:fillRef idx="1">
            <a:schemeClr val="lt1"/>
          </a:fillRef>
          <a:effectRef idx="0">
            <a:schemeClr val="dk1"/>
          </a:effectRef>
          <a:fontRef idx="minor">
            <a:schemeClr val="dk1"/>
          </a:fontRef>
        </p:style>
        <p:txBody>
          <a:bodyPr rtlCol="1" anchor="ctr"/>
          <a:lstStyle/>
          <a:p>
            <a:endParaRPr lang="ar-JO" sz="1200" b="1" dirty="0"/>
          </a:p>
        </p:txBody>
      </p:sp>
      <p:sp>
        <p:nvSpPr>
          <p:cNvPr id="54" name="TextBox 53"/>
          <p:cNvSpPr txBox="1"/>
          <p:nvPr/>
        </p:nvSpPr>
        <p:spPr>
          <a:xfrm>
            <a:off x="500034" y="2000240"/>
            <a:ext cx="5625180" cy="369332"/>
          </a:xfrm>
          <a:prstGeom prst="rect">
            <a:avLst/>
          </a:prstGeom>
          <a:noFill/>
        </p:spPr>
        <p:txBody>
          <a:bodyPr wrap="square" rtlCol="1">
            <a:spAutoFit/>
          </a:bodyPr>
          <a:lstStyle/>
          <a:p>
            <a:r>
              <a:rPr lang="ar-JO" b="1" dirty="0" smtClean="0">
                <a:latin typeface="Tajawal Black" pitchFamily="2" charset="-78"/>
                <a:cs typeface="Tajawal Black" pitchFamily="2" charset="-78"/>
              </a:rPr>
              <a:t>معلومات عامة</a:t>
            </a:r>
            <a:endParaRPr lang="ar-JO" sz="1200" dirty="0">
              <a:latin typeface="Tajawal Black" pitchFamily="2" charset="-78"/>
              <a:cs typeface="Tajawal Black" pitchFamily="2" charset="-78"/>
            </a:endParaRPr>
          </a:p>
        </p:txBody>
      </p:sp>
      <p:sp>
        <p:nvSpPr>
          <p:cNvPr id="72" name="TextBox 71"/>
          <p:cNvSpPr txBox="1"/>
          <p:nvPr/>
        </p:nvSpPr>
        <p:spPr>
          <a:xfrm>
            <a:off x="4094585" y="6357958"/>
            <a:ext cx="1234633" cy="276999"/>
          </a:xfrm>
          <a:prstGeom prst="rect">
            <a:avLst/>
          </a:prstGeom>
          <a:noFill/>
        </p:spPr>
        <p:txBody>
          <a:bodyPr wrap="none" rtlCol="1">
            <a:spAutoFit/>
          </a:bodyPr>
          <a:lstStyle/>
          <a:p>
            <a:r>
              <a:rPr lang="ar-JO" sz="1200" b="1" dirty="0" smtClean="0">
                <a:latin typeface="Tajawal" pitchFamily="2" charset="-78"/>
                <a:cs typeface="Tajawal" pitchFamily="2" charset="-78"/>
              </a:rPr>
              <a:t>شارك الموضوع</a:t>
            </a:r>
            <a:endParaRPr lang="ar-JO" sz="1200" b="1" dirty="0">
              <a:latin typeface="Tajawal" pitchFamily="2" charset="-78"/>
              <a:cs typeface="Tajawal" pitchFamily="2" charset="-78"/>
            </a:endParaRPr>
          </a:p>
        </p:txBody>
      </p:sp>
      <p:sp>
        <p:nvSpPr>
          <p:cNvPr id="64" name="Oval 63"/>
          <p:cNvSpPr/>
          <p:nvPr/>
        </p:nvSpPr>
        <p:spPr>
          <a:xfrm>
            <a:off x="285720" y="214290"/>
            <a:ext cx="857256" cy="78579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smtClean="0"/>
              <a:t>logo</a:t>
            </a:r>
            <a:endParaRPr lang="ar-JO" dirty="0"/>
          </a:p>
        </p:txBody>
      </p:sp>
      <p:sp>
        <p:nvSpPr>
          <p:cNvPr id="66" name="Rectangle 65"/>
          <p:cNvSpPr/>
          <p:nvPr/>
        </p:nvSpPr>
        <p:spPr>
          <a:xfrm>
            <a:off x="4286248" y="500042"/>
            <a:ext cx="2214578" cy="285752"/>
          </a:xfrm>
          <a:prstGeom prst="rect">
            <a:avLst/>
          </a:prstGeom>
          <a:solidFill>
            <a:srgbClr val="E0E0E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000" dirty="0" smtClean="0">
                <a:solidFill>
                  <a:schemeClr val="bg1">
                    <a:lumMod val="50000"/>
                  </a:schemeClr>
                </a:solidFill>
              </a:rPr>
              <a:t>بحث</a:t>
            </a:r>
            <a:endParaRPr lang="ar-JO" sz="1000" dirty="0">
              <a:solidFill>
                <a:schemeClr val="bg1">
                  <a:lumMod val="50000"/>
                </a:schemeClr>
              </a:solidFill>
            </a:endParaRPr>
          </a:p>
        </p:txBody>
      </p:sp>
      <p:sp>
        <p:nvSpPr>
          <p:cNvPr id="67" name="Rectangle 66"/>
          <p:cNvSpPr/>
          <p:nvPr/>
        </p:nvSpPr>
        <p:spPr>
          <a:xfrm>
            <a:off x="0" y="1357298"/>
            <a:ext cx="9144000" cy="571504"/>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عن الوزارة    الخدمات   مبادرات   المركز الإعلامي   اتصل بنا</a:t>
            </a:r>
            <a:endParaRPr lang="ar-JO" sz="1600" b="1" dirty="0">
              <a:solidFill>
                <a:schemeClr val="bg1"/>
              </a:solidFill>
              <a:latin typeface="Tajawal Black" pitchFamily="2" charset="-78"/>
              <a:cs typeface="Tajawal Black" pitchFamily="2" charset="-78"/>
            </a:endParaRPr>
          </a:p>
        </p:txBody>
      </p:sp>
      <p:pic>
        <p:nvPicPr>
          <p:cNvPr id="68" name="Picture 67" descr="logo.png"/>
          <p:cNvPicPr/>
          <p:nvPr/>
        </p:nvPicPr>
        <p:blipFill>
          <a:blip r:embed="rId2" cstate="print"/>
          <a:stretch>
            <a:fillRect/>
          </a:stretch>
        </p:blipFill>
        <p:spPr>
          <a:xfrm>
            <a:off x="214282" y="142852"/>
            <a:ext cx="1143008" cy="1000132"/>
          </a:xfrm>
          <a:prstGeom prst="rect">
            <a:avLst/>
          </a:prstGeom>
        </p:spPr>
      </p:pic>
      <p:pic>
        <p:nvPicPr>
          <p:cNvPr id="70" name="Picture 69" descr="download.png"/>
          <p:cNvPicPr>
            <a:picLocks noChangeAspect="1"/>
          </p:cNvPicPr>
          <p:nvPr/>
        </p:nvPicPr>
        <p:blipFill>
          <a:blip r:embed="rId3"/>
          <a:stretch>
            <a:fillRect/>
          </a:stretch>
        </p:blipFill>
        <p:spPr>
          <a:xfrm>
            <a:off x="4286248" y="500042"/>
            <a:ext cx="285743" cy="285752"/>
          </a:xfrm>
          <a:prstGeom prst="rect">
            <a:avLst/>
          </a:prstGeom>
        </p:spPr>
      </p:pic>
      <p:pic>
        <p:nvPicPr>
          <p:cNvPr id="71" name="Picture 70" descr="download (1).png"/>
          <p:cNvPicPr>
            <a:picLocks noChangeAspect="1"/>
          </p:cNvPicPr>
          <p:nvPr/>
        </p:nvPicPr>
        <p:blipFill>
          <a:blip r:embed="rId4"/>
          <a:stretch>
            <a:fillRect/>
          </a:stretch>
        </p:blipFill>
        <p:spPr>
          <a:xfrm>
            <a:off x="7286644" y="428604"/>
            <a:ext cx="357190" cy="357190"/>
          </a:xfrm>
          <a:prstGeom prst="rect">
            <a:avLst/>
          </a:prstGeom>
        </p:spPr>
      </p:pic>
      <p:pic>
        <p:nvPicPr>
          <p:cNvPr id="77" name="Picture 76" descr="download (2).png"/>
          <p:cNvPicPr>
            <a:picLocks noChangeAspect="1"/>
          </p:cNvPicPr>
          <p:nvPr/>
        </p:nvPicPr>
        <p:blipFill>
          <a:blip r:embed="rId5"/>
          <a:stretch>
            <a:fillRect/>
          </a:stretch>
        </p:blipFill>
        <p:spPr>
          <a:xfrm>
            <a:off x="7786710" y="428604"/>
            <a:ext cx="357190" cy="357190"/>
          </a:xfrm>
          <a:prstGeom prst="rect">
            <a:avLst/>
          </a:prstGeom>
        </p:spPr>
      </p:pic>
      <p:pic>
        <p:nvPicPr>
          <p:cNvPr id="78" name="Picture 77" descr="download (3).png"/>
          <p:cNvPicPr>
            <a:picLocks noChangeAspect="1"/>
          </p:cNvPicPr>
          <p:nvPr/>
        </p:nvPicPr>
        <p:blipFill>
          <a:blip r:embed="rId6"/>
          <a:stretch>
            <a:fillRect/>
          </a:stretch>
        </p:blipFill>
        <p:spPr>
          <a:xfrm>
            <a:off x="8286776" y="428604"/>
            <a:ext cx="357190" cy="357190"/>
          </a:xfrm>
          <a:prstGeom prst="rect">
            <a:avLst/>
          </a:prstGeom>
        </p:spPr>
      </p:pic>
      <p:pic>
        <p:nvPicPr>
          <p:cNvPr id="79" name="Picture 78" descr="download (4).png"/>
          <p:cNvPicPr>
            <a:picLocks noChangeAspect="1"/>
          </p:cNvPicPr>
          <p:nvPr/>
        </p:nvPicPr>
        <p:blipFill>
          <a:blip r:embed="rId7"/>
          <a:stretch>
            <a:fillRect/>
          </a:stretch>
        </p:blipFill>
        <p:spPr>
          <a:xfrm>
            <a:off x="8643966" y="1500174"/>
            <a:ext cx="285752" cy="285752"/>
          </a:xfrm>
          <a:prstGeom prst="rect">
            <a:avLst/>
          </a:prstGeom>
        </p:spPr>
      </p:pic>
      <p:sp>
        <p:nvSpPr>
          <p:cNvPr id="90" name="Rounded Rectangle 89"/>
          <p:cNvSpPr/>
          <p:nvPr/>
        </p:nvSpPr>
        <p:spPr>
          <a:xfrm>
            <a:off x="0" y="3214686"/>
            <a:ext cx="500066" cy="20002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a:p>
        </p:txBody>
      </p:sp>
      <p:pic>
        <p:nvPicPr>
          <p:cNvPr id="93" name="Picture 2"/>
          <p:cNvPicPr>
            <a:picLocks noChangeAspect="1" noChangeArrowheads="1"/>
          </p:cNvPicPr>
          <p:nvPr/>
        </p:nvPicPr>
        <p:blipFill>
          <a:blip r:embed="rId8"/>
          <a:srcRect/>
          <a:stretch>
            <a:fillRect/>
          </a:stretch>
        </p:blipFill>
        <p:spPr bwMode="auto">
          <a:xfrm>
            <a:off x="71438" y="3357562"/>
            <a:ext cx="357190" cy="319086"/>
          </a:xfrm>
          <a:prstGeom prst="rect">
            <a:avLst/>
          </a:prstGeom>
          <a:noFill/>
          <a:ln w="9525">
            <a:noFill/>
            <a:miter lim="800000"/>
            <a:headEnd/>
            <a:tailEnd/>
          </a:ln>
          <a:effectLst/>
        </p:spPr>
      </p:pic>
      <p:pic>
        <p:nvPicPr>
          <p:cNvPr id="94" name="Picture 3"/>
          <p:cNvPicPr>
            <a:picLocks noChangeAspect="1" noChangeArrowheads="1"/>
          </p:cNvPicPr>
          <p:nvPr/>
        </p:nvPicPr>
        <p:blipFill>
          <a:blip r:embed="rId9"/>
          <a:srcRect/>
          <a:stretch>
            <a:fillRect/>
          </a:stretch>
        </p:blipFill>
        <p:spPr bwMode="auto">
          <a:xfrm>
            <a:off x="71438" y="3643314"/>
            <a:ext cx="357190" cy="346028"/>
          </a:xfrm>
          <a:prstGeom prst="rect">
            <a:avLst/>
          </a:prstGeom>
          <a:noFill/>
          <a:ln w="9525">
            <a:noFill/>
            <a:miter lim="800000"/>
            <a:headEnd/>
            <a:tailEnd/>
          </a:ln>
          <a:effectLst/>
        </p:spPr>
      </p:pic>
      <p:pic>
        <p:nvPicPr>
          <p:cNvPr id="95" name="Picture 4"/>
          <p:cNvPicPr>
            <a:picLocks noChangeAspect="1" noChangeArrowheads="1"/>
          </p:cNvPicPr>
          <p:nvPr/>
        </p:nvPicPr>
        <p:blipFill>
          <a:blip r:embed="rId10"/>
          <a:srcRect/>
          <a:stretch>
            <a:fillRect/>
          </a:stretch>
        </p:blipFill>
        <p:spPr bwMode="auto">
          <a:xfrm>
            <a:off x="71438" y="3929066"/>
            <a:ext cx="357190" cy="379514"/>
          </a:xfrm>
          <a:prstGeom prst="rect">
            <a:avLst/>
          </a:prstGeom>
          <a:noFill/>
          <a:ln w="9525">
            <a:noFill/>
            <a:miter lim="800000"/>
            <a:headEnd/>
            <a:tailEnd/>
          </a:ln>
          <a:effectLst/>
        </p:spPr>
      </p:pic>
      <p:pic>
        <p:nvPicPr>
          <p:cNvPr id="96" name="Picture 5"/>
          <p:cNvPicPr>
            <a:picLocks noChangeAspect="1" noChangeArrowheads="1"/>
          </p:cNvPicPr>
          <p:nvPr/>
        </p:nvPicPr>
        <p:blipFill>
          <a:blip r:embed="rId11"/>
          <a:srcRect/>
          <a:stretch>
            <a:fillRect/>
          </a:stretch>
        </p:blipFill>
        <p:spPr bwMode="auto">
          <a:xfrm>
            <a:off x="71438" y="4286256"/>
            <a:ext cx="357190" cy="409576"/>
          </a:xfrm>
          <a:prstGeom prst="rect">
            <a:avLst/>
          </a:prstGeom>
          <a:noFill/>
          <a:ln w="9525">
            <a:noFill/>
            <a:miter lim="800000"/>
            <a:headEnd/>
            <a:tailEnd/>
          </a:ln>
          <a:effectLst/>
        </p:spPr>
      </p:pic>
      <p:pic>
        <p:nvPicPr>
          <p:cNvPr id="97" name="Picture 6"/>
          <p:cNvPicPr>
            <a:picLocks noChangeAspect="1" noChangeArrowheads="1"/>
          </p:cNvPicPr>
          <p:nvPr/>
        </p:nvPicPr>
        <p:blipFill>
          <a:blip r:embed="rId12"/>
          <a:srcRect/>
          <a:stretch>
            <a:fillRect/>
          </a:stretch>
        </p:blipFill>
        <p:spPr bwMode="auto">
          <a:xfrm>
            <a:off x="71438" y="4643446"/>
            <a:ext cx="357190" cy="377536"/>
          </a:xfrm>
          <a:prstGeom prst="rect">
            <a:avLst/>
          </a:prstGeom>
          <a:noFill/>
          <a:ln w="9525">
            <a:noFill/>
            <a:miter lim="800000"/>
            <a:headEnd/>
            <a:tailEnd/>
          </a:ln>
          <a:effectLst/>
        </p:spPr>
      </p:pic>
      <p:pic>
        <p:nvPicPr>
          <p:cNvPr id="98" name="Picture 97" descr="download (3).png"/>
          <p:cNvPicPr>
            <a:picLocks noChangeAspect="1"/>
          </p:cNvPicPr>
          <p:nvPr/>
        </p:nvPicPr>
        <p:blipFill>
          <a:blip r:embed="rId6"/>
          <a:stretch>
            <a:fillRect/>
          </a:stretch>
        </p:blipFill>
        <p:spPr>
          <a:xfrm>
            <a:off x="3786182" y="6357958"/>
            <a:ext cx="357190" cy="357190"/>
          </a:xfrm>
          <a:prstGeom prst="rect">
            <a:avLst/>
          </a:prstGeom>
        </p:spPr>
      </p:pic>
      <p:pic>
        <p:nvPicPr>
          <p:cNvPr id="99" name="Picture 2"/>
          <p:cNvPicPr>
            <a:picLocks noChangeAspect="1" noChangeArrowheads="1"/>
          </p:cNvPicPr>
          <p:nvPr/>
        </p:nvPicPr>
        <p:blipFill>
          <a:blip r:embed="rId8"/>
          <a:srcRect/>
          <a:stretch>
            <a:fillRect/>
          </a:stretch>
        </p:blipFill>
        <p:spPr bwMode="auto">
          <a:xfrm>
            <a:off x="3357554" y="6357958"/>
            <a:ext cx="357190" cy="319086"/>
          </a:xfrm>
          <a:prstGeom prst="rect">
            <a:avLst/>
          </a:prstGeom>
          <a:noFill/>
          <a:ln w="9525">
            <a:noFill/>
            <a:miter lim="800000"/>
            <a:headEnd/>
            <a:tailEnd/>
          </a:ln>
          <a:effectLst/>
        </p:spPr>
      </p:pic>
      <p:pic>
        <p:nvPicPr>
          <p:cNvPr id="100" name="Picture 3"/>
          <p:cNvPicPr>
            <a:picLocks noChangeAspect="1" noChangeArrowheads="1"/>
          </p:cNvPicPr>
          <p:nvPr/>
        </p:nvPicPr>
        <p:blipFill>
          <a:blip r:embed="rId9"/>
          <a:srcRect/>
          <a:stretch>
            <a:fillRect/>
          </a:stretch>
        </p:blipFill>
        <p:spPr bwMode="auto">
          <a:xfrm>
            <a:off x="3000364" y="6357958"/>
            <a:ext cx="357190" cy="346028"/>
          </a:xfrm>
          <a:prstGeom prst="rect">
            <a:avLst/>
          </a:prstGeom>
          <a:noFill/>
          <a:ln w="9525">
            <a:noFill/>
            <a:miter lim="800000"/>
            <a:headEnd/>
            <a:tailEnd/>
          </a:ln>
          <a:effectLst/>
        </p:spPr>
      </p:pic>
      <p:cxnSp>
        <p:nvCxnSpPr>
          <p:cNvPr id="112" name="Straight Connector 111"/>
          <p:cNvCxnSpPr/>
          <p:nvPr/>
        </p:nvCxnSpPr>
        <p:spPr>
          <a:xfrm rot="10800000">
            <a:off x="1428728" y="2357430"/>
            <a:ext cx="464347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5" name="Picture 54" descr="pdf.png"/>
          <p:cNvPicPr>
            <a:picLocks noChangeAspect="1"/>
          </p:cNvPicPr>
          <p:nvPr/>
        </p:nvPicPr>
        <p:blipFill>
          <a:blip r:embed="rId13"/>
          <a:stretch>
            <a:fillRect/>
          </a:stretch>
        </p:blipFill>
        <p:spPr>
          <a:xfrm>
            <a:off x="4500562" y="2643182"/>
            <a:ext cx="1500198" cy="1357322"/>
          </a:xfrm>
          <a:prstGeom prst="rect">
            <a:avLst/>
          </a:prstGeom>
        </p:spPr>
      </p:pic>
      <p:sp>
        <p:nvSpPr>
          <p:cNvPr id="57" name="TextBox 56"/>
          <p:cNvSpPr txBox="1"/>
          <p:nvPr/>
        </p:nvSpPr>
        <p:spPr>
          <a:xfrm>
            <a:off x="1357290" y="285728"/>
            <a:ext cx="2315057" cy="584775"/>
          </a:xfrm>
          <a:prstGeom prst="rect">
            <a:avLst/>
          </a:prstGeom>
          <a:noFill/>
        </p:spPr>
        <p:txBody>
          <a:bodyPr wrap="none" rtlCol="1">
            <a:spAutoFit/>
          </a:bodyPr>
          <a:lstStyle/>
          <a:p>
            <a:r>
              <a:rPr lang="ar-JO" sz="1600" dirty="0" smtClean="0">
                <a:latin typeface="Tajawal" pitchFamily="2" charset="-78"/>
                <a:cs typeface="Tajawal" pitchFamily="2" charset="-78"/>
              </a:rPr>
              <a:t>المملكة الأردنية الهاشمية</a:t>
            </a:r>
          </a:p>
          <a:p>
            <a:r>
              <a:rPr lang="ar-JO" sz="1600" dirty="0" smtClean="0">
                <a:latin typeface="Tajawal" pitchFamily="2" charset="-78"/>
                <a:cs typeface="Tajawal" pitchFamily="2" charset="-78"/>
              </a:rPr>
              <a:t>وزارة التنمية الاجتماعية</a:t>
            </a:r>
            <a:endParaRPr lang="ar-JO" sz="1600" dirty="0">
              <a:latin typeface="Tajawal" pitchFamily="2" charset="-78"/>
              <a:cs typeface="Tajawal" pitchFamily="2" charset="-78"/>
            </a:endParaRPr>
          </a:p>
        </p:txBody>
      </p:sp>
      <p:pic>
        <p:nvPicPr>
          <p:cNvPr id="74" name="Picture 73"/>
          <p:cNvPicPr>
            <a:picLocks noChangeAspect="1" noChangeArrowheads="1"/>
          </p:cNvPicPr>
          <p:nvPr/>
        </p:nvPicPr>
        <p:blipFill>
          <a:blip r:embed="rId14"/>
          <a:srcRect/>
          <a:stretch>
            <a:fillRect/>
          </a:stretch>
        </p:blipFill>
        <p:spPr bwMode="auto">
          <a:xfrm>
            <a:off x="8569877" y="6143644"/>
            <a:ext cx="574123" cy="500042"/>
          </a:xfrm>
          <a:prstGeom prst="rect">
            <a:avLst/>
          </a:prstGeom>
          <a:noFill/>
          <a:ln w="9525">
            <a:noFill/>
            <a:miter lim="800000"/>
            <a:headEnd/>
            <a:tailEnd/>
          </a:ln>
          <a:effectLst/>
        </p:spPr>
      </p:pic>
      <p:sp>
        <p:nvSpPr>
          <p:cNvPr id="50" name="Rounded Rectangle 49"/>
          <p:cNvSpPr/>
          <p:nvPr/>
        </p:nvSpPr>
        <p:spPr>
          <a:xfrm>
            <a:off x="4214810" y="1428736"/>
            <a:ext cx="1428760" cy="428628"/>
          </a:xfrm>
          <a:prstGeom prst="roundRect">
            <a:avLst/>
          </a:prstGeom>
          <a:noFill/>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ar-JO" dirty="0"/>
          </a:p>
        </p:txBody>
      </p:sp>
      <p:cxnSp>
        <p:nvCxnSpPr>
          <p:cNvPr id="51" name="Straight Connector 50"/>
          <p:cNvCxnSpPr/>
          <p:nvPr/>
        </p:nvCxnSpPr>
        <p:spPr>
          <a:xfrm>
            <a:off x="6215074" y="36433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15074" y="41433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215074" y="464344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215074" y="32146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6357950" y="3286124"/>
            <a:ext cx="1928826" cy="276999"/>
          </a:xfrm>
          <a:prstGeom prst="rect">
            <a:avLst/>
          </a:prstGeom>
          <a:noFill/>
        </p:spPr>
        <p:txBody>
          <a:bodyPr wrap="square" rtlCol="1">
            <a:spAutoFit/>
          </a:bodyPr>
          <a:lstStyle/>
          <a:p>
            <a:r>
              <a:rPr lang="ar-JO" sz="1200" dirty="0" smtClean="0">
                <a:solidFill>
                  <a:srgbClr val="920000"/>
                </a:solidFill>
                <a:latin typeface="Tajawal" pitchFamily="2" charset="-78"/>
                <a:cs typeface="Tajawal" pitchFamily="2" charset="-78"/>
              </a:rPr>
              <a:t>الشكاوى والاقتراحات</a:t>
            </a:r>
            <a:endParaRPr lang="ar-JO" sz="1200" dirty="0">
              <a:solidFill>
                <a:srgbClr val="920000"/>
              </a:solidFill>
              <a:latin typeface="Tajawal" pitchFamily="2" charset="-78"/>
              <a:cs typeface="Tajawal" pitchFamily="2" charset="-78"/>
            </a:endParaRPr>
          </a:p>
        </p:txBody>
      </p:sp>
      <p:cxnSp>
        <p:nvCxnSpPr>
          <p:cNvPr id="89" name="Straight Connector 88"/>
          <p:cNvCxnSpPr/>
          <p:nvPr/>
        </p:nvCxnSpPr>
        <p:spPr>
          <a:xfrm>
            <a:off x="6215074" y="27146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6367474" y="2295516"/>
            <a:ext cx="2286016" cy="1490674"/>
          </a:xfrm>
          <a:prstGeom prst="rect">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1" anchor="ctr"/>
          <a:lstStyle/>
          <a:p>
            <a:endParaRPr lang="ar-JO" sz="1400" dirty="0" smtClean="0">
              <a:solidFill>
                <a:schemeClr val="tx1">
                  <a:lumMod val="75000"/>
                  <a:lumOff val="25000"/>
                </a:schemeClr>
              </a:solidFill>
              <a:latin typeface="Tajawal" pitchFamily="2" charset="-78"/>
              <a:cs typeface="Tajawal" pitchFamily="2" charset="-78"/>
            </a:endParaRPr>
          </a:p>
        </p:txBody>
      </p:sp>
      <p:cxnSp>
        <p:nvCxnSpPr>
          <p:cNvPr id="92" name="Straight Connector 91"/>
          <p:cNvCxnSpPr/>
          <p:nvPr/>
        </p:nvCxnSpPr>
        <p:spPr>
          <a:xfrm>
            <a:off x="6367474" y="37957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6367474" y="42957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6367474" y="33670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5857884" y="2928934"/>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الأخبار</a:t>
            </a:r>
            <a:endParaRPr lang="ar-JO" sz="1400" dirty="0">
              <a:solidFill>
                <a:srgbClr val="920000"/>
              </a:solidFill>
              <a:latin typeface="Tajawal" pitchFamily="2" charset="-78"/>
              <a:cs typeface="Tajawal" pitchFamily="2" charset="-78"/>
            </a:endParaRPr>
          </a:p>
        </p:txBody>
      </p:sp>
      <p:sp>
        <p:nvSpPr>
          <p:cNvPr id="110" name="TextBox 109"/>
          <p:cNvSpPr txBox="1"/>
          <p:nvPr/>
        </p:nvSpPr>
        <p:spPr>
          <a:xfrm>
            <a:off x="6429388" y="3429000"/>
            <a:ext cx="1928826"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معلومات عامة</a:t>
            </a:r>
            <a:endParaRPr lang="ar-JO" sz="1400" dirty="0">
              <a:solidFill>
                <a:srgbClr val="920000"/>
              </a:solidFill>
              <a:latin typeface="Tajawal" pitchFamily="2" charset="-78"/>
              <a:cs typeface="Tajawal" pitchFamily="2" charset="-78"/>
            </a:endParaRPr>
          </a:p>
        </p:txBody>
      </p:sp>
      <p:pic>
        <p:nvPicPr>
          <p:cNvPr id="113" name="Picture 112" descr="icons8-more-than-30.png"/>
          <p:cNvPicPr>
            <a:picLocks noChangeAspect="1"/>
          </p:cNvPicPr>
          <p:nvPr/>
        </p:nvPicPr>
        <p:blipFill>
          <a:blip r:embed="rId15">
            <a:lum contrast="-40000"/>
          </a:blip>
          <a:stretch>
            <a:fillRect/>
          </a:stretch>
        </p:blipFill>
        <p:spPr>
          <a:xfrm>
            <a:off x="8367738" y="2938458"/>
            <a:ext cx="285752" cy="285752"/>
          </a:xfrm>
          <a:prstGeom prst="rect">
            <a:avLst/>
          </a:prstGeom>
          <a:scene3d>
            <a:camera prst="orthographicFront">
              <a:rot lat="0" lon="0" rev="10800000"/>
            </a:camera>
            <a:lightRig rig="threePt" dir="t"/>
          </a:scene3d>
        </p:spPr>
      </p:pic>
      <p:pic>
        <p:nvPicPr>
          <p:cNvPr id="114" name="Picture 113" descr="icons8-more-than-30.png"/>
          <p:cNvPicPr>
            <a:picLocks noChangeAspect="1"/>
          </p:cNvPicPr>
          <p:nvPr/>
        </p:nvPicPr>
        <p:blipFill>
          <a:blip r:embed="rId15">
            <a:lum contrast="-40000"/>
          </a:blip>
          <a:stretch>
            <a:fillRect/>
          </a:stretch>
        </p:blipFill>
        <p:spPr>
          <a:xfrm>
            <a:off x="8367738" y="3438524"/>
            <a:ext cx="285752" cy="285752"/>
          </a:xfrm>
          <a:prstGeom prst="rect">
            <a:avLst/>
          </a:prstGeom>
          <a:scene3d>
            <a:camera prst="orthographicFront">
              <a:rot lat="0" lon="0" rev="10800000"/>
            </a:camera>
            <a:lightRig rig="threePt" dir="t"/>
          </a:scene3d>
        </p:spPr>
      </p:pic>
      <p:sp>
        <p:nvSpPr>
          <p:cNvPr id="116" name="TextBox 115"/>
          <p:cNvSpPr txBox="1"/>
          <p:nvPr/>
        </p:nvSpPr>
        <p:spPr>
          <a:xfrm>
            <a:off x="5929322" y="2357430"/>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صور ومرئيات</a:t>
            </a:r>
            <a:endParaRPr lang="ar-JO" sz="1400" dirty="0">
              <a:solidFill>
                <a:srgbClr val="920000"/>
              </a:solidFill>
              <a:latin typeface="Tajawal" pitchFamily="2" charset="-78"/>
              <a:cs typeface="Tajawal" pitchFamily="2" charset="-78"/>
            </a:endParaRPr>
          </a:p>
        </p:txBody>
      </p:sp>
      <p:pic>
        <p:nvPicPr>
          <p:cNvPr id="117" name="Picture 116" descr="icons8-more-than-30.png"/>
          <p:cNvPicPr>
            <a:picLocks noChangeAspect="1"/>
          </p:cNvPicPr>
          <p:nvPr/>
        </p:nvPicPr>
        <p:blipFill>
          <a:blip r:embed="rId15">
            <a:lum contrast="-40000"/>
          </a:blip>
          <a:stretch>
            <a:fillRect/>
          </a:stretch>
        </p:blipFill>
        <p:spPr>
          <a:xfrm>
            <a:off x="8367738" y="2366954"/>
            <a:ext cx="285752" cy="285752"/>
          </a:xfrm>
          <a:prstGeom prst="rect">
            <a:avLst/>
          </a:prstGeom>
          <a:scene3d>
            <a:camera prst="orthographicFront">
              <a:rot lat="0" lon="0" rev="10800000"/>
            </a:camera>
            <a:lightRig rig="threePt" dir="t"/>
          </a:scene3d>
        </p:spPr>
      </p:pic>
      <p:cxnSp>
        <p:nvCxnSpPr>
          <p:cNvPr id="118" name="Straight Connector 117"/>
          <p:cNvCxnSpPr/>
          <p:nvPr/>
        </p:nvCxnSpPr>
        <p:spPr>
          <a:xfrm>
            <a:off x="6367474" y="28670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46" name="Picture 45" descr="pdf.png"/>
          <p:cNvPicPr>
            <a:picLocks noChangeAspect="1"/>
          </p:cNvPicPr>
          <p:nvPr/>
        </p:nvPicPr>
        <p:blipFill>
          <a:blip r:embed="rId13"/>
          <a:stretch>
            <a:fillRect/>
          </a:stretch>
        </p:blipFill>
        <p:spPr>
          <a:xfrm>
            <a:off x="4429124" y="4000504"/>
            <a:ext cx="1500198" cy="1357322"/>
          </a:xfrm>
          <a:prstGeom prst="rect">
            <a:avLst/>
          </a:prstGeom>
        </p:spPr>
      </p:pic>
      <p:pic>
        <p:nvPicPr>
          <p:cNvPr id="47" name="Picture 46" descr="pdf.png"/>
          <p:cNvPicPr>
            <a:picLocks noChangeAspect="1"/>
          </p:cNvPicPr>
          <p:nvPr/>
        </p:nvPicPr>
        <p:blipFill>
          <a:blip r:embed="rId13"/>
          <a:stretch>
            <a:fillRect/>
          </a:stretch>
        </p:blipFill>
        <p:spPr>
          <a:xfrm>
            <a:off x="1857356" y="2571744"/>
            <a:ext cx="1500198" cy="1357322"/>
          </a:xfrm>
          <a:prstGeom prst="rect">
            <a:avLst/>
          </a:prstGeom>
        </p:spPr>
      </p:pic>
      <p:pic>
        <p:nvPicPr>
          <p:cNvPr id="48" name="Picture 47" descr="pdf.png"/>
          <p:cNvPicPr>
            <a:picLocks noChangeAspect="1"/>
          </p:cNvPicPr>
          <p:nvPr/>
        </p:nvPicPr>
        <p:blipFill>
          <a:blip r:embed="rId13"/>
          <a:stretch>
            <a:fillRect/>
          </a:stretch>
        </p:blipFill>
        <p:spPr>
          <a:xfrm>
            <a:off x="3214678" y="2571744"/>
            <a:ext cx="1500198" cy="1357322"/>
          </a:xfrm>
          <a:prstGeom prst="rect">
            <a:avLst/>
          </a:prstGeom>
        </p:spPr>
      </p:pic>
      <p:pic>
        <p:nvPicPr>
          <p:cNvPr id="49" name="Picture 48" descr="pdf.png"/>
          <p:cNvPicPr>
            <a:picLocks noChangeAspect="1"/>
          </p:cNvPicPr>
          <p:nvPr/>
        </p:nvPicPr>
        <p:blipFill>
          <a:blip r:embed="rId13"/>
          <a:stretch>
            <a:fillRect/>
          </a:stretch>
        </p:blipFill>
        <p:spPr>
          <a:xfrm>
            <a:off x="1857356" y="4000504"/>
            <a:ext cx="1500198" cy="1357322"/>
          </a:xfrm>
          <a:prstGeom prst="rect">
            <a:avLst/>
          </a:prstGeom>
        </p:spPr>
      </p:pic>
      <p:pic>
        <p:nvPicPr>
          <p:cNvPr id="59" name="Picture 58" descr="pdf.png"/>
          <p:cNvPicPr>
            <a:picLocks noChangeAspect="1"/>
          </p:cNvPicPr>
          <p:nvPr/>
        </p:nvPicPr>
        <p:blipFill>
          <a:blip r:embed="rId13"/>
          <a:stretch>
            <a:fillRect/>
          </a:stretch>
        </p:blipFill>
        <p:spPr>
          <a:xfrm>
            <a:off x="3286116" y="4000504"/>
            <a:ext cx="1500198" cy="1357322"/>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14356"/>
            <a:ext cx="9144000" cy="928670"/>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اتصل بنا                             موقعنا على جوجل    </a:t>
            </a:r>
          </a:p>
          <a:p>
            <a:r>
              <a:rPr lang="ar-JO" sz="1600" dirty="0" smtClean="0">
                <a:solidFill>
                  <a:schemeClr val="bg1"/>
                </a:solidFill>
                <a:latin typeface="Tajawal Black" pitchFamily="2" charset="-78"/>
                <a:cs typeface="Tajawal Black" pitchFamily="2" charset="-78"/>
              </a:rPr>
              <a:t> </a:t>
            </a:r>
          </a:p>
        </p:txBody>
      </p:sp>
      <p:pic>
        <p:nvPicPr>
          <p:cNvPr id="5" name="Picture 2"/>
          <p:cNvPicPr>
            <a:picLocks noChangeAspect="1" noChangeArrowheads="1"/>
          </p:cNvPicPr>
          <p:nvPr/>
        </p:nvPicPr>
        <p:blipFill>
          <a:blip r:embed="rId2"/>
          <a:srcRect/>
          <a:stretch>
            <a:fillRect/>
          </a:stretch>
        </p:blipFill>
        <p:spPr bwMode="auto">
          <a:xfrm>
            <a:off x="7143768" y="1428736"/>
            <a:ext cx="1714505" cy="342901"/>
          </a:xfrm>
          <a:prstGeom prst="rect">
            <a:avLst/>
          </a:prstGeom>
          <a:noFill/>
          <a:ln w="9525">
            <a:noFill/>
            <a:miter lim="800000"/>
            <a:headEnd/>
            <a:tailEnd/>
          </a:ln>
          <a:effectLst/>
        </p:spPr>
      </p:pic>
      <p:sp>
        <p:nvSpPr>
          <p:cNvPr id="6" name="TextBox 5"/>
          <p:cNvSpPr txBox="1"/>
          <p:nvPr/>
        </p:nvSpPr>
        <p:spPr>
          <a:xfrm>
            <a:off x="-214346" y="1643050"/>
            <a:ext cx="8858280" cy="2308324"/>
          </a:xfrm>
          <a:prstGeom prst="rect">
            <a:avLst/>
          </a:prstGeom>
          <a:noFill/>
        </p:spPr>
        <p:txBody>
          <a:bodyPr wrap="square" rtlCol="1">
            <a:spAutoFit/>
          </a:bodyPr>
          <a:lstStyle/>
          <a:p>
            <a:r>
              <a:rPr lang="ar-JO" sz="1600" b="1" dirty="0" smtClean="0">
                <a:solidFill>
                  <a:schemeClr val="tx1">
                    <a:lumMod val="75000"/>
                    <a:lumOff val="25000"/>
                  </a:schemeClr>
                </a:solidFill>
                <a:latin typeface="Tajawal Black" pitchFamily="2" charset="-78"/>
                <a:cs typeface="Tajawal Black" pitchFamily="2" charset="-78"/>
              </a:rPr>
              <a:t/>
            </a:r>
            <a:br>
              <a:rPr lang="ar-JO" sz="1600" b="1" dirty="0" smtClean="0">
                <a:solidFill>
                  <a:schemeClr val="tx1">
                    <a:lumMod val="75000"/>
                    <a:lumOff val="25000"/>
                  </a:schemeClr>
                </a:solidFill>
                <a:latin typeface="Tajawal Black" pitchFamily="2" charset="-78"/>
                <a:cs typeface="Tajawal Black" pitchFamily="2" charset="-78"/>
              </a:rPr>
            </a:br>
            <a:r>
              <a:rPr lang="ar-JO" sz="1600" b="1" dirty="0" smtClean="0">
                <a:solidFill>
                  <a:schemeClr val="tx1">
                    <a:lumMod val="75000"/>
                    <a:lumOff val="25000"/>
                  </a:schemeClr>
                </a:solidFill>
                <a:latin typeface="Tajawal Black" pitchFamily="2" charset="-78"/>
                <a:cs typeface="Tajawal Black" pitchFamily="2" charset="-78"/>
              </a:rPr>
              <a:t>أخر تحديث للموقع في : 2020</a:t>
            </a:r>
            <a:br>
              <a:rPr lang="ar-JO" sz="1600" b="1" dirty="0" smtClean="0">
                <a:solidFill>
                  <a:schemeClr val="tx1">
                    <a:lumMod val="75000"/>
                    <a:lumOff val="25000"/>
                  </a:schemeClr>
                </a:solidFill>
                <a:latin typeface="Tajawal Black" pitchFamily="2" charset="-78"/>
                <a:cs typeface="Tajawal Black" pitchFamily="2" charset="-78"/>
              </a:rPr>
            </a:br>
            <a:r>
              <a:rPr lang="ar-JO" sz="1600" b="1" dirty="0" smtClean="0">
                <a:solidFill>
                  <a:schemeClr val="tx1">
                    <a:lumMod val="75000"/>
                    <a:lumOff val="25000"/>
                  </a:schemeClr>
                </a:solidFill>
                <a:latin typeface="Tajawal Black" pitchFamily="2" charset="-78"/>
                <a:cs typeface="Tajawal Black" pitchFamily="2" charset="-78"/>
              </a:rPr>
              <a:t>يجب أن تكون دقة الشاشة 1024</a:t>
            </a:r>
            <a:r>
              <a:rPr lang="en-US" sz="1600" b="1" dirty="0" smtClean="0">
                <a:solidFill>
                  <a:schemeClr val="tx1">
                    <a:lumMod val="75000"/>
                    <a:lumOff val="25000"/>
                  </a:schemeClr>
                </a:solidFill>
                <a:latin typeface="Tajawal Black" pitchFamily="2" charset="-78"/>
                <a:cs typeface="Tajawal Black" pitchFamily="2" charset="-78"/>
              </a:rPr>
              <a:t>x768 </a:t>
            </a:r>
            <a:r>
              <a:rPr lang="ar-JO" sz="1600" b="1" dirty="0" smtClean="0">
                <a:solidFill>
                  <a:schemeClr val="tx1">
                    <a:lumMod val="75000"/>
                    <a:lumOff val="25000"/>
                  </a:schemeClr>
                </a:solidFill>
                <a:latin typeface="Tajawal Black" pitchFamily="2" charset="-78"/>
                <a:cs typeface="Tajawal Black" pitchFamily="2" charset="-78"/>
              </a:rPr>
              <a:t>لأفضل تصفح للموقع. يدعم الموقع متصفحات ، </a:t>
            </a:r>
            <a:r>
              <a:rPr lang="ar-JO" sz="1600" b="1" dirty="0" smtClean="0">
                <a:solidFill>
                  <a:schemeClr val="tx1">
                    <a:lumMod val="75000"/>
                    <a:lumOff val="25000"/>
                  </a:schemeClr>
                </a:solidFill>
                <a:latin typeface="Tajawal Black" pitchFamily="2" charset="-78"/>
                <a:cs typeface="Tajawal Black" pitchFamily="2" charset="-78"/>
                <a:hlinkClick r:id="rId3"/>
              </a:rPr>
              <a:t>مايكروسوفت انترنت اكسبلورر 10.0+</a:t>
            </a:r>
            <a:r>
              <a:rPr lang="ar-JO" sz="1600" b="1" dirty="0" smtClean="0">
                <a:solidFill>
                  <a:schemeClr val="tx1">
                    <a:lumMod val="75000"/>
                    <a:lumOff val="25000"/>
                  </a:schemeClr>
                </a:solidFill>
                <a:latin typeface="Tajawal Black" pitchFamily="2" charset="-78"/>
                <a:cs typeface="Tajawal Black" pitchFamily="2" charset="-78"/>
              </a:rPr>
              <a:t>، </a:t>
            </a:r>
            <a:r>
              <a:rPr lang="ar-JO" sz="1600" b="1" dirty="0" smtClean="0">
                <a:solidFill>
                  <a:schemeClr val="tx1">
                    <a:lumMod val="75000"/>
                    <a:lumOff val="25000"/>
                  </a:schemeClr>
                </a:solidFill>
                <a:latin typeface="Tajawal Black" pitchFamily="2" charset="-78"/>
                <a:cs typeface="Tajawal Black" pitchFamily="2" charset="-78"/>
                <a:hlinkClick r:id="rId4"/>
              </a:rPr>
              <a:t>فاير فوكس 10.0+</a:t>
            </a:r>
            <a:r>
              <a:rPr lang="ar-JO" sz="1600" b="1" dirty="0" smtClean="0">
                <a:solidFill>
                  <a:schemeClr val="tx1">
                    <a:lumMod val="75000"/>
                    <a:lumOff val="25000"/>
                  </a:schemeClr>
                </a:solidFill>
                <a:latin typeface="Tajawal Black" pitchFamily="2" charset="-78"/>
                <a:cs typeface="Tajawal Black" pitchFamily="2" charset="-78"/>
              </a:rPr>
              <a:t>، </a:t>
            </a:r>
            <a:r>
              <a:rPr lang="ar-JO" sz="1600" b="1" dirty="0" smtClean="0">
                <a:solidFill>
                  <a:schemeClr val="tx1">
                    <a:lumMod val="75000"/>
                    <a:lumOff val="25000"/>
                  </a:schemeClr>
                </a:solidFill>
                <a:latin typeface="Tajawal Black" pitchFamily="2" charset="-78"/>
                <a:cs typeface="Tajawal Black" pitchFamily="2" charset="-78"/>
                <a:hlinkClick r:id="rId5"/>
              </a:rPr>
              <a:t>سفاري 3+</a:t>
            </a:r>
            <a:r>
              <a:rPr lang="ar-JO" sz="1600" b="1" dirty="0" smtClean="0">
                <a:solidFill>
                  <a:schemeClr val="tx1">
                    <a:lumMod val="75000"/>
                    <a:lumOff val="25000"/>
                  </a:schemeClr>
                </a:solidFill>
                <a:latin typeface="Tajawal Black" pitchFamily="2" charset="-78"/>
                <a:cs typeface="Tajawal Black" pitchFamily="2" charset="-78"/>
              </a:rPr>
              <a:t>، </a:t>
            </a:r>
            <a:r>
              <a:rPr lang="ar-JO" sz="1600" b="1" dirty="0" smtClean="0">
                <a:solidFill>
                  <a:schemeClr val="tx1">
                    <a:lumMod val="75000"/>
                    <a:lumOff val="25000"/>
                  </a:schemeClr>
                </a:solidFill>
                <a:latin typeface="Tajawal Black" pitchFamily="2" charset="-78"/>
                <a:cs typeface="Tajawal Black" pitchFamily="2" charset="-78"/>
                <a:hlinkClick r:id="rId6"/>
              </a:rPr>
              <a:t>جوجل كروم 12.0</a:t>
            </a:r>
            <a:endParaRPr lang="ar-JO" sz="1600" b="1" dirty="0" smtClean="0">
              <a:solidFill>
                <a:schemeClr val="tx1">
                  <a:lumMod val="75000"/>
                  <a:lumOff val="25000"/>
                </a:schemeClr>
              </a:solidFill>
              <a:latin typeface="Tajawal Black" pitchFamily="2" charset="-78"/>
              <a:cs typeface="Tajawal Black" pitchFamily="2" charset="-78"/>
            </a:endParaRPr>
          </a:p>
          <a:p>
            <a:endParaRPr lang="ar-JO" sz="1600" b="1" dirty="0" smtClean="0">
              <a:solidFill>
                <a:schemeClr val="tx1">
                  <a:lumMod val="75000"/>
                  <a:lumOff val="25000"/>
                </a:schemeClr>
              </a:solidFill>
              <a:latin typeface="Tajawal Black" pitchFamily="2" charset="-78"/>
              <a:cs typeface="Tajawal Black" pitchFamily="2" charset="-78"/>
            </a:endParaRPr>
          </a:p>
          <a:p>
            <a:r>
              <a:rPr lang="ar-JO" sz="1600" b="1" dirty="0" smtClean="0">
                <a:solidFill>
                  <a:schemeClr val="tx1">
                    <a:lumMod val="75000"/>
                    <a:lumOff val="25000"/>
                  </a:schemeClr>
                </a:solidFill>
                <a:latin typeface="Tajawal Black" pitchFamily="2" charset="-78"/>
                <a:cs typeface="Tajawal Black" pitchFamily="2" charset="-78"/>
              </a:rPr>
              <a:t>© جميع الحقوق محفوظة 2020. وزارة التنمية الاجتماعية – المملكة الأردنية الهاشمية</a:t>
            </a:r>
          </a:p>
          <a:p>
            <a:endParaRPr lang="ar-JO" sz="1600" b="1" dirty="0" smtClean="0">
              <a:solidFill>
                <a:schemeClr val="tx1">
                  <a:lumMod val="75000"/>
                  <a:lumOff val="25000"/>
                </a:schemeClr>
              </a:solidFill>
              <a:latin typeface="Tajawal Black" pitchFamily="2" charset="-78"/>
              <a:cs typeface="Tajawal Black" pitchFamily="2" charset="-78"/>
            </a:endParaRPr>
          </a:p>
          <a:p>
            <a:r>
              <a:rPr lang="ar-JO" sz="1600" b="1" dirty="0" smtClean="0">
                <a:solidFill>
                  <a:schemeClr val="tx1">
                    <a:lumMod val="75000"/>
                    <a:lumOff val="25000"/>
                  </a:schemeClr>
                </a:solidFill>
                <a:latin typeface="Tajawal Black" pitchFamily="2" charset="-78"/>
                <a:cs typeface="Tajawal Black" pitchFamily="2" charset="-78"/>
              </a:rPr>
              <a:t>عدد الزوار:</a:t>
            </a:r>
          </a:p>
          <a:p>
            <a:endParaRPr lang="ar-JO" sz="1600" b="1" dirty="0">
              <a:solidFill>
                <a:schemeClr val="tx1">
                  <a:lumMod val="75000"/>
                  <a:lumOff val="25000"/>
                </a:schemeClr>
              </a:solidFill>
              <a:latin typeface="Tajawal Black" pitchFamily="2" charset="-78"/>
              <a:cs typeface="Tajawal Black" pitchFamily="2" charset="-78"/>
            </a:endParaRPr>
          </a:p>
        </p:txBody>
      </p:sp>
      <p:pic>
        <p:nvPicPr>
          <p:cNvPr id="9" name="Picture 8"/>
          <p:cNvPicPr>
            <a:picLocks noChangeAspect="1" noChangeArrowheads="1"/>
          </p:cNvPicPr>
          <p:nvPr/>
        </p:nvPicPr>
        <p:blipFill>
          <a:blip r:embed="rId7"/>
          <a:srcRect/>
          <a:stretch>
            <a:fillRect/>
          </a:stretch>
        </p:blipFill>
        <p:spPr bwMode="auto">
          <a:xfrm>
            <a:off x="8569877" y="3714752"/>
            <a:ext cx="574123" cy="500042"/>
          </a:xfrm>
          <a:prstGeom prst="rect">
            <a:avLst/>
          </a:prstGeom>
          <a:noFill/>
          <a:ln w="9525">
            <a:noFill/>
            <a:miter lim="800000"/>
            <a:headEnd/>
            <a:tailEnd/>
          </a:ln>
          <a:effectLst/>
        </p:spPr>
      </p:pic>
      <p:pic>
        <p:nvPicPr>
          <p:cNvPr id="12" name="Picture 11" descr="place-marker.png"/>
          <p:cNvPicPr>
            <a:picLocks noChangeAspect="1"/>
          </p:cNvPicPr>
          <p:nvPr/>
        </p:nvPicPr>
        <p:blipFill>
          <a:blip r:embed="rId8" cstate="print"/>
          <a:stretch>
            <a:fillRect/>
          </a:stretch>
        </p:blipFill>
        <p:spPr>
          <a:xfrm>
            <a:off x="6143636" y="785794"/>
            <a:ext cx="576258" cy="576258"/>
          </a:xfrm>
          <a:prstGeom prst="rect">
            <a:avLst/>
          </a:prstGeom>
        </p:spPr>
      </p:pic>
      <p:pic>
        <p:nvPicPr>
          <p:cNvPr id="14" name="Picture 13" descr="phone-disconnected.png"/>
          <p:cNvPicPr>
            <a:picLocks noChangeAspect="1"/>
          </p:cNvPicPr>
          <p:nvPr/>
        </p:nvPicPr>
        <p:blipFill>
          <a:blip r:embed="rId9">
            <a:duotone>
              <a:schemeClr val="bg2">
                <a:shade val="45000"/>
                <a:satMod val="135000"/>
              </a:schemeClr>
              <a:prstClr val="white"/>
            </a:duotone>
          </a:blip>
          <a:stretch>
            <a:fillRect/>
          </a:stretch>
        </p:blipFill>
        <p:spPr>
          <a:xfrm rot="16200000">
            <a:off x="8501090" y="857232"/>
            <a:ext cx="402603" cy="402603"/>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00034" y="1928802"/>
            <a:ext cx="5643602" cy="4929198"/>
          </a:xfrm>
          <a:prstGeom prst="rect">
            <a:avLst/>
          </a:prstGeom>
          <a:ln>
            <a:noFill/>
          </a:ln>
        </p:spPr>
        <p:style>
          <a:lnRef idx="2">
            <a:schemeClr val="dk1"/>
          </a:lnRef>
          <a:fillRef idx="1">
            <a:schemeClr val="lt1"/>
          </a:fillRef>
          <a:effectRef idx="0">
            <a:schemeClr val="dk1"/>
          </a:effectRef>
          <a:fontRef idx="minor">
            <a:schemeClr val="dk1"/>
          </a:fontRef>
        </p:style>
        <p:txBody>
          <a:bodyPr rtlCol="1" anchor="ctr"/>
          <a:lstStyle/>
          <a:p>
            <a:endParaRPr lang="ar-JO" sz="1200" b="1" dirty="0"/>
          </a:p>
        </p:txBody>
      </p:sp>
      <p:sp>
        <p:nvSpPr>
          <p:cNvPr id="54" name="TextBox 53"/>
          <p:cNvSpPr txBox="1"/>
          <p:nvPr/>
        </p:nvSpPr>
        <p:spPr>
          <a:xfrm>
            <a:off x="500034" y="2000240"/>
            <a:ext cx="5625180" cy="369332"/>
          </a:xfrm>
          <a:prstGeom prst="rect">
            <a:avLst/>
          </a:prstGeom>
          <a:noFill/>
        </p:spPr>
        <p:txBody>
          <a:bodyPr wrap="square" rtlCol="1">
            <a:spAutoFit/>
          </a:bodyPr>
          <a:lstStyle/>
          <a:p>
            <a:r>
              <a:rPr lang="ar-JO" b="1" dirty="0" smtClean="0">
                <a:latin typeface="Tajawal Black" pitchFamily="2" charset="-78"/>
                <a:cs typeface="Tajawal Black" pitchFamily="2" charset="-78"/>
              </a:rPr>
              <a:t>الشكاوى والاقتراحات</a:t>
            </a:r>
            <a:endParaRPr lang="ar-JO" sz="1200" dirty="0">
              <a:latin typeface="Tajawal Black" pitchFamily="2" charset="-78"/>
              <a:cs typeface="Tajawal Black" pitchFamily="2" charset="-78"/>
            </a:endParaRPr>
          </a:p>
        </p:txBody>
      </p:sp>
      <p:sp>
        <p:nvSpPr>
          <p:cNvPr id="72" name="TextBox 71"/>
          <p:cNvSpPr txBox="1"/>
          <p:nvPr/>
        </p:nvSpPr>
        <p:spPr>
          <a:xfrm>
            <a:off x="4094585" y="6357958"/>
            <a:ext cx="1234633" cy="276999"/>
          </a:xfrm>
          <a:prstGeom prst="rect">
            <a:avLst/>
          </a:prstGeom>
          <a:noFill/>
        </p:spPr>
        <p:txBody>
          <a:bodyPr wrap="none" rtlCol="1">
            <a:spAutoFit/>
          </a:bodyPr>
          <a:lstStyle/>
          <a:p>
            <a:r>
              <a:rPr lang="ar-JO" sz="1200" b="1" dirty="0" smtClean="0">
                <a:latin typeface="Tajawal" pitchFamily="2" charset="-78"/>
                <a:cs typeface="Tajawal" pitchFamily="2" charset="-78"/>
              </a:rPr>
              <a:t>شارك الموضوع</a:t>
            </a:r>
            <a:endParaRPr lang="ar-JO" sz="1200" b="1" dirty="0">
              <a:latin typeface="Tajawal" pitchFamily="2" charset="-78"/>
              <a:cs typeface="Tajawal" pitchFamily="2" charset="-78"/>
            </a:endParaRPr>
          </a:p>
        </p:txBody>
      </p:sp>
      <p:sp>
        <p:nvSpPr>
          <p:cNvPr id="64" name="Oval 63"/>
          <p:cNvSpPr/>
          <p:nvPr/>
        </p:nvSpPr>
        <p:spPr>
          <a:xfrm>
            <a:off x="285720" y="214290"/>
            <a:ext cx="857256" cy="78579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smtClean="0"/>
              <a:t>logo</a:t>
            </a:r>
            <a:endParaRPr lang="ar-JO" dirty="0"/>
          </a:p>
        </p:txBody>
      </p:sp>
      <p:sp>
        <p:nvSpPr>
          <p:cNvPr id="66" name="Rectangle 65"/>
          <p:cNvSpPr/>
          <p:nvPr/>
        </p:nvSpPr>
        <p:spPr>
          <a:xfrm>
            <a:off x="4286248" y="500042"/>
            <a:ext cx="2214578" cy="285752"/>
          </a:xfrm>
          <a:prstGeom prst="rect">
            <a:avLst/>
          </a:prstGeom>
          <a:solidFill>
            <a:srgbClr val="E0E0E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000" dirty="0" smtClean="0">
                <a:solidFill>
                  <a:schemeClr val="bg1">
                    <a:lumMod val="50000"/>
                  </a:schemeClr>
                </a:solidFill>
              </a:rPr>
              <a:t>بحث</a:t>
            </a:r>
            <a:endParaRPr lang="ar-JO" sz="1000" dirty="0">
              <a:solidFill>
                <a:schemeClr val="bg1">
                  <a:lumMod val="50000"/>
                </a:schemeClr>
              </a:solidFill>
            </a:endParaRPr>
          </a:p>
        </p:txBody>
      </p:sp>
      <p:sp>
        <p:nvSpPr>
          <p:cNvPr id="67" name="Rectangle 66"/>
          <p:cNvSpPr/>
          <p:nvPr/>
        </p:nvSpPr>
        <p:spPr>
          <a:xfrm>
            <a:off x="0" y="1357298"/>
            <a:ext cx="9144000" cy="571504"/>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عن الوزارة    الخدمات   مبادرات   المركز الإعلامي   اتصل بنا</a:t>
            </a:r>
            <a:endParaRPr lang="ar-JO" sz="1600" b="1" dirty="0">
              <a:solidFill>
                <a:schemeClr val="bg1"/>
              </a:solidFill>
              <a:latin typeface="Tajawal Black" pitchFamily="2" charset="-78"/>
              <a:cs typeface="Tajawal Black" pitchFamily="2" charset="-78"/>
            </a:endParaRPr>
          </a:p>
        </p:txBody>
      </p:sp>
      <p:pic>
        <p:nvPicPr>
          <p:cNvPr id="68" name="Picture 67" descr="logo.png"/>
          <p:cNvPicPr/>
          <p:nvPr/>
        </p:nvPicPr>
        <p:blipFill>
          <a:blip r:embed="rId2" cstate="print"/>
          <a:stretch>
            <a:fillRect/>
          </a:stretch>
        </p:blipFill>
        <p:spPr>
          <a:xfrm>
            <a:off x="214282" y="142852"/>
            <a:ext cx="1143008" cy="1000132"/>
          </a:xfrm>
          <a:prstGeom prst="rect">
            <a:avLst/>
          </a:prstGeom>
        </p:spPr>
      </p:pic>
      <p:pic>
        <p:nvPicPr>
          <p:cNvPr id="70" name="Picture 69" descr="download.png"/>
          <p:cNvPicPr>
            <a:picLocks noChangeAspect="1"/>
          </p:cNvPicPr>
          <p:nvPr/>
        </p:nvPicPr>
        <p:blipFill>
          <a:blip r:embed="rId3"/>
          <a:stretch>
            <a:fillRect/>
          </a:stretch>
        </p:blipFill>
        <p:spPr>
          <a:xfrm>
            <a:off x="4286248" y="500042"/>
            <a:ext cx="285743" cy="285752"/>
          </a:xfrm>
          <a:prstGeom prst="rect">
            <a:avLst/>
          </a:prstGeom>
        </p:spPr>
      </p:pic>
      <p:pic>
        <p:nvPicPr>
          <p:cNvPr id="71" name="Picture 70" descr="download (1).png"/>
          <p:cNvPicPr>
            <a:picLocks noChangeAspect="1"/>
          </p:cNvPicPr>
          <p:nvPr/>
        </p:nvPicPr>
        <p:blipFill>
          <a:blip r:embed="rId4"/>
          <a:stretch>
            <a:fillRect/>
          </a:stretch>
        </p:blipFill>
        <p:spPr>
          <a:xfrm>
            <a:off x="7286644" y="428604"/>
            <a:ext cx="357190" cy="357190"/>
          </a:xfrm>
          <a:prstGeom prst="rect">
            <a:avLst/>
          </a:prstGeom>
        </p:spPr>
      </p:pic>
      <p:pic>
        <p:nvPicPr>
          <p:cNvPr id="77" name="Picture 76" descr="download (2).png"/>
          <p:cNvPicPr>
            <a:picLocks noChangeAspect="1"/>
          </p:cNvPicPr>
          <p:nvPr/>
        </p:nvPicPr>
        <p:blipFill>
          <a:blip r:embed="rId5"/>
          <a:stretch>
            <a:fillRect/>
          </a:stretch>
        </p:blipFill>
        <p:spPr>
          <a:xfrm>
            <a:off x="7786710" y="428604"/>
            <a:ext cx="357190" cy="357190"/>
          </a:xfrm>
          <a:prstGeom prst="rect">
            <a:avLst/>
          </a:prstGeom>
        </p:spPr>
      </p:pic>
      <p:pic>
        <p:nvPicPr>
          <p:cNvPr id="78" name="Picture 77" descr="download (3).png"/>
          <p:cNvPicPr>
            <a:picLocks noChangeAspect="1"/>
          </p:cNvPicPr>
          <p:nvPr/>
        </p:nvPicPr>
        <p:blipFill>
          <a:blip r:embed="rId6"/>
          <a:stretch>
            <a:fillRect/>
          </a:stretch>
        </p:blipFill>
        <p:spPr>
          <a:xfrm>
            <a:off x="8286776" y="428604"/>
            <a:ext cx="357190" cy="357190"/>
          </a:xfrm>
          <a:prstGeom prst="rect">
            <a:avLst/>
          </a:prstGeom>
        </p:spPr>
      </p:pic>
      <p:pic>
        <p:nvPicPr>
          <p:cNvPr id="79" name="Picture 78" descr="download (4).png"/>
          <p:cNvPicPr>
            <a:picLocks noChangeAspect="1"/>
          </p:cNvPicPr>
          <p:nvPr/>
        </p:nvPicPr>
        <p:blipFill>
          <a:blip r:embed="rId7"/>
          <a:stretch>
            <a:fillRect/>
          </a:stretch>
        </p:blipFill>
        <p:spPr>
          <a:xfrm>
            <a:off x="8643966" y="1500174"/>
            <a:ext cx="285752" cy="285752"/>
          </a:xfrm>
          <a:prstGeom prst="rect">
            <a:avLst/>
          </a:prstGeom>
        </p:spPr>
      </p:pic>
      <p:sp>
        <p:nvSpPr>
          <p:cNvPr id="90" name="Rounded Rectangle 89"/>
          <p:cNvSpPr/>
          <p:nvPr/>
        </p:nvSpPr>
        <p:spPr>
          <a:xfrm>
            <a:off x="0" y="3214686"/>
            <a:ext cx="500066" cy="20002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a:p>
        </p:txBody>
      </p:sp>
      <p:pic>
        <p:nvPicPr>
          <p:cNvPr id="93" name="Picture 2"/>
          <p:cNvPicPr>
            <a:picLocks noChangeAspect="1" noChangeArrowheads="1"/>
          </p:cNvPicPr>
          <p:nvPr/>
        </p:nvPicPr>
        <p:blipFill>
          <a:blip r:embed="rId8"/>
          <a:srcRect/>
          <a:stretch>
            <a:fillRect/>
          </a:stretch>
        </p:blipFill>
        <p:spPr bwMode="auto">
          <a:xfrm>
            <a:off x="71438" y="3357562"/>
            <a:ext cx="357190" cy="319086"/>
          </a:xfrm>
          <a:prstGeom prst="rect">
            <a:avLst/>
          </a:prstGeom>
          <a:noFill/>
          <a:ln w="9525">
            <a:noFill/>
            <a:miter lim="800000"/>
            <a:headEnd/>
            <a:tailEnd/>
          </a:ln>
          <a:effectLst/>
        </p:spPr>
      </p:pic>
      <p:pic>
        <p:nvPicPr>
          <p:cNvPr id="94" name="Picture 3"/>
          <p:cNvPicPr>
            <a:picLocks noChangeAspect="1" noChangeArrowheads="1"/>
          </p:cNvPicPr>
          <p:nvPr/>
        </p:nvPicPr>
        <p:blipFill>
          <a:blip r:embed="rId9"/>
          <a:srcRect/>
          <a:stretch>
            <a:fillRect/>
          </a:stretch>
        </p:blipFill>
        <p:spPr bwMode="auto">
          <a:xfrm>
            <a:off x="71438" y="3643314"/>
            <a:ext cx="357190" cy="346028"/>
          </a:xfrm>
          <a:prstGeom prst="rect">
            <a:avLst/>
          </a:prstGeom>
          <a:noFill/>
          <a:ln w="9525">
            <a:noFill/>
            <a:miter lim="800000"/>
            <a:headEnd/>
            <a:tailEnd/>
          </a:ln>
          <a:effectLst/>
        </p:spPr>
      </p:pic>
      <p:pic>
        <p:nvPicPr>
          <p:cNvPr id="95" name="Picture 4"/>
          <p:cNvPicPr>
            <a:picLocks noChangeAspect="1" noChangeArrowheads="1"/>
          </p:cNvPicPr>
          <p:nvPr/>
        </p:nvPicPr>
        <p:blipFill>
          <a:blip r:embed="rId10"/>
          <a:srcRect/>
          <a:stretch>
            <a:fillRect/>
          </a:stretch>
        </p:blipFill>
        <p:spPr bwMode="auto">
          <a:xfrm>
            <a:off x="71438" y="3929066"/>
            <a:ext cx="357190" cy="379514"/>
          </a:xfrm>
          <a:prstGeom prst="rect">
            <a:avLst/>
          </a:prstGeom>
          <a:noFill/>
          <a:ln w="9525">
            <a:noFill/>
            <a:miter lim="800000"/>
            <a:headEnd/>
            <a:tailEnd/>
          </a:ln>
          <a:effectLst/>
        </p:spPr>
      </p:pic>
      <p:pic>
        <p:nvPicPr>
          <p:cNvPr id="96" name="Picture 5"/>
          <p:cNvPicPr>
            <a:picLocks noChangeAspect="1" noChangeArrowheads="1"/>
          </p:cNvPicPr>
          <p:nvPr/>
        </p:nvPicPr>
        <p:blipFill>
          <a:blip r:embed="rId11"/>
          <a:srcRect/>
          <a:stretch>
            <a:fillRect/>
          </a:stretch>
        </p:blipFill>
        <p:spPr bwMode="auto">
          <a:xfrm>
            <a:off x="71438" y="4286256"/>
            <a:ext cx="357190" cy="409576"/>
          </a:xfrm>
          <a:prstGeom prst="rect">
            <a:avLst/>
          </a:prstGeom>
          <a:noFill/>
          <a:ln w="9525">
            <a:noFill/>
            <a:miter lim="800000"/>
            <a:headEnd/>
            <a:tailEnd/>
          </a:ln>
          <a:effectLst/>
        </p:spPr>
      </p:pic>
      <p:pic>
        <p:nvPicPr>
          <p:cNvPr id="97" name="Picture 6"/>
          <p:cNvPicPr>
            <a:picLocks noChangeAspect="1" noChangeArrowheads="1"/>
          </p:cNvPicPr>
          <p:nvPr/>
        </p:nvPicPr>
        <p:blipFill>
          <a:blip r:embed="rId12"/>
          <a:srcRect/>
          <a:stretch>
            <a:fillRect/>
          </a:stretch>
        </p:blipFill>
        <p:spPr bwMode="auto">
          <a:xfrm>
            <a:off x="71438" y="4643446"/>
            <a:ext cx="357190" cy="377536"/>
          </a:xfrm>
          <a:prstGeom prst="rect">
            <a:avLst/>
          </a:prstGeom>
          <a:noFill/>
          <a:ln w="9525">
            <a:noFill/>
            <a:miter lim="800000"/>
            <a:headEnd/>
            <a:tailEnd/>
          </a:ln>
          <a:effectLst/>
        </p:spPr>
      </p:pic>
      <p:pic>
        <p:nvPicPr>
          <p:cNvPr id="98" name="Picture 97" descr="download (3).png"/>
          <p:cNvPicPr>
            <a:picLocks noChangeAspect="1"/>
          </p:cNvPicPr>
          <p:nvPr/>
        </p:nvPicPr>
        <p:blipFill>
          <a:blip r:embed="rId6"/>
          <a:stretch>
            <a:fillRect/>
          </a:stretch>
        </p:blipFill>
        <p:spPr>
          <a:xfrm>
            <a:off x="3786182" y="6357958"/>
            <a:ext cx="357190" cy="357190"/>
          </a:xfrm>
          <a:prstGeom prst="rect">
            <a:avLst/>
          </a:prstGeom>
        </p:spPr>
      </p:pic>
      <p:pic>
        <p:nvPicPr>
          <p:cNvPr id="99" name="Picture 2"/>
          <p:cNvPicPr>
            <a:picLocks noChangeAspect="1" noChangeArrowheads="1"/>
          </p:cNvPicPr>
          <p:nvPr/>
        </p:nvPicPr>
        <p:blipFill>
          <a:blip r:embed="rId8"/>
          <a:srcRect/>
          <a:stretch>
            <a:fillRect/>
          </a:stretch>
        </p:blipFill>
        <p:spPr bwMode="auto">
          <a:xfrm>
            <a:off x="3357554" y="6357958"/>
            <a:ext cx="357190" cy="319086"/>
          </a:xfrm>
          <a:prstGeom prst="rect">
            <a:avLst/>
          </a:prstGeom>
          <a:noFill/>
          <a:ln w="9525">
            <a:noFill/>
            <a:miter lim="800000"/>
            <a:headEnd/>
            <a:tailEnd/>
          </a:ln>
          <a:effectLst/>
        </p:spPr>
      </p:pic>
      <p:pic>
        <p:nvPicPr>
          <p:cNvPr id="100" name="Picture 3"/>
          <p:cNvPicPr>
            <a:picLocks noChangeAspect="1" noChangeArrowheads="1"/>
          </p:cNvPicPr>
          <p:nvPr/>
        </p:nvPicPr>
        <p:blipFill>
          <a:blip r:embed="rId9"/>
          <a:srcRect/>
          <a:stretch>
            <a:fillRect/>
          </a:stretch>
        </p:blipFill>
        <p:spPr bwMode="auto">
          <a:xfrm>
            <a:off x="3000364" y="6357958"/>
            <a:ext cx="357190" cy="346028"/>
          </a:xfrm>
          <a:prstGeom prst="rect">
            <a:avLst/>
          </a:prstGeom>
          <a:noFill/>
          <a:ln w="9525">
            <a:noFill/>
            <a:miter lim="800000"/>
            <a:headEnd/>
            <a:tailEnd/>
          </a:ln>
          <a:effectLst/>
        </p:spPr>
      </p:pic>
      <p:cxnSp>
        <p:nvCxnSpPr>
          <p:cNvPr id="112" name="Straight Connector 111"/>
          <p:cNvCxnSpPr/>
          <p:nvPr/>
        </p:nvCxnSpPr>
        <p:spPr>
          <a:xfrm rot="10800000">
            <a:off x="1428728" y="2357430"/>
            <a:ext cx="464347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357290" y="285728"/>
            <a:ext cx="2315057" cy="584775"/>
          </a:xfrm>
          <a:prstGeom prst="rect">
            <a:avLst/>
          </a:prstGeom>
          <a:noFill/>
        </p:spPr>
        <p:txBody>
          <a:bodyPr wrap="none" rtlCol="1">
            <a:spAutoFit/>
          </a:bodyPr>
          <a:lstStyle/>
          <a:p>
            <a:r>
              <a:rPr lang="ar-JO" sz="1600" dirty="0" smtClean="0">
                <a:latin typeface="Tajawal" pitchFamily="2" charset="-78"/>
                <a:cs typeface="Tajawal" pitchFamily="2" charset="-78"/>
              </a:rPr>
              <a:t>المملكة الأردنية الهاشمية</a:t>
            </a:r>
          </a:p>
          <a:p>
            <a:r>
              <a:rPr lang="ar-JO" sz="1600" dirty="0" smtClean="0">
                <a:latin typeface="Tajawal" pitchFamily="2" charset="-78"/>
                <a:cs typeface="Tajawal" pitchFamily="2" charset="-78"/>
              </a:rPr>
              <a:t>وزارة التنمية الاجتماعية</a:t>
            </a:r>
            <a:endParaRPr lang="ar-JO" sz="1600" dirty="0">
              <a:latin typeface="Tajawal" pitchFamily="2" charset="-78"/>
              <a:cs typeface="Tajawal" pitchFamily="2" charset="-78"/>
            </a:endParaRPr>
          </a:p>
        </p:txBody>
      </p:sp>
      <p:pic>
        <p:nvPicPr>
          <p:cNvPr id="74" name="Picture 73"/>
          <p:cNvPicPr>
            <a:picLocks noChangeAspect="1" noChangeArrowheads="1"/>
          </p:cNvPicPr>
          <p:nvPr/>
        </p:nvPicPr>
        <p:blipFill>
          <a:blip r:embed="rId13"/>
          <a:srcRect/>
          <a:stretch>
            <a:fillRect/>
          </a:stretch>
        </p:blipFill>
        <p:spPr bwMode="auto">
          <a:xfrm>
            <a:off x="8569877" y="6143644"/>
            <a:ext cx="574123" cy="500042"/>
          </a:xfrm>
          <a:prstGeom prst="rect">
            <a:avLst/>
          </a:prstGeom>
          <a:noFill/>
          <a:ln w="9525">
            <a:noFill/>
            <a:miter lim="800000"/>
            <a:headEnd/>
            <a:tailEnd/>
          </a:ln>
          <a:effectLst/>
        </p:spPr>
      </p:pic>
      <p:sp>
        <p:nvSpPr>
          <p:cNvPr id="125" name="Rounded Rectangle 124"/>
          <p:cNvSpPr/>
          <p:nvPr/>
        </p:nvSpPr>
        <p:spPr>
          <a:xfrm>
            <a:off x="3214678" y="1428736"/>
            <a:ext cx="928694" cy="428628"/>
          </a:xfrm>
          <a:prstGeom prst="roundRect">
            <a:avLst/>
          </a:prstGeom>
          <a:noFill/>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ar-JO" dirty="0"/>
          </a:p>
        </p:txBody>
      </p:sp>
      <p:cxnSp>
        <p:nvCxnSpPr>
          <p:cNvPr id="126" name="Straight Connector 125"/>
          <p:cNvCxnSpPr/>
          <p:nvPr/>
        </p:nvCxnSpPr>
        <p:spPr>
          <a:xfrm>
            <a:off x="6215074" y="36433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215074" y="41433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6215074" y="464344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6215074" y="32146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6357950" y="3286124"/>
            <a:ext cx="1928826" cy="276999"/>
          </a:xfrm>
          <a:prstGeom prst="rect">
            <a:avLst/>
          </a:prstGeom>
          <a:noFill/>
        </p:spPr>
        <p:txBody>
          <a:bodyPr wrap="square" rtlCol="1">
            <a:spAutoFit/>
          </a:bodyPr>
          <a:lstStyle/>
          <a:p>
            <a:r>
              <a:rPr lang="ar-JO" sz="1200" dirty="0" smtClean="0">
                <a:solidFill>
                  <a:srgbClr val="920000"/>
                </a:solidFill>
                <a:latin typeface="Tajawal" pitchFamily="2" charset="-78"/>
                <a:cs typeface="Tajawal" pitchFamily="2" charset="-78"/>
              </a:rPr>
              <a:t>الشكاوى والاقتراحات</a:t>
            </a:r>
            <a:endParaRPr lang="ar-JO" sz="1200" dirty="0">
              <a:solidFill>
                <a:srgbClr val="920000"/>
              </a:solidFill>
              <a:latin typeface="Tajawal" pitchFamily="2" charset="-78"/>
              <a:cs typeface="Tajawal" pitchFamily="2" charset="-78"/>
            </a:endParaRPr>
          </a:p>
        </p:txBody>
      </p:sp>
      <p:sp>
        <p:nvSpPr>
          <p:cNvPr id="131" name="TextBox 130"/>
          <p:cNvSpPr txBox="1"/>
          <p:nvPr/>
        </p:nvSpPr>
        <p:spPr>
          <a:xfrm>
            <a:off x="6357950" y="3714752"/>
            <a:ext cx="1928826" cy="276999"/>
          </a:xfrm>
          <a:prstGeom prst="rect">
            <a:avLst/>
          </a:prstGeom>
          <a:noFill/>
        </p:spPr>
        <p:txBody>
          <a:bodyPr wrap="square" rtlCol="1">
            <a:spAutoFit/>
          </a:bodyPr>
          <a:lstStyle/>
          <a:p>
            <a:r>
              <a:rPr lang="ar-JO" sz="1200" dirty="0" smtClean="0">
                <a:solidFill>
                  <a:srgbClr val="920000"/>
                </a:solidFill>
                <a:latin typeface="Tajawal" pitchFamily="2" charset="-78"/>
                <a:cs typeface="Tajawal" pitchFamily="2" charset="-78"/>
              </a:rPr>
              <a:t>استعلام عن بيانات الفرد</a:t>
            </a:r>
            <a:endParaRPr lang="ar-JO" sz="1200" dirty="0">
              <a:solidFill>
                <a:srgbClr val="920000"/>
              </a:solidFill>
              <a:latin typeface="Tajawal" pitchFamily="2" charset="-78"/>
              <a:cs typeface="Tajawal" pitchFamily="2" charset="-78"/>
            </a:endParaRPr>
          </a:p>
        </p:txBody>
      </p:sp>
      <p:cxnSp>
        <p:nvCxnSpPr>
          <p:cNvPr id="132" name="Straight Connector 131"/>
          <p:cNvCxnSpPr/>
          <p:nvPr/>
        </p:nvCxnSpPr>
        <p:spPr>
          <a:xfrm>
            <a:off x="6215074" y="27146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6367474" y="2295516"/>
            <a:ext cx="2286016" cy="1990740"/>
          </a:xfrm>
          <a:prstGeom prst="rect">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1" anchor="ctr"/>
          <a:lstStyle/>
          <a:p>
            <a:endParaRPr lang="ar-JO" sz="1400" dirty="0" smtClean="0">
              <a:solidFill>
                <a:schemeClr val="tx1">
                  <a:lumMod val="75000"/>
                  <a:lumOff val="25000"/>
                </a:schemeClr>
              </a:solidFill>
              <a:latin typeface="Tajawal" pitchFamily="2" charset="-78"/>
              <a:cs typeface="Tajawal" pitchFamily="2" charset="-78"/>
            </a:endParaRPr>
          </a:p>
        </p:txBody>
      </p:sp>
      <p:cxnSp>
        <p:nvCxnSpPr>
          <p:cNvPr id="134" name="Straight Connector 133"/>
          <p:cNvCxnSpPr/>
          <p:nvPr/>
        </p:nvCxnSpPr>
        <p:spPr>
          <a:xfrm>
            <a:off x="6367474" y="37957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6367474" y="42957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6367474" y="33670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5857884" y="2928934"/>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روابط هامة</a:t>
            </a:r>
            <a:endParaRPr lang="ar-JO" sz="1400" dirty="0">
              <a:solidFill>
                <a:srgbClr val="920000"/>
              </a:solidFill>
              <a:latin typeface="Tajawal" pitchFamily="2" charset="-78"/>
              <a:cs typeface="Tajawal" pitchFamily="2" charset="-78"/>
            </a:endParaRPr>
          </a:p>
        </p:txBody>
      </p:sp>
      <p:sp>
        <p:nvSpPr>
          <p:cNvPr id="138" name="TextBox 137"/>
          <p:cNvSpPr txBox="1"/>
          <p:nvPr/>
        </p:nvSpPr>
        <p:spPr>
          <a:xfrm>
            <a:off x="6429388" y="3429000"/>
            <a:ext cx="1928826"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أسئلة شائعة</a:t>
            </a:r>
            <a:endParaRPr lang="ar-JO" sz="1400" dirty="0">
              <a:solidFill>
                <a:srgbClr val="920000"/>
              </a:solidFill>
              <a:latin typeface="Tajawal" pitchFamily="2" charset="-78"/>
              <a:cs typeface="Tajawal" pitchFamily="2" charset="-78"/>
            </a:endParaRPr>
          </a:p>
        </p:txBody>
      </p:sp>
      <p:sp>
        <p:nvSpPr>
          <p:cNvPr id="139" name="TextBox 138"/>
          <p:cNvSpPr txBox="1"/>
          <p:nvPr/>
        </p:nvSpPr>
        <p:spPr>
          <a:xfrm>
            <a:off x="6500826" y="3929066"/>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الموقع / هواتف الوزارة</a:t>
            </a:r>
            <a:endParaRPr lang="ar-JO" sz="1400" dirty="0">
              <a:solidFill>
                <a:srgbClr val="920000"/>
              </a:solidFill>
              <a:latin typeface="Tajawal" pitchFamily="2" charset="-78"/>
              <a:cs typeface="Tajawal" pitchFamily="2" charset="-78"/>
            </a:endParaRPr>
          </a:p>
        </p:txBody>
      </p:sp>
      <p:pic>
        <p:nvPicPr>
          <p:cNvPr id="140" name="Picture 139" descr="icons8-more-than-30.png"/>
          <p:cNvPicPr>
            <a:picLocks noChangeAspect="1"/>
          </p:cNvPicPr>
          <p:nvPr/>
        </p:nvPicPr>
        <p:blipFill>
          <a:blip r:embed="rId14">
            <a:lum contrast="-40000"/>
          </a:blip>
          <a:stretch>
            <a:fillRect/>
          </a:stretch>
        </p:blipFill>
        <p:spPr>
          <a:xfrm>
            <a:off x="8367738" y="2938458"/>
            <a:ext cx="285752" cy="285752"/>
          </a:xfrm>
          <a:prstGeom prst="rect">
            <a:avLst/>
          </a:prstGeom>
          <a:scene3d>
            <a:camera prst="orthographicFront">
              <a:rot lat="0" lon="0" rev="10800000"/>
            </a:camera>
            <a:lightRig rig="threePt" dir="t"/>
          </a:scene3d>
        </p:spPr>
      </p:pic>
      <p:pic>
        <p:nvPicPr>
          <p:cNvPr id="141" name="Picture 140" descr="icons8-more-than-30.png"/>
          <p:cNvPicPr>
            <a:picLocks noChangeAspect="1"/>
          </p:cNvPicPr>
          <p:nvPr/>
        </p:nvPicPr>
        <p:blipFill>
          <a:blip r:embed="rId14">
            <a:lum contrast="-40000"/>
          </a:blip>
          <a:stretch>
            <a:fillRect/>
          </a:stretch>
        </p:blipFill>
        <p:spPr>
          <a:xfrm>
            <a:off x="8367738" y="3438524"/>
            <a:ext cx="285752" cy="285752"/>
          </a:xfrm>
          <a:prstGeom prst="rect">
            <a:avLst/>
          </a:prstGeom>
          <a:scene3d>
            <a:camera prst="orthographicFront">
              <a:rot lat="0" lon="0" rev="10800000"/>
            </a:camera>
            <a:lightRig rig="threePt" dir="t"/>
          </a:scene3d>
        </p:spPr>
      </p:pic>
      <p:pic>
        <p:nvPicPr>
          <p:cNvPr id="142" name="Picture 141" descr="icons8-more-than-30.png"/>
          <p:cNvPicPr>
            <a:picLocks noChangeAspect="1"/>
          </p:cNvPicPr>
          <p:nvPr/>
        </p:nvPicPr>
        <p:blipFill>
          <a:blip r:embed="rId14">
            <a:lum contrast="-40000"/>
          </a:blip>
          <a:stretch>
            <a:fillRect/>
          </a:stretch>
        </p:blipFill>
        <p:spPr>
          <a:xfrm>
            <a:off x="8367738" y="3938590"/>
            <a:ext cx="285752" cy="285752"/>
          </a:xfrm>
          <a:prstGeom prst="rect">
            <a:avLst/>
          </a:prstGeom>
          <a:scene3d>
            <a:camera prst="orthographicFront">
              <a:rot lat="0" lon="0" rev="10800000"/>
            </a:camera>
            <a:lightRig rig="threePt" dir="t"/>
          </a:scene3d>
        </p:spPr>
      </p:pic>
      <p:sp>
        <p:nvSpPr>
          <p:cNvPr id="143" name="TextBox 142"/>
          <p:cNvSpPr txBox="1"/>
          <p:nvPr/>
        </p:nvSpPr>
        <p:spPr>
          <a:xfrm>
            <a:off x="5929322" y="2357430"/>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الشكاوى والاقتراحات</a:t>
            </a:r>
            <a:endParaRPr lang="ar-JO" sz="1400" dirty="0">
              <a:solidFill>
                <a:srgbClr val="920000"/>
              </a:solidFill>
              <a:latin typeface="Tajawal" pitchFamily="2" charset="-78"/>
              <a:cs typeface="Tajawal" pitchFamily="2" charset="-78"/>
            </a:endParaRPr>
          </a:p>
        </p:txBody>
      </p:sp>
      <p:pic>
        <p:nvPicPr>
          <p:cNvPr id="144" name="Picture 143" descr="icons8-more-than-30.png"/>
          <p:cNvPicPr>
            <a:picLocks noChangeAspect="1"/>
          </p:cNvPicPr>
          <p:nvPr/>
        </p:nvPicPr>
        <p:blipFill>
          <a:blip r:embed="rId14">
            <a:lum contrast="-40000"/>
          </a:blip>
          <a:stretch>
            <a:fillRect/>
          </a:stretch>
        </p:blipFill>
        <p:spPr>
          <a:xfrm>
            <a:off x="8367738" y="2366954"/>
            <a:ext cx="285752" cy="285752"/>
          </a:xfrm>
          <a:prstGeom prst="rect">
            <a:avLst/>
          </a:prstGeom>
          <a:scene3d>
            <a:camera prst="orthographicFront">
              <a:rot lat="0" lon="0" rev="10800000"/>
            </a:camera>
            <a:lightRig rig="threePt" dir="t"/>
          </a:scene3d>
        </p:spPr>
      </p:pic>
      <p:cxnSp>
        <p:nvCxnSpPr>
          <p:cNvPr id="145" name="Straight Connector 144"/>
          <p:cNvCxnSpPr/>
          <p:nvPr/>
        </p:nvCxnSpPr>
        <p:spPr>
          <a:xfrm>
            <a:off x="6367474" y="28670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6" name="Rounded Rectangle 145"/>
          <p:cNvSpPr/>
          <p:nvPr/>
        </p:nvSpPr>
        <p:spPr>
          <a:xfrm>
            <a:off x="2579543" y="2786058"/>
            <a:ext cx="2286016" cy="285752"/>
          </a:xfrm>
          <a:prstGeom prst="roundRect">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1" anchor="ctr"/>
          <a:lstStyle/>
          <a:p>
            <a:pPr algn="ctr"/>
            <a:endParaRPr lang="ar-JO"/>
          </a:p>
        </p:txBody>
      </p:sp>
      <p:sp>
        <p:nvSpPr>
          <p:cNvPr id="147" name="TextBox 146"/>
          <p:cNvSpPr txBox="1"/>
          <p:nvPr/>
        </p:nvSpPr>
        <p:spPr>
          <a:xfrm>
            <a:off x="4857752" y="2786058"/>
            <a:ext cx="1156087" cy="276999"/>
          </a:xfrm>
          <a:prstGeom prst="rect">
            <a:avLst/>
          </a:prstGeom>
          <a:noFill/>
        </p:spPr>
        <p:txBody>
          <a:bodyPr wrap="none" rtlCol="1">
            <a:spAutoFit/>
          </a:bodyPr>
          <a:lstStyle/>
          <a:p>
            <a:r>
              <a:rPr lang="ar-JO" sz="1200" dirty="0" smtClean="0">
                <a:latin typeface="Tajawal Black" pitchFamily="2" charset="-78"/>
                <a:cs typeface="Tajawal Black" pitchFamily="2" charset="-78"/>
              </a:rPr>
              <a:t>الاسم الرباعي</a:t>
            </a:r>
            <a:endParaRPr lang="ar-JO" sz="1200" dirty="0">
              <a:latin typeface="Tajawal Black" pitchFamily="2" charset="-78"/>
              <a:cs typeface="Tajawal Black" pitchFamily="2" charset="-78"/>
            </a:endParaRPr>
          </a:p>
        </p:txBody>
      </p:sp>
      <p:sp>
        <p:nvSpPr>
          <p:cNvPr id="148" name="Rounded Rectangle 147"/>
          <p:cNvSpPr/>
          <p:nvPr/>
        </p:nvSpPr>
        <p:spPr>
          <a:xfrm>
            <a:off x="2571736" y="3286124"/>
            <a:ext cx="2286016" cy="285752"/>
          </a:xfrm>
          <a:prstGeom prst="roundRect">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1" anchor="ctr"/>
          <a:lstStyle/>
          <a:p>
            <a:pPr algn="ctr"/>
            <a:endParaRPr lang="ar-JO"/>
          </a:p>
        </p:txBody>
      </p:sp>
      <p:sp>
        <p:nvSpPr>
          <p:cNvPr id="149" name="TextBox 148"/>
          <p:cNvSpPr txBox="1"/>
          <p:nvPr/>
        </p:nvSpPr>
        <p:spPr>
          <a:xfrm>
            <a:off x="4929190" y="3286124"/>
            <a:ext cx="1091967" cy="276999"/>
          </a:xfrm>
          <a:prstGeom prst="rect">
            <a:avLst/>
          </a:prstGeom>
          <a:noFill/>
        </p:spPr>
        <p:txBody>
          <a:bodyPr wrap="none" rtlCol="1">
            <a:spAutoFit/>
          </a:bodyPr>
          <a:lstStyle/>
          <a:p>
            <a:r>
              <a:rPr lang="ar-JO" sz="1200" dirty="0" smtClean="0">
                <a:latin typeface="Tajawal Black" pitchFamily="2" charset="-78"/>
                <a:cs typeface="Tajawal Black" pitchFamily="2" charset="-78"/>
              </a:rPr>
              <a:t>الرقم الوطني</a:t>
            </a:r>
            <a:endParaRPr lang="ar-JO" sz="1200" dirty="0">
              <a:latin typeface="Tajawal Black" pitchFamily="2" charset="-78"/>
              <a:cs typeface="Tajawal Black" pitchFamily="2" charset="-78"/>
            </a:endParaRPr>
          </a:p>
        </p:txBody>
      </p:sp>
      <p:sp>
        <p:nvSpPr>
          <p:cNvPr id="150" name="Rounded Rectangle 149"/>
          <p:cNvSpPr/>
          <p:nvPr/>
        </p:nvSpPr>
        <p:spPr>
          <a:xfrm>
            <a:off x="2571736" y="3786190"/>
            <a:ext cx="2286016" cy="285752"/>
          </a:xfrm>
          <a:prstGeom prst="roundRect">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1" anchor="ctr"/>
          <a:lstStyle/>
          <a:p>
            <a:pPr algn="ctr"/>
            <a:endParaRPr lang="ar-JO"/>
          </a:p>
        </p:txBody>
      </p:sp>
      <p:sp>
        <p:nvSpPr>
          <p:cNvPr id="151" name="TextBox 150"/>
          <p:cNvSpPr txBox="1"/>
          <p:nvPr/>
        </p:nvSpPr>
        <p:spPr>
          <a:xfrm>
            <a:off x="5000628" y="3786190"/>
            <a:ext cx="1021433" cy="276999"/>
          </a:xfrm>
          <a:prstGeom prst="rect">
            <a:avLst/>
          </a:prstGeom>
          <a:noFill/>
        </p:spPr>
        <p:txBody>
          <a:bodyPr wrap="none" rtlCol="1">
            <a:spAutoFit/>
          </a:bodyPr>
          <a:lstStyle/>
          <a:p>
            <a:r>
              <a:rPr lang="ar-JO" sz="1200" dirty="0" smtClean="0">
                <a:latin typeface="Tajawal Black" pitchFamily="2" charset="-78"/>
                <a:cs typeface="Tajawal Black" pitchFamily="2" charset="-78"/>
              </a:rPr>
              <a:t>رقم الهاتف </a:t>
            </a:r>
            <a:endParaRPr lang="ar-JO" sz="1200" dirty="0">
              <a:latin typeface="Tajawal Black" pitchFamily="2" charset="-78"/>
              <a:cs typeface="Tajawal Black" pitchFamily="2" charset="-78"/>
            </a:endParaRPr>
          </a:p>
        </p:txBody>
      </p:sp>
      <p:sp>
        <p:nvSpPr>
          <p:cNvPr id="152" name="Rounded Rectangle 151"/>
          <p:cNvSpPr/>
          <p:nvPr/>
        </p:nvSpPr>
        <p:spPr>
          <a:xfrm>
            <a:off x="785786" y="4429132"/>
            <a:ext cx="4143404" cy="1285884"/>
          </a:xfrm>
          <a:prstGeom prst="roundRect">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1" anchor="ctr"/>
          <a:lstStyle/>
          <a:p>
            <a:pPr algn="ctr"/>
            <a:endParaRPr lang="ar-JO"/>
          </a:p>
        </p:txBody>
      </p:sp>
      <p:sp>
        <p:nvSpPr>
          <p:cNvPr id="153" name="TextBox 152"/>
          <p:cNvSpPr txBox="1"/>
          <p:nvPr/>
        </p:nvSpPr>
        <p:spPr>
          <a:xfrm>
            <a:off x="5072066" y="4429132"/>
            <a:ext cx="821059" cy="276999"/>
          </a:xfrm>
          <a:prstGeom prst="rect">
            <a:avLst/>
          </a:prstGeom>
          <a:noFill/>
        </p:spPr>
        <p:txBody>
          <a:bodyPr wrap="none" rtlCol="1">
            <a:spAutoFit/>
          </a:bodyPr>
          <a:lstStyle/>
          <a:p>
            <a:r>
              <a:rPr lang="ar-JO" sz="1200" dirty="0" smtClean="0">
                <a:latin typeface="Tajawal Black" pitchFamily="2" charset="-78"/>
                <a:cs typeface="Tajawal Black" pitchFamily="2" charset="-78"/>
              </a:rPr>
              <a:t>الموضوع</a:t>
            </a:r>
            <a:endParaRPr lang="ar-JO" sz="1200" dirty="0">
              <a:latin typeface="Tajawal Black" pitchFamily="2" charset="-78"/>
              <a:cs typeface="Tajawal Black" pitchFamily="2" charset="-78"/>
            </a:endParaRPr>
          </a:p>
        </p:txBody>
      </p:sp>
      <p:sp>
        <p:nvSpPr>
          <p:cNvPr id="154" name="Rounded Rectangle 153"/>
          <p:cNvSpPr/>
          <p:nvPr/>
        </p:nvSpPr>
        <p:spPr>
          <a:xfrm>
            <a:off x="1500166" y="5929330"/>
            <a:ext cx="1071570" cy="285752"/>
          </a:xfrm>
          <a:prstGeom prst="roundRect">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1" anchor="ctr"/>
          <a:lstStyle/>
          <a:p>
            <a:pPr algn="ctr"/>
            <a:r>
              <a:rPr lang="ar-JO" sz="1400" dirty="0" smtClean="0">
                <a:latin typeface="Tajawal Black" pitchFamily="2" charset="-78"/>
                <a:cs typeface="Tajawal Black" pitchFamily="2" charset="-78"/>
              </a:rPr>
              <a:t>إرسال</a:t>
            </a:r>
            <a:endParaRPr lang="ar-JO" sz="1400" dirty="0">
              <a:latin typeface="Tajawal Black" pitchFamily="2" charset="-78"/>
              <a:cs typeface="Tajawal Black" pitchFamily="2" charset="-7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00034" y="1928802"/>
            <a:ext cx="5643602" cy="4929198"/>
          </a:xfrm>
          <a:prstGeom prst="rect">
            <a:avLst/>
          </a:prstGeom>
          <a:ln>
            <a:noFill/>
          </a:ln>
        </p:spPr>
        <p:style>
          <a:lnRef idx="2">
            <a:schemeClr val="dk1"/>
          </a:lnRef>
          <a:fillRef idx="1">
            <a:schemeClr val="lt1"/>
          </a:fillRef>
          <a:effectRef idx="0">
            <a:schemeClr val="dk1"/>
          </a:effectRef>
          <a:fontRef idx="minor">
            <a:schemeClr val="dk1"/>
          </a:fontRef>
        </p:style>
        <p:txBody>
          <a:bodyPr rtlCol="1" anchor="ctr"/>
          <a:lstStyle/>
          <a:p>
            <a:endParaRPr lang="ar-JO" sz="1200" b="1" dirty="0"/>
          </a:p>
        </p:txBody>
      </p:sp>
      <p:sp>
        <p:nvSpPr>
          <p:cNvPr id="54" name="TextBox 53"/>
          <p:cNvSpPr txBox="1"/>
          <p:nvPr/>
        </p:nvSpPr>
        <p:spPr>
          <a:xfrm>
            <a:off x="500034" y="2000240"/>
            <a:ext cx="5625180" cy="369332"/>
          </a:xfrm>
          <a:prstGeom prst="rect">
            <a:avLst/>
          </a:prstGeom>
          <a:noFill/>
        </p:spPr>
        <p:txBody>
          <a:bodyPr wrap="square" rtlCol="1">
            <a:spAutoFit/>
          </a:bodyPr>
          <a:lstStyle/>
          <a:p>
            <a:r>
              <a:rPr lang="ar-JO" b="1" dirty="0" smtClean="0">
                <a:latin typeface="Tajawal Black" pitchFamily="2" charset="-78"/>
                <a:cs typeface="Tajawal Black" pitchFamily="2" charset="-78"/>
              </a:rPr>
              <a:t>روابط هامة</a:t>
            </a:r>
            <a:endParaRPr lang="ar-JO" sz="1200" dirty="0">
              <a:latin typeface="Tajawal Black" pitchFamily="2" charset="-78"/>
              <a:cs typeface="Tajawal Black" pitchFamily="2" charset="-78"/>
            </a:endParaRPr>
          </a:p>
        </p:txBody>
      </p:sp>
      <p:sp>
        <p:nvSpPr>
          <p:cNvPr id="72" name="TextBox 71"/>
          <p:cNvSpPr txBox="1"/>
          <p:nvPr/>
        </p:nvSpPr>
        <p:spPr>
          <a:xfrm>
            <a:off x="4094585" y="6357958"/>
            <a:ext cx="1234633" cy="276999"/>
          </a:xfrm>
          <a:prstGeom prst="rect">
            <a:avLst/>
          </a:prstGeom>
          <a:noFill/>
        </p:spPr>
        <p:txBody>
          <a:bodyPr wrap="none" rtlCol="1">
            <a:spAutoFit/>
          </a:bodyPr>
          <a:lstStyle/>
          <a:p>
            <a:r>
              <a:rPr lang="ar-JO" sz="1200" b="1" dirty="0" smtClean="0">
                <a:latin typeface="Tajawal" pitchFamily="2" charset="-78"/>
                <a:cs typeface="Tajawal" pitchFamily="2" charset="-78"/>
              </a:rPr>
              <a:t>شارك الموضوع</a:t>
            </a:r>
            <a:endParaRPr lang="ar-JO" sz="1200" b="1" dirty="0">
              <a:latin typeface="Tajawal" pitchFamily="2" charset="-78"/>
              <a:cs typeface="Tajawal" pitchFamily="2" charset="-78"/>
            </a:endParaRPr>
          </a:p>
        </p:txBody>
      </p:sp>
      <p:sp>
        <p:nvSpPr>
          <p:cNvPr id="64" name="Oval 63"/>
          <p:cNvSpPr/>
          <p:nvPr/>
        </p:nvSpPr>
        <p:spPr>
          <a:xfrm>
            <a:off x="285720" y="214290"/>
            <a:ext cx="857256" cy="78579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smtClean="0"/>
              <a:t>logo</a:t>
            </a:r>
            <a:endParaRPr lang="ar-JO" dirty="0"/>
          </a:p>
        </p:txBody>
      </p:sp>
      <p:sp>
        <p:nvSpPr>
          <p:cNvPr id="66" name="Rectangle 65"/>
          <p:cNvSpPr/>
          <p:nvPr/>
        </p:nvSpPr>
        <p:spPr>
          <a:xfrm>
            <a:off x="4286248" y="500042"/>
            <a:ext cx="2214578" cy="285752"/>
          </a:xfrm>
          <a:prstGeom prst="rect">
            <a:avLst/>
          </a:prstGeom>
          <a:solidFill>
            <a:srgbClr val="E0E0E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000" dirty="0" smtClean="0">
                <a:solidFill>
                  <a:schemeClr val="bg1">
                    <a:lumMod val="50000"/>
                  </a:schemeClr>
                </a:solidFill>
              </a:rPr>
              <a:t>بحث</a:t>
            </a:r>
            <a:endParaRPr lang="ar-JO" sz="1000" dirty="0">
              <a:solidFill>
                <a:schemeClr val="bg1">
                  <a:lumMod val="50000"/>
                </a:schemeClr>
              </a:solidFill>
            </a:endParaRPr>
          </a:p>
        </p:txBody>
      </p:sp>
      <p:sp>
        <p:nvSpPr>
          <p:cNvPr id="67" name="Rectangle 66"/>
          <p:cNvSpPr/>
          <p:nvPr/>
        </p:nvSpPr>
        <p:spPr>
          <a:xfrm>
            <a:off x="0" y="1357298"/>
            <a:ext cx="9144000" cy="571504"/>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عن الوزارة    الخدمات   مبادرات   المركز الإعلامي   اتصل بنا</a:t>
            </a:r>
            <a:endParaRPr lang="ar-JO" sz="1600" b="1" dirty="0">
              <a:solidFill>
                <a:schemeClr val="bg1"/>
              </a:solidFill>
              <a:latin typeface="Tajawal Black" pitchFamily="2" charset="-78"/>
              <a:cs typeface="Tajawal Black" pitchFamily="2" charset="-78"/>
            </a:endParaRPr>
          </a:p>
        </p:txBody>
      </p:sp>
      <p:pic>
        <p:nvPicPr>
          <p:cNvPr id="68" name="Picture 67" descr="logo.png"/>
          <p:cNvPicPr/>
          <p:nvPr/>
        </p:nvPicPr>
        <p:blipFill>
          <a:blip r:embed="rId2" cstate="print"/>
          <a:stretch>
            <a:fillRect/>
          </a:stretch>
        </p:blipFill>
        <p:spPr>
          <a:xfrm>
            <a:off x="214282" y="142852"/>
            <a:ext cx="1143008" cy="1000132"/>
          </a:xfrm>
          <a:prstGeom prst="rect">
            <a:avLst/>
          </a:prstGeom>
        </p:spPr>
      </p:pic>
      <p:pic>
        <p:nvPicPr>
          <p:cNvPr id="70" name="Picture 69" descr="download.png"/>
          <p:cNvPicPr>
            <a:picLocks noChangeAspect="1"/>
          </p:cNvPicPr>
          <p:nvPr/>
        </p:nvPicPr>
        <p:blipFill>
          <a:blip r:embed="rId3"/>
          <a:stretch>
            <a:fillRect/>
          </a:stretch>
        </p:blipFill>
        <p:spPr>
          <a:xfrm>
            <a:off x="4286248" y="500042"/>
            <a:ext cx="285743" cy="285752"/>
          </a:xfrm>
          <a:prstGeom prst="rect">
            <a:avLst/>
          </a:prstGeom>
        </p:spPr>
      </p:pic>
      <p:pic>
        <p:nvPicPr>
          <p:cNvPr id="71" name="Picture 70" descr="download (1).png"/>
          <p:cNvPicPr>
            <a:picLocks noChangeAspect="1"/>
          </p:cNvPicPr>
          <p:nvPr/>
        </p:nvPicPr>
        <p:blipFill>
          <a:blip r:embed="rId4"/>
          <a:stretch>
            <a:fillRect/>
          </a:stretch>
        </p:blipFill>
        <p:spPr>
          <a:xfrm>
            <a:off x="7286644" y="428604"/>
            <a:ext cx="357190" cy="357190"/>
          </a:xfrm>
          <a:prstGeom prst="rect">
            <a:avLst/>
          </a:prstGeom>
        </p:spPr>
      </p:pic>
      <p:pic>
        <p:nvPicPr>
          <p:cNvPr id="77" name="Picture 76" descr="download (2).png"/>
          <p:cNvPicPr>
            <a:picLocks noChangeAspect="1"/>
          </p:cNvPicPr>
          <p:nvPr/>
        </p:nvPicPr>
        <p:blipFill>
          <a:blip r:embed="rId5"/>
          <a:stretch>
            <a:fillRect/>
          </a:stretch>
        </p:blipFill>
        <p:spPr>
          <a:xfrm>
            <a:off x="7786710" y="428604"/>
            <a:ext cx="357190" cy="357190"/>
          </a:xfrm>
          <a:prstGeom prst="rect">
            <a:avLst/>
          </a:prstGeom>
        </p:spPr>
      </p:pic>
      <p:pic>
        <p:nvPicPr>
          <p:cNvPr id="78" name="Picture 77" descr="download (3).png"/>
          <p:cNvPicPr>
            <a:picLocks noChangeAspect="1"/>
          </p:cNvPicPr>
          <p:nvPr/>
        </p:nvPicPr>
        <p:blipFill>
          <a:blip r:embed="rId6"/>
          <a:stretch>
            <a:fillRect/>
          </a:stretch>
        </p:blipFill>
        <p:spPr>
          <a:xfrm>
            <a:off x="8286776" y="428604"/>
            <a:ext cx="357190" cy="357190"/>
          </a:xfrm>
          <a:prstGeom prst="rect">
            <a:avLst/>
          </a:prstGeom>
        </p:spPr>
      </p:pic>
      <p:pic>
        <p:nvPicPr>
          <p:cNvPr id="79" name="Picture 78" descr="download (4).png"/>
          <p:cNvPicPr>
            <a:picLocks noChangeAspect="1"/>
          </p:cNvPicPr>
          <p:nvPr/>
        </p:nvPicPr>
        <p:blipFill>
          <a:blip r:embed="rId7"/>
          <a:stretch>
            <a:fillRect/>
          </a:stretch>
        </p:blipFill>
        <p:spPr>
          <a:xfrm>
            <a:off x="8643966" y="1500174"/>
            <a:ext cx="285752" cy="285752"/>
          </a:xfrm>
          <a:prstGeom prst="rect">
            <a:avLst/>
          </a:prstGeom>
        </p:spPr>
      </p:pic>
      <p:sp>
        <p:nvSpPr>
          <p:cNvPr id="90" name="Rounded Rectangle 89"/>
          <p:cNvSpPr/>
          <p:nvPr/>
        </p:nvSpPr>
        <p:spPr>
          <a:xfrm>
            <a:off x="0" y="3214686"/>
            <a:ext cx="500066" cy="20002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a:p>
        </p:txBody>
      </p:sp>
      <p:pic>
        <p:nvPicPr>
          <p:cNvPr id="93" name="Picture 2"/>
          <p:cNvPicPr>
            <a:picLocks noChangeAspect="1" noChangeArrowheads="1"/>
          </p:cNvPicPr>
          <p:nvPr/>
        </p:nvPicPr>
        <p:blipFill>
          <a:blip r:embed="rId8"/>
          <a:srcRect/>
          <a:stretch>
            <a:fillRect/>
          </a:stretch>
        </p:blipFill>
        <p:spPr bwMode="auto">
          <a:xfrm>
            <a:off x="71438" y="3357562"/>
            <a:ext cx="357190" cy="319086"/>
          </a:xfrm>
          <a:prstGeom prst="rect">
            <a:avLst/>
          </a:prstGeom>
          <a:noFill/>
          <a:ln w="9525">
            <a:noFill/>
            <a:miter lim="800000"/>
            <a:headEnd/>
            <a:tailEnd/>
          </a:ln>
          <a:effectLst/>
        </p:spPr>
      </p:pic>
      <p:pic>
        <p:nvPicPr>
          <p:cNvPr id="94" name="Picture 3"/>
          <p:cNvPicPr>
            <a:picLocks noChangeAspect="1" noChangeArrowheads="1"/>
          </p:cNvPicPr>
          <p:nvPr/>
        </p:nvPicPr>
        <p:blipFill>
          <a:blip r:embed="rId9"/>
          <a:srcRect/>
          <a:stretch>
            <a:fillRect/>
          </a:stretch>
        </p:blipFill>
        <p:spPr bwMode="auto">
          <a:xfrm>
            <a:off x="71438" y="3643314"/>
            <a:ext cx="357190" cy="346028"/>
          </a:xfrm>
          <a:prstGeom prst="rect">
            <a:avLst/>
          </a:prstGeom>
          <a:noFill/>
          <a:ln w="9525">
            <a:noFill/>
            <a:miter lim="800000"/>
            <a:headEnd/>
            <a:tailEnd/>
          </a:ln>
          <a:effectLst/>
        </p:spPr>
      </p:pic>
      <p:pic>
        <p:nvPicPr>
          <p:cNvPr id="95" name="Picture 4"/>
          <p:cNvPicPr>
            <a:picLocks noChangeAspect="1" noChangeArrowheads="1"/>
          </p:cNvPicPr>
          <p:nvPr/>
        </p:nvPicPr>
        <p:blipFill>
          <a:blip r:embed="rId10"/>
          <a:srcRect/>
          <a:stretch>
            <a:fillRect/>
          </a:stretch>
        </p:blipFill>
        <p:spPr bwMode="auto">
          <a:xfrm>
            <a:off x="71438" y="3929066"/>
            <a:ext cx="357190" cy="379514"/>
          </a:xfrm>
          <a:prstGeom prst="rect">
            <a:avLst/>
          </a:prstGeom>
          <a:noFill/>
          <a:ln w="9525">
            <a:noFill/>
            <a:miter lim="800000"/>
            <a:headEnd/>
            <a:tailEnd/>
          </a:ln>
          <a:effectLst/>
        </p:spPr>
      </p:pic>
      <p:pic>
        <p:nvPicPr>
          <p:cNvPr id="96" name="Picture 5"/>
          <p:cNvPicPr>
            <a:picLocks noChangeAspect="1" noChangeArrowheads="1"/>
          </p:cNvPicPr>
          <p:nvPr/>
        </p:nvPicPr>
        <p:blipFill>
          <a:blip r:embed="rId11"/>
          <a:srcRect/>
          <a:stretch>
            <a:fillRect/>
          </a:stretch>
        </p:blipFill>
        <p:spPr bwMode="auto">
          <a:xfrm>
            <a:off x="71438" y="4286256"/>
            <a:ext cx="357190" cy="409576"/>
          </a:xfrm>
          <a:prstGeom prst="rect">
            <a:avLst/>
          </a:prstGeom>
          <a:noFill/>
          <a:ln w="9525">
            <a:noFill/>
            <a:miter lim="800000"/>
            <a:headEnd/>
            <a:tailEnd/>
          </a:ln>
          <a:effectLst/>
        </p:spPr>
      </p:pic>
      <p:pic>
        <p:nvPicPr>
          <p:cNvPr id="97" name="Picture 6"/>
          <p:cNvPicPr>
            <a:picLocks noChangeAspect="1" noChangeArrowheads="1"/>
          </p:cNvPicPr>
          <p:nvPr/>
        </p:nvPicPr>
        <p:blipFill>
          <a:blip r:embed="rId12"/>
          <a:srcRect/>
          <a:stretch>
            <a:fillRect/>
          </a:stretch>
        </p:blipFill>
        <p:spPr bwMode="auto">
          <a:xfrm>
            <a:off x="71438" y="4643446"/>
            <a:ext cx="357190" cy="377536"/>
          </a:xfrm>
          <a:prstGeom prst="rect">
            <a:avLst/>
          </a:prstGeom>
          <a:noFill/>
          <a:ln w="9525">
            <a:noFill/>
            <a:miter lim="800000"/>
            <a:headEnd/>
            <a:tailEnd/>
          </a:ln>
          <a:effectLst/>
        </p:spPr>
      </p:pic>
      <p:pic>
        <p:nvPicPr>
          <p:cNvPr id="98" name="Picture 97" descr="download (3).png"/>
          <p:cNvPicPr>
            <a:picLocks noChangeAspect="1"/>
          </p:cNvPicPr>
          <p:nvPr/>
        </p:nvPicPr>
        <p:blipFill>
          <a:blip r:embed="rId6"/>
          <a:stretch>
            <a:fillRect/>
          </a:stretch>
        </p:blipFill>
        <p:spPr>
          <a:xfrm>
            <a:off x="3786182" y="6357958"/>
            <a:ext cx="357190" cy="357190"/>
          </a:xfrm>
          <a:prstGeom prst="rect">
            <a:avLst/>
          </a:prstGeom>
        </p:spPr>
      </p:pic>
      <p:pic>
        <p:nvPicPr>
          <p:cNvPr id="99" name="Picture 2"/>
          <p:cNvPicPr>
            <a:picLocks noChangeAspect="1" noChangeArrowheads="1"/>
          </p:cNvPicPr>
          <p:nvPr/>
        </p:nvPicPr>
        <p:blipFill>
          <a:blip r:embed="rId8"/>
          <a:srcRect/>
          <a:stretch>
            <a:fillRect/>
          </a:stretch>
        </p:blipFill>
        <p:spPr bwMode="auto">
          <a:xfrm>
            <a:off x="3357554" y="6357958"/>
            <a:ext cx="357190" cy="319086"/>
          </a:xfrm>
          <a:prstGeom prst="rect">
            <a:avLst/>
          </a:prstGeom>
          <a:noFill/>
          <a:ln w="9525">
            <a:noFill/>
            <a:miter lim="800000"/>
            <a:headEnd/>
            <a:tailEnd/>
          </a:ln>
          <a:effectLst/>
        </p:spPr>
      </p:pic>
      <p:pic>
        <p:nvPicPr>
          <p:cNvPr id="100" name="Picture 3"/>
          <p:cNvPicPr>
            <a:picLocks noChangeAspect="1" noChangeArrowheads="1"/>
          </p:cNvPicPr>
          <p:nvPr/>
        </p:nvPicPr>
        <p:blipFill>
          <a:blip r:embed="rId9"/>
          <a:srcRect/>
          <a:stretch>
            <a:fillRect/>
          </a:stretch>
        </p:blipFill>
        <p:spPr bwMode="auto">
          <a:xfrm>
            <a:off x="3000364" y="6357958"/>
            <a:ext cx="357190" cy="346028"/>
          </a:xfrm>
          <a:prstGeom prst="rect">
            <a:avLst/>
          </a:prstGeom>
          <a:noFill/>
          <a:ln w="9525">
            <a:noFill/>
            <a:miter lim="800000"/>
            <a:headEnd/>
            <a:tailEnd/>
          </a:ln>
          <a:effectLst/>
        </p:spPr>
      </p:pic>
      <p:cxnSp>
        <p:nvCxnSpPr>
          <p:cNvPr id="112" name="Straight Connector 111"/>
          <p:cNvCxnSpPr/>
          <p:nvPr/>
        </p:nvCxnSpPr>
        <p:spPr>
          <a:xfrm rot="10800000">
            <a:off x="1428728" y="2357430"/>
            <a:ext cx="464347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357290" y="285728"/>
            <a:ext cx="2315057" cy="584775"/>
          </a:xfrm>
          <a:prstGeom prst="rect">
            <a:avLst/>
          </a:prstGeom>
          <a:noFill/>
        </p:spPr>
        <p:txBody>
          <a:bodyPr wrap="none" rtlCol="1">
            <a:spAutoFit/>
          </a:bodyPr>
          <a:lstStyle/>
          <a:p>
            <a:r>
              <a:rPr lang="ar-JO" sz="1600" dirty="0" smtClean="0">
                <a:latin typeface="Tajawal" pitchFamily="2" charset="-78"/>
                <a:cs typeface="Tajawal" pitchFamily="2" charset="-78"/>
              </a:rPr>
              <a:t>المملكة الأردنية الهاشمية</a:t>
            </a:r>
          </a:p>
          <a:p>
            <a:r>
              <a:rPr lang="ar-JO" sz="1600" dirty="0" smtClean="0">
                <a:latin typeface="Tajawal" pitchFamily="2" charset="-78"/>
                <a:cs typeface="Tajawal" pitchFamily="2" charset="-78"/>
              </a:rPr>
              <a:t>وزارة التنمية الاجتماعية</a:t>
            </a:r>
            <a:endParaRPr lang="ar-JO" sz="1600" dirty="0">
              <a:latin typeface="Tajawal" pitchFamily="2" charset="-78"/>
              <a:cs typeface="Tajawal" pitchFamily="2" charset="-78"/>
            </a:endParaRPr>
          </a:p>
        </p:txBody>
      </p:sp>
      <p:pic>
        <p:nvPicPr>
          <p:cNvPr id="74" name="Picture 73"/>
          <p:cNvPicPr>
            <a:picLocks noChangeAspect="1" noChangeArrowheads="1"/>
          </p:cNvPicPr>
          <p:nvPr/>
        </p:nvPicPr>
        <p:blipFill>
          <a:blip r:embed="rId13"/>
          <a:srcRect/>
          <a:stretch>
            <a:fillRect/>
          </a:stretch>
        </p:blipFill>
        <p:spPr bwMode="auto">
          <a:xfrm>
            <a:off x="8569877" y="6143644"/>
            <a:ext cx="574123" cy="500042"/>
          </a:xfrm>
          <a:prstGeom prst="rect">
            <a:avLst/>
          </a:prstGeom>
          <a:noFill/>
          <a:ln w="9525">
            <a:noFill/>
            <a:miter lim="800000"/>
            <a:headEnd/>
            <a:tailEnd/>
          </a:ln>
          <a:effectLst/>
        </p:spPr>
      </p:pic>
      <p:sp>
        <p:nvSpPr>
          <p:cNvPr id="125" name="Rounded Rectangle 124"/>
          <p:cNvSpPr/>
          <p:nvPr/>
        </p:nvSpPr>
        <p:spPr>
          <a:xfrm>
            <a:off x="3214678" y="1428736"/>
            <a:ext cx="928694" cy="428628"/>
          </a:xfrm>
          <a:prstGeom prst="roundRect">
            <a:avLst/>
          </a:prstGeom>
          <a:noFill/>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ar-JO" dirty="0"/>
          </a:p>
        </p:txBody>
      </p:sp>
      <p:cxnSp>
        <p:nvCxnSpPr>
          <p:cNvPr id="55" name="Straight Connector 54"/>
          <p:cNvCxnSpPr/>
          <p:nvPr/>
        </p:nvCxnSpPr>
        <p:spPr>
          <a:xfrm>
            <a:off x="6215074" y="36433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215074" y="41433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6215074" y="464344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215074" y="32146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6357950" y="3286124"/>
            <a:ext cx="1928826" cy="276999"/>
          </a:xfrm>
          <a:prstGeom prst="rect">
            <a:avLst/>
          </a:prstGeom>
          <a:noFill/>
        </p:spPr>
        <p:txBody>
          <a:bodyPr wrap="square" rtlCol="1">
            <a:spAutoFit/>
          </a:bodyPr>
          <a:lstStyle/>
          <a:p>
            <a:r>
              <a:rPr lang="ar-JO" sz="1200" dirty="0" smtClean="0">
                <a:solidFill>
                  <a:srgbClr val="920000"/>
                </a:solidFill>
                <a:latin typeface="Tajawal" pitchFamily="2" charset="-78"/>
                <a:cs typeface="Tajawal" pitchFamily="2" charset="-78"/>
              </a:rPr>
              <a:t>الشكاوى والاقتراحات</a:t>
            </a:r>
            <a:endParaRPr lang="ar-JO" sz="1200" dirty="0">
              <a:solidFill>
                <a:srgbClr val="920000"/>
              </a:solidFill>
              <a:latin typeface="Tajawal" pitchFamily="2" charset="-78"/>
              <a:cs typeface="Tajawal" pitchFamily="2" charset="-78"/>
            </a:endParaRPr>
          </a:p>
        </p:txBody>
      </p:sp>
      <p:sp>
        <p:nvSpPr>
          <p:cNvPr id="65" name="TextBox 64"/>
          <p:cNvSpPr txBox="1"/>
          <p:nvPr/>
        </p:nvSpPr>
        <p:spPr>
          <a:xfrm>
            <a:off x="6357950" y="3714752"/>
            <a:ext cx="1928826" cy="276999"/>
          </a:xfrm>
          <a:prstGeom prst="rect">
            <a:avLst/>
          </a:prstGeom>
          <a:noFill/>
        </p:spPr>
        <p:txBody>
          <a:bodyPr wrap="square" rtlCol="1">
            <a:spAutoFit/>
          </a:bodyPr>
          <a:lstStyle/>
          <a:p>
            <a:r>
              <a:rPr lang="ar-JO" sz="1200" dirty="0" smtClean="0">
                <a:solidFill>
                  <a:srgbClr val="920000"/>
                </a:solidFill>
                <a:latin typeface="Tajawal" pitchFamily="2" charset="-78"/>
                <a:cs typeface="Tajawal" pitchFamily="2" charset="-78"/>
              </a:rPr>
              <a:t>استعلام عن بيانات الفرد</a:t>
            </a:r>
            <a:endParaRPr lang="ar-JO" sz="1200" dirty="0">
              <a:solidFill>
                <a:srgbClr val="920000"/>
              </a:solidFill>
              <a:latin typeface="Tajawal" pitchFamily="2" charset="-78"/>
              <a:cs typeface="Tajawal" pitchFamily="2" charset="-78"/>
            </a:endParaRPr>
          </a:p>
        </p:txBody>
      </p:sp>
      <p:cxnSp>
        <p:nvCxnSpPr>
          <p:cNvPr id="69" name="Straight Connector 68"/>
          <p:cNvCxnSpPr/>
          <p:nvPr/>
        </p:nvCxnSpPr>
        <p:spPr>
          <a:xfrm>
            <a:off x="6215074" y="27146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6367474" y="2295516"/>
            <a:ext cx="2286016" cy="1990740"/>
          </a:xfrm>
          <a:prstGeom prst="rect">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1" anchor="ctr"/>
          <a:lstStyle/>
          <a:p>
            <a:endParaRPr lang="ar-JO" sz="1400" dirty="0" smtClean="0">
              <a:solidFill>
                <a:schemeClr val="tx1">
                  <a:lumMod val="75000"/>
                  <a:lumOff val="25000"/>
                </a:schemeClr>
              </a:solidFill>
              <a:latin typeface="Tajawal" pitchFamily="2" charset="-78"/>
              <a:cs typeface="Tajawal" pitchFamily="2" charset="-78"/>
            </a:endParaRPr>
          </a:p>
        </p:txBody>
      </p:sp>
      <p:cxnSp>
        <p:nvCxnSpPr>
          <p:cNvPr id="83" name="Straight Connector 82"/>
          <p:cNvCxnSpPr/>
          <p:nvPr/>
        </p:nvCxnSpPr>
        <p:spPr>
          <a:xfrm>
            <a:off x="6367474" y="37957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6367474" y="42957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6367474" y="33670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5857884" y="2928934"/>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روابط هامة</a:t>
            </a:r>
            <a:endParaRPr lang="ar-JO" sz="1400" dirty="0">
              <a:solidFill>
                <a:srgbClr val="920000"/>
              </a:solidFill>
              <a:latin typeface="Tajawal" pitchFamily="2" charset="-78"/>
              <a:cs typeface="Tajawal" pitchFamily="2" charset="-78"/>
            </a:endParaRPr>
          </a:p>
        </p:txBody>
      </p:sp>
      <p:sp>
        <p:nvSpPr>
          <p:cNvPr id="87" name="TextBox 86"/>
          <p:cNvSpPr txBox="1"/>
          <p:nvPr/>
        </p:nvSpPr>
        <p:spPr>
          <a:xfrm>
            <a:off x="6429388" y="3429000"/>
            <a:ext cx="1928826"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أسئلة شائعة</a:t>
            </a:r>
            <a:endParaRPr lang="ar-JO" sz="1400" dirty="0">
              <a:solidFill>
                <a:srgbClr val="920000"/>
              </a:solidFill>
              <a:latin typeface="Tajawal" pitchFamily="2" charset="-78"/>
              <a:cs typeface="Tajawal" pitchFamily="2" charset="-78"/>
            </a:endParaRPr>
          </a:p>
        </p:txBody>
      </p:sp>
      <p:sp>
        <p:nvSpPr>
          <p:cNvPr id="88" name="TextBox 87"/>
          <p:cNvSpPr txBox="1"/>
          <p:nvPr/>
        </p:nvSpPr>
        <p:spPr>
          <a:xfrm>
            <a:off x="6500826" y="3929066"/>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الموقع / هواتف الوزارة</a:t>
            </a:r>
            <a:endParaRPr lang="ar-JO" sz="1400" dirty="0">
              <a:solidFill>
                <a:srgbClr val="920000"/>
              </a:solidFill>
              <a:latin typeface="Tajawal" pitchFamily="2" charset="-78"/>
              <a:cs typeface="Tajawal" pitchFamily="2" charset="-78"/>
            </a:endParaRPr>
          </a:p>
        </p:txBody>
      </p:sp>
      <p:pic>
        <p:nvPicPr>
          <p:cNvPr id="101" name="Picture 100" descr="icons8-more-than-30.png"/>
          <p:cNvPicPr>
            <a:picLocks noChangeAspect="1"/>
          </p:cNvPicPr>
          <p:nvPr/>
        </p:nvPicPr>
        <p:blipFill>
          <a:blip r:embed="rId14">
            <a:lum contrast="-40000"/>
          </a:blip>
          <a:stretch>
            <a:fillRect/>
          </a:stretch>
        </p:blipFill>
        <p:spPr>
          <a:xfrm>
            <a:off x="8367738" y="2938458"/>
            <a:ext cx="285752" cy="285752"/>
          </a:xfrm>
          <a:prstGeom prst="rect">
            <a:avLst/>
          </a:prstGeom>
          <a:scene3d>
            <a:camera prst="orthographicFront">
              <a:rot lat="0" lon="0" rev="10800000"/>
            </a:camera>
            <a:lightRig rig="threePt" dir="t"/>
          </a:scene3d>
        </p:spPr>
      </p:pic>
      <p:pic>
        <p:nvPicPr>
          <p:cNvPr id="102" name="Picture 101" descr="icons8-more-than-30.png"/>
          <p:cNvPicPr>
            <a:picLocks noChangeAspect="1"/>
          </p:cNvPicPr>
          <p:nvPr/>
        </p:nvPicPr>
        <p:blipFill>
          <a:blip r:embed="rId14">
            <a:lum contrast="-40000"/>
          </a:blip>
          <a:stretch>
            <a:fillRect/>
          </a:stretch>
        </p:blipFill>
        <p:spPr>
          <a:xfrm>
            <a:off x="8367738" y="3438524"/>
            <a:ext cx="285752" cy="285752"/>
          </a:xfrm>
          <a:prstGeom prst="rect">
            <a:avLst/>
          </a:prstGeom>
          <a:scene3d>
            <a:camera prst="orthographicFront">
              <a:rot lat="0" lon="0" rev="10800000"/>
            </a:camera>
            <a:lightRig rig="threePt" dir="t"/>
          </a:scene3d>
        </p:spPr>
      </p:pic>
      <p:pic>
        <p:nvPicPr>
          <p:cNvPr id="103" name="Picture 102" descr="icons8-more-than-30.png"/>
          <p:cNvPicPr>
            <a:picLocks noChangeAspect="1"/>
          </p:cNvPicPr>
          <p:nvPr/>
        </p:nvPicPr>
        <p:blipFill>
          <a:blip r:embed="rId14">
            <a:lum contrast="-40000"/>
          </a:blip>
          <a:stretch>
            <a:fillRect/>
          </a:stretch>
        </p:blipFill>
        <p:spPr>
          <a:xfrm>
            <a:off x="8367738" y="3938590"/>
            <a:ext cx="285752" cy="285752"/>
          </a:xfrm>
          <a:prstGeom prst="rect">
            <a:avLst/>
          </a:prstGeom>
          <a:scene3d>
            <a:camera prst="orthographicFront">
              <a:rot lat="0" lon="0" rev="10800000"/>
            </a:camera>
            <a:lightRig rig="threePt" dir="t"/>
          </a:scene3d>
        </p:spPr>
      </p:pic>
      <p:sp>
        <p:nvSpPr>
          <p:cNvPr id="105" name="TextBox 104"/>
          <p:cNvSpPr txBox="1"/>
          <p:nvPr/>
        </p:nvSpPr>
        <p:spPr>
          <a:xfrm>
            <a:off x="5929322" y="2357430"/>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الشكاوى والاقتراحات</a:t>
            </a:r>
            <a:endParaRPr lang="ar-JO" sz="1400" dirty="0">
              <a:solidFill>
                <a:srgbClr val="920000"/>
              </a:solidFill>
              <a:latin typeface="Tajawal" pitchFamily="2" charset="-78"/>
              <a:cs typeface="Tajawal" pitchFamily="2" charset="-78"/>
            </a:endParaRPr>
          </a:p>
        </p:txBody>
      </p:sp>
      <p:pic>
        <p:nvPicPr>
          <p:cNvPr id="109" name="Picture 108" descr="icons8-more-than-30.png"/>
          <p:cNvPicPr>
            <a:picLocks noChangeAspect="1"/>
          </p:cNvPicPr>
          <p:nvPr/>
        </p:nvPicPr>
        <p:blipFill>
          <a:blip r:embed="rId14">
            <a:lum contrast="-40000"/>
          </a:blip>
          <a:stretch>
            <a:fillRect/>
          </a:stretch>
        </p:blipFill>
        <p:spPr>
          <a:xfrm>
            <a:off x="8367738" y="2366954"/>
            <a:ext cx="285752" cy="285752"/>
          </a:xfrm>
          <a:prstGeom prst="rect">
            <a:avLst/>
          </a:prstGeom>
          <a:scene3d>
            <a:camera prst="orthographicFront">
              <a:rot lat="0" lon="0" rev="10800000"/>
            </a:camera>
            <a:lightRig rig="threePt" dir="t"/>
          </a:scene3d>
        </p:spPr>
      </p:pic>
      <p:cxnSp>
        <p:nvCxnSpPr>
          <p:cNvPr id="110" name="Straight Connector 109"/>
          <p:cNvCxnSpPr/>
          <p:nvPr/>
        </p:nvCxnSpPr>
        <p:spPr>
          <a:xfrm>
            <a:off x="6367474" y="28670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4528928" y="2643182"/>
            <a:ext cx="1332417" cy="369332"/>
          </a:xfrm>
          <a:prstGeom prst="rect">
            <a:avLst/>
          </a:prstGeom>
          <a:noFill/>
          <a:ln>
            <a:solidFill>
              <a:srgbClr val="C00000"/>
            </a:solidFill>
          </a:ln>
        </p:spPr>
        <p:txBody>
          <a:bodyPr wrap="none" rtlCol="1">
            <a:spAutoFit/>
          </a:bodyPr>
          <a:lstStyle/>
          <a:p>
            <a:r>
              <a:rPr lang="ar-JO" u="sng" dirty="0" smtClean="0">
                <a:solidFill>
                  <a:schemeClr val="tx2">
                    <a:lumMod val="60000"/>
                    <a:lumOff val="40000"/>
                  </a:schemeClr>
                </a:solidFill>
                <a:latin typeface="Tajawal" pitchFamily="2" charset="-78"/>
                <a:cs typeface="Tajawal" pitchFamily="2" charset="-78"/>
              </a:rPr>
              <a:t>وزارة العمل </a:t>
            </a:r>
            <a:endParaRPr lang="ar-JO" u="sng" dirty="0">
              <a:solidFill>
                <a:schemeClr val="tx2">
                  <a:lumMod val="60000"/>
                  <a:lumOff val="40000"/>
                </a:schemeClr>
              </a:solidFill>
              <a:latin typeface="Tajawal" pitchFamily="2" charset="-78"/>
              <a:cs typeface="Tajawal" pitchFamily="2" charset="-78"/>
            </a:endParaRPr>
          </a:p>
        </p:txBody>
      </p:sp>
      <p:sp>
        <p:nvSpPr>
          <p:cNvPr id="113" name="TextBox 112"/>
          <p:cNvSpPr txBox="1"/>
          <p:nvPr/>
        </p:nvSpPr>
        <p:spPr>
          <a:xfrm>
            <a:off x="2714612" y="2643182"/>
            <a:ext cx="1475297" cy="369332"/>
          </a:xfrm>
          <a:prstGeom prst="rect">
            <a:avLst/>
          </a:prstGeom>
          <a:noFill/>
          <a:ln>
            <a:solidFill>
              <a:srgbClr val="C00000"/>
            </a:solidFill>
          </a:ln>
        </p:spPr>
        <p:txBody>
          <a:bodyPr wrap="square" rtlCol="1">
            <a:spAutoFit/>
          </a:bodyPr>
          <a:lstStyle/>
          <a:p>
            <a:r>
              <a:rPr lang="ar-JO" u="sng" dirty="0" smtClean="0">
                <a:solidFill>
                  <a:schemeClr val="tx2">
                    <a:lumMod val="60000"/>
                    <a:lumOff val="40000"/>
                  </a:schemeClr>
                </a:solidFill>
                <a:latin typeface="Tajawal" pitchFamily="2" charset="-78"/>
                <a:cs typeface="Tajawal" pitchFamily="2" charset="-78"/>
              </a:rPr>
              <a:t>وزارة الصحة</a:t>
            </a:r>
            <a:endParaRPr lang="ar-JO" u="sng" dirty="0">
              <a:solidFill>
                <a:schemeClr val="tx2">
                  <a:lumMod val="60000"/>
                  <a:lumOff val="40000"/>
                </a:schemeClr>
              </a:solidFill>
              <a:latin typeface="Tajawal" pitchFamily="2" charset="-78"/>
              <a:cs typeface="Tajawal" pitchFamily="2" charset="-78"/>
            </a:endParaRPr>
          </a:p>
        </p:txBody>
      </p:sp>
      <p:sp>
        <p:nvSpPr>
          <p:cNvPr id="118" name="TextBox 117"/>
          <p:cNvSpPr txBox="1"/>
          <p:nvPr/>
        </p:nvSpPr>
        <p:spPr>
          <a:xfrm>
            <a:off x="4645742" y="3357562"/>
            <a:ext cx="1258679" cy="369332"/>
          </a:xfrm>
          <a:prstGeom prst="rect">
            <a:avLst/>
          </a:prstGeom>
          <a:noFill/>
          <a:ln>
            <a:solidFill>
              <a:srgbClr val="C00000"/>
            </a:solidFill>
          </a:ln>
        </p:spPr>
        <p:txBody>
          <a:bodyPr wrap="none" rtlCol="1">
            <a:spAutoFit/>
          </a:bodyPr>
          <a:lstStyle/>
          <a:p>
            <a:r>
              <a:rPr lang="ar-JO" u="sng" dirty="0" smtClean="0">
                <a:solidFill>
                  <a:schemeClr val="tx2">
                    <a:lumMod val="60000"/>
                    <a:lumOff val="40000"/>
                  </a:schemeClr>
                </a:solidFill>
                <a:latin typeface="Tajawal" pitchFamily="2" charset="-78"/>
                <a:cs typeface="Tajawal" pitchFamily="2" charset="-78"/>
              </a:rPr>
              <a:t>وزارة الزراعة</a:t>
            </a:r>
            <a:endParaRPr lang="ar-JO" u="sng" dirty="0">
              <a:solidFill>
                <a:schemeClr val="tx2">
                  <a:lumMod val="60000"/>
                  <a:lumOff val="40000"/>
                </a:schemeClr>
              </a:solidFill>
              <a:latin typeface="Tajawal" pitchFamily="2" charset="-78"/>
              <a:cs typeface="Tajawal" pitchFamily="2" charset="-78"/>
            </a:endParaRPr>
          </a:p>
        </p:txBody>
      </p:sp>
      <p:sp>
        <p:nvSpPr>
          <p:cNvPr id="119" name="TextBox 118"/>
          <p:cNvSpPr txBox="1"/>
          <p:nvPr/>
        </p:nvSpPr>
        <p:spPr>
          <a:xfrm>
            <a:off x="2754901" y="3357562"/>
            <a:ext cx="1435008" cy="369332"/>
          </a:xfrm>
          <a:prstGeom prst="rect">
            <a:avLst/>
          </a:prstGeom>
          <a:noFill/>
          <a:ln>
            <a:solidFill>
              <a:srgbClr val="C00000"/>
            </a:solidFill>
          </a:ln>
        </p:spPr>
        <p:txBody>
          <a:bodyPr wrap="none" rtlCol="1">
            <a:spAutoFit/>
          </a:bodyPr>
          <a:lstStyle/>
          <a:p>
            <a:r>
              <a:rPr lang="ar-JO" u="sng" dirty="0" smtClean="0">
                <a:solidFill>
                  <a:schemeClr val="tx2">
                    <a:lumMod val="60000"/>
                    <a:lumOff val="40000"/>
                  </a:schemeClr>
                </a:solidFill>
                <a:latin typeface="Tajawal" pitchFamily="2" charset="-78"/>
                <a:cs typeface="Tajawal" pitchFamily="2" charset="-78"/>
              </a:rPr>
              <a:t>وزارة السياحة</a:t>
            </a:r>
            <a:endParaRPr lang="ar-JO" u="sng" dirty="0">
              <a:solidFill>
                <a:schemeClr val="tx2">
                  <a:lumMod val="60000"/>
                  <a:lumOff val="40000"/>
                </a:schemeClr>
              </a:solidFill>
              <a:latin typeface="Tajawal" pitchFamily="2" charset="-78"/>
              <a:cs typeface="Tajawal" pitchFamily="2" charset="-78"/>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00034" y="1928802"/>
            <a:ext cx="5643602" cy="4929198"/>
          </a:xfrm>
          <a:prstGeom prst="rect">
            <a:avLst/>
          </a:prstGeom>
          <a:ln>
            <a:noFill/>
          </a:ln>
        </p:spPr>
        <p:style>
          <a:lnRef idx="2">
            <a:schemeClr val="dk1"/>
          </a:lnRef>
          <a:fillRef idx="1">
            <a:schemeClr val="lt1"/>
          </a:fillRef>
          <a:effectRef idx="0">
            <a:schemeClr val="dk1"/>
          </a:effectRef>
          <a:fontRef idx="minor">
            <a:schemeClr val="dk1"/>
          </a:fontRef>
        </p:style>
        <p:txBody>
          <a:bodyPr rtlCol="1" anchor="ctr"/>
          <a:lstStyle/>
          <a:p>
            <a:endParaRPr lang="ar-JO" sz="1200" b="1" dirty="0"/>
          </a:p>
        </p:txBody>
      </p:sp>
      <p:sp>
        <p:nvSpPr>
          <p:cNvPr id="54" name="TextBox 53"/>
          <p:cNvSpPr txBox="1"/>
          <p:nvPr/>
        </p:nvSpPr>
        <p:spPr>
          <a:xfrm>
            <a:off x="500034" y="2000240"/>
            <a:ext cx="5625180" cy="369332"/>
          </a:xfrm>
          <a:prstGeom prst="rect">
            <a:avLst/>
          </a:prstGeom>
          <a:noFill/>
        </p:spPr>
        <p:txBody>
          <a:bodyPr wrap="square" rtlCol="1">
            <a:spAutoFit/>
          </a:bodyPr>
          <a:lstStyle/>
          <a:p>
            <a:r>
              <a:rPr lang="ar-JO" b="1" dirty="0" smtClean="0">
                <a:latin typeface="Tajawal Black" pitchFamily="2" charset="-78"/>
                <a:cs typeface="Tajawal Black" pitchFamily="2" charset="-78"/>
              </a:rPr>
              <a:t>أسئلة شائعة</a:t>
            </a:r>
            <a:endParaRPr lang="ar-JO" sz="1200" dirty="0">
              <a:latin typeface="Tajawal Black" pitchFamily="2" charset="-78"/>
              <a:cs typeface="Tajawal Black" pitchFamily="2" charset="-78"/>
            </a:endParaRPr>
          </a:p>
        </p:txBody>
      </p:sp>
      <p:sp>
        <p:nvSpPr>
          <p:cNvPr id="72" name="TextBox 71"/>
          <p:cNvSpPr txBox="1"/>
          <p:nvPr/>
        </p:nvSpPr>
        <p:spPr>
          <a:xfrm>
            <a:off x="4094585" y="6357958"/>
            <a:ext cx="1234633" cy="276999"/>
          </a:xfrm>
          <a:prstGeom prst="rect">
            <a:avLst/>
          </a:prstGeom>
          <a:noFill/>
        </p:spPr>
        <p:txBody>
          <a:bodyPr wrap="none" rtlCol="1">
            <a:spAutoFit/>
          </a:bodyPr>
          <a:lstStyle/>
          <a:p>
            <a:r>
              <a:rPr lang="ar-JO" sz="1200" b="1" dirty="0" smtClean="0">
                <a:latin typeface="Tajawal" pitchFamily="2" charset="-78"/>
                <a:cs typeface="Tajawal" pitchFamily="2" charset="-78"/>
              </a:rPr>
              <a:t>شارك الموضوع</a:t>
            </a:r>
            <a:endParaRPr lang="ar-JO" sz="1200" b="1" dirty="0">
              <a:latin typeface="Tajawal" pitchFamily="2" charset="-78"/>
              <a:cs typeface="Tajawal" pitchFamily="2" charset="-78"/>
            </a:endParaRPr>
          </a:p>
        </p:txBody>
      </p:sp>
      <p:sp>
        <p:nvSpPr>
          <p:cNvPr id="64" name="Oval 63"/>
          <p:cNvSpPr/>
          <p:nvPr/>
        </p:nvSpPr>
        <p:spPr>
          <a:xfrm>
            <a:off x="285720" y="214290"/>
            <a:ext cx="857256" cy="78579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smtClean="0"/>
              <a:t>logo</a:t>
            </a:r>
            <a:endParaRPr lang="ar-JO" dirty="0"/>
          </a:p>
        </p:txBody>
      </p:sp>
      <p:sp>
        <p:nvSpPr>
          <p:cNvPr id="66" name="Rectangle 65"/>
          <p:cNvSpPr/>
          <p:nvPr/>
        </p:nvSpPr>
        <p:spPr>
          <a:xfrm>
            <a:off x="4286248" y="500042"/>
            <a:ext cx="2214578" cy="285752"/>
          </a:xfrm>
          <a:prstGeom prst="rect">
            <a:avLst/>
          </a:prstGeom>
          <a:solidFill>
            <a:srgbClr val="E0E0E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000" dirty="0" smtClean="0">
                <a:solidFill>
                  <a:schemeClr val="bg1">
                    <a:lumMod val="50000"/>
                  </a:schemeClr>
                </a:solidFill>
              </a:rPr>
              <a:t>بحث</a:t>
            </a:r>
            <a:endParaRPr lang="ar-JO" sz="1000" dirty="0">
              <a:solidFill>
                <a:schemeClr val="bg1">
                  <a:lumMod val="50000"/>
                </a:schemeClr>
              </a:solidFill>
            </a:endParaRPr>
          </a:p>
        </p:txBody>
      </p:sp>
      <p:sp>
        <p:nvSpPr>
          <p:cNvPr id="67" name="Rectangle 66"/>
          <p:cNvSpPr/>
          <p:nvPr/>
        </p:nvSpPr>
        <p:spPr>
          <a:xfrm>
            <a:off x="0" y="1357298"/>
            <a:ext cx="9144000" cy="571504"/>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عن الوزارة    الخدمات   مبادرات   المركز الإعلامي   اتصل بنا</a:t>
            </a:r>
            <a:endParaRPr lang="ar-JO" sz="1600" b="1" dirty="0">
              <a:solidFill>
                <a:schemeClr val="bg1"/>
              </a:solidFill>
              <a:latin typeface="Tajawal Black" pitchFamily="2" charset="-78"/>
              <a:cs typeface="Tajawal Black" pitchFamily="2" charset="-78"/>
            </a:endParaRPr>
          </a:p>
        </p:txBody>
      </p:sp>
      <p:pic>
        <p:nvPicPr>
          <p:cNvPr id="68" name="Picture 67" descr="logo.png"/>
          <p:cNvPicPr/>
          <p:nvPr/>
        </p:nvPicPr>
        <p:blipFill>
          <a:blip r:embed="rId2" cstate="print"/>
          <a:stretch>
            <a:fillRect/>
          </a:stretch>
        </p:blipFill>
        <p:spPr>
          <a:xfrm>
            <a:off x="214282" y="142852"/>
            <a:ext cx="1143008" cy="1000132"/>
          </a:xfrm>
          <a:prstGeom prst="rect">
            <a:avLst/>
          </a:prstGeom>
        </p:spPr>
      </p:pic>
      <p:pic>
        <p:nvPicPr>
          <p:cNvPr id="70" name="Picture 69" descr="download.png"/>
          <p:cNvPicPr>
            <a:picLocks noChangeAspect="1"/>
          </p:cNvPicPr>
          <p:nvPr/>
        </p:nvPicPr>
        <p:blipFill>
          <a:blip r:embed="rId3"/>
          <a:stretch>
            <a:fillRect/>
          </a:stretch>
        </p:blipFill>
        <p:spPr>
          <a:xfrm>
            <a:off x="4286248" y="500042"/>
            <a:ext cx="285743" cy="285752"/>
          </a:xfrm>
          <a:prstGeom prst="rect">
            <a:avLst/>
          </a:prstGeom>
        </p:spPr>
      </p:pic>
      <p:pic>
        <p:nvPicPr>
          <p:cNvPr id="71" name="Picture 70" descr="download (1).png"/>
          <p:cNvPicPr>
            <a:picLocks noChangeAspect="1"/>
          </p:cNvPicPr>
          <p:nvPr/>
        </p:nvPicPr>
        <p:blipFill>
          <a:blip r:embed="rId4"/>
          <a:stretch>
            <a:fillRect/>
          </a:stretch>
        </p:blipFill>
        <p:spPr>
          <a:xfrm>
            <a:off x="7286644" y="428604"/>
            <a:ext cx="357190" cy="357190"/>
          </a:xfrm>
          <a:prstGeom prst="rect">
            <a:avLst/>
          </a:prstGeom>
        </p:spPr>
      </p:pic>
      <p:pic>
        <p:nvPicPr>
          <p:cNvPr id="77" name="Picture 76" descr="download (2).png"/>
          <p:cNvPicPr>
            <a:picLocks noChangeAspect="1"/>
          </p:cNvPicPr>
          <p:nvPr/>
        </p:nvPicPr>
        <p:blipFill>
          <a:blip r:embed="rId5"/>
          <a:stretch>
            <a:fillRect/>
          </a:stretch>
        </p:blipFill>
        <p:spPr>
          <a:xfrm>
            <a:off x="7786710" y="428604"/>
            <a:ext cx="357190" cy="357190"/>
          </a:xfrm>
          <a:prstGeom prst="rect">
            <a:avLst/>
          </a:prstGeom>
        </p:spPr>
      </p:pic>
      <p:pic>
        <p:nvPicPr>
          <p:cNvPr id="78" name="Picture 77" descr="download (3).png"/>
          <p:cNvPicPr>
            <a:picLocks noChangeAspect="1"/>
          </p:cNvPicPr>
          <p:nvPr/>
        </p:nvPicPr>
        <p:blipFill>
          <a:blip r:embed="rId6"/>
          <a:stretch>
            <a:fillRect/>
          </a:stretch>
        </p:blipFill>
        <p:spPr>
          <a:xfrm>
            <a:off x="8286776" y="428604"/>
            <a:ext cx="357190" cy="357190"/>
          </a:xfrm>
          <a:prstGeom prst="rect">
            <a:avLst/>
          </a:prstGeom>
        </p:spPr>
      </p:pic>
      <p:pic>
        <p:nvPicPr>
          <p:cNvPr id="79" name="Picture 78" descr="download (4).png"/>
          <p:cNvPicPr>
            <a:picLocks noChangeAspect="1"/>
          </p:cNvPicPr>
          <p:nvPr/>
        </p:nvPicPr>
        <p:blipFill>
          <a:blip r:embed="rId7"/>
          <a:stretch>
            <a:fillRect/>
          </a:stretch>
        </p:blipFill>
        <p:spPr>
          <a:xfrm>
            <a:off x="8643966" y="1500174"/>
            <a:ext cx="285752" cy="285752"/>
          </a:xfrm>
          <a:prstGeom prst="rect">
            <a:avLst/>
          </a:prstGeom>
        </p:spPr>
      </p:pic>
      <p:sp>
        <p:nvSpPr>
          <p:cNvPr id="90" name="Rounded Rectangle 89"/>
          <p:cNvSpPr/>
          <p:nvPr/>
        </p:nvSpPr>
        <p:spPr>
          <a:xfrm>
            <a:off x="0" y="3214686"/>
            <a:ext cx="500066" cy="20002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a:p>
        </p:txBody>
      </p:sp>
      <p:pic>
        <p:nvPicPr>
          <p:cNvPr id="93" name="Picture 2"/>
          <p:cNvPicPr>
            <a:picLocks noChangeAspect="1" noChangeArrowheads="1"/>
          </p:cNvPicPr>
          <p:nvPr/>
        </p:nvPicPr>
        <p:blipFill>
          <a:blip r:embed="rId8"/>
          <a:srcRect/>
          <a:stretch>
            <a:fillRect/>
          </a:stretch>
        </p:blipFill>
        <p:spPr bwMode="auto">
          <a:xfrm>
            <a:off x="71438" y="3357562"/>
            <a:ext cx="357190" cy="319086"/>
          </a:xfrm>
          <a:prstGeom prst="rect">
            <a:avLst/>
          </a:prstGeom>
          <a:noFill/>
          <a:ln w="9525">
            <a:noFill/>
            <a:miter lim="800000"/>
            <a:headEnd/>
            <a:tailEnd/>
          </a:ln>
          <a:effectLst/>
        </p:spPr>
      </p:pic>
      <p:pic>
        <p:nvPicPr>
          <p:cNvPr id="94" name="Picture 3"/>
          <p:cNvPicPr>
            <a:picLocks noChangeAspect="1" noChangeArrowheads="1"/>
          </p:cNvPicPr>
          <p:nvPr/>
        </p:nvPicPr>
        <p:blipFill>
          <a:blip r:embed="rId9"/>
          <a:srcRect/>
          <a:stretch>
            <a:fillRect/>
          </a:stretch>
        </p:blipFill>
        <p:spPr bwMode="auto">
          <a:xfrm>
            <a:off x="71438" y="3643314"/>
            <a:ext cx="357190" cy="346028"/>
          </a:xfrm>
          <a:prstGeom prst="rect">
            <a:avLst/>
          </a:prstGeom>
          <a:noFill/>
          <a:ln w="9525">
            <a:noFill/>
            <a:miter lim="800000"/>
            <a:headEnd/>
            <a:tailEnd/>
          </a:ln>
          <a:effectLst/>
        </p:spPr>
      </p:pic>
      <p:pic>
        <p:nvPicPr>
          <p:cNvPr id="95" name="Picture 4"/>
          <p:cNvPicPr>
            <a:picLocks noChangeAspect="1" noChangeArrowheads="1"/>
          </p:cNvPicPr>
          <p:nvPr/>
        </p:nvPicPr>
        <p:blipFill>
          <a:blip r:embed="rId10"/>
          <a:srcRect/>
          <a:stretch>
            <a:fillRect/>
          </a:stretch>
        </p:blipFill>
        <p:spPr bwMode="auto">
          <a:xfrm>
            <a:off x="71438" y="3929066"/>
            <a:ext cx="357190" cy="379514"/>
          </a:xfrm>
          <a:prstGeom prst="rect">
            <a:avLst/>
          </a:prstGeom>
          <a:noFill/>
          <a:ln w="9525">
            <a:noFill/>
            <a:miter lim="800000"/>
            <a:headEnd/>
            <a:tailEnd/>
          </a:ln>
          <a:effectLst/>
        </p:spPr>
      </p:pic>
      <p:pic>
        <p:nvPicPr>
          <p:cNvPr id="96" name="Picture 5"/>
          <p:cNvPicPr>
            <a:picLocks noChangeAspect="1" noChangeArrowheads="1"/>
          </p:cNvPicPr>
          <p:nvPr/>
        </p:nvPicPr>
        <p:blipFill>
          <a:blip r:embed="rId11"/>
          <a:srcRect/>
          <a:stretch>
            <a:fillRect/>
          </a:stretch>
        </p:blipFill>
        <p:spPr bwMode="auto">
          <a:xfrm>
            <a:off x="71438" y="4286256"/>
            <a:ext cx="357190" cy="409576"/>
          </a:xfrm>
          <a:prstGeom prst="rect">
            <a:avLst/>
          </a:prstGeom>
          <a:noFill/>
          <a:ln w="9525">
            <a:noFill/>
            <a:miter lim="800000"/>
            <a:headEnd/>
            <a:tailEnd/>
          </a:ln>
          <a:effectLst/>
        </p:spPr>
      </p:pic>
      <p:pic>
        <p:nvPicPr>
          <p:cNvPr id="97" name="Picture 6"/>
          <p:cNvPicPr>
            <a:picLocks noChangeAspect="1" noChangeArrowheads="1"/>
          </p:cNvPicPr>
          <p:nvPr/>
        </p:nvPicPr>
        <p:blipFill>
          <a:blip r:embed="rId12"/>
          <a:srcRect/>
          <a:stretch>
            <a:fillRect/>
          </a:stretch>
        </p:blipFill>
        <p:spPr bwMode="auto">
          <a:xfrm>
            <a:off x="71438" y="4643446"/>
            <a:ext cx="357190" cy="377536"/>
          </a:xfrm>
          <a:prstGeom prst="rect">
            <a:avLst/>
          </a:prstGeom>
          <a:noFill/>
          <a:ln w="9525">
            <a:noFill/>
            <a:miter lim="800000"/>
            <a:headEnd/>
            <a:tailEnd/>
          </a:ln>
          <a:effectLst/>
        </p:spPr>
      </p:pic>
      <p:pic>
        <p:nvPicPr>
          <p:cNvPr id="98" name="Picture 97" descr="download (3).png"/>
          <p:cNvPicPr>
            <a:picLocks noChangeAspect="1"/>
          </p:cNvPicPr>
          <p:nvPr/>
        </p:nvPicPr>
        <p:blipFill>
          <a:blip r:embed="rId6"/>
          <a:stretch>
            <a:fillRect/>
          </a:stretch>
        </p:blipFill>
        <p:spPr>
          <a:xfrm>
            <a:off x="3786182" y="6357958"/>
            <a:ext cx="357190" cy="357190"/>
          </a:xfrm>
          <a:prstGeom prst="rect">
            <a:avLst/>
          </a:prstGeom>
        </p:spPr>
      </p:pic>
      <p:pic>
        <p:nvPicPr>
          <p:cNvPr id="99" name="Picture 2"/>
          <p:cNvPicPr>
            <a:picLocks noChangeAspect="1" noChangeArrowheads="1"/>
          </p:cNvPicPr>
          <p:nvPr/>
        </p:nvPicPr>
        <p:blipFill>
          <a:blip r:embed="rId8"/>
          <a:srcRect/>
          <a:stretch>
            <a:fillRect/>
          </a:stretch>
        </p:blipFill>
        <p:spPr bwMode="auto">
          <a:xfrm>
            <a:off x="3357554" y="6357958"/>
            <a:ext cx="357190" cy="319086"/>
          </a:xfrm>
          <a:prstGeom prst="rect">
            <a:avLst/>
          </a:prstGeom>
          <a:noFill/>
          <a:ln w="9525">
            <a:noFill/>
            <a:miter lim="800000"/>
            <a:headEnd/>
            <a:tailEnd/>
          </a:ln>
          <a:effectLst/>
        </p:spPr>
      </p:pic>
      <p:pic>
        <p:nvPicPr>
          <p:cNvPr id="100" name="Picture 3"/>
          <p:cNvPicPr>
            <a:picLocks noChangeAspect="1" noChangeArrowheads="1"/>
          </p:cNvPicPr>
          <p:nvPr/>
        </p:nvPicPr>
        <p:blipFill>
          <a:blip r:embed="rId9"/>
          <a:srcRect/>
          <a:stretch>
            <a:fillRect/>
          </a:stretch>
        </p:blipFill>
        <p:spPr bwMode="auto">
          <a:xfrm>
            <a:off x="3000364" y="6357958"/>
            <a:ext cx="357190" cy="346028"/>
          </a:xfrm>
          <a:prstGeom prst="rect">
            <a:avLst/>
          </a:prstGeom>
          <a:noFill/>
          <a:ln w="9525">
            <a:noFill/>
            <a:miter lim="800000"/>
            <a:headEnd/>
            <a:tailEnd/>
          </a:ln>
          <a:effectLst/>
        </p:spPr>
      </p:pic>
      <p:cxnSp>
        <p:nvCxnSpPr>
          <p:cNvPr id="112" name="Straight Connector 111"/>
          <p:cNvCxnSpPr/>
          <p:nvPr/>
        </p:nvCxnSpPr>
        <p:spPr>
          <a:xfrm rot="10800000">
            <a:off x="1428728" y="2357430"/>
            <a:ext cx="464347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357290" y="285728"/>
            <a:ext cx="2315057" cy="584775"/>
          </a:xfrm>
          <a:prstGeom prst="rect">
            <a:avLst/>
          </a:prstGeom>
          <a:noFill/>
        </p:spPr>
        <p:txBody>
          <a:bodyPr wrap="none" rtlCol="1">
            <a:spAutoFit/>
          </a:bodyPr>
          <a:lstStyle/>
          <a:p>
            <a:r>
              <a:rPr lang="ar-JO" sz="1600" dirty="0" smtClean="0">
                <a:latin typeface="Tajawal" pitchFamily="2" charset="-78"/>
                <a:cs typeface="Tajawal" pitchFamily="2" charset="-78"/>
              </a:rPr>
              <a:t>المملكة الأردنية الهاشمية</a:t>
            </a:r>
          </a:p>
          <a:p>
            <a:r>
              <a:rPr lang="ar-JO" sz="1600" dirty="0" smtClean="0">
                <a:latin typeface="Tajawal" pitchFamily="2" charset="-78"/>
                <a:cs typeface="Tajawal" pitchFamily="2" charset="-78"/>
              </a:rPr>
              <a:t>وزارة التنمية الاجتماعية</a:t>
            </a:r>
            <a:endParaRPr lang="ar-JO" sz="1600" dirty="0">
              <a:latin typeface="Tajawal" pitchFamily="2" charset="-78"/>
              <a:cs typeface="Tajawal" pitchFamily="2" charset="-78"/>
            </a:endParaRPr>
          </a:p>
        </p:txBody>
      </p:sp>
      <p:pic>
        <p:nvPicPr>
          <p:cNvPr id="74" name="Picture 73"/>
          <p:cNvPicPr>
            <a:picLocks noChangeAspect="1" noChangeArrowheads="1"/>
          </p:cNvPicPr>
          <p:nvPr/>
        </p:nvPicPr>
        <p:blipFill>
          <a:blip r:embed="rId13"/>
          <a:srcRect/>
          <a:stretch>
            <a:fillRect/>
          </a:stretch>
        </p:blipFill>
        <p:spPr bwMode="auto">
          <a:xfrm>
            <a:off x="8569877" y="6143644"/>
            <a:ext cx="574123" cy="500042"/>
          </a:xfrm>
          <a:prstGeom prst="rect">
            <a:avLst/>
          </a:prstGeom>
          <a:noFill/>
          <a:ln w="9525">
            <a:noFill/>
            <a:miter lim="800000"/>
            <a:headEnd/>
            <a:tailEnd/>
          </a:ln>
          <a:effectLst/>
        </p:spPr>
      </p:pic>
      <p:sp>
        <p:nvSpPr>
          <p:cNvPr id="125" name="Rounded Rectangle 124"/>
          <p:cNvSpPr/>
          <p:nvPr/>
        </p:nvSpPr>
        <p:spPr>
          <a:xfrm>
            <a:off x="3214678" y="1428736"/>
            <a:ext cx="928694" cy="428628"/>
          </a:xfrm>
          <a:prstGeom prst="roundRect">
            <a:avLst/>
          </a:prstGeom>
          <a:noFill/>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ar-JO" dirty="0"/>
          </a:p>
        </p:txBody>
      </p:sp>
      <p:cxnSp>
        <p:nvCxnSpPr>
          <p:cNvPr id="111" name="Straight Connector 110"/>
          <p:cNvCxnSpPr/>
          <p:nvPr/>
        </p:nvCxnSpPr>
        <p:spPr>
          <a:xfrm>
            <a:off x="6215074" y="36433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6215074" y="41433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6215074" y="464344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6215074" y="32146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6357950" y="3286124"/>
            <a:ext cx="1928826" cy="276999"/>
          </a:xfrm>
          <a:prstGeom prst="rect">
            <a:avLst/>
          </a:prstGeom>
          <a:noFill/>
        </p:spPr>
        <p:txBody>
          <a:bodyPr wrap="square" rtlCol="1">
            <a:spAutoFit/>
          </a:bodyPr>
          <a:lstStyle/>
          <a:p>
            <a:r>
              <a:rPr lang="ar-JO" sz="1200" dirty="0" smtClean="0">
                <a:solidFill>
                  <a:srgbClr val="920000"/>
                </a:solidFill>
                <a:latin typeface="Tajawal" pitchFamily="2" charset="-78"/>
                <a:cs typeface="Tajawal" pitchFamily="2" charset="-78"/>
              </a:rPr>
              <a:t>الشكاوى والاقتراحات</a:t>
            </a:r>
            <a:endParaRPr lang="ar-JO" sz="1200" dirty="0">
              <a:solidFill>
                <a:srgbClr val="920000"/>
              </a:solidFill>
              <a:latin typeface="Tajawal" pitchFamily="2" charset="-78"/>
              <a:cs typeface="Tajawal" pitchFamily="2" charset="-78"/>
            </a:endParaRPr>
          </a:p>
        </p:txBody>
      </p:sp>
      <p:sp>
        <p:nvSpPr>
          <p:cNvPr id="121" name="TextBox 120"/>
          <p:cNvSpPr txBox="1"/>
          <p:nvPr/>
        </p:nvSpPr>
        <p:spPr>
          <a:xfrm>
            <a:off x="6357950" y="3714752"/>
            <a:ext cx="1928826" cy="276999"/>
          </a:xfrm>
          <a:prstGeom prst="rect">
            <a:avLst/>
          </a:prstGeom>
          <a:noFill/>
        </p:spPr>
        <p:txBody>
          <a:bodyPr wrap="square" rtlCol="1">
            <a:spAutoFit/>
          </a:bodyPr>
          <a:lstStyle/>
          <a:p>
            <a:r>
              <a:rPr lang="ar-JO" sz="1200" dirty="0" smtClean="0">
                <a:solidFill>
                  <a:srgbClr val="920000"/>
                </a:solidFill>
                <a:latin typeface="Tajawal" pitchFamily="2" charset="-78"/>
                <a:cs typeface="Tajawal" pitchFamily="2" charset="-78"/>
              </a:rPr>
              <a:t>استعلام عن بيانات الفرد</a:t>
            </a:r>
            <a:endParaRPr lang="ar-JO" sz="1200" dirty="0">
              <a:solidFill>
                <a:srgbClr val="920000"/>
              </a:solidFill>
              <a:latin typeface="Tajawal" pitchFamily="2" charset="-78"/>
              <a:cs typeface="Tajawal" pitchFamily="2" charset="-78"/>
            </a:endParaRPr>
          </a:p>
        </p:txBody>
      </p:sp>
      <p:cxnSp>
        <p:nvCxnSpPr>
          <p:cNvPr id="126" name="Straight Connector 125"/>
          <p:cNvCxnSpPr/>
          <p:nvPr/>
        </p:nvCxnSpPr>
        <p:spPr>
          <a:xfrm>
            <a:off x="6215074" y="27146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6367474" y="2295516"/>
            <a:ext cx="2286016" cy="1990740"/>
          </a:xfrm>
          <a:prstGeom prst="rect">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1" anchor="ctr"/>
          <a:lstStyle/>
          <a:p>
            <a:endParaRPr lang="ar-JO" sz="1400" dirty="0" smtClean="0">
              <a:solidFill>
                <a:schemeClr val="tx1">
                  <a:lumMod val="75000"/>
                  <a:lumOff val="25000"/>
                </a:schemeClr>
              </a:solidFill>
              <a:latin typeface="Tajawal" pitchFamily="2" charset="-78"/>
              <a:cs typeface="Tajawal" pitchFamily="2" charset="-78"/>
            </a:endParaRPr>
          </a:p>
        </p:txBody>
      </p:sp>
      <p:cxnSp>
        <p:nvCxnSpPr>
          <p:cNvPr id="128" name="Straight Connector 127"/>
          <p:cNvCxnSpPr/>
          <p:nvPr/>
        </p:nvCxnSpPr>
        <p:spPr>
          <a:xfrm>
            <a:off x="6367474" y="37957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6367474" y="42957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6367474" y="33670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5857884" y="2928934"/>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روابط هامة</a:t>
            </a:r>
            <a:endParaRPr lang="ar-JO" sz="1400" dirty="0">
              <a:solidFill>
                <a:srgbClr val="920000"/>
              </a:solidFill>
              <a:latin typeface="Tajawal" pitchFamily="2" charset="-78"/>
              <a:cs typeface="Tajawal" pitchFamily="2" charset="-78"/>
            </a:endParaRPr>
          </a:p>
        </p:txBody>
      </p:sp>
      <p:sp>
        <p:nvSpPr>
          <p:cNvPr id="132" name="TextBox 131"/>
          <p:cNvSpPr txBox="1"/>
          <p:nvPr/>
        </p:nvSpPr>
        <p:spPr>
          <a:xfrm>
            <a:off x="6429388" y="3429000"/>
            <a:ext cx="1928826"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أسئلة شائعة</a:t>
            </a:r>
            <a:endParaRPr lang="ar-JO" sz="1400" dirty="0">
              <a:solidFill>
                <a:srgbClr val="920000"/>
              </a:solidFill>
              <a:latin typeface="Tajawal" pitchFamily="2" charset="-78"/>
              <a:cs typeface="Tajawal" pitchFamily="2" charset="-78"/>
            </a:endParaRPr>
          </a:p>
        </p:txBody>
      </p:sp>
      <p:sp>
        <p:nvSpPr>
          <p:cNvPr id="133" name="TextBox 132"/>
          <p:cNvSpPr txBox="1"/>
          <p:nvPr/>
        </p:nvSpPr>
        <p:spPr>
          <a:xfrm>
            <a:off x="6500826" y="3929066"/>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الموقع / هواتف الوزارة</a:t>
            </a:r>
            <a:endParaRPr lang="ar-JO" sz="1400" dirty="0">
              <a:solidFill>
                <a:srgbClr val="920000"/>
              </a:solidFill>
              <a:latin typeface="Tajawal" pitchFamily="2" charset="-78"/>
              <a:cs typeface="Tajawal" pitchFamily="2" charset="-78"/>
            </a:endParaRPr>
          </a:p>
        </p:txBody>
      </p:sp>
      <p:pic>
        <p:nvPicPr>
          <p:cNvPr id="134" name="Picture 133" descr="icons8-more-than-30.png"/>
          <p:cNvPicPr>
            <a:picLocks noChangeAspect="1"/>
          </p:cNvPicPr>
          <p:nvPr/>
        </p:nvPicPr>
        <p:blipFill>
          <a:blip r:embed="rId14">
            <a:lum contrast="-40000"/>
          </a:blip>
          <a:stretch>
            <a:fillRect/>
          </a:stretch>
        </p:blipFill>
        <p:spPr>
          <a:xfrm>
            <a:off x="8367738" y="2938458"/>
            <a:ext cx="285752" cy="285752"/>
          </a:xfrm>
          <a:prstGeom prst="rect">
            <a:avLst/>
          </a:prstGeom>
          <a:scene3d>
            <a:camera prst="orthographicFront">
              <a:rot lat="0" lon="0" rev="10800000"/>
            </a:camera>
            <a:lightRig rig="threePt" dir="t"/>
          </a:scene3d>
        </p:spPr>
      </p:pic>
      <p:pic>
        <p:nvPicPr>
          <p:cNvPr id="135" name="Picture 134" descr="icons8-more-than-30.png"/>
          <p:cNvPicPr>
            <a:picLocks noChangeAspect="1"/>
          </p:cNvPicPr>
          <p:nvPr/>
        </p:nvPicPr>
        <p:blipFill>
          <a:blip r:embed="rId14">
            <a:lum contrast="-40000"/>
          </a:blip>
          <a:stretch>
            <a:fillRect/>
          </a:stretch>
        </p:blipFill>
        <p:spPr>
          <a:xfrm>
            <a:off x="8367738" y="3438524"/>
            <a:ext cx="285752" cy="285752"/>
          </a:xfrm>
          <a:prstGeom prst="rect">
            <a:avLst/>
          </a:prstGeom>
          <a:scene3d>
            <a:camera prst="orthographicFront">
              <a:rot lat="0" lon="0" rev="10800000"/>
            </a:camera>
            <a:lightRig rig="threePt" dir="t"/>
          </a:scene3d>
        </p:spPr>
      </p:pic>
      <p:pic>
        <p:nvPicPr>
          <p:cNvPr id="136" name="Picture 135" descr="icons8-more-than-30.png"/>
          <p:cNvPicPr>
            <a:picLocks noChangeAspect="1"/>
          </p:cNvPicPr>
          <p:nvPr/>
        </p:nvPicPr>
        <p:blipFill>
          <a:blip r:embed="rId14">
            <a:lum contrast="-40000"/>
          </a:blip>
          <a:stretch>
            <a:fillRect/>
          </a:stretch>
        </p:blipFill>
        <p:spPr>
          <a:xfrm>
            <a:off x="8367738" y="3938590"/>
            <a:ext cx="285752" cy="285752"/>
          </a:xfrm>
          <a:prstGeom prst="rect">
            <a:avLst/>
          </a:prstGeom>
          <a:scene3d>
            <a:camera prst="orthographicFront">
              <a:rot lat="0" lon="0" rev="10800000"/>
            </a:camera>
            <a:lightRig rig="threePt" dir="t"/>
          </a:scene3d>
        </p:spPr>
      </p:pic>
      <p:sp>
        <p:nvSpPr>
          <p:cNvPr id="137" name="TextBox 136"/>
          <p:cNvSpPr txBox="1"/>
          <p:nvPr/>
        </p:nvSpPr>
        <p:spPr>
          <a:xfrm>
            <a:off x="5929322" y="2357430"/>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الشكاوى والاقتراحات</a:t>
            </a:r>
            <a:endParaRPr lang="ar-JO" sz="1400" dirty="0">
              <a:solidFill>
                <a:srgbClr val="920000"/>
              </a:solidFill>
              <a:latin typeface="Tajawal" pitchFamily="2" charset="-78"/>
              <a:cs typeface="Tajawal" pitchFamily="2" charset="-78"/>
            </a:endParaRPr>
          </a:p>
        </p:txBody>
      </p:sp>
      <p:pic>
        <p:nvPicPr>
          <p:cNvPr id="138" name="Picture 137" descr="icons8-more-than-30.png"/>
          <p:cNvPicPr>
            <a:picLocks noChangeAspect="1"/>
          </p:cNvPicPr>
          <p:nvPr/>
        </p:nvPicPr>
        <p:blipFill>
          <a:blip r:embed="rId14">
            <a:lum contrast="-40000"/>
          </a:blip>
          <a:stretch>
            <a:fillRect/>
          </a:stretch>
        </p:blipFill>
        <p:spPr>
          <a:xfrm>
            <a:off x="8367738" y="2366954"/>
            <a:ext cx="285752" cy="285752"/>
          </a:xfrm>
          <a:prstGeom prst="rect">
            <a:avLst/>
          </a:prstGeom>
          <a:scene3d>
            <a:camera prst="orthographicFront">
              <a:rot lat="0" lon="0" rev="10800000"/>
            </a:camera>
            <a:lightRig rig="threePt" dir="t"/>
          </a:scene3d>
        </p:spPr>
      </p:pic>
      <p:cxnSp>
        <p:nvCxnSpPr>
          <p:cNvPr id="139" name="Straight Connector 138"/>
          <p:cNvCxnSpPr/>
          <p:nvPr/>
        </p:nvCxnSpPr>
        <p:spPr>
          <a:xfrm>
            <a:off x="6367474" y="28670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42" name="Table 141"/>
          <p:cNvGraphicFramePr>
            <a:graphicFrameLocks noGrp="1"/>
          </p:cNvGraphicFramePr>
          <p:nvPr/>
        </p:nvGraphicFramePr>
        <p:xfrm>
          <a:off x="857224" y="2500306"/>
          <a:ext cx="5357850" cy="3571904"/>
        </p:xfrm>
        <a:graphic>
          <a:graphicData uri="http://schemas.openxmlformats.org/drawingml/2006/table">
            <a:tbl>
              <a:tblPr rtl="1" firstRow="1" bandRow="1">
                <a:tableStyleId>{21E4AEA4-8DFA-4A89-87EB-49C32662AFE0}</a:tableStyleId>
              </a:tblPr>
              <a:tblGrid>
                <a:gridCol w="2678925"/>
                <a:gridCol w="2678925"/>
              </a:tblGrid>
              <a:tr h="446488">
                <a:tc>
                  <a:txBody>
                    <a:bodyPr/>
                    <a:lstStyle/>
                    <a:p>
                      <a:pPr rtl="1"/>
                      <a:endParaRPr lang="ar-JO" dirty="0"/>
                    </a:p>
                  </a:txBody>
                  <a:tcPr/>
                </a:tc>
                <a:tc>
                  <a:txBody>
                    <a:bodyPr/>
                    <a:lstStyle/>
                    <a:p>
                      <a:pPr rtl="1"/>
                      <a:endParaRPr lang="ar-JO"/>
                    </a:p>
                  </a:txBody>
                  <a:tcPr/>
                </a:tc>
              </a:tr>
              <a:tr h="446488">
                <a:tc>
                  <a:txBody>
                    <a:bodyPr/>
                    <a:lstStyle/>
                    <a:p>
                      <a:pPr rtl="1"/>
                      <a:endParaRPr lang="ar-JO"/>
                    </a:p>
                  </a:txBody>
                  <a:tcPr/>
                </a:tc>
                <a:tc>
                  <a:txBody>
                    <a:bodyPr/>
                    <a:lstStyle/>
                    <a:p>
                      <a:pPr rtl="1"/>
                      <a:endParaRPr lang="ar-JO"/>
                    </a:p>
                  </a:txBody>
                  <a:tcPr/>
                </a:tc>
              </a:tr>
              <a:tr h="446488">
                <a:tc>
                  <a:txBody>
                    <a:bodyPr/>
                    <a:lstStyle/>
                    <a:p>
                      <a:pPr rtl="1"/>
                      <a:endParaRPr lang="ar-JO"/>
                    </a:p>
                  </a:txBody>
                  <a:tcPr/>
                </a:tc>
                <a:tc>
                  <a:txBody>
                    <a:bodyPr/>
                    <a:lstStyle/>
                    <a:p>
                      <a:pPr rtl="1"/>
                      <a:endParaRPr lang="ar-JO"/>
                    </a:p>
                  </a:txBody>
                  <a:tcPr/>
                </a:tc>
              </a:tr>
              <a:tr h="446488">
                <a:tc>
                  <a:txBody>
                    <a:bodyPr/>
                    <a:lstStyle/>
                    <a:p>
                      <a:pPr rtl="1"/>
                      <a:endParaRPr lang="ar-JO"/>
                    </a:p>
                  </a:txBody>
                  <a:tcPr/>
                </a:tc>
                <a:tc>
                  <a:txBody>
                    <a:bodyPr/>
                    <a:lstStyle/>
                    <a:p>
                      <a:pPr rtl="1"/>
                      <a:endParaRPr lang="ar-JO"/>
                    </a:p>
                  </a:txBody>
                  <a:tcPr/>
                </a:tc>
              </a:tr>
              <a:tr h="446488">
                <a:tc>
                  <a:txBody>
                    <a:bodyPr/>
                    <a:lstStyle/>
                    <a:p>
                      <a:pPr rtl="1"/>
                      <a:endParaRPr lang="ar-JO" dirty="0"/>
                    </a:p>
                  </a:txBody>
                  <a:tcPr/>
                </a:tc>
                <a:tc>
                  <a:txBody>
                    <a:bodyPr/>
                    <a:lstStyle/>
                    <a:p>
                      <a:pPr rtl="1"/>
                      <a:endParaRPr lang="ar-JO"/>
                    </a:p>
                  </a:txBody>
                  <a:tcPr/>
                </a:tc>
              </a:tr>
              <a:tr h="446488">
                <a:tc>
                  <a:txBody>
                    <a:bodyPr/>
                    <a:lstStyle/>
                    <a:p>
                      <a:pPr rtl="1"/>
                      <a:endParaRPr lang="ar-JO"/>
                    </a:p>
                  </a:txBody>
                  <a:tcPr/>
                </a:tc>
                <a:tc>
                  <a:txBody>
                    <a:bodyPr/>
                    <a:lstStyle/>
                    <a:p>
                      <a:pPr rtl="1"/>
                      <a:endParaRPr lang="ar-JO"/>
                    </a:p>
                  </a:txBody>
                  <a:tcPr/>
                </a:tc>
              </a:tr>
              <a:tr h="446488">
                <a:tc>
                  <a:txBody>
                    <a:bodyPr/>
                    <a:lstStyle/>
                    <a:p>
                      <a:pPr rtl="1"/>
                      <a:endParaRPr lang="ar-JO" dirty="0"/>
                    </a:p>
                  </a:txBody>
                  <a:tcPr/>
                </a:tc>
                <a:tc>
                  <a:txBody>
                    <a:bodyPr/>
                    <a:lstStyle/>
                    <a:p>
                      <a:pPr rtl="1"/>
                      <a:endParaRPr lang="ar-JO"/>
                    </a:p>
                  </a:txBody>
                  <a:tcPr/>
                </a:tc>
              </a:tr>
              <a:tr h="446488">
                <a:tc>
                  <a:txBody>
                    <a:bodyPr/>
                    <a:lstStyle/>
                    <a:p>
                      <a:pPr rtl="1"/>
                      <a:endParaRPr lang="ar-JO"/>
                    </a:p>
                  </a:txBody>
                  <a:tcPr/>
                </a:tc>
                <a:tc>
                  <a:txBody>
                    <a:bodyPr/>
                    <a:lstStyle/>
                    <a:p>
                      <a:pPr rtl="1"/>
                      <a:endParaRPr lang="ar-JO" dirty="0"/>
                    </a:p>
                  </a:txBody>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00034" y="1928802"/>
            <a:ext cx="5643602" cy="4929198"/>
          </a:xfrm>
          <a:prstGeom prst="rect">
            <a:avLst/>
          </a:prstGeom>
          <a:ln>
            <a:noFill/>
          </a:ln>
        </p:spPr>
        <p:style>
          <a:lnRef idx="2">
            <a:schemeClr val="dk1"/>
          </a:lnRef>
          <a:fillRef idx="1">
            <a:schemeClr val="lt1"/>
          </a:fillRef>
          <a:effectRef idx="0">
            <a:schemeClr val="dk1"/>
          </a:effectRef>
          <a:fontRef idx="minor">
            <a:schemeClr val="dk1"/>
          </a:fontRef>
        </p:style>
        <p:txBody>
          <a:bodyPr rtlCol="1" anchor="ctr"/>
          <a:lstStyle/>
          <a:p>
            <a:endParaRPr lang="ar-JO" sz="1200" b="1" dirty="0"/>
          </a:p>
        </p:txBody>
      </p:sp>
      <p:sp>
        <p:nvSpPr>
          <p:cNvPr id="54" name="TextBox 53"/>
          <p:cNvSpPr txBox="1"/>
          <p:nvPr/>
        </p:nvSpPr>
        <p:spPr>
          <a:xfrm>
            <a:off x="500034" y="2000240"/>
            <a:ext cx="5625180" cy="369332"/>
          </a:xfrm>
          <a:prstGeom prst="rect">
            <a:avLst/>
          </a:prstGeom>
          <a:noFill/>
        </p:spPr>
        <p:txBody>
          <a:bodyPr wrap="square" rtlCol="1">
            <a:spAutoFit/>
          </a:bodyPr>
          <a:lstStyle/>
          <a:p>
            <a:r>
              <a:rPr lang="ar-JO" b="1" dirty="0" smtClean="0">
                <a:latin typeface="Tajawal Black" pitchFamily="2" charset="-78"/>
                <a:cs typeface="Tajawal Black" pitchFamily="2" charset="-78"/>
              </a:rPr>
              <a:t>الموقع / هواتف الوزارة</a:t>
            </a:r>
            <a:endParaRPr lang="ar-JO" sz="1200" dirty="0">
              <a:latin typeface="Tajawal Black" pitchFamily="2" charset="-78"/>
              <a:cs typeface="Tajawal Black" pitchFamily="2" charset="-78"/>
            </a:endParaRPr>
          </a:p>
        </p:txBody>
      </p:sp>
      <p:sp>
        <p:nvSpPr>
          <p:cNvPr id="72" name="TextBox 71"/>
          <p:cNvSpPr txBox="1"/>
          <p:nvPr/>
        </p:nvSpPr>
        <p:spPr>
          <a:xfrm>
            <a:off x="4094585" y="6357958"/>
            <a:ext cx="1234633" cy="276999"/>
          </a:xfrm>
          <a:prstGeom prst="rect">
            <a:avLst/>
          </a:prstGeom>
          <a:noFill/>
        </p:spPr>
        <p:txBody>
          <a:bodyPr wrap="none" rtlCol="1">
            <a:spAutoFit/>
          </a:bodyPr>
          <a:lstStyle/>
          <a:p>
            <a:r>
              <a:rPr lang="ar-JO" sz="1200" b="1" dirty="0" smtClean="0">
                <a:latin typeface="Tajawal" pitchFamily="2" charset="-78"/>
                <a:cs typeface="Tajawal" pitchFamily="2" charset="-78"/>
              </a:rPr>
              <a:t>شارك الموضوع</a:t>
            </a:r>
            <a:endParaRPr lang="ar-JO" sz="1200" b="1" dirty="0">
              <a:latin typeface="Tajawal" pitchFamily="2" charset="-78"/>
              <a:cs typeface="Tajawal" pitchFamily="2" charset="-78"/>
            </a:endParaRPr>
          </a:p>
        </p:txBody>
      </p:sp>
      <p:sp>
        <p:nvSpPr>
          <p:cNvPr id="64" name="Oval 63"/>
          <p:cNvSpPr/>
          <p:nvPr/>
        </p:nvSpPr>
        <p:spPr>
          <a:xfrm>
            <a:off x="285720" y="214290"/>
            <a:ext cx="857256" cy="78579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smtClean="0"/>
              <a:t>logo</a:t>
            </a:r>
            <a:endParaRPr lang="ar-JO" dirty="0"/>
          </a:p>
        </p:txBody>
      </p:sp>
      <p:sp>
        <p:nvSpPr>
          <p:cNvPr id="66" name="Rectangle 65"/>
          <p:cNvSpPr/>
          <p:nvPr/>
        </p:nvSpPr>
        <p:spPr>
          <a:xfrm>
            <a:off x="4286248" y="500042"/>
            <a:ext cx="2214578" cy="285752"/>
          </a:xfrm>
          <a:prstGeom prst="rect">
            <a:avLst/>
          </a:prstGeom>
          <a:solidFill>
            <a:srgbClr val="E0E0E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000" dirty="0" smtClean="0">
                <a:solidFill>
                  <a:schemeClr val="bg1">
                    <a:lumMod val="50000"/>
                  </a:schemeClr>
                </a:solidFill>
              </a:rPr>
              <a:t>بحث</a:t>
            </a:r>
            <a:endParaRPr lang="ar-JO" sz="1000" dirty="0">
              <a:solidFill>
                <a:schemeClr val="bg1">
                  <a:lumMod val="50000"/>
                </a:schemeClr>
              </a:solidFill>
            </a:endParaRPr>
          </a:p>
        </p:txBody>
      </p:sp>
      <p:sp>
        <p:nvSpPr>
          <p:cNvPr id="67" name="Rectangle 66"/>
          <p:cNvSpPr/>
          <p:nvPr/>
        </p:nvSpPr>
        <p:spPr>
          <a:xfrm>
            <a:off x="0" y="1357298"/>
            <a:ext cx="9144000" cy="571504"/>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عن الوزارة    الخدمات   مبادرات   المركز الإعلامي   اتصل بنا</a:t>
            </a:r>
            <a:endParaRPr lang="ar-JO" sz="1600" b="1" dirty="0">
              <a:solidFill>
                <a:schemeClr val="bg1"/>
              </a:solidFill>
              <a:latin typeface="Tajawal Black" pitchFamily="2" charset="-78"/>
              <a:cs typeface="Tajawal Black" pitchFamily="2" charset="-78"/>
            </a:endParaRPr>
          </a:p>
        </p:txBody>
      </p:sp>
      <p:pic>
        <p:nvPicPr>
          <p:cNvPr id="68" name="Picture 67" descr="logo.png"/>
          <p:cNvPicPr/>
          <p:nvPr/>
        </p:nvPicPr>
        <p:blipFill>
          <a:blip r:embed="rId2" cstate="print"/>
          <a:stretch>
            <a:fillRect/>
          </a:stretch>
        </p:blipFill>
        <p:spPr>
          <a:xfrm>
            <a:off x="214282" y="142852"/>
            <a:ext cx="1143008" cy="1000132"/>
          </a:xfrm>
          <a:prstGeom prst="rect">
            <a:avLst/>
          </a:prstGeom>
        </p:spPr>
      </p:pic>
      <p:pic>
        <p:nvPicPr>
          <p:cNvPr id="70" name="Picture 69" descr="download.png"/>
          <p:cNvPicPr>
            <a:picLocks noChangeAspect="1"/>
          </p:cNvPicPr>
          <p:nvPr/>
        </p:nvPicPr>
        <p:blipFill>
          <a:blip r:embed="rId3"/>
          <a:stretch>
            <a:fillRect/>
          </a:stretch>
        </p:blipFill>
        <p:spPr>
          <a:xfrm>
            <a:off x="4286248" y="500042"/>
            <a:ext cx="285743" cy="285752"/>
          </a:xfrm>
          <a:prstGeom prst="rect">
            <a:avLst/>
          </a:prstGeom>
        </p:spPr>
      </p:pic>
      <p:pic>
        <p:nvPicPr>
          <p:cNvPr id="71" name="Picture 70" descr="download (1).png"/>
          <p:cNvPicPr>
            <a:picLocks noChangeAspect="1"/>
          </p:cNvPicPr>
          <p:nvPr/>
        </p:nvPicPr>
        <p:blipFill>
          <a:blip r:embed="rId4"/>
          <a:stretch>
            <a:fillRect/>
          </a:stretch>
        </p:blipFill>
        <p:spPr>
          <a:xfrm>
            <a:off x="7286644" y="428604"/>
            <a:ext cx="357190" cy="357190"/>
          </a:xfrm>
          <a:prstGeom prst="rect">
            <a:avLst/>
          </a:prstGeom>
        </p:spPr>
      </p:pic>
      <p:pic>
        <p:nvPicPr>
          <p:cNvPr id="77" name="Picture 76" descr="download (2).png"/>
          <p:cNvPicPr>
            <a:picLocks noChangeAspect="1"/>
          </p:cNvPicPr>
          <p:nvPr/>
        </p:nvPicPr>
        <p:blipFill>
          <a:blip r:embed="rId5"/>
          <a:stretch>
            <a:fillRect/>
          </a:stretch>
        </p:blipFill>
        <p:spPr>
          <a:xfrm>
            <a:off x="7786710" y="428604"/>
            <a:ext cx="357190" cy="357190"/>
          </a:xfrm>
          <a:prstGeom prst="rect">
            <a:avLst/>
          </a:prstGeom>
        </p:spPr>
      </p:pic>
      <p:pic>
        <p:nvPicPr>
          <p:cNvPr id="78" name="Picture 77" descr="download (3).png"/>
          <p:cNvPicPr>
            <a:picLocks noChangeAspect="1"/>
          </p:cNvPicPr>
          <p:nvPr/>
        </p:nvPicPr>
        <p:blipFill>
          <a:blip r:embed="rId6"/>
          <a:stretch>
            <a:fillRect/>
          </a:stretch>
        </p:blipFill>
        <p:spPr>
          <a:xfrm>
            <a:off x="8286776" y="428604"/>
            <a:ext cx="357190" cy="357190"/>
          </a:xfrm>
          <a:prstGeom prst="rect">
            <a:avLst/>
          </a:prstGeom>
        </p:spPr>
      </p:pic>
      <p:pic>
        <p:nvPicPr>
          <p:cNvPr id="79" name="Picture 78" descr="download (4).png"/>
          <p:cNvPicPr>
            <a:picLocks noChangeAspect="1"/>
          </p:cNvPicPr>
          <p:nvPr/>
        </p:nvPicPr>
        <p:blipFill>
          <a:blip r:embed="rId7"/>
          <a:stretch>
            <a:fillRect/>
          </a:stretch>
        </p:blipFill>
        <p:spPr>
          <a:xfrm>
            <a:off x="8643966" y="1500174"/>
            <a:ext cx="285752" cy="285752"/>
          </a:xfrm>
          <a:prstGeom prst="rect">
            <a:avLst/>
          </a:prstGeom>
        </p:spPr>
      </p:pic>
      <p:sp>
        <p:nvSpPr>
          <p:cNvPr id="90" name="Rounded Rectangle 89"/>
          <p:cNvSpPr/>
          <p:nvPr/>
        </p:nvSpPr>
        <p:spPr>
          <a:xfrm>
            <a:off x="0" y="3214686"/>
            <a:ext cx="500066" cy="20002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a:p>
        </p:txBody>
      </p:sp>
      <p:pic>
        <p:nvPicPr>
          <p:cNvPr id="93" name="Picture 2"/>
          <p:cNvPicPr>
            <a:picLocks noChangeAspect="1" noChangeArrowheads="1"/>
          </p:cNvPicPr>
          <p:nvPr/>
        </p:nvPicPr>
        <p:blipFill>
          <a:blip r:embed="rId8"/>
          <a:srcRect/>
          <a:stretch>
            <a:fillRect/>
          </a:stretch>
        </p:blipFill>
        <p:spPr bwMode="auto">
          <a:xfrm>
            <a:off x="71438" y="3357562"/>
            <a:ext cx="357190" cy="319086"/>
          </a:xfrm>
          <a:prstGeom prst="rect">
            <a:avLst/>
          </a:prstGeom>
          <a:noFill/>
          <a:ln w="9525">
            <a:noFill/>
            <a:miter lim="800000"/>
            <a:headEnd/>
            <a:tailEnd/>
          </a:ln>
          <a:effectLst/>
        </p:spPr>
      </p:pic>
      <p:pic>
        <p:nvPicPr>
          <p:cNvPr id="94" name="Picture 3"/>
          <p:cNvPicPr>
            <a:picLocks noChangeAspect="1" noChangeArrowheads="1"/>
          </p:cNvPicPr>
          <p:nvPr/>
        </p:nvPicPr>
        <p:blipFill>
          <a:blip r:embed="rId9"/>
          <a:srcRect/>
          <a:stretch>
            <a:fillRect/>
          </a:stretch>
        </p:blipFill>
        <p:spPr bwMode="auto">
          <a:xfrm>
            <a:off x="71438" y="3643314"/>
            <a:ext cx="357190" cy="346028"/>
          </a:xfrm>
          <a:prstGeom prst="rect">
            <a:avLst/>
          </a:prstGeom>
          <a:noFill/>
          <a:ln w="9525">
            <a:noFill/>
            <a:miter lim="800000"/>
            <a:headEnd/>
            <a:tailEnd/>
          </a:ln>
          <a:effectLst/>
        </p:spPr>
      </p:pic>
      <p:pic>
        <p:nvPicPr>
          <p:cNvPr id="95" name="Picture 4"/>
          <p:cNvPicPr>
            <a:picLocks noChangeAspect="1" noChangeArrowheads="1"/>
          </p:cNvPicPr>
          <p:nvPr/>
        </p:nvPicPr>
        <p:blipFill>
          <a:blip r:embed="rId10"/>
          <a:srcRect/>
          <a:stretch>
            <a:fillRect/>
          </a:stretch>
        </p:blipFill>
        <p:spPr bwMode="auto">
          <a:xfrm>
            <a:off x="71438" y="3929066"/>
            <a:ext cx="357190" cy="379514"/>
          </a:xfrm>
          <a:prstGeom prst="rect">
            <a:avLst/>
          </a:prstGeom>
          <a:noFill/>
          <a:ln w="9525">
            <a:noFill/>
            <a:miter lim="800000"/>
            <a:headEnd/>
            <a:tailEnd/>
          </a:ln>
          <a:effectLst/>
        </p:spPr>
      </p:pic>
      <p:pic>
        <p:nvPicPr>
          <p:cNvPr id="96" name="Picture 5"/>
          <p:cNvPicPr>
            <a:picLocks noChangeAspect="1" noChangeArrowheads="1"/>
          </p:cNvPicPr>
          <p:nvPr/>
        </p:nvPicPr>
        <p:blipFill>
          <a:blip r:embed="rId11"/>
          <a:srcRect/>
          <a:stretch>
            <a:fillRect/>
          </a:stretch>
        </p:blipFill>
        <p:spPr bwMode="auto">
          <a:xfrm>
            <a:off x="71438" y="4286256"/>
            <a:ext cx="357190" cy="409576"/>
          </a:xfrm>
          <a:prstGeom prst="rect">
            <a:avLst/>
          </a:prstGeom>
          <a:noFill/>
          <a:ln w="9525">
            <a:noFill/>
            <a:miter lim="800000"/>
            <a:headEnd/>
            <a:tailEnd/>
          </a:ln>
          <a:effectLst/>
        </p:spPr>
      </p:pic>
      <p:pic>
        <p:nvPicPr>
          <p:cNvPr id="97" name="Picture 6"/>
          <p:cNvPicPr>
            <a:picLocks noChangeAspect="1" noChangeArrowheads="1"/>
          </p:cNvPicPr>
          <p:nvPr/>
        </p:nvPicPr>
        <p:blipFill>
          <a:blip r:embed="rId12"/>
          <a:srcRect/>
          <a:stretch>
            <a:fillRect/>
          </a:stretch>
        </p:blipFill>
        <p:spPr bwMode="auto">
          <a:xfrm>
            <a:off x="71438" y="4643446"/>
            <a:ext cx="357190" cy="377536"/>
          </a:xfrm>
          <a:prstGeom prst="rect">
            <a:avLst/>
          </a:prstGeom>
          <a:noFill/>
          <a:ln w="9525">
            <a:noFill/>
            <a:miter lim="800000"/>
            <a:headEnd/>
            <a:tailEnd/>
          </a:ln>
          <a:effectLst/>
        </p:spPr>
      </p:pic>
      <p:pic>
        <p:nvPicPr>
          <p:cNvPr id="98" name="Picture 97" descr="download (3).png"/>
          <p:cNvPicPr>
            <a:picLocks noChangeAspect="1"/>
          </p:cNvPicPr>
          <p:nvPr/>
        </p:nvPicPr>
        <p:blipFill>
          <a:blip r:embed="rId6"/>
          <a:stretch>
            <a:fillRect/>
          </a:stretch>
        </p:blipFill>
        <p:spPr>
          <a:xfrm>
            <a:off x="3786182" y="6357958"/>
            <a:ext cx="357190" cy="357190"/>
          </a:xfrm>
          <a:prstGeom prst="rect">
            <a:avLst/>
          </a:prstGeom>
        </p:spPr>
      </p:pic>
      <p:pic>
        <p:nvPicPr>
          <p:cNvPr id="99" name="Picture 2"/>
          <p:cNvPicPr>
            <a:picLocks noChangeAspect="1" noChangeArrowheads="1"/>
          </p:cNvPicPr>
          <p:nvPr/>
        </p:nvPicPr>
        <p:blipFill>
          <a:blip r:embed="rId8"/>
          <a:srcRect/>
          <a:stretch>
            <a:fillRect/>
          </a:stretch>
        </p:blipFill>
        <p:spPr bwMode="auto">
          <a:xfrm>
            <a:off x="3357554" y="6357958"/>
            <a:ext cx="357190" cy="319086"/>
          </a:xfrm>
          <a:prstGeom prst="rect">
            <a:avLst/>
          </a:prstGeom>
          <a:noFill/>
          <a:ln w="9525">
            <a:noFill/>
            <a:miter lim="800000"/>
            <a:headEnd/>
            <a:tailEnd/>
          </a:ln>
          <a:effectLst/>
        </p:spPr>
      </p:pic>
      <p:pic>
        <p:nvPicPr>
          <p:cNvPr id="100" name="Picture 3"/>
          <p:cNvPicPr>
            <a:picLocks noChangeAspect="1" noChangeArrowheads="1"/>
          </p:cNvPicPr>
          <p:nvPr/>
        </p:nvPicPr>
        <p:blipFill>
          <a:blip r:embed="rId9"/>
          <a:srcRect/>
          <a:stretch>
            <a:fillRect/>
          </a:stretch>
        </p:blipFill>
        <p:spPr bwMode="auto">
          <a:xfrm>
            <a:off x="3000364" y="6357958"/>
            <a:ext cx="357190" cy="346028"/>
          </a:xfrm>
          <a:prstGeom prst="rect">
            <a:avLst/>
          </a:prstGeom>
          <a:noFill/>
          <a:ln w="9525">
            <a:noFill/>
            <a:miter lim="800000"/>
            <a:headEnd/>
            <a:tailEnd/>
          </a:ln>
          <a:effectLst/>
        </p:spPr>
      </p:pic>
      <p:cxnSp>
        <p:nvCxnSpPr>
          <p:cNvPr id="112" name="Straight Connector 111"/>
          <p:cNvCxnSpPr/>
          <p:nvPr/>
        </p:nvCxnSpPr>
        <p:spPr>
          <a:xfrm rot="10800000">
            <a:off x="1428728" y="2357430"/>
            <a:ext cx="464347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357290" y="285728"/>
            <a:ext cx="2315057" cy="584775"/>
          </a:xfrm>
          <a:prstGeom prst="rect">
            <a:avLst/>
          </a:prstGeom>
          <a:noFill/>
        </p:spPr>
        <p:txBody>
          <a:bodyPr wrap="none" rtlCol="1">
            <a:spAutoFit/>
          </a:bodyPr>
          <a:lstStyle/>
          <a:p>
            <a:r>
              <a:rPr lang="ar-JO" sz="1600" dirty="0" smtClean="0">
                <a:latin typeface="Tajawal" pitchFamily="2" charset="-78"/>
                <a:cs typeface="Tajawal" pitchFamily="2" charset="-78"/>
              </a:rPr>
              <a:t>المملكة الأردنية الهاشمية</a:t>
            </a:r>
          </a:p>
          <a:p>
            <a:r>
              <a:rPr lang="ar-JO" sz="1600" dirty="0" smtClean="0">
                <a:latin typeface="Tajawal" pitchFamily="2" charset="-78"/>
                <a:cs typeface="Tajawal" pitchFamily="2" charset="-78"/>
              </a:rPr>
              <a:t>وزارة التنمية الاجتماعية</a:t>
            </a:r>
            <a:endParaRPr lang="ar-JO" sz="1600" dirty="0">
              <a:latin typeface="Tajawal" pitchFamily="2" charset="-78"/>
              <a:cs typeface="Tajawal" pitchFamily="2" charset="-78"/>
            </a:endParaRPr>
          </a:p>
        </p:txBody>
      </p:sp>
      <p:cxnSp>
        <p:nvCxnSpPr>
          <p:cNvPr id="60" name="Straight Connector 59"/>
          <p:cNvCxnSpPr/>
          <p:nvPr/>
        </p:nvCxnSpPr>
        <p:spPr>
          <a:xfrm>
            <a:off x="6215074" y="36433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215074" y="41433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215074" y="464344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6215074" y="32146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74" name="Picture 73"/>
          <p:cNvPicPr>
            <a:picLocks noChangeAspect="1" noChangeArrowheads="1"/>
          </p:cNvPicPr>
          <p:nvPr/>
        </p:nvPicPr>
        <p:blipFill>
          <a:blip r:embed="rId13"/>
          <a:srcRect/>
          <a:stretch>
            <a:fillRect/>
          </a:stretch>
        </p:blipFill>
        <p:spPr bwMode="auto">
          <a:xfrm>
            <a:off x="8569877" y="6143644"/>
            <a:ext cx="574123" cy="500042"/>
          </a:xfrm>
          <a:prstGeom prst="rect">
            <a:avLst/>
          </a:prstGeom>
          <a:noFill/>
          <a:ln w="9525">
            <a:noFill/>
            <a:miter lim="800000"/>
            <a:headEnd/>
            <a:tailEnd/>
          </a:ln>
          <a:effectLst/>
        </p:spPr>
      </p:pic>
      <p:sp>
        <p:nvSpPr>
          <p:cNvPr id="75" name="TextBox 74"/>
          <p:cNvSpPr txBox="1"/>
          <p:nvPr/>
        </p:nvSpPr>
        <p:spPr>
          <a:xfrm>
            <a:off x="5786446" y="2857496"/>
            <a:ext cx="2500298" cy="276999"/>
          </a:xfrm>
          <a:prstGeom prst="rect">
            <a:avLst/>
          </a:prstGeom>
          <a:noFill/>
        </p:spPr>
        <p:txBody>
          <a:bodyPr wrap="square" rtlCol="1">
            <a:spAutoFit/>
          </a:bodyPr>
          <a:lstStyle/>
          <a:p>
            <a:r>
              <a:rPr lang="ar-JO" sz="1200" dirty="0" smtClean="0">
                <a:solidFill>
                  <a:srgbClr val="920000"/>
                </a:solidFill>
                <a:latin typeface="Tajawal" pitchFamily="2" charset="-78"/>
                <a:cs typeface="Tajawal" pitchFamily="2" charset="-78"/>
              </a:rPr>
              <a:t>بوابة الخدمات</a:t>
            </a:r>
            <a:endParaRPr lang="ar-JO" sz="1200" dirty="0">
              <a:solidFill>
                <a:srgbClr val="920000"/>
              </a:solidFill>
              <a:latin typeface="Tajawal" pitchFamily="2" charset="-78"/>
              <a:cs typeface="Tajawal" pitchFamily="2" charset="-78"/>
            </a:endParaRPr>
          </a:p>
        </p:txBody>
      </p:sp>
      <p:sp>
        <p:nvSpPr>
          <p:cNvPr id="76" name="TextBox 75"/>
          <p:cNvSpPr txBox="1"/>
          <p:nvPr/>
        </p:nvSpPr>
        <p:spPr>
          <a:xfrm>
            <a:off x="6357950" y="3286124"/>
            <a:ext cx="1928826" cy="276999"/>
          </a:xfrm>
          <a:prstGeom prst="rect">
            <a:avLst/>
          </a:prstGeom>
          <a:noFill/>
        </p:spPr>
        <p:txBody>
          <a:bodyPr wrap="square" rtlCol="1">
            <a:spAutoFit/>
          </a:bodyPr>
          <a:lstStyle/>
          <a:p>
            <a:r>
              <a:rPr lang="ar-JO" sz="1200" dirty="0" smtClean="0">
                <a:solidFill>
                  <a:srgbClr val="920000"/>
                </a:solidFill>
                <a:latin typeface="Tajawal" pitchFamily="2" charset="-78"/>
                <a:cs typeface="Tajawal" pitchFamily="2" charset="-78"/>
              </a:rPr>
              <a:t>الشكاوى والاقتراحات</a:t>
            </a:r>
            <a:endParaRPr lang="ar-JO" sz="1200" dirty="0">
              <a:solidFill>
                <a:srgbClr val="920000"/>
              </a:solidFill>
              <a:latin typeface="Tajawal" pitchFamily="2" charset="-78"/>
              <a:cs typeface="Tajawal" pitchFamily="2" charset="-78"/>
            </a:endParaRPr>
          </a:p>
        </p:txBody>
      </p:sp>
      <p:sp>
        <p:nvSpPr>
          <p:cNvPr id="81" name="TextBox 80"/>
          <p:cNvSpPr txBox="1"/>
          <p:nvPr/>
        </p:nvSpPr>
        <p:spPr>
          <a:xfrm>
            <a:off x="6357950" y="3714752"/>
            <a:ext cx="1928826" cy="276999"/>
          </a:xfrm>
          <a:prstGeom prst="rect">
            <a:avLst/>
          </a:prstGeom>
          <a:noFill/>
        </p:spPr>
        <p:txBody>
          <a:bodyPr wrap="square" rtlCol="1">
            <a:spAutoFit/>
          </a:bodyPr>
          <a:lstStyle/>
          <a:p>
            <a:r>
              <a:rPr lang="ar-JO" sz="1200" dirty="0" smtClean="0">
                <a:solidFill>
                  <a:srgbClr val="920000"/>
                </a:solidFill>
                <a:latin typeface="Tajawal" pitchFamily="2" charset="-78"/>
                <a:cs typeface="Tajawal" pitchFamily="2" charset="-78"/>
              </a:rPr>
              <a:t>استعلام عن بيانات الفرد</a:t>
            </a:r>
            <a:endParaRPr lang="ar-JO" sz="1200" dirty="0">
              <a:solidFill>
                <a:srgbClr val="920000"/>
              </a:solidFill>
              <a:latin typeface="Tajawal" pitchFamily="2" charset="-78"/>
              <a:cs typeface="Tajawal" pitchFamily="2" charset="-78"/>
            </a:endParaRPr>
          </a:p>
        </p:txBody>
      </p:sp>
      <p:sp>
        <p:nvSpPr>
          <p:cNvPr id="104" name="TextBox 103"/>
          <p:cNvSpPr txBox="1"/>
          <p:nvPr/>
        </p:nvSpPr>
        <p:spPr>
          <a:xfrm>
            <a:off x="5643570" y="2214554"/>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الشكاوى والاقتراحات</a:t>
            </a:r>
            <a:endParaRPr lang="ar-JO" sz="1400" dirty="0">
              <a:solidFill>
                <a:srgbClr val="920000"/>
              </a:solidFill>
              <a:latin typeface="Tajawal" pitchFamily="2" charset="-78"/>
              <a:cs typeface="Tajawal" pitchFamily="2" charset="-78"/>
            </a:endParaRPr>
          </a:p>
        </p:txBody>
      </p:sp>
      <p:cxnSp>
        <p:nvCxnSpPr>
          <p:cNvPr id="106" name="Straight Connector 105"/>
          <p:cNvCxnSpPr/>
          <p:nvPr/>
        </p:nvCxnSpPr>
        <p:spPr>
          <a:xfrm>
            <a:off x="6215074" y="27146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6367474" y="2295516"/>
            <a:ext cx="2286016" cy="1990740"/>
          </a:xfrm>
          <a:prstGeom prst="rect">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1" anchor="ctr"/>
          <a:lstStyle/>
          <a:p>
            <a:endParaRPr lang="ar-JO" sz="1400" dirty="0" smtClean="0">
              <a:solidFill>
                <a:schemeClr val="tx1">
                  <a:lumMod val="75000"/>
                  <a:lumOff val="25000"/>
                </a:schemeClr>
              </a:solidFill>
              <a:latin typeface="Tajawal" pitchFamily="2" charset="-78"/>
              <a:cs typeface="Tajawal" pitchFamily="2" charset="-78"/>
            </a:endParaRPr>
          </a:p>
        </p:txBody>
      </p:sp>
      <p:cxnSp>
        <p:nvCxnSpPr>
          <p:cNvPr id="51" name="Straight Connector 50"/>
          <p:cNvCxnSpPr/>
          <p:nvPr/>
        </p:nvCxnSpPr>
        <p:spPr>
          <a:xfrm>
            <a:off x="6367474" y="37957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367474" y="42957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6367474" y="33670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857884" y="2928934"/>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روابط هامة</a:t>
            </a:r>
            <a:endParaRPr lang="ar-JO" sz="1400" dirty="0">
              <a:solidFill>
                <a:srgbClr val="920000"/>
              </a:solidFill>
              <a:latin typeface="Tajawal" pitchFamily="2" charset="-78"/>
              <a:cs typeface="Tajawal" pitchFamily="2" charset="-78"/>
            </a:endParaRPr>
          </a:p>
        </p:txBody>
      </p:sp>
      <p:sp>
        <p:nvSpPr>
          <p:cNvPr id="92" name="TextBox 91"/>
          <p:cNvSpPr txBox="1"/>
          <p:nvPr/>
        </p:nvSpPr>
        <p:spPr>
          <a:xfrm>
            <a:off x="6429388" y="3429000"/>
            <a:ext cx="1928826"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أسئلة شائعة</a:t>
            </a:r>
            <a:endParaRPr lang="ar-JO" sz="1400" dirty="0">
              <a:solidFill>
                <a:srgbClr val="920000"/>
              </a:solidFill>
              <a:latin typeface="Tajawal" pitchFamily="2" charset="-78"/>
              <a:cs typeface="Tajawal" pitchFamily="2" charset="-78"/>
            </a:endParaRPr>
          </a:p>
        </p:txBody>
      </p:sp>
      <p:sp>
        <p:nvSpPr>
          <p:cNvPr id="107" name="TextBox 106"/>
          <p:cNvSpPr txBox="1"/>
          <p:nvPr/>
        </p:nvSpPr>
        <p:spPr>
          <a:xfrm>
            <a:off x="6500826" y="3929066"/>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الموقع / هواتف الوزارة</a:t>
            </a:r>
            <a:endParaRPr lang="ar-JO" sz="1400" dirty="0">
              <a:solidFill>
                <a:srgbClr val="920000"/>
              </a:solidFill>
              <a:latin typeface="Tajawal" pitchFamily="2" charset="-78"/>
              <a:cs typeface="Tajawal" pitchFamily="2" charset="-78"/>
            </a:endParaRPr>
          </a:p>
        </p:txBody>
      </p:sp>
      <p:pic>
        <p:nvPicPr>
          <p:cNvPr id="114" name="Picture 113" descr="icons8-more-than-30.png"/>
          <p:cNvPicPr>
            <a:picLocks noChangeAspect="1"/>
          </p:cNvPicPr>
          <p:nvPr/>
        </p:nvPicPr>
        <p:blipFill>
          <a:blip r:embed="rId14">
            <a:lum contrast="-40000"/>
          </a:blip>
          <a:stretch>
            <a:fillRect/>
          </a:stretch>
        </p:blipFill>
        <p:spPr>
          <a:xfrm>
            <a:off x="8367738" y="2938458"/>
            <a:ext cx="285752" cy="285752"/>
          </a:xfrm>
          <a:prstGeom prst="rect">
            <a:avLst/>
          </a:prstGeom>
          <a:scene3d>
            <a:camera prst="orthographicFront">
              <a:rot lat="0" lon="0" rev="10800000"/>
            </a:camera>
            <a:lightRig rig="threePt" dir="t"/>
          </a:scene3d>
        </p:spPr>
      </p:pic>
      <p:pic>
        <p:nvPicPr>
          <p:cNvPr id="115" name="Picture 114" descr="icons8-more-than-30.png"/>
          <p:cNvPicPr>
            <a:picLocks noChangeAspect="1"/>
          </p:cNvPicPr>
          <p:nvPr/>
        </p:nvPicPr>
        <p:blipFill>
          <a:blip r:embed="rId14">
            <a:lum contrast="-40000"/>
          </a:blip>
          <a:stretch>
            <a:fillRect/>
          </a:stretch>
        </p:blipFill>
        <p:spPr>
          <a:xfrm>
            <a:off x="8367738" y="3438524"/>
            <a:ext cx="285752" cy="285752"/>
          </a:xfrm>
          <a:prstGeom prst="rect">
            <a:avLst/>
          </a:prstGeom>
          <a:scene3d>
            <a:camera prst="orthographicFront">
              <a:rot lat="0" lon="0" rev="10800000"/>
            </a:camera>
            <a:lightRig rig="threePt" dir="t"/>
          </a:scene3d>
        </p:spPr>
      </p:pic>
      <p:pic>
        <p:nvPicPr>
          <p:cNvPr id="117" name="Picture 116" descr="icons8-more-than-30.png"/>
          <p:cNvPicPr>
            <a:picLocks noChangeAspect="1"/>
          </p:cNvPicPr>
          <p:nvPr/>
        </p:nvPicPr>
        <p:blipFill>
          <a:blip r:embed="rId14">
            <a:lum contrast="-40000"/>
          </a:blip>
          <a:stretch>
            <a:fillRect/>
          </a:stretch>
        </p:blipFill>
        <p:spPr>
          <a:xfrm>
            <a:off x="8367738" y="3938590"/>
            <a:ext cx="285752" cy="285752"/>
          </a:xfrm>
          <a:prstGeom prst="rect">
            <a:avLst/>
          </a:prstGeom>
          <a:scene3d>
            <a:camera prst="orthographicFront">
              <a:rot lat="0" lon="0" rev="10800000"/>
            </a:camera>
            <a:lightRig rig="threePt" dir="t"/>
          </a:scene3d>
        </p:spPr>
      </p:pic>
      <p:sp>
        <p:nvSpPr>
          <p:cNvPr id="122" name="TextBox 121"/>
          <p:cNvSpPr txBox="1"/>
          <p:nvPr/>
        </p:nvSpPr>
        <p:spPr>
          <a:xfrm>
            <a:off x="5929322" y="2357430"/>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الشكاوى والاقتراحات</a:t>
            </a:r>
            <a:endParaRPr lang="ar-JO" sz="1400" dirty="0">
              <a:solidFill>
                <a:srgbClr val="920000"/>
              </a:solidFill>
              <a:latin typeface="Tajawal" pitchFamily="2" charset="-78"/>
              <a:cs typeface="Tajawal" pitchFamily="2" charset="-78"/>
            </a:endParaRPr>
          </a:p>
        </p:txBody>
      </p:sp>
      <p:pic>
        <p:nvPicPr>
          <p:cNvPr id="123" name="Picture 122" descr="icons8-more-than-30.png"/>
          <p:cNvPicPr>
            <a:picLocks noChangeAspect="1"/>
          </p:cNvPicPr>
          <p:nvPr/>
        </p:nvPicPr>
        <p:blipFill>
          <a:blip r:embed="rId14">
            <a:lum contrast="-40000"/>
          </a:blip>
          <a:stretch>
            <a:fillRect/>
          </a:stretch>
        </p:blipFill>
        <p:spPr>
          <a:xfrm>
            <a:off x="8367738" y="2366954"/>
            <a:ext cx="285752" cy="285752"/>
          </a:xfrm>
          <a:prstGeom prst="rect">
            <a:avLst/>
          </a:prstGeom>
          <a:scene3d>
            <a:camera prst="orthographicFront">
              <a:rot lat="0" lon="0" rev="10800000"/>
            </a:camera>
            <a:lightRig rig="threePt" dir="t"/>
          </a:scene3d>
        </p:spPr>
      </p:pic>
      <p:cxnSp>
        <p:nvCxnSpPr>
          <p:cNvPr id="124" name="Straight Connector 123"/>
          <p:cNvCxnSpPr/>
          <p:nvPr/>
        </p:nvCxnSpPr>
        <p:spPr>
          <a:xfrm>
            <a:off x="6367474" y="28670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25" name="Rounded Rectangle 124"/>
          <p:cNvSpPr/>
          <p:nvPr/>
        </p:nvSpPr>
        <p:spPr>
          <a:xfrm>
            <a:off x="3214678" y="1428736"/>
            <a:ext cx="928694" cy="428628"/>
          </a:xfrm>
          <a:prstGeom prst="roundRect">
            <a:avLst/>
          </a:prstGeom>
          <a:noFill/>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ar-JO" dirty="0"/>
          </a:p>
        </p:txBody>
      </p:sp>
      <p:sp>
        <p:nvSpPr>
          <p:cNvPr id="36866" name="AutoShape 2" descr="Google maps - Free Maps and Flags icons"/>
          <p:cNvSpPr>
            <a:spLocks noChangeAspect="1" noChangeArrowheads="1"/>
          </p:cNvSpPr>
          <p:nvPr/>
        </p:nvSpPr>
        <p:spPr bwMode="auto">
          <a:xfrm>
            <a:off x="892333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ar-JO"/>
          </a:p>
        </p:txBody>
      </p:sp>
      <p:sp>
        <p:nvSpPr>
          <p:cNvPr id="36868" name="AutoShape 4" descr="Google maps - Free Maps and Flags icons"/>
          <p:cNvSpPr>
            <a:spLocks noChangeAspect="1" noChangeArrowheads="1"/>
          </p:cNvSpPr>
          <p:nvPr/>
        </p:nvSpPr>
        <p:spPr bwMode="auto">
          <a:xfrm>
            <a:off x="892333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ar-JO"/>
          </a:p>
        </p:txBody>
      </p:sp>
      <p:pic>
        <p:nvPicPr>
          <p:cNvPr id="55" name="Picture 54" descr="download (8).png"/>
          <p:cNvPicPr>
            <a:picLocks noChangeAspect="1"/>
          </p:cNvPicPr>
          <p:nvPr/>
        </p:nvPicPr>
        <p:blipFill>
          <a:blip r:embed="rId15"/>
          <a:stretch>
            <a:fillRect/>
          </a:stretch>
        </p:blipFill>
        <p:spPr>
          <a:xfrm>
            <a:off x="2714612" y="2428868"/>
            <a:ext cx="1845488" cy="1785950"/>
          </a:xfrm>
          <a:prstGeom prst="rect">
            <a:avLst/>
          </a:prstGeom>
        </p:spPr>
      </p:pic>
      <p:pic>
        <p:nvPicPr>
          <p:cNvPr id="56" name="Picture 55" descr="pdf.png"/>
          <p:cNvPicPr>
            <a:picLocks noChangeAspect="1"/>
          </p:cNvPicPr>
          <p:nvPr/>
        </p:nvPicPr>
        <p:blipFill>
          <a:blip r:embed="rId16"/>
          <a:stretch>
            <a:fillRect/>
          </a:stretch>
        </p:blipFill>
        <p:spPr>
          <a:xfrm>
            <a:off x="2643174" y="4286256"/>
            <a:ext cx="1857388" cy="1680494"/>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a:stCxn id="14" idx="2"/>
            <a:endCxn id="10" idx="6"/>
          </p:cNvCxnSpPr>
          <p:nvPr/>
        </p:nvCxnSpPr>
        <p:spPr>
          <a:xfrm rot="10800000" flipH="1">
            <a:off x="1195542" y="1634981"/>
            <a:ext cx="6477943" cy="1588"/>
          </a:xfrm>
          <a:prstGeom prst="line">
            <a:avLst/>
          </a:prstGeom>
        </p:spPr>
        <p:style>
          <a:lnRef idx="3">
            <a:schemeClr val="accent2"/>
          </a:lnRef>
          <a:fillRef idx="0">
            <a:schemeClr val="accent2"/>
          </a:fillRef>
          <a:effectRef idx="2">
            <a:schemeClr val="accent2"/>
          </a:effectRef>
          <a:fontRef idx="minor">
            <a:schemeClr val="tx1"/>
          </a:fontRef>
        </p:style>
      </p:cxnSp>
      <p:sp>
        <p:nvSpPr>
          <p:cNvPr id="10" name="Oval 9"/>
          <p:cNvSpPr/>
          <p:nvPr/>
        </p:nvSpPr>
        <p:spPr>
          <a:xfrm>
            <a:off x="7482087" y="1522282"/>
            <a:ext cx="191399" cy="225397"/>
          </a:xfrm>
          <a:prstGeom prst="ellipse">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1" anchor="ctr"/>
          <a:lstStyle/>
          <a:p>
            <a:pPr algn="ctr"/>
            <a:endParaRPr lang="ar-JO" sz="1600">
              <a:latin typeface="Tajawal Black" pitchFamily="2" charset="-78"/>
              <a:cs typeface="Tajawal Black" pitchFamily="2" charset="-78"/>
            </a:endParaRPr>
          </a:p>
        </p:txBody>
      </p:sp>
      <p:sp>
        <p:nvSpPr>
          <p:cNvPr id="11" name="Oval 10"/>
          <p:cNvSpPr/>
          <p:nvPr/>
        </p:nvSpPr>
        <p:spPr>
          <a:xfrm>
            <a:off x="4481691" y="1522282"/>
            <a:ext cx="191399" cy="225397"/>
          </a:xfrm>
          <a:prstGeom prst="ellipse">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1" anchor="ctr"/>
          <a:lstStyle/>
          <a:p>
            <a:pPr algn="ctr"/>
            <a:endParaRPr lang="ar-JO" sz="1600">
              <a:latin typeface="Tajawal Black" pitchFamily="2" charset="-78"/>
              <a:cs typeface="Tajawal Black" pitchFamily="2" charset="-78"/>
            </a:endParaRPr>
          </a:p>
        </p:txBody>
      </p:sp>
      <p:sp>
        <p:nvSpPr>
          <p:cNvPr id="12" name="Oval 11"/>
          <p:cNvSpPr/>
          <p:nvPr/>
        </p:nvSpPr>
        <p:spPr>
          <a:xfrm>
            <a:off x="5910451" y="1522282"/>
            <a:ext cx="191399" cy="225397"/>
          </a:xfrm>
          <a:prstGeom prst="ellipse">
            <a:avLst/>
          </a:prstGeom>
          <a:solidFill>
            <a:schemeClr val="bg1"/>
          </a:solidFill>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1" anchor="ctr"/>
          <a:lstStyle/>
          <a:p>
            <a:pPr algn="ctr"/>
            <a:endParaRPr lang="ar-JO" sz="1600">
              <a:latin typeface="Tajawal Black" pitchFamily="2" charset="-78"/>
              <a:cs typeface="Tajawal Black" pitchFamily="2" charset="-78"/>
            </a:endParaRPr>
          </a:p>
        </p:txBody>
      </p:sp>
      <p:sp>
        <p:nvSpPr>
          <p:cNvPr id="13" name="Oval 12"/>
          <p:cNvSpPr/>
          <p:nvPr/>
        </p:nvSpPr>
        <p:spPr>
          <a:xfrm>
            <a:off x="2695741" y="1522282"/>
            <a:ext cx="191399" cy="225397"/>
          </a:xfrm>
          <a:prstGeom prst="ellipse">
            <a:avLst/>
          </a:prstGeom>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1" anchor="ctr"/>
          <a:lstStyle/>
          <a:p>
            <a:pPr algn="ctr"/>
            <a:endParaRPr lang="ar-JO" sz="1600">
              <a:latin typeface="Tajawal Black" pitchFamily="2" charset="-78"/>
              <a:cs typeface="Tajawal Black" pitchFamily="2" charset="-78"/>
            </a:endParaRPr>
          </a:p>
        </p:txBody>
      </p:sp>
      <p:sp>
        <p:nvSpPr>
          <p:cNvPr id="14" name="Oval 13"/>
          <p:cNvSpPr/>
          <p:nvPr/>
        </p:nvSpPr>
        <p:spPr>
          <a:xfrm>
            <a:off x="1195543" y="1522282"/>
            <a:ext cx="191399" cy="225397"/>
          </a:xfrm>
          <a:prstGeom prst="ellipse">
            <a:avLst/>
          </a:prstGeom>
          <a:solidFill>
            <a:srgbClr val="D60000"/>
          </a:solidFill>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1" anchor="ctr"/>
          <a:lstStyle/>
          <a:p>
            <a:pPr algn="ctr"/>
            <a:endParaRPr lang="ar-JO" sz="1600">
              <a:latin typeface="Tajawal Black" pitchFamily="2" charset="-78"/>
              <a:cs typeface="Tajawal Black" pitchFamily="2" charset="-78"/>
            </a:endParaRPr>
          </a:p>
        </p:txBody>
      </p:sp>
      <p:sp>
        <p:nvSpPr>
          <p:cNvPr id="15" name="TextBox 14"/>
          <p:cNvSpPr txBox="1"/>
          <p:nvPr/>
        </p:nvSpPr>
        <p:spPr>
          <a:xfrm>
            <a:off x="2214546" y="285728"/>
            <a:ext cx="5072098" cy="954107"/>
          </a:xfrm>
          <a:prstGeom prst="rect">
            <a:avLst/>
          </a:prstGeom>
          <a:noFill/>
        </p:spPr>
        <p:txBody>
          <a:bodyPr wrap="square" rtlCol="1">
            <a:spAutoFit/>
          </a:bodyPr>
          <a:lstStyle/>
          <a:p>
            <a:pPr algn="ctr"/>
            <a:r>
              <a:rPr lang="ar-JO" sz="2400" b="1" dirty="0" smtClean="0">
                <a:solidFill>
                  <a:schemeClr val="tx1">
                    <a:lumMod val="75000"/>
                    <a:lumOff val="25000"/>
                  </a:schemeClr>
                </a:solidFill>
                <a:latin typeface="Tajawal Black" pitchFamily="2" charset="-78"/>
                <a:cs typeface="Tajawal Black" pitchFamily="2" charset="-78"/>
              </a:rPr>
              <a:t>مبادراتنا</a:t>
            </a:r>
          </a:p>
          <a:p>
            <a:pPr algn="ctr"/>
            <a:r>
              <a:rPr lang="ar-JO" sz="1600" dirty="0" smtClean="0">
                <a:solidFill>
                  <a:schemeClr val="tx1">
                    <a:lumMod val="75000"/>
                    <a:lumOff val="25000"/>
                  </a:schemeClr>
                </a:solidFill>
                <a:latin typeface="Tajawal Black" pitchFamily="2" charset="-78"/>
                <a:cs typeface="Tajawal Black" pitchFamily="2" charset="-78"/>
              </a:rPr>
              <a:t>اختر العام للمبادرات التي ترغب في عرضها</a:t>
            </a:r>
            <a:br>
              <a:rPr lang="ar-JO" sz="1600" dirty="0" smtClean="0">
                <a:solidFill>
                  <a:schemeClr val="tx1">
                    <a:lumMod val="75000"/>
                    <a:lumOff val="25000"/>
                  </a:schemeClr>
                </a:solidFill>
                <a:latin typeface="Tajawal Black" pitchFamily="2" charset="-78"/>
                <a:cs typeface="Tajawal Black" pitchFamily="2" charset="-78"/>
              </a:rPr>
            </a:br>
            <a:endParaRPr lang="ar-JO" sz="1600" dirty="0">
              <a:solidFill>
                <a:schemeClr val="tx1">
                  <a:lumMod val="75000"/>
                  <a:lumOff val="25000"/>
                </a:schemeClr>
              </a:solidFill>
              <a:latin typeface="Tajawal Black" pitchFamily="2" charset="-78"/>
              <a:cs typeface="Tajawal Black" pitchFamily="2" charset="-78"/>
            </a:endParaRPr>
          </a:p>
        </p:txBody>
      </p:sp>
      <p:sp>
        <p:nvSpPr>
          <p:cNvPr id="16" name="TextBox 15"/>
          <p:cNvSpPr txBox="1"/>
          <p:nvPr/>
        </p:nvSpPr>
        <p:spPr>
          <a:xfrm>
            <a:off x="7292195" y="1200154"/>
            <a:ext cx="668280" cy="33855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1">
            <a:spAutoFit/>
          </a:bodyPr>
          <a:lstStyle/>
          <a:p>
            <a:r>
              <a:rPr lang="en-US" sz="1600" b="1" dirty="0" smtClean="0">
                <a:solidFill>
                  <a:schemeClr val="tx1">
                    <a:lumMod val="75000"/>
                    <a:lumOff val="25000"/>
                  </a:schemeClr>
                </a:solidFill>
                <a:latin typeface="Tajawal Black" pitchFamily="2" charset="-78"/>
                <a:cs typeface="Tajawal Black" pitchFamily="2" charset="-78"/>
              </a:rPr>
              <a:t>2020</a:t>
            </a:r>
            <a:endParaRPr lang="ar-JO" sz="1600" b="1" dirty="0">
              <a:solidFill>
                <a:schemeClr val="tx1">
                  <a:lumMod val="75000"/>
                  <a:lumOff val="25000"/>
                </a:schemeClr>
              </a:solidFill>
              <a:latin typeface="Tajawal Black" pitchFamily="2" charset="-78"/>
              <a:cs typeface="Tajawal Black" pitchFamily="2" charset="-78"/>
            </a:endParaRPr>
          </a:p>
        </p:txBody>
      </p:sp>
      <p:sp>
        <p:nvSpPr>
          <p:cNvPr id="20" name="TextBox 19"/>
          <p:cNvSpPr txBox="1"/>
          <p:nvPr/>
        </p:nvSpPr>
        <p:spPr>
          <a:xfrm>
            <a:off x="5720562" y="1128716"/>
            <a:ext cx="668280" cy="33855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1">
            <a:spAutoFit/>
          </a:bodyPr>
          <a:lstStyle/>
          <a:p>
            <a:r>
              <a:rPr lang="en-US" sz="1600" b="1" dirty="0" smtClean="0">
                <a:solidFill>
                  <a:schemeClr val="tx1">
                    <a:lumMod val="75000"/>
                    <a:lumOff val="25000"/>
                  </a:schemeClr>
                </a:solidFill>
                <a:latin typeface="Tajawal Black" pitchFamily="2" charset="-78"/>
                <a:cs typeface="Tajawal Black" pitchFamily="2" charset="-78"/>
              </a:rPr>
              <a:t>2019</a:t>
            </a:r>
            <a:endParaRPr lang="ar-JO" sz="1600" b="1" dirty="0">
              <a:solidFill>
                <a:schemeClr val="tx1">
                  <a:lumMod val="75000"/>
                  <a:lumOff val="25000"/>
                </a:schemeClr>
              </a:solidFill>
              <a:latin typeface="Tajawal Black" pitchFamily="2" charset="-78"/>
              <a:cs typeface="Tajawal Black" pitchFamily="2" charset="-78"/>
            </a:endParaRPr>
          </a:p>
        </p:txBody>
      </p:sp>
      <p:sp>
        <p:nvSpPr>
          <p:cNvPr id="21" name="TextBox 20"/>
          <p:cNvSpPr txBox="1"/>
          <p:nvPr/>
        </p:nvSpPr>
        <p:spPr>
          <a:xfrm>
            <a:off x="4220365" y="1128716"/>
            <a:ext cx="668280" cy="33855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1">
            <a:spAutoFit/>
          </a:bodyPr>
          <a:lstStyle/>
          <a:p>
            <a:r>
              <a:rPr lang="en-US" sz="1600" b="1" dirty="0" smtClean="0">
                <a:solidFill>
                  <a:schemeClr val="tx1">
                    <a:lumMod val="75000"/>
                    <a:lumOff val="25000"/>
                  </a:schemeClr>
                </a:solidFill>
                <a:latin typeface="Tajawal Black" pitchFamily="2" charset="-78"/>
                <a:cs typeface="Tajawal Black" pitchFamily="2" charset="-78"/>
              </a:rPr>
              <a:t>2018</a:t>
            </a:r>
          </a:p>
        </p:txBody>
      </p:sp>
      <p:sp>
        <p:nvSpPr>
          <p:cNvPr id="22" name="TextBox 21"/>
          <p:cNvSpPr txBox="1"/>
          <p:nvPr/>
        </p:nvSpPr>
        <p:spPr>
          <a:xfrm>
            <a:off x="2505852" y="1128716"/>
            <a:ext cx="668280" cy="33855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1">
            <a:spAutoFit/>
          </a:bodyPr>
          <a:lstStyle/>
          <a:p>
            <a:r>
              <a:rPr lang="en-US" sz="1600" b="1" dirty="0" smtClean="0">
                <a:solidFill>
                  <a:schemeClr val="tx1">
                    <a:lumMod val="75000"/>
                    <a:lumOff val="25000"/>
                  </a:schemeClr>
                </a:solidFill>
                <a:latin typeface="Tajawal Black" pitchFamily="2" charset="-78"/>
                <a:cs typeface="Tajawal Black" pitchFamily="2" charset="-78"/>
              </a:rPr>
              <a:t>2017</a:t>
            </a:r>
            <a:endParaRPr lang="ar-JO" sz="1600" b="1" dirty="0">
              <a:solidFill>
                <a:schemeClr val="tx1">
                  <a:lumMod val="75000"/>
                  <a:lumOff val="25000"/>
                </a:schemeClr>
              </a:solidFill>
              <a:latin typeface="Tajawal Black" pitchFamily="2" charset="-78"/>
              <a:cs typeface="Tajawal Black" pitchFamily="2" charset="-78"/>
            </a:endParaRPr>
          </a:p>
        </p:txBody>
      </p:sp>
      <p:sp>
        <p:nvSpPr>
          <p:cNvPr id="23" name="TextBox 22"/>
          <p:cNvSpPr txBox="1"/>
          <p:nvPr/>
        </p:nvSpPr>
        <p:spPr>
          <a:xfrm>
            <a:off x="1005655" y="1128716"/>
            <a:ext cx="668280" cy="338554"/>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1">
            <a:spAutoFit/>
          </a:bodyPr>
          <a:lstStyle/>
          <a:p>
            <a:r>
              <a:rPr lang="en-US" sz="1600" b="1" dirty="0" smtClean="0">
                <a:solidFill>
                  <a:schemeClr val="tx1">
                    <a:lumMod val="75000"/>
                    <a:lumOff val="25000"/>
                  </a:schemeClr>
                </a:solidFill>
                <a:latin typeface="Tajawal Black" pitchFamily="2" charset="-78"/>
                <a:cs typeface="Tajawal Black" pitchFamily="2" charset="-78"/>
              </a:rPr>
              <a:t>2016</a:t>
            </a:r>
          </a:p>
        </p:txBody>
      </p:sp>
      <p:pic>
        <p:nvPicPr>
          <p:cNvPr id="26" name="Picture 25" descr="download.jpeg"/>
          <p:cNvPicPr>
            <a:picLocks noChangeAspect="1"/>
          </p:cNvPicPr>
          <p:nvPr/>
        </p:nvPicPr>
        <p:blipFill>
          <a:blip r:embed="rId2"/>
          <a:stretch>
            <a:fillRect/>
          </a:stretch>
        </p:blipFill>
        <p:spPr>
          <a:xfrm>
            <a:off x="6000760" y="1928802"/>
            <a:ext cx="2286012" cy="2643206"/>
          </a:xfrm>
          <a:prstGeom prst="rect">
            <a:avLst/>
          </a:prstGeom>
        </p:spPr>
      </p:pic>
      <p:sp>
        <p:nvSpPr>
          <p:cNvPr id="27" name="TextBox 26"/>
          <p:cNvSpPr txBox="1"/>
          <p:nvPr/>
        </p:nvSpPr>
        <p:spPr>
          <a:xfrm>
            <a:off x="6286512" y="4786322"/>
            <a:ext cx="2148345" cy="307777"/>
          </a:xfrm>
          <a:prstGeom prst="rect">
            <a:avLst/>
          </a:prstGeom>
          <a:noFill/>
          <a:ln>
            <a:noFill/>
          </a:ln>
        </p:spPr>
        <p:txBody>
          <a:bodyPr wrap="none" rtlCol="1">
            <a:spAutoFit/>
          </a:bodyPr>
          <a:lstStyle/>
          <a:p>
            <a:pPr algn="ctr"/>
            <a:r>
              <a:rPr lang="ar-SA" sz="1400" b="1" dirty="0" smtClean="0">
                <a:solidFill>
                  <a:schemeClr val="tx1">
                    <a:lumMod val="85000"/>
                    <a:lumOff val="15000"/>
                  </a:schemeClr>
                </a:solidFill>
                <a:latin typeface="Tajawal" pitchFamily="2" charset="-78"/>
                <a:cs typeface="Tajawal" pitchFamily="2" charset="-78"/>
              </a:rPr>
              <a:t>مبادرة صندوق زين للإغاثة</a:t>
            </a:r>
            <a:endParaRPr lang="ar-JO" sz="1400" b="1" dirty="0" smtClean="0">
              <a:solidFill>
                <a:schemeClr val="tx1">
                  <a:lumMod val="85000"/>
                  <a:lumOff val="15000"/>
                </a:schemeClr>
              </a:solidFill>
              <a:latin typeface="Tajawal" pitchFamily="2" charset="-78"/>
              <a:cs typeface="Tajawal" pitchFamily="2" charset="-78"/>
            </a:endParaRPr>
          </a:p>
        </p:txBody>
      </p:sp>
      <p:pic>
        <p:nvPicPr>
          <p:cNvPr id="31" name="Picture 30" descr="Petra_University_logo.png"/>
          <p:cNvPicPr>
            <a:picLocks noChangeAspect="1"/>
          </p:cNvPicPr>
          <p:nvPr/>
        </p:nvPicPr>
        <p:blipFill>
          <a:blip r:embed="rId3"/>
          <a:stretch>
            <a:fillRect/>
          </a:stretch>
        </p:blipFill>
        <p:spPr>
          <a:xfrm>
            <a:off x="3357554" y="2000240"/>
            <a:ext cx="2428892" cy="2428892"/>
          </a:xfrm>
          <a:prstGeom prst="rect">
            <a:avLst/>
          </a:prstGeom>
        </p:spPr>
      </p:pic>
      <p:sp>
        <p:nvSpPr>
          <p:cNvPr id="32" name="TextBox 31"/>
          <p:cNvSpPr txBox="1"/>
          <p:nvPr/>
        </p:nvSpPr>
        <p:spPr>
          <a:xfrm>
            <a:off x="3143240" y="4714884"/>
            <a:ext cx="3046026" cy="523220"/>
          </a:xfrm>
          <a:prstGeom prst="rect">
            <a:avLst/>
          </a:prstGeom>
          <a:noFill/>
          <a:ln>
            <a:noFill/>
          </a:ln>
        </p:spPr>
        <p:txBody>
          <a:bodyPr wrap="none" rtlCol="1">
            <a:spAutoFit/>
          </a:bodyPr>
          <a:lstStyle/>
          <a:p>
            <a:pPr algn="ctr"/>
            <a:r>
              <a:rPr lang="ar-SA" sz="1400" b="1" dirty="0" smtClean="0">
                <a:solidFill>
                  <a:schemeClr val="tx1">
                    <a:lumMod val="85000"/>
                    <a:lumOff val="15000"/>
                  </a:schemeClr>
                </a:solidFill>
                <a:latin typeface="Tajawal" pitchFamily="2" charset="-78"/>
                <a:cs typeface="Tajawal" pitchFamily="2" charset="-78"/>
              </a:rPr>
              <a:t>(فرحة عيد) </a:t>
            </a:r>
            <a:r>
              <a:rPr lang="ar-JO" sz="1400" b="1" dirty="0" smtClean="0">
                <a:solidFill>
                  <a:schemeClr val="tx1">
                    <a:lumMod val="85000"/>
                    <a:lumOff val="15000"/>
                  </a:schemeClr>
                </a:solidFill>
                <a:latin typeface="Tajawal" pitchFamily="2" charset="-78"/>
                <a:cs typeface="Tajawal" pitchFamily="2" charset="-78"/>
              </a:rPr>
              <a:t>اقامة نشاط تضمن</a:t>
            </a:r>
          </a:p>
          <a:p>
            <a:pPr algn="ctr"/>
            <a:r>
              <a:rPr lang="ar-JO" sz="1400" b="1" dirty="0" smtClean="0">
                <a:solidFill>
                  <a:schemeClr val="tx1">
                    <a:lumMod val="85000"/>
                    <a:lumOff val="15000"/>
                  </a:schemeClr>
                </a:solidFill>
                <a:latin typeface="Tajawal" pitchFamily="2" charset="-78"/>
                <a:cs typeface="Tajawal" pitchFamily="2" charset="-78"/>
              </a:rPr>
              <a:t> فقرات لعب وتوزيع هدايا واقامة عذاء</a:t>
            </a:r>
          </a:p>
        </p:txBody>
      </p:sp>
      <p:sp>
        <p:nvSpPr>
          <p:cNvPr id="33" name="TextBox 32"/>
          <p:cNvSpPr txBox="1"/>
          <p:nvPr/>
        </p:nvSpPr>
        <p:spPr>
          <a:xfrm>
            <a:off x="285720" y="4857760"/>
            <a:ext cx="2731837" cy="307777"/>
          </a:xfrm>
          <a:prstGeom prst="rect">
            <a:avLst/>
          </a:prstGeom>
          <a:noFill/>
          <a:ln>
            <a:noFill/>
          </a:ln>
        </p:spPr>
        <p:txBody>
          <a:bodyPr wrap="none" rtlCol="1">
            <a:spAutoFit/>
          </a:bodyPr>
          <a:lstStyle/>
          <a:p>
            <a:pPr algn="ctr"/>
            <a:r>
              <a:rPr lang="ar-JO" sz="1400" b="1" dirty="0" smtClean="0">
                <a:solidFill>
                  <a:schemeClr val="tx1">
                    <a:lumMod val="85000"/>
                    <a:lumOff val="15000"/>
                  </a:schemeClr>
                </a:solidFill>
                <a:latin typeface="Tajawal" pitchFamily="2" charset="-78"/>
                <a:cs typeface="Tajawal" pitchFamily="2" charset="-78"/>
              </a:rPr>
              <a:t>اقامة احتفال وافطار وتوزيع هدايا</a:t>
            </a:r>
          </a:p>
        </p:txBody>
      </p:sp>
      <p:pic>
        <p:nvPicPr>
          <p:cNvPr id="34" name="Picture 33" descr="download (7).png"/>
          <p:cNvPicPr>
            <a:picLocks noChangeAspect="1"/>
          </p:cNvPicPr>
          <p:nvPr/>
        </p:nvPicPr>
        <p:blipFill>
          <a:blip r:embed="rId4"/>
          <a:stretch>
            <a:fillRect/>
          </a:stretch>
        </p:blipFill>
        <p:spPr>
          <a:xfrm>
            <a:off x="0" y="1928802"/>
            <a:ext cx="3357554" cy="2714644"/>
          </a:xfrm>
          <a:prstGeom prst="rect">
            <a:avLst/>
          </a:prstGeom>
        </p:spPr>
      </p:pic>
      <p:pic>
        <p:nvPicPr>
          <p:cNvPr id="35" name="Picture 7"/>
          <p:cNvPicPr>
            <a:picLocks noChangeAspect="1" noChangeArrowheads="1"/>
          </p:cNvPicPr>
          <p:nvPr/>
        </p:nvPicPr>
        <p:blipFill>
          <a:blip r:embed="rId5"/>
          <a:srcRect/>
          <a:stretch>
            <a:fillRect/>
          </a:stretch>
        </p:blipFill>
        <p:spPr bwMode="auto">
          <a:xfrm>
            <a:off x="8501090" y="3286124"/>
            <a:ext cx="338168" cy="450875"/>
          </a:xfrm>
          <a:prstGeom prst="rect">
            <a:avLst/>
          </a:prstGeom>
          <a:noFill/>
          <a:ln w="9525">
            <a:noFill/>
            <a:miter lim="800000"/>
            <a:headEnd/>
            <a:tailEnd/>
          </a:ln>
          <a:effectLst/>
        </p:spPr>
      </p:pic>
      <p:pic>
        <p:nvPicPr>
          <p:cNvPr id="36" name="Picture 7"/>
          <p:cNvPicPr>
            <a:picLocks noChangeAspect="1" noChangeArrowheads="1"/>
          </p:cNvPicPr>
          <p:nvPr/>
        </p:nvPicPr>
        <p:blipFill>
          <a:blip r:embed="rId5"/>
          <a:srcRect/>
          <a:stretch>
            <a:fillRect/>
          </a:stretch>
        </p:blipFill>
        <p:spPr bwMode="auto">
          <a:xfrm rot="10800000">
            <a:off x="428596" y="3143248"/>
            <a:ext cx="338168" cy="450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14356"/>
            <a:ext cx="9144000" cy="928670"/>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اتصل بنا                             موقعنا على جوجل    </a:t>
            </a:r>
          </a:p>
          <a:p>
            <a:r>
              <a:rPr lang="ar-JO" sz="1600" dirty="0" smtClean="0">
                <a:solidFill>
                  <a:schemeClr val="bg1"/>
                </a:solidFill>
                <a:latin typeface="Tajawal Black" pitchFamily="2" charset="-78"/>
                <a:cs typeface="Tajawal Black" pitchFamily="2" charset="-78"/>
              </a:rPr>
              <a:t> </a:t>
            </a:r>
          </a:p>
        </p:txBody>
      </p:sp>
      <p:pic>
        <p:nvPicPr>
          <p:cNvPr id="5" name="Picture 2"/>
          <p:cNvPicPr>
            <a:picLocks noChangeAspect="1" noChangeArrowheads="1"/>
          </p:cNvPicPr>
          <p:nvPr/>
        </p:nvPicPr>
        <p:blipFill>
          <a:blip r:embed="rId2"/>
          <a:srcRect/>
          <a:stretch>
            <a:fillRect/>
          </a:stretch>
        </p:blipFill>
        <p:spPr bwMode="auto">
          <a:xfrm>
            <a:off x="7143768" y="1428736"/>
            <a:ext cx="1714505" cy="342901"/>
          </a:xfrm>
          <a:prstGeom prst="rect">
            <a:avLst/>
          </a:prstGeom>
          <a:noFill/>
          <a:ln w="9525">
            <a:noFill/>
            <a:miter lim="800000"/>
            <a:headEnd/>
            <a:tailEnd/>
          </a:ln>
          <a:effectLst/>
        </p:spPr>
      </p:pic>
      <p:sp>
        <p:nvSpPr>
          <p:cNvPr id="6" name="TextBox 5"/>
          <p:cNvSpPr txBox="1"/>
          <p:nvPr/>
        </p:nvSpPr>
        <p:spPr>
          <a:xfrm>
            <a:off x="-214346" y="1643050"/>
            <a:ext cx="8858280" cy="2308324"/>
          </a:xfrm>
          <a:prstGeom prst="rect">
            <a:avLst/>
          </a:prstGeom>
          <a:noFill/>
        </p:spPr>
        <p:txBody>
          <a:bodyPr wrap="square" rtlCol="1">
            <a:spAutoFit/>
          </a:bodyPr>
          <a:lstStyle/>
          <a:p>
            <a:r>
              <a:rPr lang="ar-JO" sz="1600" b="1" dirty="0" smtClean="0">
                <a:solidFill>
                  <a:schemeClr val="tx1">
                    <a:lumMod val="75000"/>
                    <a:lumOff val="25000"/>
                  </a:schemeClr>
                </a:solidFill>
                <a:latin typeface="Tajawal Black" pitchFamily="2" charset="-78"/>
                <a:cs typeface="Tajawal Black" pitchFamily="2" charset="-78"/>
              </a:rPr>
              <a:t/>
            </a:r>
            <a:br>
              <a:rPr lang="ar-JO" sz="1600" b="1" dirty="0" smtClean="0">
                <a:solidFill>
                  <a:schemeClr val="tx1">
                    <a:lumMod val="75000"/>
                    <a:lumOff val="25000"/>
                  </a:schemeClr>
                </a:solidFill>
                <a:latin typeface="Tajawal Black" pitchFamily="2" charset="-78"/>
                <a:cs typeface="Tajawal Black" pitchFamily="2" charset="-78"/>
              </a:rPr>
            </a:br>
            <a:r>
              <a:rPr lang="ar-JO" sz="1600" b="1" dirty="0" smtClean="0">
                <a:solidFill>
                  <a:schemeClr val="tx1">
                    <a:lumMod val="75000"/>
                    <a:lumOff val="25000"/>
                  </a:schemeClr>
                </a:solidFill>
                <a:latin typeface="Tajawal Black" pitchFamily="2" charset="-78"/>
                <a:cs typeface="Tajawal Black" pitchFamily="2" charset="-78"/>
              </a:rPr>
              <a:t>أخر تحديث للموقع في : 2020</a:t>
            </a:r>
            <a:br>
              <a:rPr lang="ar-JO" sz="1600" b="1" dirty="0" smtClean="0">
                <a:solidFill>
                  <a:schemeClr val="tx1">
                    <a:lumMod val="75000"/>
                    <a:lumOff val="25000"/>
                  </a:schemeClr>
                </a:solidFill>
                <a:latin typeface="Tajawal Black" pitchFamily="2" charset="-78"/>
                <a:cs typeface="Tajawal Black" pitchFamily="2" charset="-78"/>
              </a:rPr>
            </a:br>
            <a:r>
              <a:rPr lang="ar-JO" sz="1600" b="1" dirty="0" smtClean="0">
                <a:solidFill>
                  <a:schemeClr val="tx1">
                    <a:lumMod val="75000"/>
                    <a:lumOff val="25000"/>
                  </a:schemeClr>
                </a:solidFill>
                <a:latin typeface="Tajawal Black" pitchFamily="2" charset="-78"/>
                <a:cs typeface="Tajawal Black" pitchFamily="2" charset="-78"/>
              </a:rPr>
              <a:t>يجب أن تكون دقة الشاشة 1024</a:t>
            </a:r>
            <a:r>
              <a:rPr lang="en-US" sz="1600" b="1" dirty="0" smtClean="0">
                <a:solidFill>
                  <a:schemeClr val="tx1">
                    <a:lumMod val="75000"/>
                    <a:lumOff val="25000"/>
                  </a:schemeClr>
                </a:solidFill>
                <a:latin typeface="Tajawal Black" pitchFamily="2" charset="-78"/>
                <a:cs typeface="Tajawal Black" pitchFamily="2" charset="-78"/>
              </a:rPr>
              <a:t>x768 </a:t>
            </a:r>
            <a:r>
              <a:rPr lang="ar-JO" sz="1600" b="1" dirty="0" smtClean="0">
                <a:solidFill>
                  <a:schemeClr val="tx1">
                    <a:lumMod val="75000"/>
                    <a:lumOff val="25000"/>
                  </a:schemeClr>
                </a:solidFill>
                <a:latin typeface="Tajawal Black" pitchFamily="2" charset="-78"/>
                <a:cs typeface="Tajawal Black" pitchFamily="2" charset="-78"/>
              </a:rPr>
              <a:t>لأفضل تصفح للموقع. يدعم الموقع متصفحات ، </a:t>
            </a:r>
            <a:r>
              <a:rPr lang="ar-JO" sz="1600" b="1" dirty="0" smtClean="0">
                <a:solidFill>
                  <a:schemeClr val="tx1">
                    <a:lumMod val="75000"/>
                    <a:lumOff val="25000"/>
                  </a:schemeClr>
                </a:solidFill>
                <a:latin typeface="Tajawal Black" pitchFamily="2" charset="-78"/>
                <a:cs typeface="Tajawal Black" pitchFamily="2" charset="-78"/>
                <a:hlinkClick r:id="rId3"/>
              </a:rPr>
              <a:t>مايكروسوفت انترنت اكسبلورر 10.0+</a:t>
            </a:r>
            <a:r>
              <a:rPr lang="ar-JO" sz="1600" b="1" dirty="0" smtClean="0">
                <a:solidFill>
                  <a:schemeClr val="tx1">
                    <a:lumMod val="75000"/>
                    <a:lumOff val="25000"/>
                  </a:schemeClr>
                </a:solidFill>
                <a:latin typeface="Tajawal Black" pitchFamily="2" charset="-78"/>
                <a:cs typeface="Tajawal Black" pitchFamily="2" charset="-78"/>
              </a:rPr>
              <a:t>، </a:t>
            </a:r>
            <a:r>
              <a:rPr lang="ar-JO" sz="1600" b="1" dirty="0" smtClean="0">
                <a:solidFill>
                  <a:schemeClr val="tx1">
                    <a:lumMod val="75000"/>
                    <a:lumOff val="25000"/>
                  </a:schemeClr>
                </a:solidFill>
                <a:latin typeface="Tajawal Black" pitchFamily="2" charset="-78"/>
                <a:cs typeface="Tajawal Black" pitchFamily="2" charset="-78"/>
                <a:hlinkClick r:id="rId4"/>
              </a:rPr>
              <a:t>فاير فوكس 10.0+</a:t>
            </a:r>
            <a:r>
              <a:rPr lang="ar-JO" sz="1600" b="1" dirty="0" smtClean="0">
                <a:solidFill>
                  <a:schemeClr val="tx1">
                    <a:lumMod val="75000"/>
                    <a:lumOff val="25000"/>
                  </a:schemeClr>
                </a:solidFill>
                <a:latin typeface="Tajawal Black" pitchFamily="2" charset="-78"/>
                <a:cs typeface="Tajawal Black" pitchFamily="2" charset="-78"/>
              </a:rPr>
              <a:t>، </a:t>
            </a:r>
            <a:r>
              <a:rPr lang="ar-JO" sz="1600" b="1" dirty="0" smtClean="0">
                <a:solidFill>
                  <a:schemeClr val="tx1">
                    <a:lumMod val="75000"/>
                    <a:lumOff val="25000"/>
                  </a:schemeClr>
                </a:solidFill>
                <a:latin typeface="Tajawal Black" pitchFamily="2" charset="-78"/>
                <a:cs typeface="Tajawal Black" pitchFamily="2" charset="-78"/>
                <a:hlinkClick r:id="rId5"/>
              </a:rPr>
              <a:t>سفاري 3+</a:t>
            </a:r>
            <a:r>
              <a:rPr lang="ar-JO" sz="1600" b="1" dirty="0" smtClean="0">
                <a:solidFill>
                  <a:schemeClr val="tx1">
                    <a:lumMod val="75000"/>
                    <a:lumOff val="25000"/>
                  </a:schemeClr>
                </a:solidFill>
                <a:latin typeface="Tajawal Black" pitchFamily="2" charset="-78"/>
                <a:cs typeface="Tajawal Black" pitchFamily="2" charset="-78"/>
              </a:rPr>
              <a:t>، </a:t>
            </a:r>
            <a:r>
              <a:rPr lang="ar-JO" sz="1600" b="1" dirty="0" smtClean="0">
                <a:solidFill>
                  <a:schemeClr val="tx1">
                    <a:lumMod val="75000"/>
                    <a:lumOff val="25000"/>
                  </a:schemeClr>
                </a:solidFill>
                <a:latin typeface="Tajawal Black" pitchFamily="2" charset="-78"/>
                <a:cs typeface="Tajawal Black" pitchFamily="2" charset="-78"/>
                <a:hlinkClick r:id="rId6"/>
              </a:rPr>
              <a:t>جوجل كروم 12.0</a:t>
            </a:r>
            <a:endParaRPr lang="ar-JO" sz="1600" b="1" dirty="0" smtClean="0">
              <a:solidFill>
                <a:schemeClr val="tx1">
                  <a:lumMod val="75000"/>
                  <a:lumOff val="25000"/>
                </a:schemeClr>
              </a:solidFill>
              <a:latin typeface="Tajawal Black" pitchFamily="2" charset="-78"/>
              <a:cs typeface="Tajawal Black" pitchFamily="2" charset="-78"/>
            </a:endParaRPr>
          </a:p>
          <a:p>
            <a:endParaRPr lang="ar-JO" sz="1600" b="1" dirty="0" smtClean="0">
              <a:solidFill>
                <a:schemeClr val="tx1">
                  <a:lumMod val="75000"/>
                  <a:lumOff val="25000"/>
                </a:schemeClr>
              </a:solidFill>
              <a:latin typeface="Tajawal Black" pitchFamily="2" charset="-78"/>
              <a:cs typeface="Tajawal Black" pitchFamily="2" charset="-78"/>
            </a:endParaRPr>
          </a:p>
          <a:p>
            <a:r>
              <a:rPr lang="ar-JO" sz="1600" b="1" dirty="0" smtClean="0">
                <a:solidFill>
                  <a:schemeClr val="tx1">
                    <a:lumMod val="75000"/>
                    <a:lumOff val="25000"/>
                  </a:schemeClr>
                </a:solidFill>
                <a:latin typeface="Tajawal Black" pitchFamily="2" charset="-78"/>
                <a:cs typeface="Tajawal Black" pitchFamily="2" charset="-78"/>
              </a:rPr>
              <a:t>© جميع الحقوق محفوظة 2020. وزارة التنمية الاجتماعية – المملكة الأردنية الهاشمية</a:t>
            </a:r>
          </a:p>
          <a:p>
            <a:endParaRPr lang="ar-JO" sz="1600" b="1" dirty="0" smtClean="0">
              <a:solidFill>
                <a:schemeClr val="tx1">
                  <a:lumMod val="75000"/>
                  <a:lumOff val="25000"/>
                </a:schemeClr>
              </a:solidFill>
              <a:latin typeface="Tajawal Black" pitchFamily="2" charset="-78"/>
              <a:cs typeface="Tajawal Black" pitchFamily="2" charset="-78"/>
            </a:endParaRPr>
          </a:p>
          <a:p>
            <a:r>
              <a:rPr lang="ar-JO" sz="1600" b="1" dirty="0" smtClean="0">
                <a:solidFill>
                  <a:schemeClr val="tx1">
                    <a:lumMod val="75000"/>
                    <a:lumOff val="25000"/>
                  </a:schemeClr>
                </a:solidFill>
                <a:latin typeface="Tajawal Black" pitchFamily="2" charset="-78"/>
                <a:cs typeface="Tajawal Black" pitchFamily="2" charset="-78"/>
              </a:rPr>
              <a:t>عدد الزوار:</a:t>
            </a:r>
          </a:p>
          <a:p>
            <a:endParaRPr lang="ar-JO" sz="1600" b="1" dirty="0">
              <a:solidFill>
                <a:schemeClr val="tx1">
                  <a:lumMod val="75000"/>
                  <a:lumOff val="25000"/>
                </a:schemeClr>
              </a:solidFill>
              <a:latin typeface="Tajawal Black" pitchFamily="2" charset="-78"/>
              <a:cs typeface="Tajawal Black" pitchFamily="2" charset="-78"/>
            </a:endParaRPr>
          </a:p>
        </p:txBody>
      </p:sp>
      <p:pic>
        <p:nvPicPr>
          <p:cNvPr id="9" name="Picture 8"/>
          <p:cNvPicPr>
            <a:picLocks noChangeAspect="1" noChangeArrowheads="1"/>
          </p:cNvPicPr>
          <p:nvPr/>
        </p:nvPicPr>
        <p:blipFill>
          <a:blip r:embed="rId7"/>
          <a:srcRect/>
          <a:stretch>
            <a:fillRect/>
          </a:stretch>
        </p:blipFill>
        <p:spPr bwMode="auto">
          <a:xfrm>
            <a:off x="8569877" y="3714752"/>
            <a:ext cx="574123" cy="500042"/>
          </a:xfrm>
          <a:prstGeom prst="rect">
            <a:avLst/>
          </a:prstGeom>
          <a:noFill/>
          <a:ln w="9525">
            <a:noFill/>
            <a:miter lim="800000"/>
            <a:headEnd/>
            <a:tailEnd/>
          </a:ln>
          <a:effectLst/>
        </p:spPr>
      </p:pic>
      <p:pic>
        <p:nvPicPr>
          <p:cNvPr id="12" name="Picture 11" descr="place-marker.png"/>
          <p:cNvPicPr>
            <a:picLocks noChangeAspect="1"/>
          </p:cNvPicPr>
          <p:nvPr/>
        </p:nvPicPr>
        <p:blipFill>
          <a:blip r:embed="rId8" cstate="print"/>
          <a:stretch>
            <a:fillRect/>
          </a:stretch>
        </p:blipFill>
        <p:spPr>
          <a:xfrm>
            <a:off x="6143636" y="785794"/>
            <a:ext cx="576258" cy="576258"/>
          </a:xfrm>
          <a:prstGeom prst="rect">
            <a:avLst/>
          </a:prstGeom>
        </p:spPr>
      </p:pic>
      <p:pic>
        <p:nvPicPr>
          <p:cNvPr id="14" name="Picture 13" descr="phone-disconnected.png"/>
          <p:cNvPicPr>
            <a:picLocks noChangeAspect="1"/>
          </p:cNvPicPr>
          <p:nvPr/>
        </p:nvPicPr>
        <p:blipFill>
          <a:blip r:embed="rId9">
            <a:duotone>
              <a:schemeClr val="bg2">
                <a:shade val="45000"/>
                <a:satMod val="135000"/>
              </a:schemeClr>
              <a:prstClr val="white"/>
            </a:duotone>
          </a:blip>
          <a:stretch>
            <a:fillRect/>
          </a:stretch>
        </p:blipFill>
        <p:spPr>
          <a:xfrm rot="16200000">
            <a:off x="8501090" y="857232"/>
            <a:ext cx="402603" cy="40260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4678" y="714356"/>
            <a:ext cx="3357586" cy="830997"/>
          </a:xfrm>
          <a:prstGeom prst="rect">
            <a:avLst/>
          </a:prstGeom>
          <a:noFill/>
        </p:spPr>
        <p:txBody>
          <a:bodyPr wrap="square" rtlCol="1">
            <a:spAutoFit/>
          </a:bodyPr>
          <a:lstStyle/>
          <a:p>
            <a:pPr algn="ctr"/>
            <a:r>
              <a:rPr lang="ar-JO" sz="2400" b="1" dirty="0" smtClean="0">
                <a:solidFill>
                  <a:schemeClr val="tx1">
                    <a:lumMod val="75000"/>
                    <a:lumOff val="25000"/>
                  </a:schemeClr>
                </a:solidFill>
                <a:latin typeface="Tajawal Black" pitchFamily="2" charset="-78"/>
                <a:cs typeface="Tajawal Black" pitchFamily="2" charset="-78"/>
              </a:rPr>
              <a:t>المركز الإعلامي</a:t>
            </a:r>
          </a:p>
          <a:p>
            <a:pPr algn="ctr"/>
            <a:endParaRPr lang="ar-JO" sz="2400" dirty="0">
              <a:solidFill>
                <a:schemeClr val="tx1">
                  <a:lumMod val="75000"/>
                  <a:lumOff val="25000"/>
                </a:schemeClr>
              </a:solidFill>
              <a:latin typeface="Tajawal Black" pitchFamily="2" charset="-78"/>
              <a:cs typeface="Tajawal Black" pitchFamily="2" charset="-78"/>
            </a:endParaRPr>
          </a:p>
        </p:txBody>
      </p:sp>
      <p:sp>
        <p:nvSpPr>
          <p:cNvPr id="5" name="Rectangle 4"/>
          <p:cNvSpPr/>
          <p:nvPr/>
        </p:nvSpPr>
        <p:spPr>
          <a:xfrm>
            <a:off x="6858016" y="1643050"/>
            <a:ext cx="2042049" cy="450791"/>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pPr algn="ctr"/>
            <a:r>
              <a:rPr lang="ar-JO" b="1" dirty="0" smtClean="0">
                <a:solidFill>
                  <a:schemeClr val="bg1"/>
                </a:solidFill>
                <a:latin typeface="Tajawal Black" pitchFamily="2" charset="-78"/>
                <a:cs typeface="Tajawal Black" pitchFamily="2" charset="-78"/>
              </a:rPr>
              <a:t>الصور والمرئيات</a:t>
            </a:r>
            <a:endParaRPr lang="ar-JO" b="1" dirty="0">
              <a:solidFill>
                <a:schemeClr val="bg1"/>
              </a:solidFill>
              <a:latin typeface="Tajawal Black" pitchFamily="2" charset="-78"/>
              <a:cs typeface="Tajawal Black" pitchFamily="2" charset="-78"/>
            </a:endParaRPr>
          </a:p>
        </p:txBody>
      </p:sp>
      <p:sp>
        <p:nvSpPr>
          <p:cNvPr id="6" name="Rectangle 5"/>
          <p:cNvSpPr/>
          <p:nvPr/>
        </p:nvSpPr>
        <p:spPr>
          <a:xfrm>
            <a:off x="3857620" y="1571612"/>
            <a:ext cx="1214446" cy="450791"/>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pPr algn="ctr"/>
            <a:r>
              <a:rPr lang="ar-JO" b="1" dirty="0" smtClean="0">
                <a:solidFill>
                  <a:schemeClr val="bg1"/>
                </a:solidFill>
                <a:latin typeface="Tajawal Black" pitchFamily="2" charset="-78"/>
                <a:cs typeface="Tajawal Black" pitchFamily="2" charset="-78"/>
              </a:rPr>
              <a:t>الأخبار</a:t>
            </a:r>
            <a:endParaRPr lang="ar-JO" b="1" dirty="0">
              <a:solidFill>
                <a:schemeClr val="bg1"/>
              </a:solidFill>
              <a:latin typeface="Tajawal Black" pitchFamily="2" charset="-78"/>
              <a:cs typeface="Tajawal Black" pitchFamily="2" charset="-78"/>
            </a:endParaRPr>
          </a:p>
        </p:txBody>
      </p:sp>
      <p:sp>
        <p:nvSpPr>
          <p:cNvPr id="7" name="TextBox 6"/>
          <p:cNvSpPr txBox="1"/>
          <p:nvPr/>
        </p:nvSpPr>
        <p:spPr>
          <a:xfrm>
            <a:off x="0" y="2143116"/>
            <a:ext cx="5072034" cy="584775"/>
          </a:xfrm>
          <a:prstGeom prst="rect">
            <a:avLst/>
          </a:prstGeom>
          <a:noFill/>
        </p:spPr>
        <p:txBody>
          <a:bodyPr wrap="square" rtlCol="1">
            <a:spAutoFit/>
          </a:bodyPr>
          <a:lstStyle/>
          <a:p>
            <a:r>
              <a:rPr lang="ar-JO" sz="1600" b="1" dirty="0" smtClean="0">
                <a:solidFill>
                  <a:schemeClr val="tx1">
                    <a:lumMod val="75000"/>
                    <a:lumOff val="25000"/>
                  </a:schemeClr>
                </a:solidFill>
                <a:latin typeface="Tajawal" pitchFamily="2" charset="-78"/>
                <a:cs typeface="Tajawal" pitchFamily="2" charset="-78"/>
              </a:rPr>
              <a:t>وزيرة التنمية تستقبل مديرة صندوق الامم المتحدة للسكان في الاردن</a:t>
            </a:r>
            <a:endParaRPr lang="ar-JO" sz="1600" dirty="0">
              <a:solidFill>
                <a:schemeClr val="tx1">
                  <a:lumMod val="75000"/>
                  <a:lumOff val="25000"/>
                </a:schemeClr>
              </a:solidFill>
              <a:latin typeface="Tajawal" pitchFamily="2" charset="-78"/>
              <a:cs typeface="Tajawal" pitchFamily="2" charset="-78"/>
            </a:endParaRPr>
          </a:p>
        </p:txBody>
      </p:sp>
      <p:pic>
        <p:nvPicPr>
          <p:cNvPr id="8" name="Picture 7" descr="63732748561795683014.jpg"/>
          <p:cNvPicPr>
            <a:picLocks noChangeAspect="1"/>
          </p:cNvPicPr>
          <p:nvPr/>
        </p:nvPicPr>
        <p:blipFill>
          <a:blip r:embed="rId2"/>
          <a:stretch>
            <a:fillRect/>
          </a:stretch>
        </p:blipFill>
        <p:spPr>
          <a:xfrm>
            <a:off x="285720" y="2714620"/>
            <a:ext cx="4857784" cy="3286148"/>
          </a:xfrm>
          <a:prstGeom prst="rect">
            <a:avLst/>
          </a:prstGeom>
        </p:spPr>
      </p:pic>
      <p:pic>
        <p:nvPicPr>
          <p:cNvPr id="9" name="Picture 8" descr="109567967_1398386353692898_2770334323738994568_o.jpg"/>
          <p:cNvPicPr>
            <a:picLocks noChangeAspect="1"/>
          </p:cNvPicPr>
          <p:nvPr/>
        </p:nvPicPr>
        <p:blipFill>
          <a:blip r:embed="rId3" cstate="print"/>
          <a:stretch>
            <a:fillRect/>
          </a:stretch>
        </p:blipFill>
        <p:spPr>
          <a:xfrm>
            <a:off x="5572132" y="2357430"/>
            <a:ext cx="3301991" cy="1857370"/>
          </a:xfrm>
          <a:prstGeom prst="rect">
            <a:avLst/>
          </a:prstGeom>
        </p:spPr>
      </p:pic>
      <p:pic>
        <p:nvPicPr>
          <p:cNvPr id="10" name="Picture 9" descr="110211954_1401386863392847_7237652009320004418_o.jpg"/>
          <p:cNvPicPr>
            <a:picLocks noChangeAspect="1"/>
          </p:cNvPicPr>
          <p:nvPr/>
        </p:nvPicPr>
        <p:blipFill>
          <a:blip r:embed="rId4"/>
          <a:stretch>
            <a:fillRect/>
          </a:stretch>
        </p:blipFill>
        <p:spPr>
          <a:xfrm>
            <a:off x="5572132" y="4357694"/>
            <a:ext cx="3286148" cy="180383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14356"/>
            <a:ext cx="9144000" cy="928670"/>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اتصل بنا                             موقعنا على جوجل    </a:t>
            </a:r>
          </a:p>
          <a:p>
            <a:r>
              <a:rPr lang="ar-JO" sz="1600" dirty="0" smtClean="0">
                <a:solidFill>
                  <a:schemeClr val="bg1"/>
                </a:solidFill>
                <a:latin typeface="Tajawal Black" pitchFamily="2" charset="-78"/>
                <a:cs typeface="Tajawal Black" pitchFamily="2" charset="-78"/>
              </a:rPr>
              <a:t> </a:t>
            </a:r>
          </a:p>
        </p:txBody>
      </p:sp>
      <p:pic>
        <p:nvPicPr>
          <p:cNvPr id="5" name="Picture 2"/>
          <p:cNvPicPr>
            <a:picLocks noChangeAspect="1" noChangeArrowheads="1"/>
          </p:cNvPicPr>
          <p:nvPr/>
        </p:nvPicPr>
        <p:blipFill>
          <a:blip r:embed="rId2"/>
          <a:srcRect/>
          <a:stretch>
            <a:fillRect/>
          </a:stretch>
        </p:blipFill>
        <p:spPr bwMode="auto">
          <a:xfrm>
            <a:off x="7143768" y="1428736"/>
            <a:ext cx="1714505" cy="342901"/>
          </a:xfrm>
          <a:prstGeom prst="rect">
            <a:avLst/>
          </a:prstGeom>
          <a:noFill/>
          <a:ln w="9525">
            <a:noFill/>
            <a:miter lim="800000"/>
            <a:headEnd/>
            <a:tailEnd/>
          </a:ln>
          <a:effectLst/>
        </p:spPr>
      </p:pic>
      <p:sp>
        <p:nvSpPr>
          <p:cNvPr id="6" name="TextBox 5"/>
          <p:cNvSpPr txBox="1"/>
          <p:nvPr/>
        </p:nvSpPr>
        <p:spPr>
          <a:xfrm>
            <a:off x="-214346" y="1643050"/>
            <a:ext cx="8858280" cy="2308324"/>
          </a:xfrm>
          <a:prstGeom prst="rect">
            <a:avLst/>
          </a:prstGeom>
          <a:noFill/>
        </p:spPr>
        <p:txBody>
          <a:bodyPr wrap="square" rtlCol="1">
            <a:spAutoFit/>
          </a:bodyPr>
          <a:lstStyle/>
          <a:p>
            <a:r>
              <a:rPr lang="ar-JO" sz="1600" b="1" dirty="0" smtClean="0">
                <a:solidFill>
                  <a:schemeClr val="tx1">
                    <a:lumMod val="75000"/>
                    <a:lumOff val="25000"/>
                  </a:schemeClr>
                </a:solidFill>
                <a:latin typeface="Tajawal Black" pitchFamily="2" charset="-78"/>
                <a:cs typeface="Tajawal Black" pitchFamily="2" charset="-78"/>
              </a:rPr>
              <a:t/>
            </a:r>
            <a:br>
              <a:rPr lang="ar-JO" sz="1600" b="1" dirty="0" smtClean="0">
                <a:solidFill>
                  <a:schemeClr val="tx1">
                    <a:lumMod val="75000"/>
                    <a:lumOff val="25000"/>
                  </a:schemeClr>
                </a:solidFill>
                <a:latin typeface="Tajawal Black" pitchFamily="2" charset="-78"/>
                <a:cs typeface="Tajawal Black" pitchFamily="2" charset="-78"/>
              </a:rPr>
            </a:br>
            <a:r>
              <a:rPr lang="ar-JO" sz="1600" b="1" dirty="0" smtClean="0">
                <a:solidFill>
                  <a:schemeClr val="tx1">
                    <a:lumMod val="75000"/>
                    <a:lumOff val="25000"/>
                  </a:schemeClr>
                </a:solidFill>
                <a:latin typeface="Tajawal Black" pitchFamily="2" charset="-78"/>
                <a:cs typeface="Tajawal Black" pitchFamily="2" charset="-78"/>
              </a:rPr>
              <a:t>أخر تحديث للموقع في : 2020</a:t>
            </a:r>
            <a:br>
              <a:rPr lang="ar-JO" sz="1600" b="1" dirty="0" smtClean="0">
                <a:solidFill>
                  <a:schemeClr val="tx1">
                    <a:lumMod val="75000"/>
                    <a:lumOff val="25000"/>
                  </a:schemeClr>
                </a:solidFill>
                <a:latin typeface="Tajawal Black" pitchFamily="2" charset="-78"/>
                <a:cs typeface="Tajawal Black" pitchFamily="2" charset="-78"/>
              </a:rPr>
            </a:br>
            <a:r>
              <a:rPr lang="ar-JO" sz="1600" b="1" dirty="0" smtClean="0">
                <a:solidFill>
                  <a:schemeClr val="tx1">
                    <a:lumMod val="75000"/>
                    <a:lumOff val="25000"/>
                  </a:schemeClr>
                </a:solidFill>
                <a:latin typeface="Tajawal Black" pitchFamily="2" charset="-78"/>
                <a:cs typeface="Tajawal Black" pitchFamily="2" charset="-78"/>
              </a:rPr>
              <a:t>يجب أن تكون دقة الشاشة 1024</a:t>
            </a:r>
            <a:r>
              <a:rPr lang="en-US" sz="1600" b="1" dirty="0" smtClean="0">
                <a:solidFill>
                  <a:schemeClr val="tx1">
                    <a:lumMod val="75000"/>
                    <a:lumOff val="25000"/>
                  </a:schemeClr>
                </a:solidFill>
                <a:latin typeface="Tajawal Black" pitchFamily="2" charset="-78"/>
                <a:cs typeface="Tajawal Black" pitchFamily="2" charset="-78"/>
              </a:rPr>
              <a:t>x768 </a:t>
            </a:r>
            <a:r>
              <a:rPr lang="ar-JO" sz="1600" b="1" dirty="0" smtClean="0">
                <a:solidFill>
                  <a:schemeClr val="tx1">
                    <a:lumMod val="75000"/>
                    <a:lumOff val="25000"/>
                  </a:schemeClr>
                </a:solidFill>
                <a:latin typeface="Tajawal Black" pitchFamily="2" charset="-78"/>
                <a:cs typeface="Tajawal Black" pitchFamily="2" charset="-78"/>
              </a:rPr>
              <a:t>لأفضل تصفح للموقع. يدعم الموقع متصفحات ، </a:t>
            </a:r>
            <a:r>
              <a:rPr lang="ar-JO" sz="1600" b="1" dirty="0" smtClean="0">
                <a:solidFill>
                  <a:schemeClr val="tx1">
                    <a:lumMod val="75000"/>
                    <a:lumOff val="25000"/>
                  </a:schemeClr>
                </a:solidFill>
                <a:latin typeface="Tajawal Black" pitchFamily="2" charset="-78"/>
                <a:cs typeface="Tajawal Black" pitchFamily="2" charset="-78"/>
                <a:hlinkClick r:id="rId3"/>
              </a:rPr>
              <a:t>مايكروسوفت انترنت اكسبلورر 10.0+</a:t>
            </a:r>
            <a:r>
              <a:rPr lang="ar-JO" sz="1600" b="1" dirty="0" smtClean="0">
                <a:solidFill>
                  <a:schemeClr val="tx1">
                    <a:lumMod val="75000"/>
                    <a:lumOff val="25000"/>
                  </a:schemeClr>
                </a:solidFill>
                <a:latin typeface="Tajawal Black" pitchFamily="2" charset="-78"/>
                <a:cs typeface="Tajawal Black" pitchFamily="2" charset="-78"/>
              </a:rPr>
              <a:t>، </a:t>
            </a:r>
            <a:r>
              <a:rPr lang="ar-JO" sz="1600" b="1" dirty="0" smtClean="0">
                <a:solidFill>
                  <a:schemeClr val="tx1">
                    <a:lumMod val="75000"/>
                    <a:lumOff val="25000"/>
                  </a:schemeClr>
                </a:solidFill>
                <a:latin typeface="Tajawal Black" pitchFamily="2" charset="-78"/>
                <a:cs typeface="Tajawal Black" pitchFamily="2" charset="-78"/>
                <a:hlinkClick r:id="rId4"/>
              </a:rPr>
              <a:t>فاير فوكس 10.0+</a:t>
            </a:r>
            <a:r>
              <a:rPr lang="ar-JO" sz="1600" b="1" dirty="0" smtClean="0">
                <a:solidFill>
                  <a:schemeClr val="tx1">
                    <a:lumMod val="75000"/>
                    <a:lumOff val="25000"/>
                  </a:schemeClr>
                </a:solidFill>
                <a:latin typeface="Tajawal Black" pitchFamily="2" charset="-78"/>
                <a:cs typeface="Tajawal Black" pitchFamily="2" charset="-78"/>
              </a:rPr>
              <a:t>، </a:t>
            </a:r>
            <a:r>
              <a:rPr lang="ar-JO" sz="1600" b="1" dirty="0" smtClean="0">
                <a:solidFill>
                  <a:schemeClr val="tx1">
                    <a:lumMod val="75000"/>
                    <a:lumOff val="25000"/>
                  </a:schemeClr>
                </a:solidFill>
                <a:latin typeface="Tajawal Black" pitchFamily="2" charset="-78"/>
                <a:cs typeface="Tajawal Black" pitchFamily="2" charset="-78"/>
                <a:hlinkClick r:id="rId5"/>
              </a:rPr>
              <a:t>سفاري 3+</a:t>
            </a:r>
            <a:r>
              <a:rPr lang="ar-JO" sz="1600" b="1" dirty="0" smtClean="0">
                <a:solidFill>
                  <a:schemeClr val="tx1">
                    <a:lumMod val="75000"/>
                    <a:lumOff val="25000"/>
                  </a:schemeClr>
                </a:solidFill>
                <a:latin typeface="Tajawal Black" pitchFamily="2" charset="-78"/>
                <a:cs typeface="Tajawal Black" pitchFamily="2" charset="-78"/>
              </a:rPr>
              <a:t>، </a:t>
            </a:r>
            <a:r>
              <a:rPr lang="ar-JO" sz="1600" b="1" dirty="0" smtClean="0">
                <a:solidFill>
                  <a:schemeClr val="tx1">
                    <a:lumMod val="75000"/>
                    <a:lumOff val="25000"/>
                  </a:schemeClr>
                </a:solidFill>
                <a:latin typeface="Tajawal Black" pitchFamily="2" charset="-78"/>
                <a:cs typeface="Tajawal Black" pitchFamily="2" charset="-78"/>
                <a:hlinkClick r:id="rId6"/>
              </a:rPr>
              <a:t>جوجل كروم 12.0</a:t>
            </a:r>
            <a:endParaRPr lang="ar-JO" sz="1600" b="1" dirty="0" smtClean="0">
              <a:solidFill>
                <a:schemeClr val="tx1">
                  <a:lumMod val="75000"/>
                  <a:lumOff val="25000"/>
                </a:schemeClr>
              </a:solidFill>
              <a:latin typeface="Tajawal Black" pitchFamily="2" charset="-78"/>
              <a:cs typeface="Tajawal Black" pitchFamily="2" charset="-78"/>
            </a:endParaRPr>
          </a:p>
          <a:p>
            <a:endParaRPr lang="ar-JO" sz="1600" b="1" dirty="0" smtClean="0">
              <a:solidFill>
                <a:schemeClr val="tx1">
                  <a:lumMod val="75000"/>
                  <a:lumOff val="25000"/>
                </a:schemeClr>
              </a:solidFill>
              <a:latin typeface="Tajawal Black" pitchFamily="2" charset="-78"/>
              <a:cs typeface="Tajawal Black" pitchFamily="2" charset="-78"/>
            </a:endParaRPr>
          </a:p>
          <a:p>
            <a:r>
              <a:rPr lang="ar-JO" sz="1600" b="1" dirty="0" smtClean="0">
                <a:solidFill>
                  <a:schemeClr val="tx1">
                    <a:lumMod val="75000"/>
                    <a:lumOff val="25000"/>
                  </a:schemeClr>
                </a:solidFill>
                <a:latin typeface="Tajawal Black" pitchFamily="2" charset="-78"/>
                <a:cs typeface="Tajawal Black" pitchFamily="2" charset="-78"/>
              </a:rPr>
              <a:t>© جميع الحقوق محفوظة 2020. وزارة التنمية الاجتماعية – المملكة الأردنية الهاشمية</a:t>
            </a:r>
          </a:p>
          <a:p>
            <a:endParaRPr lang="ar-JO" sz="1600" b="1" dirty="0" smtClean="0">
              <a:solidFill>
                <a:schemeClr val="tx1">
                  <a:lumMod val="75000"/>
                  <a:lumOff val="25000"/>
                </a:schemeClr>
              </a:solidFill>
              <a:latin typeface="Tajawal Black" pitchFamily="2" charset="-78"/>
              <a:cs typeface="Tajawal Black" pitchFamily="2" charset="-78"/>
            </a:endParaRPr>
          </a:p>
          <a:p>
            <a:r>
              <a:rPr lang="ar-JO" sz="1600" b="1" dirty="0" smtClean="0">
                <a:solidFill>
                  <a:schemeClr val="tx1">
                    <a:lumMod val="75000"/>
                    <a:lumOff val="25000"/>
                  </a:schemeClr>
                </a:solidFill>
                <a:latin typeface="Tajawal Black" pitchFamily="2" charset="-78"/>
                <a:cs typeface="Tajawal Black" pitchFamily="2" charset="-78"/>
              </a:rPr>
              <a:t>عدد الزوار:</a:t>
            </a:r>
          </a:p>
          <a:p>
            <a:endParaRPr lang="ar-JO" sz="1600" b="1" dirty="0">
              <a:solidFill>
                <a:schemeClr val="tx1">
                  <a:lumMod val="75000"/>
                  <a:lumOff val="25000"/>
                </a:schemeClr>
              </a:solidFill>
              <a:latin typeface="Tajawal Black" pitchFamily="2" charset="-78"/>
              <a:cs typeface="Tajawal Black" pitchFamily="2" charset="-78"/>
            </a:endParaRPr>
          </a:p>
        </p:txBody>
      </p:sp>
      <p:pic>
        <p:nvPicPr>
          <p:cNvPr id="9" name="Picture 8"/>
          <p:cNvPicPr>
            <a:picLocks noChangeAspect="1" noChangeArrowheads="1"/>
          </p:cNvPicPr>
          <p:nvPr/>
        </p:nvPicPr>
        <p:blipFill>
          <a:blip r:embed="rId7"/>
          <a:srcRect/>
          <a:stretch>
            <a:fillRect/>
          </a:stretch>
        </p:blipFill>
        <p:spPr bwMode="auto">
          <a:xfrm>
            <a:off x="8569877" y="3714752"/>
            <a:ext cx="574123" cy="500042"/>
          </a:xfrm>
          <a:prstGeom prst="rect">
            <a:avLst/>
          </a:prstGeom>
          <a:noFill/>
          <a:ln w="9525">
            <a:noFill/>
            <a:miter lim="800000"/>
            <a:headEnd/>
            <a:tailEnd/>
          </a:ln>
          <a:effectLst/>
        </p:spPr>
      </p:pic>
      <p:pic>
        <p:nvPicPr>
          <p:cNvPr id="12" name="Picture 11" descr="place-marker.png"/>
          <p:cNvPicPr>
            <a:picLocks noChangeAspect="1"/>
          </p:cNvPicPr>
          <p:nvPr/>
        </p:nvPicPr>
        <p:blipFill>
          <a:blip r:embed="rId8" cstate="print"/>
          <a:stretch>
            <a:fillRect/>
          </a:stretch>
        </p:blipFill>
        <p:spPr>
          <a:xfrm>
            <a:off x="6143636" y="785794"/>
            <a:ext cx="576258" cy="576258"/>
          </a:xfrm>
          <a:prstGeom prst="rect">
            <a:avLst/>
          </a:prstGeom>
        </p:spPr>
      </p:pic>
      <p:pic>
        <p:nvPicPr>
          <p:cNvPr id="14" name="Picture 13" descr="phone-disconnected.png"/>
          <p:cNvPicPr>
            <a:picLocks noChangeAspect="1"/>
          </p:cNvPicPr>
          <p:nvPr/>
        </p:nvPicPr>
        <p:blipFill>
          <a:blip r:embed="rId9">
            <a:duotone>
              <a:schemeClr val="bg2">
                <a:shade val="45000"/>
                <a:satMod val="135000"/>
              </a:schemeClr>
              <a:prstClr val="white"/>
            </a:duotone>
          </a:blip>
          <a:stretch>
            <a:fillRect/>
          </a:stretch>
        </p:blipFill>
        <p:spPr>
          <a:xfrm rot="16200000">
            <a:off x="8501090" y="857232"/>
            <a:ext cx="402603" cy="402603"/>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6215074" y="2143116"/>
            <a:ext cx="2286016" cy="4500570"/>
          </a:xfrm>
          <a:prstGeom prst="rect">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1" anchor="ctr"/>
          <a:lstStyle/>
          <a:p>
            <a:endParaRPr lang="ar-JO" sz="1400" dirty="0" smtClean="0">
              <a:solidFill>
                <a:schemeClr val="tx1">
                  <a:lumMod val="75000"/>
                  <a:lumOff val="25000"/>
                </a:schemeClr>
              </a:solidFill>
              <a:latin typeface="Tajawal" pitchFamily="2" charset="-78"/>
              <a:cs typeface="Tajawal" pitchFamily="2" charset="-78"/>
            </a:endParaRPr>
          </a:p>
        </p:txBody>
      </p:sp>
      <p:cxnSp>
        <p:nvCxnSpPr>
          <p:cNvPr id="45" name="Straight Connector 44"/>
          <p:cNvCxnSpPr/>
          <p:nvPr/>
        </p:nvCxnSpPr>
        <p:spPr>
          <a:xfrm>
            <a:off x="6215074" y="36433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215074" y="41433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215074" y="464344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215074" y="5643578"/>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215074" y="614364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215074" y="5143512"/>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15074" y="32146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71472" y="1928802"/>
            <a:ext cx="5643602" cy="4929198"/>
          </a:xfrm>
          <a:prstGeom prst="rect">
            <a:avLst/>
          </a:prstGeom>
          <a:ln>
            <a:noFill/>
          </a:ln>
        </p:spPr>
        <p:style>
          <a:lnRef idx="2">
            <a:schemeClr val="dk1"/>
          </a:lnRef>
          <a:fillRef idx="1">
            <a:schemeClr val="lt1"/>
          </a:fillRef>
          <a:effectRef idx="0">
            <a:schemeClr val="dk1"/>
          </a:effectRef>
          <a:fontRef idx="minor">
            <a:schemeClr val="dk1"/>
          </a:fontRef>
        </p:style>
        <p:txBody>
          <a:bodyPr rtlCol="1" anchor="ctr"/>
          <a:lstStyle/>
          <a:p>
            <a:endParaRPr lang="ar-JO" sz="1200" b="1" dirty="0">
              <a:latin typeface="Tajawal Black" pitchFamily="2" charset="-78"/>
              <a:cs typeface="Tajawal Black" pitchFamily="2" charset="-78"/>
            </a:endParaRPr>
          </a:p>
        </p:txBody>
      </p:sp>
      <p:sp>
        <p:nvSpPr>
          <p:cNvPr id="54" name="TextBox 53"/>
          <p:cNvSpPr txBox="1"/>
          <p:nvPr/>
        </p:nvSpPr>
        <p:spPr>
          <a:xfrm>
            <a:off x="500034" y="2000240"/>
            <a:ext cx="5625180" cy="4247317"/>
          </a:xfrm>
          <a:prstGeom prst="rect">
            <a:avLst/>
          </a:prstGeom>
          <a:noFill/>
        </p:spPr>
        <p:txBody>
          <a:bodyPr wrap="square" rtlCol="1">
            <a:spAutoFit/>
          </a:bodyPr>
          <a:lstStyle/>
          <a:p>
            <a:r>
              <a:rPr lang="ar-JO" b="1" dirty="0" smtClean="0">
                <a:latin typeface="Tajawal Black" pitchFamily="2" charset="-78"/>
                <a:cs typeface="Tajawal Black" pitchFamily="2" charset="-78"/>
              </a:rPr>
              <a:t>نشأة الوزارة وتطورها</a:t>
            </a:r>
          </a:p>
          <a:p>
            <a:endParaRPr lang="ar-JO" sz="1200" b="1" dirty="0" smtClean="0">
              <a:latin typeface="Tajawal Black" pitchFamily="2" charset="-78"/>
              <a:cs typeface="Tajawal Black" pitchFamily="2" charset="-78"/>
            </a:endParaRPr>
          </a:p>
          <a:p>
            <a:r>
              <a:rPr lang="ar-JO" sz="1200" b="1" dirty="0" smtClean="0">
                <a:latin typeface="Tajawal" pitchFamily="2" charset="-78"/>
                <a:cs typeface="Tajawal" pitchFamily="2" charset="-78"/>
              </a:rPr>
              <a:t>تأثرت وزارة التنمية الاجتماعية، قبل تأسيسها، وفي أثنائه، وبعده، بظروف المجتمع الأردني، التي انعكست على موقفها من العمل الاجتماعي، الذي يشكل ميدان ممارستها العملية، كما يتضح تالياً:</a:t>
            </a:r>
          </a:p>
          <a:p>
            <a:r>
              <a:rPr lang="ar-JO" sz="1200" b="1" dirty="0" smtClean="0">
                <a:latin typeface="Tajawal" pitchFamily="2" charset="-78"/>
                <a:cs typeface="Tajawal" pitchFamily="2" charset="-78"/>
              </a:rPr>
              <a:t>أ: بدأ العمل الاجتماعي في الأردن تطوعياً، من خلال الجمعيات الخيرية، التي تشكلت في الفترة من عام1912-1935، بموجب قانون الجمعيات العثماني؛ لأسباب ظاهرها اجتماعي( التكافل الاجتماعي) .</a:t>
            </a:r>
          </a:p>
          <a:p>
            <a:r>
              <a:rPr lang="ar-JO" sz="1200" b="1" dirty="0" smtClean="0">
                <a:latin typeface="Tajawal" pitchFamily="2" charset="-78"/>
                <a:cs typeface="Tajawal" pitchFamily="2" charset="-78"/>
              </a:rPr>
              <a:t>ب: بعد تأسيس الدولة في مطلع العقد الثاني من عشرينيات القرن العشرين، فقد سجلت العديد من الجمعيات الخيرية بموجب قانون الجمعيات الأردني لعام 1936، لدى رئاسة الوزراء.</a:t>
            </a:r>
          </a:p>
          <a:p>
            <a:r>
              <a:rPr lang="ar-JO" sz="1200" b="1" dirty="0" smtClean="0">
                <a:latin typeface="Tajawal" pitchFamily="2" charset="-78"/>
                <a:cs typeface="Tajawal" pitchFamily="2" charset="-78"/>
              </a:rPr>
              <a:t>ج: بعد نيل الأردن لاستقلاله عام 1946، أنشت للشؤون الاجتماعية إدارة خاصة في وزارة الداخلية عام 1948؛ للتصدي لظاهرة الهجرة الداخلية، وآثارها.</a:t>
            </a:r>
          </a:p>
          <a:p>
            <a:r>
              <a:rPr lang="ar-JO" sz="1200" b="1" dirty="0" smtClean="0">
                <a:latin typeface="Tajawal" pitchFamily="2" charset="-78"/>
                <a:cs typeface="Tajawal" pitchFamily="2" charset="-78"/>
              </a:rPr>
              <a:t>د: في العام 1951 نقلت إدارة الشؤون الاجتماعية، من وزارة الداخلية إلى وزارة الصحة، ورفعت إلى دائرة عرفت آنذاك بدائرة الشؤون الاجتماعية، وتمثل دورها في الحد من هجرة المواطنين من الريف إلى المدن، ورعاية الأحداث الجانحين، وتقديم المساعدات للفقراء.</a:t>
            </a:r>
          </a:p>
          <a:p>
            <a:r>
              <a:rPr lang="ar-JO" sz="1200" b="1" dirty="0" smtClean="0">
                <a:latin typeface="Tajawal" pitchFamily="2" charset="-78"/>
                <a:cs typeface="Tajawal" pitchFamily="2" charset="-78"/>
              </a:rPr>
              <a:t>هـ: في عام 1956 صدر قانون وزارة الشؤون الاجتماعية والعمل رقم 14 لسنة 1956، ونصت المادة الثالثة منه على غايةوزارة الشؤون الاجتماعية والعمل ، وهي " توفير الضمان الاجتماعي الشامل والكفاية الإنتاجية، وتنسيق الخدمات الاجتماعية لجميع المواطنين في جميع مراحل العمر، وتنظيم استثمارهم " .</a:t>
            </a:r>
          </a:p>
          <a:p>
            <a:endParaRPr lang="ar-JO" sz="1200" dirty="0">
              <a:latin typeface="Tajawal Black" pitchFamily="2" charset="-78"/>
              <a:cs typeface="Tajawal Black" pitchFamily="2" charset="-78"/>
            </a:endParaRPr>
          </a:p>
        </p:txBody>
      </p:sp>
      <p:sp>
        <p:nvSpPr>
          <p:cNvPr id="72" name="TextBox 71"/>
          <p:cNvSpPr txBox="1"/>
          <p:nvPr/>
        </p:nvSpPr>
        <p:spPr>
          <a:xfrm>
            <a:off x="4134661" y="6357958"/>
            <a:ext cx="1194558" cy="261610"/>
          </a:xfrm>
          <a:prstGeom prst="rect">
            <a:avLst/>
          </a:prstGeom>
          <a:noFill/>
        </p:spPr>
        <p:txBody>
          <a:bodyPr wrap="none" rtlCol="1">
            <a:spAutoFit/>
          </a:bodyPr>
          <a:lstStyle/>
          <a:p>
            <a:r>
              <a:rPr lang="ar-JO" sz="1100" b="1" dirty="0" smtClean="0">
                <a:latin typeface="Tajawal Black" pitchFamily="2" charset="-78"/>
                <a:cs typeface="Tajawal Black" pitchFamily="2" charset="-78"/>
              </a:rPr>
              <a:t>شارك الموضوع</a:t>
            </a:r>
            <a:endParaRPr lang="ar-JO" sz="1100" b="1" dirty="0">
              <a:latin typeface="Tajawal Black" pitchFamily="2" charset="-78"/>
              <a:cs typeface="Tajawal Black" pitchFamily="2" charset="-78"/>
            </a:endParaRPr>
          </a:p>
        </p:txBody>
      </p:sp>
      <p:sp>
        <p:nvSpPr>
          <p:cNvPr id="64" name="Oval 63"/>
          <p:cNvSpPr/>
          <p:nvPr/>
        </p:nvSpPr>
        <p:spPr>
          <a:xfrm>
            <a:off x="285720" y="214290"/>
            <a:ext cx="857256" cy="78579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smtClean="0">
                <a:latin typeface="Tajawal Black" pitchFamily="2" charset="-78"/>
                <a:cs typeface="Tajawal Black" pitchFamily="2" charset="-78"/>
              </a:rPr>
              <a:t>logo</a:t>
            </a:r>
            <a:endParaRPr lang="ar-JO" dirty="0">
              <a:latin typeface="Tajawal Black" pitchFamily="2" charset="-78"/>
              <a:cs typeface="Tajawal Black" pitchFamily="2" charset="-78"/>
            </a:endParaRPr>
          </a:p>
        </p:txBody>
      </p:sp>
      <p:sp>
        <p:nvSpPr>
          <p:cNvPr id="66" name="Rectangle 65"/>
          <p:cNvSpPr/>
          <p:nvPr/>
        </p:nvSpPr>
        <p:spPr>
          <a:xfrm>
            <a:off x="4357686" y="500042"/>
            <a:ext cx="2214578" cy="285752"/>
          </a:xfrm>
          <a:prstGeom prst="rect">
            <a:avLst/>
          </a:prstGeom>
          <a:solidFill>
            <a:srgbClr val="E0E0E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000" dirty="0" smtClean="0">
                <a:solidFill>
                  <a:schemeClr val="bg1">
                    <a:lumMod val="50000"/>
                  </a:schemeClr>
                </a:solidFill>
                <a:latin typeface="Tajawal Black" pitchFamily="2" charset="-78"/>
                <a:cs typeface="Tajawal Black" pitchFamily="2" charset="-78"/>
              </a:rPr>
              <a:t>بحث</a:t>
            </a:r>
            <a:endParaRPr lang="ar-JO" sz="1000" dirty="0">
              <a:solidFill>
                <a:schemeClr val="bg1">
                  <a:lumMod val="50000"/>
                </a:schemeClr>
              </a:solidFill>
              <a:latin typeface="Tajawal Black" pitchFamily="2" charset="-78"/>
              <a:cs typeface="Tajawal Black" pitchFamily="2" charset="-78"/>
            </a:endParaRPr>
          </a:p>
        </p:txBody>
      </p:sp>
      <p:sp>
        <p:nvSpPr>
          <p:cNvPr id="67" name="Rectangle 66"/>
          <p:cNvSpPr/>
          <p:nvPr/>
        </p:nvSpPr>
        <p:spPr>
          <a:xfrm>
            <a:off x="0" y="1357298"/>
            <a:ext cx="9144000" cy="571504"/>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عن الوزارة    الخدمات   مبادرات   المركز الإعلامي   اتصل بنا</a:t>
            </a:r>
            <a:endParaRPr lang="ar-JO" sz="1600" b="1" dirty="0">
              <a:solidFill>
                <a:schemeClr val="bg1"/>
              </a:solidFill>
              <a:latin typeface="Tajawal Black" pitchFamily="2" charset="-78"/>
              <a:cs typeface="Tajawal Black" pitchFamily="2" charset="-78"/>
            </a:endParaRPr>
          </a:p>
        </p:txBody>
      </p:sp>
      <p:pic>
        <p:nvPicPr>
          <p:cNvPr id="68" name="Picture 67" descr="logo.png"/>
          <p:cNvPicPr/>
          <p:nvPr/>
        </p:nvPicPr>
        <p:blipFill>
          <a:blip r:embed="rId2" cstate="print"/>
          <a:stretch>
            <a:fillRect/>
          </a:stretch>
        </p:blipFill>
        <p:spPr>
          <a:xfrm>
            <a:off x="214282" y="142852"/>
            <a:ext cx="1143008" cy="1000132"/>
          </a:xfrm>
          <a:prstGeom prst="rect">
            <a:avLst/>
          </a:prstGeom>
        </p:spPr>
      </p:pic>
      <p:pic>
        <p:nvPicPr>
          <p:cNvPr id="70" name="Picture 69" descr="download.png"/>
          <p:cNvPicPr>
            <a:picLocks noChangeAspect="1"/>
          </p:cNvPicPr>
          <p:nvPr/>
        </p:nvPicPr>
        <p:blipFill>
          <a:blip r:embed="rId3"/>
          <a:stretch>
            <a:fillRect/>
          </a:stretch>
        </p:blipFill>
        <p:spPr>
          <a:xfrm>
            <a:off x="4071934" y="500042"/>
            <a:ext cx="285743" cy="285752"/>
          </a:xfrm>
          <a:prstGeom prst="rect">
            <a:avLst/>
          </a:prstGeom>
        </p:spPr>
      </p:pic>
      <p:pic>
        <p:nvPicPr>
          <p:cNvPr id="71" name="Picture 70" descr="download (1).png"/>
          <p:cNvPicPr>
            <a:picLocks noChangeAspect="1"/>
          </p:cNvPicPr>
          <p:nvPr/>
        </p:nvPicPr>
        <p:blipFill>
          <a:blip r:embed="rId4"/>
          <a:stretch>
            <a:fillRect/>
          </a:stretch>
        </p:blipFill>
        <p:spPr>
          <a:xfrm>
            <a:off x="7286644" y="428604"/>
            <a:ext cx="357190" cy="357190"/>
          </a:xfrm>
          <a:prstGeom prst="rect">
            <a:avLst/>
          </a:prstGeom>
        </p:spPr>
      </p:pic>
      <p:pic>
        <p:nvPicPr>
          <p:cNvPr id="77" name="Picture 76" descr="download (2).png"/>
          <p:cNvPicPr>
            <a:picLocks noChangeAspect="1"/>
          </p:cNvPicPr>
          <p:nvPr/>
        </p:nvPicPr>
        <p:blipFill>
          <a:blip r:embed="rId5"/>
          <a:stretch>
            <a:fillRect/>
          </a:stretch>
        </p:blipFill>
        <p:spPr>
          <a:xfrm>
            <a:off x="7786710" y="428604"/>
            <a:ext cx="357190" cy="357190"/>
          </a:xfrm>
          <a:prstGeom prst="rect">
            <a:avLst/>
          </a:prstGeom>
        </p:spPr>
      </p:pic>
      <p:pic>
        <p:nvPicPr>
          <p:cNvPr id="78" name="Picture 77" descr="download (3).png"/>
          <p:cNvPicPr>
            <a:picLocks noChangeAspect="1"/>
          </p:cNvPicPr>
          <p:nvPr/>
        </p:nvPicPr>
        <p:blipFill>
          <a:blip r:embed="rId6"/>
          <a:stretch>
            <a:fillRect/>
          </a:stretch>
        </p:blipFill>
        <p:spPr>
          <a:xfrm>
            <a:off x="8286776" y="428604"/>
            <a:ext cx="357190" cy="357190"/>
          </a:xfrm>
          <a:prstGeom prst="rect">
            <a:avLst/>
          </a:prstGeom>
        </p:spPr>
      </p:pic>
      <p:pic>
        <p:nvPicPr>
          <p:cNvPr id="79" name="Picture 78" descr="download (4).png"/>
          <p:cNvPicPr>
            <a:picLocks noChangeAspect="1"/>
          </p:cNvPicPr>
          <p:nvPr/>
        </p:nvPicPr>
        <p:blipFill>
          <a:blip r:embed="rId7"/>
          <a:stretch>
            <a:fillRect/>
          </a:stretch>
        </p:blipFill>
        <p:spPr>
          <a:xfrm>
            <a:off x="8643966" y="1500174"/>
            <a:ext cx="285752" cy="285752"/>
          </a:xfrm>
          <a:prstGeom prst="rect">
            <a:avLst/>
          </a:prstGeom>
        </p:spPr>
      </p:pic>
      <p:pic>
        <p:nvPicPr>
          <p:cNvPr id="80" name="Picture 79"/>
          <p:cNvPicPr>
            <a:picLocks noChangeAspect="1" noChangeArrowheads="1"/>
          </p:cNvPicPr>
          <p:nvPr/>
        </p:nvPicPr>
        <p:blipFill>
          <a:blip r:embed="rId8"/>
          <a:srcRect/>
          <a:stretch>
            <a:fillRect/>
          </a:stretch>
        </p:blipFill>
        <p:spPr bwMode="auto">
          <a:xfrm>
            <a:off x="8569877" y="6143644"/>
            <a:ext cx="574123" cy="500042"/>
          </a:xfrm>
          <a:prstGeom prst="rect">
            <a:avLst/>
          </a:prstGeom>
          <a:noFill/>
          <a:ln w="9525">
            <a:noFill/>
            <a:miter lim="800000"/>
            <a:headEnd/>
            <a:tailEnd/>
          </a:ln>
          <a:effectLst/>
        </p:spPr>
      </p:pic>
      <p:sp>
        <p:nvSpPr>
          <p:cNvPr id="90" name="Rounded Rectangle 89"/>
          <p:cNvSpPr/>
          <p:nvPr/>
        </p:nvSpPr>
        <p:spPr>
          <a:xfrm>
            <a:off x="0" y="3214686"/>
            <a:ext cx="500066" cy="20002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a:latin typeface="Tajawal Black" pitchFamily="2" charset="-78"/>
              <a:cs typeface="Tajawal Black" pitchFamily="2" charset="-78"/>
            </a:endParaRPr>
          </a:p>
        </p:txBody>
      </p:sp>
      <p:pic>
        <p:nvPicPr>
          <p:cNvPr id="93" name="Picture 2"/>
          <p:cNvPicPr>
            <a:picLocks noChangeAspect="1" noChangeArrowheads="1"/>
          </p:cNvPicPr>
          <p:nvPr/>
        </p:nvPicPr>
        <p:blipFill>
          <a:blip r:embed="rId9"/>
          <a:srcRect/>
          <a:stretch>
            <a:fillRect/>
          </a:stretch>
        </p:blipFill>
        <p:spPr bwMode="auto">
          <a:xfrm>
            <a:off x="71438" y="3357562"/>
            <a:ext cx="357190" cy="319086"/>
          </a:xfrm>
          <a:prstGeom prst="rect">
            <a:avLst/>
          </a:prstGeom>
          <a:noFill/>
          <a:ln w="9525">
            <a:noFill/>
            <a:miter lim="800000"/>
            <a:headEnd/>
            <a:tailEnd/>
          </a:ln>
          <a:effectLst/>
        </p:spPr>
      </p:pic>
      <p:pic>
        <p:nvPicPr>
          <p:cNvPr id="94" name="Picture 3"/>
          <p:cNvPicPr>
            <a:picLocks noChangeAspect="1" noChangeArrowheads="1"/>
          </p:cNvPicPr>
          <p:nvPr/>
        </p:nvPicPr>
        <p:blipFill>
          <a:blip r:embed="rId10"/>
          <a:srcRect/>
          <a:stretch>
            <a:fillRect/>
          </a:stretch>
        </p:blipFill>
        <p:spPr bwMode="auto">
          <a:xfrm>
            <a:off x="71438" y="3643314"/>
            <a:ext cx="357190" cy="346028"/>
          </a:xfrm>
          <a:prstGeom prst="rect">
            <a:avLst/>
          </a:prstGeom>
          <a:noFill/>
          <a:ln w="9525">
            <a:noFill/>
            <a:miter lim="800000"/>
            <a:headEnd/>
            <a:tailEnd/>
          </a:ln>
          <a:effectLst/>
        </p:spPr>
      </p:pic>
      <p:pic>
        <p:nvPicPr>
          <p:cNvPr id="95" name="Picture 4"/>
          <p:cNvPicPr>
            <a:picLocks noChangeAspect="1" noChangeArrowheads="1"/>
          </p:cNvPicPr>
          <p:nvPr/>
        </p:nvPicPr>
        <p:blipFill>
          <a:blip r:embed="rId11"/>
          <a:srcRect/>
          <a:stretch>
            <a:fillRect/>
          </a:stretch>
        </p:blipFill>
        <p:spPr bwMode="auto">
          <a:xfrm>
            <a:off x="71438" y="3929066"/>
            <a:ext cx="357190" cy="379514"/>
          </a:xfrm>
          <a:prstGeom prst="rect">
            <a:avLst/>
          </a:prstGeom>
          <a:noFill/>
          <a:ln w="9525">
            <a:noFill/>
            <a:miter lim="800000"/>
            <a:headEnd/>
            <a:tailEnd/>
          </a:ln>
          <a:effectLst/>
        </p:spPr>
      </p:pic>
      <p:pic>
        <p:nvPicPr>
          <p:cNvPr id="96" name="Picture 5"/>
          <p:cNvPicPr>
            <a:picLocks noChangeAspect="1" noChangeArrowheads="1"/>
          </p:cNvPicPr>
          <p:nvPr/>
        </p:nvPicPr>
        <p:blipFill>
          <a:blip r:embed="rId12"/>
          <a:srcRect/>
          <a:stretch>
            <a:fillRect/>
          </a:stretch>
        </p:blipFill>
        <p:spPr bwMode="auto">
          <a:xfrm>
            <a:off x="71438" y="4286256"/>
            <a:ext cx="357190" cy="409576"/>
          </a:xfrm>
          <a:prstGeom prst="rect">
            <a:avLst/>
          </a:prstGeom>
          <a:noFill/>
          <a:ln w="9525">
            <a:noFill/>
            <a:miter lim="800000"/>
            <a:headEnd/>
            <a:tailEnd/>
          </a:ln>
          <a:effectLst/>
        </p:spPr>
      </p:pic>
      <p:pic>
        <p:nvPicPr>
          <p:cNvPr id="97" name="Picture 6"/>
          <p:cNvPicPr>
            <a:picLocks noChangeAspect="1" noChangeArrowheads="1"/>
          </p:cNvPicPr>
          <p:nvPr/>
        </p:nvPicPr>
        <p:blipFill>
          <a:blip r:embed="rId13"/>
          <a:srcRect/>
          <a:stretch>
            <a:fillRect/>
          </a:stretch>
        </p:blipFill>
        <p:spPr bwMode="auto">
          <a:xfrm>
            <a:off x="71438" y="4643446"/>
            <a:ext cx="357190" cy="377536"/>
          </a:xfrm>
          <a:prstGeom prst="rect">
            <a:avLst/>
          </a:prstGeom>
          <a:noFill/>
          <a:ln w="9525">
            <a:noFill/>
            <a:miter lim="800000"/>
            <a:headEnd/>
            <a:tailEnd/>
          </a:ln>
          <a:effectLst/>
        </p:spPr>
      </p:pic>
      <p:pic>
        <p:nvPicPr>
          <p:cNvPr id="98" name="Picture 97" descr="download (3).png"/>
          <p:cNvPicPr>
            <a:picLocks noChangeAspect="1"/>
          </p:cNvPicPr>
          <p:nvPr/>
        </p:nvPicPr>
        <p:blipFill>
          <a:blip r:embed="rId6"/>
          <a:stretch>
            <a:fillRect/>
          </a:stretch>
        </p:blipFill>
        <p:spPr>
          <a:xfrm>
            <a:off x="3786182" y="6357958"/>
            <a:ext cx="357190" cy="357190"/>
          </a:xfrm>
          <a:prstGeom prst="rect">
            <a:avLst/>
          </a:prstGeom>
        </p:spPr>
      </p:pic>
      <p:pic>
        <p:nvPicPr>
          <p:cNvPr id="99" name="Picture 2"/>
          <p:cNvPicPr>
            <a:picLocks noChangeAspect="1" noChangeArrowheads="1"/>
          </p:cNvPicPr>
          <p:nvPr/>
        </p:nvPicPr>
        <p:blipFill>
          <a:blip r:embed="rId9"/>
          <a:srcRect/>
          <a:stretch>
            <a:fillRect/>
          </a:stretch>
        </p:blipFill>
        <p:spPr bwMode="auto">
          <a:xfrm>
            <a:off x="3357554" y="6357958"/>
            <a:ext cx="357190" cy="319086"/>
          </a:xfrm>
          <a:prstGeom prst="rect">
            <a:avLst/>
          </a:prstGeom>
          <a:noFill/>
          <a:ln w="9525">
            <a:noFill/>
            <a:miter lim="800000"/>
            <a:headEnd/>
            <a:tailEnd/>
          </a:ln>
          <a:effectLst/>
        </p:spPr>
      </p:pic>
      <p:pic>
        <p:nvPicPr>
          <p:cNvPr id="100" name="Picture 3"/>
          <p:cNvPicPr>
            <a:picLocks noChangeAspect="1" noChangeArrowheads="1"/>
          </p:cNvPicPr>
          <p:nvPr/>
        </p:nvPicPr>
        <p:blipFill>
          <a:blip r:embed="rId10"/>
          <a:srcRect/>
          <a:stretch>
            <a:fillRect/>
          </a:stretch>
        </p:blipFill>
        <p:spPr bwMode="auto">
          <a:xfrm>
            <a:off x="3000364" y="6357958"/>
            <a:ext cx="357190" cy="346028"/>
          </a:xfrm>
          <a:prstGeom prst="rect">
            <a:avLst/>
          </a:prstGeom>
          <a:noFill/>
          <a:ln w="9525">
            <a:noFill/>
            <a:miter lim="800000"/>
            <a:headEnd/>
            <a:tailEnd/>
          </a:ln>
          <a:effectLst/>
        </p:spPr>
      </p:pic>
      <p:cxnSp>
        <p:nvCxnSpPr>
          <p:cNvPr id="112" name="Straight Connector 111"/>
          <p:cNvCxnSpPr/>
          <p:nvPr/>
        </p:nvCxnSpPr>
        <p:spPr>
          <a:xfrm rot="10800000">
            <a:off x="1428728" y="2357430"/>
            <a:ext cx="464347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5643570" y="2786058"/>
            <a:ext cx="2500298" cy="523220"/>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الهيكل التنظيمي</a:t>
            </a:r>
          </a:p>
          <a:p>
            <a:endParaRPr lang="ar-JO" sz="1400" dirty="0">
              <a:solidFill>
                <a:srgbClr val="920000"/>
              </a:solidFill>
              <a:latin typeface="Tajawal" pitchFamily="2" charset="-78"/>
              <a:cs typeface="Tajawal" pitchFamily="2" charset="-78"/>
            </a:endParaRPr>
          </a:p>
        </p:txBody>
      </p:sp>
      <p:sp>
        <p:nvSpPr>
          <p:cNvPr id="115" name="TextBox 114"/>
          <p:cNvSpPr txBox="1"/>
          <p:nvPr/>
        </p:nvSpPr>
        <p:spPr>
          <a:xfrm>
            <a:off x="6357950" y="3214686"/>
            <a:ext cx="1928826" cy="523220"/>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نظام التنظيم الاداري</a:t>
            </a:r>
          </a:p>
          <a:p>
            <a:endParaRPr lang="ar-JO" sz="1400" dirty="0">
              <a:solidFill>
                <a:srgbClr val="920000"/>
              </a:solidFill>
              <a:latin typeface="Tajawal" pitchFamily="2" charset="-78"/>
              <a:cs typeface="Tajawal" pitchFamily="2" charset="-78"/>
            </a:endParaRPr>
          </a:p>
        </p:txBody>
      </p:sp>
      <p:sp>
        <p:nvSpPr>
          <p:cNvPr id="116" name="TextBox 115"/>
          <p:cNvSpPr txBox="1"/>
          <p:nvPr/>
        </p:nvSpPr>
        <p:spPr>
          <a:xfrm>
            <a:off x="6357950" y="3714752"/>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الكتيب التنظيمي للوزارة </a:t>
            </a:r>
            <a:endParaRPr lang="ar-JO" sz="1400" dirty="0">
              <a:solidFill>
                <a:srgbClr val="920000"/>
              </a:solidFill>
              <a:latin typeface="Tajawal" pitchFamily="2" charset="-78"/>
              <a:cs typeface="Tajawal" pitchFamily="2" charset="-78"/>
            </a:endParaRPr>
          </a:p>
        </p:txBody>
      </p:sp>
      <p:sp>
        <p:nvSpPr>
          <p:cNvPr id="117" name="TextBox 116"/>
          <p:cNvSpPr txBox="1"/>
          <p:nvPr/>
        </p:nvSpPr>
        <p:spPr>
          <a:xfrm>
            <a:off x="6000760" y="4214818"/>
            <a:ext cx="2500330"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وزراء التنمية الاجتماعية</a:t>
            </a:r>
            <a:endParaRPr lang="ar-JO" sz="1400" dirty="0">
              <a:solidFill>
                <a:srgbClr val="920000"/>
              </a:solidFill>
              <a:latin typeface="Tajawal" pitchFamily="2" charset="-78"/>
              <a:cs typeface="Tajawal" pitchFamily="2" charset="-78"/>
            </a:endParaRPr>
          </a:p>
        </p:txBody>
      </p:sp>
      <p:sp>
        <p:nvSpPr>
          <p:cNvPr id="118" name="TextBox 117"/>
          <p:cNvSpPr txBox="1"/>
          <p:nvPr/>
        </p:nvSpPr>
        <p:spPr>
          <a:xfrm>
            <a:off x="6286512" y="4714884"/>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الأمناء العاملون للوزارة</a:t>
            </a:r>
            <a:endParaRPr lang="ar-JO" sz="1400" dirty="0">
              <a:solidFill>
                <a:srgbClr val="920000"/>
              </a:solidFill>
              <a:latin typeface="Tajawal" pitchFamily="2" charset="-78"/>
              <a:cs typeface="Tajawal" pitchFamily="2" charset="-78"/>
            </a:endParaRPr>
          </a:p>
        </p:txBody>
      </p:sp>
      <p:sp>
        <p:nvSpPr>
          <p:cNvPr id="119" name="TextBox 118"/>
          <p:cNvSpPr txBox="1"/>
          <p:nvPr/>
        </p:nvSpPr>
        <p:spPr>
          <a:xfrm>
            <a:off x="6643702" y="5214950"/>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التقارير السنوية</a:t>
            </a:r>
            <a:endParaRPr lang="ar-JO" sz="1400" dirty="0">
              <a:solidFill>
                <a:srgbClr val="920000"/>
              </a:solidFill>
              <a:latin typeface="Tajawal" pitchFamily="2" charset="-78"/>
              <a:cs typeface="Tajawal" pitchFamily="2" charset="-78"/>
            </a:endParaRPr>
          </a:p>
        </p:txBody>
      </p:sp>
      <p:sp>
        <p:nvSpPr>
          <p:cNvPr id="120" name="TextBox 119"/>
          <p:cNvSpPr txBox="1"/>
          <p:nvPr/>
        </p:nvSpPr>
        <p:spPr>
          <a:xfrm>
            <a:off x="6858016" y="5715016"/>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الموازنة</a:t>
            </a:r>
            <a:endParaRPr lang="ar-JO" sz="1400" dirty="0">
              <a:solidFill>
                <a:srgbClr val="920000"/>
              </a:solidFill>
              <a:latin typeface="Tajawal" pitchFamily="2" charset="-78"/>
              <a:cs typeface="Tajawal" pitchFamily="2" charset="-78"/>
            </a:endParaRPr>
          </a:p>
        </p:txBody>
      </p:sp>
      <p:sp>
        <p:nvSpPr>
          <p:cNvPr id="121" name="TextBox 120"/>
          <p:cNvSpPr txBox="1"/>
          <p:nvPr/>
        </p:nvSpPr>
        <p:spPr>
          <a:xfrm>
            <a:off x="6072198" y="6274354"/>
            <a:ext cx="2428892"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تشريعات خاصة بالوزارة</a:t>
            </a:r>
            <a:endParaRPr lang="ar-JO" sz="1400" dirty="0">
              <a:solidFill>
                <a:srgbClr val="920000"/>
              </a:solidFill>
              <a:latin typeface="Tajawal" pitchFamily="2" charset="-78"/>
              <a:cs typeface="Tajawal" pitchFamily="2" charset="-78"/>
            </a:endParaRPr>
          </a:p>
        </p:txBody>
      </p:sp>
      <p:pic>
        <p:nvPicPr>
          <p:cNvPr id="122" name="Picture 121" descr="icons8-more-than-30.png"/>
          <p:cNvPicPr>
            <a:picLocks noChangeAspect="1"/>
          </p:cNvPicPr>
          <p:nvPr/>
        </p:nvPicPr>
        <p:blipFill>
          <a:blip r:embed="rId14">
            <a:lum contrast="-40000"/>
          </a:blip>
          <a:stretch>
            <a:fillRect/>
          </a:stretch>
        </p:blipFill>
        <p:spPr>
          <a:xfrm>
            <a:off x="8215338" y="2786058"/>
            <a:ext cx="285752" cy="285752"/>
          </a:xfrm>
          <a:prstGeom prst="rect">
            <a:avLst/>
          </a:prstGeom>
          <a:scene3d>
            <a:camera prst="orthographicFront">
              <a:rot lat="0" lon="0" rev="10800000"/>
            </a:camera>
            <a:lightRig rig="threePt" dir="t"/>
          </a:scene3d>
        </p:spPr>
      </p:pic>
      <p:pic>
        <p:nvPicPr>
          <p:cNvPr id="123" name="Picture 122" descr="icons8-more-than-30.png"/>
          <p:cNvPicPr>
            <a:picLocks noChangeAspect="1"/>
          </p:cNvPicPr>
          <p:nvPr/>
        </p:nvPicPr>
        <p:blipFill>
          <a:blip r:embed="rId14">
            <a:lum contrast="-40000"/>
          </a:blip>
          <a:stretch>
            <a:fillRect/>
          </a:stretch>
        </p:blipFill>
        <p:spPr>
          <a:xfrm>
            <a:off x="8215338" y="3286124"/>
            <a:ext cx="285752" cy="285752"/>
          </a:xfrm>
          <a:prstGeom prst="rect">
            <a:avLst/>
          </a:prstGeom>
          <a:scene3d>
            <a:camera prst="orthographicFront">
              <a:rot lat="0" lon="0" rev="10800000"/>
            </a:camera>
            <a:lightRig rig="threePt" dir="t"/>
          </a:scene3d>
        </p:spPr>
      </p:pic>
      <p:pic>
        <p:nvPicPr>
          <p:cNvPr id="124" name="Picture 123" descr="icons8-more-than-30.png"/>
          <p:cNvPicPr>
            <a:picLocks noChangeAspect="1"/>
          </p:cNvPicPr>
          <p:nvPr/>
        </p:nvPicPr>
        <p:blipFill>
          <a:blip r:embed="rId14">
            <a:lum contrast="-40000"/>
          </a:blip>
          <a:stretch>
            <a:fillRect/>
          </a:stretch>
        </p:blipFill>
        <p:spPr>
          <a:xfrm>
            <a:off x="8215338" y="4286256"/>
            <a:ext cx="285752" cy="285752"/>
          </a:xfrm>
          <a:prstGeom prst="rect">
            <a:avLst/>
          </a:prstGeom>
          <a:scene3d>
            <a:camera prst="orthographicFront">
              <a:rot lat="0" lon="0" rev="10800000"/>
            </a:camera>
            <a:lightRig rig="threePt" dir="t"/>
          </a:scene3d>
        </p:spPr>
      </p:pic>
      <p:pic>
        <p:nvPicPr>
          <p:cNvPr id="125" name="Picture 124" descr="icons8-more-than-30.png"/>
          <p:cNvPicPr>
            <a:picLocks noChangeAspect="1"/>
          </p:cNvPicPr>
          <p:nvPr/>
        </p:nvPicPr>
        <p:blipFill>
          <a:blip r:embed="rId14">
            <a:lum contrast="-40000"/>
          </a:blip>
          <a:stretch>
            <a:fillRect/>
          </a:stretch>
        </p:blipFill>
        <p:spPr>
          <a:xfrm>
            <a:off x="8215338" y="3786190"/>
            <a:ext cx="285752" cy="285752"/>
          </a:xfrm>
          <a:prstGeom prst="rect">
            <a:avLst/>
          </a:prstGeom>
          <a:scene3d>
            <a:camera prst="orthographicFront">
              <a:rot lat="0" lon="0" rev="10800000"/>
            </a:camera>
            <a:lightRig rig="threePt" dir="t"/>
          </a:scene3d>
        </p:spPr>
      </p:pic>
      <p:pic>
        <p:nvPicPr>
          <p:cNvPr id="126" name="Picture 125" descr="icons8-more-than-30.png"/>
          <p:cNvPicPr>
            <a:picLocks noChangeAspect="1"/>
          </p:cNvPicPr>
          <p:nvPr/>
        </p:nvPicPr>
        <p:blipFill>
          <a:blip r:embed="rId14">
            <a:lum contrast="-40000"/>
          </a:blip>
          <a:stretch>
            <a:fillRect/>
          </a:stretch>
        </p:blipFill>
        <p:spPr>
          <a:xfrm>
            <a:off x="8215338" y="4786322"/>
            <a:ext cx="285752" cy="285752"/>
          </a:xfrm>
          <a:prstGeom prst="rect">
            <a:avLst/>
          </a:prstGeom>
          <a:scene3d>
            <a:camera prst="orthographicFront">
              <a:rot lat="0" lon="0" rev="10800000"/>
            </a:camera>
            <a:lightRig rig="threePt" dir="t"/>
          </a:scene3d>
        </p:spPr>
      </p:pic>
      <p:pic>
        <p:nvPicPr>
          <p:cNvPr id="127" name="Picture 126" descr="icons8-more-than-30.png"/>
          <p:cNvPicPr>
            <a:picLocks noChangeAspect="1"/>
          </p:cNvPicPr>
          <p:nvPr/>
        </p:nvPicPr>
        <p:blipFill>
          <a:blip r:embed="rId14">
            <a:lum contrast="-40000"/>
          </a:blip>
          <a:stretch>
            <a:fillRect/>
          </a:stretch>
        </p:blipFill>
        <p:spPr>
          <a:xfrm>
            <a:off x="8215338" y="5214950"/>
            <a:ext cx="285752" cy="285752"/>
          </a:xfrm>
          <a:prstGeom prst="rect">
            <a:avLst/>
          </a:prstGeom>
          <a:scene3d>
            <a:camera prst="orthographicFront">
              <a:rot lat="0" lon="0" rev="10800000"/>
            </a:camera>
            <a:lightRig rig="threePt" dir="t"/>
          </a:scene3d>
        </p:spPr>
      </p:pic>
      <p:pic>
        <p:nvPicPr>
          <p:cNvPr id="128" name="Picture 127" descr="icons8-more-than-30.png"/>
          <p:cNvPicPr>
            <a:picLocks noChangeAspect="1"/>
          </p:cNvPicPr>
          <p:nvPr/>
        </p:nvPicPr>
        <p:blipFill>
          <a:blip r:embed="rId14">
            <a:lum contrast="-40000"/>
          </a:blip>
          <a:stretch>
            <a:fillRect/>
          </a:stretch>
        </p:blipFill>
        <p:spPr>
          <a:xfrm>
            <a:off x="8215338" y="5786454"/>
            <a:ext cx="285752" cy="285752"/>
          </a:xfrm>
          <a:prstGeom prst="rect">
            <a:avLst/>
          </a:prstGeom>
          <a:scene3d>
            <a:camera prst="orthographicFront">
              <a:rot lat="0" lon="0" rev="10800000"/>
            </a:camera>
            <a:lightRig rig="threePt" dir="t"/>
          </a:scene3d>
        </p:spPr>
      </p:pic>
      <p:pic>
        <p:nvPicPr>
          <p:cNvPr id="129" name="Picture 128" descr="icons8-more-than-30.png"/>
          <p:cNvPicPr>
            <a:picLocks noChangeAspect="1"/>
          </p:cNvPicPr>
          <p:nvPr/>
        </p:nvPicPr>
        <p:blipFill>
          <a:blip r:embed="rId14">
            <a:lum contrast="-40000"/>
          </a:blip>
          <a:stretch>
            <a:fillRect/>
          </a:stretch>
        </p:blipFill>
        <p:spPr>
          <a:xfrm>
            <a:off x="8215338" y="6357934"/>
            <a:ext cx="285752" cy="285752"/>
          </a:xfrm>
          <a:prstGeom prst="rect">
            <a:avLst/>
          </a:prstGeom>
          <a:scene3d>
            <a:camera prst="orthographicFront">
              <a:rot lat="0" lon="0" rev="10800000"/>
            </a:camera>
            <a:lightRig rig="threePt" dir="t"/>
          </a:scene3d>
        </p:spPr>
      </p:pic>
      <p:sp>
        <p:nvSpPr>
          <p:cNvPr id="56" name="TextBox 55"/>
          <p:cNvSpPr txBox="1"/>
          <p:nvPr/>
        </p:nvSpPr>
        <p:spPr>
          <a:xfrm>
            <a:off x="1357290" y="428604"/>
            <a:ext cx="2315057" cy="584775"/>
          </a:xfrm>
          <a:prstGeom prst="rect">
            <a:avLst/>
          </a:prstGeom>
          <a:noFill/>
        </p:spPr>
        <p:txBody>
          <a:bodyPr wrap="none" rtlCol="1">
            <a:spAutoFit/>
          </a:bodyPr>
          <a:lstStyle/>
          <a:p>
            <a:r>
              <a:rPr lang="ar-JO" sz="1600" dirty="0" smtClean="0">
                <a:latin typeface="Tajawal" pitchFamily="2" charset="-78"/>
                <a:cs typeface="Tajawal" pitchFamily="2" charset="-78"/>
              </a:rPr>
              <a:t>المملكة الأردنية الهاشمية</a:t>
            </a:r>
          </a:p>
          <a:p>
            <a:r>
              <a:rPr lang="ar-JO" sz="1600" dirty="0" smtClean="0">
                <a:latin typeface="Tajawal" pitchFamily="2" charset="-78"/>
                <a:cs typeface="Tajawal" pitchFamily="2" charset="-78"/>
              </a:rPr>
              <a:t>وزارة التنمية الاجتماعية</a:t>
            </a:r>
            <a:endParaRPr lang="ar-JO" sz="1600" dirty="0">
              <a:latin typeface="Tajawal" pitchFamily="2" charset="-78"/>
              <a:cs typeface="Tajawal" pitchFamily="2" charset="-78"/>
            </a:endParaRPr>
          </a:p>
        </p:txBody>
      </p:sp>
      <p:sp>
        <p:nvSpPr>
          <p:cNvPr id="57" name="TextBox 56"/>
          <p:cNvSpPr txBox="1"/>
          <p:nvPr/>
        </p:nvSpPr>
        <p:spPr>
          <a:xfrm>
            <a:off x="5643570" y="2214554"/>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نشأة الوزارة وتطورها</a:t>
            </a:r>
            <a:endParaRPr lang="ar-JO" sz="1400" dirty="0">
              <a:solidFill>
                <a:srgbClr val="920000"/>
              </a:solidFill>
              <a:latin typeface="Tajawal" pitchFamily="2" charset="-78"/>
              <a:cs typeface="Tajawal" pitchFamily="2" charset="-78"/>
            </a:endParaRPr>
          </a:p>
        </p:txBody>
      </p:sp>
      <p:pic>
        <p:nvPicPr>
          <p:cNvPr id="58" name="Picture 57" descr="icons8-more-than-30.png"/>
          <p:cNvPicPr>
            <a:picLocks noChangeAspect="1"/>
          </p:cNvPicPr>
          <p:nvPr/>
        </p:nvPicPr>
        <p:blipFill>
          <a:blip r:embed="rId14">
            <a:lum contrast="-40000"/>
          </a:blip>
          <a:stretch>
            <a:fillRect/>
          </a:stretch>
        </p:blipFill>
        <p:spPr>
          <a:xfrm>
            <a:off x="8215338" y="2214554"/>
            <a:ext cx="285752" cy="285752"/>
          </a:xfrm>
          <a:prstGeom prst="rect">
            <a:avLst/>
          </a:prstGeom>
          <a:scene3d>
            <a:camera prst="orthographicFront">
              <a:rot lat="0" lon="0" rev="10800000"/>
            </a:camera>
            <a:lightRig rig="threePt" dir="t"/>
          </a:scene3d>
        </p:spPr>
      </p:pic>
      <p:cxnSp>
        <p:nvCxnSpPr>
          <p:cNvPr id="59" name="Straight Connector 58"/>
          <p:cNvCxnSpPr/>
          <p:nvPr/>
        </p:nvCxnSpPr>
        <p:spPr>
          <a:xfrm>
            <a:off x="6215074" y="27146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a:xfrm>
            <a:off x="7643834" y="1428736"/>
            <a:ext cx="928694" cy="428628"/>
          </a:xfrm>
          <a:prstGeom prst="roundRect">
            <a:avLst/>
          </a:prstGeom>
          <a:noFill/>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ar-JO"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71472" y="1928802"/>
            <a:ext cx="5643602" cy="4929198"/>
          </a:xfrm>
          <a:prstGeom prst="rect">
            <a:avLst/>
          </a:prstGeom>
          <a:ln>
            <a:noFill/>
          </a:ln>
        </p:spPr>
        <p:style>
          <a:lnRef idx="2">
            <a:schemeClr val="dk1"/>
          </a:lnRef>
          <a:fillRef idx="1">
            <a:schemeClr val="lt1"/>
          </a:fillRef>
          <a:effectRef idx="0">
            <a:schemeClr val="dk1"/>
          </a:effectRef>
          <a:fontRef idx="minor">
            <a:schemeClr val="dk1"/>
          </a:fontRef>
        </p:style>
        <p:txBody>
          <a:bodyPr rtlCol="1" anchor="ctr"/>
          <a:lstStyle/>
          <a:p>
            <a:endParaRPr lang="ar-JO" sz="1200" b="1" dirty="0">
              <a:latin typeface="Tajawal Black" pitchFamily="2" charset="-78"/>
              <a:cs typeface="Tajawal Black" pitchFamily="2" charset="-78"/>
            </a:endParaRPr>
          </a:p>
        </p:txBody>
      </p:sp>
      <p:sp>
        <p:nvSpPr>
          <p:cNvPr id="54" name="TextBox 53"/>
          <p:cNvSpPr txBox="1"/>
          <p:nvPr/>
        </p:nvSpPr>
        <p:spPr>
          <a:xfrm>
            <a:off x="500034" y="2000240"/>
            <a:ext cx="5625180" cy="738664"/>
          </a:xfrm>
          <a:prstGeom prst="rect">
            <a:avLst/>
          </a:prstGeom>
          <a:noFill/>
        </p:spPr>
        <p:txBody>
          <a:bodyPr wrap="square" rtlCol="1">
            <a:spAutoFit/>
          </a:bodyPr>
          <a:lstStyle/>
          <a:p>
            <a:r>
              <a:rPr lang="ar-JO" b="1" dirty="0" smtClean="0">
                <a:latin typeface="Tajawal Black" pitchFamily="2" charset="-78"/>
                <a:cs typeface="Tajawal Black" pitchFamily="2" charset="-78"/>
              </a:rPr>
              <a:t>الهيكل التنظيمي</a:t>
            </a:r>
          </a:p>
          <a:p>
            <a:endParaRPr lang="ar-JO" sz="1200" b="1" dirty="0" smtClean="0">
              <a:latin typeface="Tajawal Black" pitchFamily="2" charset="-78"/>
              <a:cs typeface="Tajawal Black" pitchFamily="2" charset="-78"/>
            </a:endParaRPr>
          </a:p>
          <a:p>
            <a:endParaRPr lang="ar-JO" sz="1200" dirty="0">
              <a:latin typeface="Tajawal Black" pitchFamily="2" charset="-78"/>
              <a:cs typeface="Tajawal Black" pitchFamily="2" charset="-78"/>
            </a:endParaRPr>
          </a:p>
        </p:txBody>
      </p:sp>
      <p:sp>
        <p:nvSpPr>
          <p:cNvPr id="72" name="TextBox 71"/>
          <p:cNvSpPr txBox="1"/>
          <p:nvPr/>
        </p:nvSpPr>
        <p:spPr>
          <a:xfrm>
            <a:off x="4094587" y="6357958"/>
            <a:ext cx="1234632" cy="276999"/>
          </a:xfrm>
          <a:prstGeom prst="rect">
            <a:avLst/>
          </a:prstGeom>
          <a:noFill/>
        </p:spPr>
        <p:txBody>
          <a:bodyPr wrap="none" rtlCol="1">
            <a:spAutoFit/>
          </a:bodyPr>
          <a:lstStyle/>
          <a:p>
            <a:r>
              <a:rPr lang="ar-JO" sz="1200" b="1" dirty="0" smtClean="0">
                <a:latin typeface="Tajawal" pitchFamily="2" charset="-78"/>
                <a:cs typeface="Tajawal" pitchFamily="2" charset="-78"/>
              </a:rPr>
              <a:t>شارك الموضوع</a:t>
            </a:r>
            <a:endParaRPr lang="ar-JO" sz="1200" b="1" dirty="0">
              <a:latin typeface="Tajawal" pitchFamily="2" charset="-78"/>
              <a:cs typeface="Tajawal" pitchFamily="2" charset="-78"/>
            </a:endParaRPr>
          </a:p>
        </p:txBody>
      </p:sp>
      <p:sp>
        <p:nvSpPr>
          <p:cNvPr id="64" name="Oval 63"/>
          <p:cNvSpPr/>
          <p:nvPr/>
        </p:nvSpPr>
        <p:spPr>
          <a:xfrm>
            <a:off x="285720" y="214290"/>
            <a:ext cx="857256" cy="78579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smtClean="0">
                <a:latin typeface="Tajawal Black" pitchFamily="2" charset="-78"/>
                <a:cs typeface="Tajawal Black" pitchFamily="2" charset="-78"/>
              </a:rPr>
              <a:t>logo</a:t>
            </a:r>
            <a:endParaRPr lang="ar-JO" dirty="0">
              <a:latin typeface="Tajawal Black" pitchFamily="2" charset="-78"/>
              <a:cs typeface="Tajawal Black" pitchFamily="2" charset="-78"/>
            </a:endParaRPr>
          </a:p>
        </p:txBody>
      </p:sp>
      <p:sp>
        <p:nvSpPr>
          <p:cNvPr id="66" name="Rectangle 65"/>
          <p:cNvSpPr/>
          <p:nvPr/>
        </p:nvSpPr>
        <p:spPr>
          <a:xfrm>
            <a:off x="4500562" y="500042"/>
            <a:ext cx="2214578" cy="285752"/>
          </a:xfrm>
          <a:prstGeom prst="rect">
            <a:avLst/>
          </a:prstGeom>
          <a:solidFill>
            <a:srgbClr val="E0E0E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000" dirty="0" smtClean="0">
                <a:solidFill>
                  <a:schemeClr val="bg1">
                    <a:lumMod val="50000"/>
                  </a:schemeClr>
                </a:solidFill>
                <a:latin typeface="Tajawal Black" pitchFamily="2" charset="-78"/>
                <a:cs typeface="Tajawal Black" pitchFamily="2" charset="-78"/>
              </a:rPr>
              <a:t>بحث</a:t>
            </a:r>
            <a:endParaRPr lang="ar-JO" sz="1000" dirty="0">
              <a:solidFill>
                <a:schemeClr val="bg1">
                  <a:lumMod val="50000"/>
                </a:schemeClr>
              </a:solidFill>
              <a:latin typeface="Tajawal Black" pitchFamily="2" charset="-78"/>
              <a:cs typeface="Tajawal Black" pitchFamily="2" charset="-78"/>
            </a:endParaRPr>
          </a:p>
        </p:txBody>
      </p:sp>
      <p:sp>
        <p:nvSpPr>
          <p:cNvPr id="67" name="Rectangle 66"/>
          <p:cNvSpPr/>
          <p:nvPr/>
        </p:nvSpPr>
        <p:spPr>
          <a:xfrm>
            <a:off x="0" y="1357298"/>
            <a:ext cx="9144000" cy="571504"/>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عن الوزارة    الخدمات   مبادرات   المركز الإعلامي   اتصل بنا</a:t>
            </a:r>
            <a:endParaRPr lang="ar-JO" sz="1600" b="1" dirty="0">
              <a:solidFill>
                <a:schemeClr val="bg1"/>
              </a:solidFill>
              <a:latin typeface="Tajawal Black" pitchFamily="2" charset="-78"/>
              <a:cs typeface="Tajawal Black" pitchFamily="2" charset="-78"/>
            </a:endParaRPr>
          </a:p>
        </p:txBody>
      </p:sp>
      <p:pic>
        <p:nvPicPr>
          <p:cNvPr id="68" name="Picture 67" descr="logo.png"/>
          <p:cNvPicPr/>
          <p:nvPr/>
        </p:nvPicPr>
        <p:blipFill>
          <a:blip r:embed="rId2" cstate="print"/>
          <a:stretch>
            <a:fillRect/>
          </a:stretch>
        </p:blipFill>
        <p:spPr>
          <a:xfrm>
            <a:off x="214282" y="142852"/>
            <a:ext cx="1143008" cy="1000132"/>
          </a:xfrm>
          <a:prstGeom prst="rect">
            <a:avLst/>
          </a:prstGeom>
        </p:spPr>
      </p:pic>
      <p:pic>
        <p:nvPicPr>
          <p:cNvPr id="70" name="Picture 69" descr="download.png"/>
          <p:cNvPicPr>
            <a:picLocks noChangeAspect="1"/>
          </p:cNvPicPr>
          <p:nvPr/>
        </p:nvPicPr>
        <p:blipFill>
          <a:blip r:embed="rId3"/>
          <a:stretch>
            <a:fillRect/>
          </a:stretch>
        </p:blipFill>
        <p:spPr>
          <a:xfrm>
            <a:off x="4286248" y="500042"/>
            <a:ext cx="285743" cy="285752"/>
          </a:xfrm>
          <a:prstGeom prst="rect">
            <a:avLst/>
          </a:prstGeom>
        </p:spPr>
      </p:pic>
      <p:pic>
        <p:nvPicPr>
          <p:cNvPr id="71" name="Picture 70" descr="download (1).png"/>
          <p:cNvPicPr>
            <a:picLocks noChangeAspect="1"/>
          </p:cNvPicPr>
          <p:nvPr/>
        </p:nvPicPr>
        <p:blipFill>
          <a:blip r:embed="rId4"/>
          <a:stretch>
            <a:fillRect/>
          </a:stretch>
        </p:blipFill>
        <p:spPr>
          <a:xfrm>
            <a:off x="7286644" y="428604"/>
            <a:ext cx="357190" cy="357190"/>
          </a:xfrm>
          <a:prstGeom prst="rect">
            <a:avLst/>
          </a:prstGeom>
        </p:spPr>
      </p:pic>
      <p:pic>
        <p:nvPicPr>
          <p:cNvPr id="77" name="Picture 76" descr="download (2).png"/>
          <p:cNvPicPr>
            <a:picLocks noChangeAspect="1"/>
          </p:cNvPicPr>
          <p:nvPr/>
        </p:nvPicPr>
        <p:blipFill>
          <a:blip r:embed="rId5"/>
          <a:stretch>
            <a:fillRect/>
          </a:stretch>
        </p:blipFill>
        <p:spPr>
          <a:xfrm>
            <a:off x="7786710" y="428604"/>
            <a:ext cx="357190" cy="357190"/>
          </a:xfrm>
          <a:prstGeom prst="rect">
            <a:avLst/>
          </a:prstGeom>
        </p:spPr>
      </p:pic>
      <p:pic>
        <p:nvPicPr>
          <p:cNvPr id="78" name="Picture 77" descr="download (3).png"/>
          <p:cNvPicPr>
            <a:picLocks noChangeAspect="1"/>
          </p:cNvPicPr>
          <p:nvPr/>
        </p:nvPicPr>
        <p:blipFill>
          <a:blip r:embed="rId6"/>
          <a:stretch>
            <a:fillRect/>
          </a:stretch>
        </p:blipFill>
        <p:spPr>
          <a:xfrm>
            <a:off x="8286776" y="428604"/>
            <a:ext cx="357190" cy="357190"/>
          </a:xfrm>
          <a:prstGeom prst="rect">
            <a:avLst/>
          </a:prstGeom>
        </p:spPr>
      </p:pic>
      <p:pic>
        <p:nvPicPr>
          <p:cNvPr id="79" name="Picture 78" descr="download (4).png"/>
          <p:cNvPicPr>
            <a:picLocks noChangeAspect="1"/>
          </p:cNvPicPr>
          <p:nvPr/>
        </p:nvPicPr>
        <p:blipFill>
          <a:blip r:embed="rId7"/>
          <a:stretch>
            <a:fillRect/>
          </a:stretch>
        </p:blipFill>
        <p:spPr>
          <a:xfrm>
            <a:off x="8643966" y="1500174"/>
            <a:ext cx="285752" cy="285752"/>
          </a:xfrm>
          <a:prstGeom prst="rect">
            <a:avLst/>
          </a:prstGeom>
        </p:spPr>
      </p:pic>
      <p:sp>
        <p:nvSpPr>
          <p:cNvPr id="90" name="Rounded Rectangle 89"/>
          <p:cNvSpPr/>
          <p:nvPr/>
        </p:nvSpPr>
        <p:spPr>
          <a:xfrm>
            <a:off x="0" y="3214686"/>
            <a:ext cx="500066" cy="20002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a:latin typeface="Tajawal Black" pitchFamily="2" charset="-78"/>
              <a:cs typeface="Tajawal Black" pitchFamily="2" charset="-78"/>
            </a:endParaRPr>
          </a:p>
        </p:txBody>
      </p:sp>
      <p:pic>
        <p:nvPicPr>
          <p:cNvPr id="93" name="Picture 2"/>
          <p:cNvPicPr>
            <a:picLocks noChangeAspect="1" noChangeArrowheads="1"/>
          </p:cNvPicPr>
          <p:nvPr/>
        </p:nvPicPr>
        <p:blipFill>
          <a:blip r:embed="rId8"/>
          <a:srcRect/>
          <a:stretch>
            <a:fillRect/>
          </a:stretch>
        </p:blipFill>
        <p:spPr bwMode="auto">
          <a:xfrm>
            <a:off x="71438" y="3357562"/>
            <a:ext cx="357190" cy="319086"/>
          </a:xfrm>
          <a:prstGeom prst="rect">
            <a:avLst/>
          </a:prstGeom>
          <a:noFill/>
          <a:ln w="9525">
            <a:noFill/>
            <a:miter lim="800000"/>
            <a:headEnd/>
            <a:tailEnd/>
          </a:ln>
          <a:effectLst/>
        </p:spPr>
      </p:pic>
      <p:pic>
        <p:nvPicPr>
          <p:cNvPr id="94" name="Picture 3"/>
          <p:cNvPicPr>
            <a:picLocks noChangeAspect="1" noChangeArrowheads="1"/>
          </p:cNvPicPr>
          <p:nvPr/>
        </p:nvPicPr>
        <p:blipFill>
          <a:blip r:embed="rId9"/>
          <a:srcRect/>
          <a:stretch>
            <a:fillRect/>
          </a:stretch>
        </p:blipFill>
        <p:spPr bwMode="auto">
          <a:xfrm>
            <a:off x="71438" y="3643314"/>
            <a:ext cx="357190" cy="346028"/>
          </a:xfrm>
          <a:prstGeom prst="rect">
            <a:avLst/>
          </a:prstGeom>
          <a:noFill/>
          <a:ln w="9525">
            <a:noFill/>
            <a:miter lim="800000"/>
            <a:headEnd/>
            <a:tailEnd/>
          </a:ln>
          <a:effectLst/>
        </p:spPr>
      </p:pic>
      <p:pic>
        <p:nvPicPr>
          <p:cNvPr id="95" name="Picture 4"/>
          <p:cNvPicPr>
            <a:picLocks noChangeAspect="1" noChangeArrowheads="1"/>
          </p:cNvPicPr>
          <p:nvPr/>
        </p:nvPicPr>
        <p:blipFill>
          <a:blip r:embed="rId10"/>
          <a:srcRect/>
          <a:stretch>
            <a:fillRect/>
          </a:stretch>
        </p:blipFill>
        <p:spPr bwMode="auto">
          <a:xfrm>
            <a:off x="71438" y="3929066"/>
            <a:ext cx="357190" cy="379514"/>
          </a:xfrm>
          <a:prstGeom prst="rect">
            <a:avLst/>
          </a:prstGeom>
          <a:noFill/>
          <a:ln w="9525">
            <a:noFill/>
            <a:miter lim="800000"/>
            <a:headEnd/>
            <a:tailEnd/>
          </a:ln>
          <a:effectLst/>
        </p:spPr>
      </p:pic>
      <p:pic>
        <p:nvPicPr>
          <p:cNvPr id="96" name="Picture 5"/>
          <p:cNvPicPr>
            <a:picLocks noChangeAspect="1" noChangeArrowheads="1"/>
          </p:cNvPicPr>
          <p:nvPr/>
        </p:nvPicPr>
        <p:blipFill>
          <a:blip r:embed="rId11"/>
          <a:srcRect/>
          <a:stretch>
            <a:fillRect/>
          </a:stretch>
        </p:blipFill>
        <p:spPr bwMode="auto">
          <a:xfrm>
            <a:off x="71438" y="4286256"/>
            <a:ext cx="357190" cy="409576"/>
          </a:xfrm>
          <a:prstGeom prst="rect">
            <a:avLst/>
          </a:prstGeom>
          <a:noFill/>
          <a:ln w="9525">
            <a:noFill/>
            <a:miter lim="800000"/>
            <a:headEnd/>
            <a:tailEnd/>
          </a:ln>
          <a:effectLst/>
        </p:spPr>
      </p:pic>
      <p:pic>
        <p:nvPicPr>
          <p:cNvPr id="97" name="Picture 6"/>
          <p:cNvPicPr>
            <a:picLocks noChangeAspect="1" noChangeArrowheads="1"/>
          </p:cNvPicPr>
          <p:nvPr/>
        </p:nvPicPr>
        <p:blipFill>
          <a:blip r:embed="rId12"/>
          <a:srcRect/>
          <a:stretch>
            <a:fillRect/>
          </a:stretch>
        </p:blipFill>
        <p:spPr bwMode="auto">
          <a:xfrm>
            <a:off x="71438" y="4643446"/>
            <a:ext cx="357190" cy="377536"/>
          </a:xfrm>
          <a:prstGeom prst="rect">
            <a:avLst/>
          </a:prstGeom>
          <a:noFill/>
          <a:ln w="9525">
            <a:noFill/>
            <a:miter lim="800000"/>
            <a:headEnd/>
            <a:tailEnd/>
          </a:ln>
          <a:effectLst/>
        </p:spPr>
      </p:pic>
      <p:pic>
        <p:nvPicPr>
          <p:cNvPr id="98" name="Picture 97" descr="download (3).png"/>
          <p:cNvPicPr>
            <a:picLocks noChangeAspect="1"/>
          </p:cNvPicPr>
          <p:nvPr/>
        </p:nvPicPr>
        <p:blipFill>
          <a:blip r:embed="rId6"/>
          <a:stretch>
            <a:fillRect/>
          </a:stretch>
        </p:blipFill>
        <p:spPr>
          <a:xfrm>
            <a:off x="3786182" y="6357958"/>
            <a:ext cx="357190" cy="357190"/>
          </a:xfrm>
          <a:prstGeom prst="rect">
            <a:avLst/>
          </a:prstGeom>
        </p:spPr>
      </p:pic>
      <p:pic>
        <p:nvPicPr>
          <p:cNvPr id="99" name="Picture 2"/>
          <p:cNvPicPr>
            <a:picLocks noChangeAspect="1" noChangeArrowheads="1"/>
          </p:cNvPicPr>
          <p:nvPr/>
        </p:nvPicPr>
        <p:blipFill>
          <a:blip r:embed="rId8"/>
          <a:srcRect/>
          <a:stretch>
            <a:fillRect/>
          </a:stretch>
        </p:blipFill>
        <p:spPr bwMode="auto">
          <a:xfrm>
            <a:off x="3357554" y="6357958"/>
            <a:ext cx="357190" cy="319086"/>
          </a:xfrm>
          <a:prstGeom prst="rect">
            <a:avLst/>
          </a:prstGeom>
          <a:noFill/>
          <a:ln w="9525">
            <a:noFill/>
            <a:miter lim="800000"/>
            <a:headEnd/>
            <a:tailEnd/>
          </a:ln>
          <a:effectLst/>
        </p:spPr>
      </p:pic>
      <p:pic>
        <p:nvPicPr>
          <p:cNvPr id="100" name="Picture 3"/>
          <p:cNvPicPr>
            <a:picLocks noChangeAspect="1" noChangeArrowheads="1"/>
          </p:cNvPicPr>
          <p:nvPr/>
        </p:nvPicPr>
        <p:blipFill>
          <a:blip r:embed="rId9"/>
          <a:srcRect/>
          <a:stretch>
            <a:fillRect/>
          </a:stretch>
        </p:blipFill>
        <p:spPr bwMode="auto">
          <a:xfrm>
            <a:off x="3000364" y="6357958"/>
            <a:ext cx="357190" cy="346028"/>
          </a:xfrm>
          <a:prstGeom prst="rect">
            <a:avLst/>
          </a:prstGeom>
          <a:noFill/>
          <a:ln w="9525">
            <a:noFill/>
            <a:miter lim="800000"/>
            <a:headEnd/>
            <a:tailEnd/>
          </a:ln>
          <a:effectLst/>
        </p:spPr>
      </p:pic>
      <p:cxnSp>
        <p:nvCxnSpPr>
          <p:cNvPr id="112" name="Straight Connector 111"/>
          <p:cNvCxnSpPr/>
          <p:nvPr/>
        </p:nvCxnSpPr>
        <p:spPr>
          <a:xfrm rot="10800000">
            <a:off x="1428728" y="2357430"/>
            <a:ext cx="464347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5" name="Picture 54" descr="hakala2015.jpg"/>
          <p:cNvPicPr/>
          <p:nvPr/>
        </p:nvPicPr>
        <p:blipFill>
          <a:blip r:embed="rId13"/>
          <a:stretch>
            <a:fillRect/>
          </a:stretch>
        </p:blipFill>
        <p:spPr>
          <a:xfrm>
            <a:off x="571472" y="2428868"/>
            <a:ext cx="5560781" cy="3857652"/>
          </a:xfrm>
          <a:prstGeom prst="rect">
            <a:avLst/>
          </a:prstGeom>
        </p:spPr>
      </p:pic>
      <p:sp>
        <p:nvSpPr>
          <p:cNvPr id="57" name="TextBox 56"/>
          <p:cNvSpPr txBox="1"/>
          <p:nvPr/>
        </p:nvSpPr>
        <p:spPr>
          <a:xfrm>
            <a:off x="1357290" y="357166"/>
            <a:ext cx="2315057" cy="584775"/>
          </a:xfrm>
          <a:prstGeom prst="rect">
            <a:avLst/>
          </a:prstGeom>
          <a:noFill/>
        </p:spPr>
        <p:txBody>
          <a:bodyPr wrap="none" rtlCol="1">
            <a:spAutoFit/>
          </a:bodyPr>
          <a:lstStyle/>
          <a:p>
            <a:r>
              <a:rPr lang="ar-JO" sz="1600" dirty="0" smtClean="0">
                <a:latin typeface="Tajawal" pitchFamily="2" charset="-78"/>
                <a:cs typeface="Tajawal" pitchFamily="2" charset="-78"/>
              </a:rPr>
              <a:t>المملكة الأردنية الهاشمية</a:t>
            </a:r>
          </a:p>
          <a:p>
            <a:r>
              <a:rPr lang="ar-JO" sz="1600" dirty="0" smtClean="0">
                <a:latin typeface="Tajawal" pitchFamily="2" charset="-78"/>
                <a:cs typeface="Tajawal" pitchFamily="2" charset="-78"/>
              </a:rPr>
              <a:t>وزارة التنمية الاجتماعية</a:t>
            </a:r>
            <a:endParaRPr lang="ar-JO" sz="1600" dirty="0">
              <a:latin typeface="Tajawal" pitchFamily="2" charset="-78"/>
              <a:cs typeface="Tajawal" pitchFamily="2" charset="-78"/>
            </a:endParaRPr>
          </a:p>
        </p:txBody>
      </p:sp>
      <p:sp>
        <p:nvSpPr>
          <p:cNvPr id="107" name="Rectangle 106"/>
          <p:cNvSpPr/>
          <p:nvPr/>
        </p:nvSpPr>
        <p:spPr>
          <a:xfrm>
            <a:off x="6215074" y="2143116"/>
            <a:ext cx="2286016" cy="4500570"/>
          </a:xfrm>
          <a:prstGeom prst="rect">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1" anchor="ctr"/>
          <a:lstStyle/>
          <a:p>
            <a:endParaRPr lang="ar-JO" sz="1400" dirty="0" smtClean="0">
              <a:solidFill>
                <a:schemeClr val="tx1">
                  <a:lumMod val="75000"/>
                  <a:lumOff val="25000"/>
                </a:schemeClr>
              </a:solidFill>
              <a:latin typeface="Tajawal" pitchFamily="2" charset="-78"/>
              <a:cs typeface="Tajawal" pitchFamily="2" charset="-78"/>
            </a:endParaRPr>
          </a:p>
        </p:txBody>
      </p:sp>
      <p:cxnSp>
        <p:nvCxnSpPr>
          <p:cNvPr id="108" name="Straight Connector 107"/>
          <p:cNvCxnSpPr/>
          <p:nvPr/>
        </p:nvCxnSpPr>
        <p:spPr>
          <a:xfrm>
            <a:off x="6215074" y="36433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6215074" y="41433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6215074" y="464344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6215074" y="5643578"/>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6215074" y="614364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6215074" y="5143512"/>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215074" y="32146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33" name="Picture 132"/>
          <p:cNvPicPr>
            <a:picLocks noChangeAspect="1" noChangeArrowheads="1"/>
          </p:cNvPicPr>
          <p:nvPr/>
        </p:nvPicPr>
        <p:blipFill>
          <a:blip r:embed="rId14"/>
          <a:srcRect/>
          <a:stretch>
            <a:fillRect/>
          </a:stretch>
        </p:blipFill>
        <p:spPr bwMode="auto">
          <a:xfrm>
            <a:off x="8569877" y="6143644"/>
            <a:ext cx="574123" cy="500042"/>
          </a:xfrm>
          <a:prstGeom prst="rect">
            <a:avLst/>
          </a:prstGeom>
          <a:noFill/>
          <a:ln w="9525">
            <a:noFill/>
            <a:miter lim="800000"/>
            <a:headEnd/>
            <a:tailEnd/>
          </a:ln>
          <a:effectLst/>
        </p:spPr>
      </p:pic>
      <p:sp>
        <p:nvSpPr>
          <p:cNvPr id="134" name="TextBox 133"/>
          <p:cNvSpPr txBox="1"/>
          <p:nvPr/>
        </p:nvSpPr>
        <p:spPr>
          <a:xfrm>
            <a:off x="5643570" y="2786058"/>
            <a:ext cx="2500298" cy="523220"/>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الهيكل التنظيمي</a:t>
            </a:r>
          </a:p>
          <a:p>
            <a:endParaRPr lang="ar-JO" sz="1400" dirty="0">
              <a:solidFill>
                <a:srgbClr val="920000"/>
              </a:solidFill>
              <a:latin typeface="Tajawal" pitchFamily="2" charset="-78"/>
              <a:cs typeface="Tajawal" pitchFamily="2" charset="-78"/>
            </a:endParaRPr>
          </a:p>
        </p:txBody>
      </p:sp>
      <p:sp>
        <p:nvSpPr>
          <p:cNvPr id="135" name="TextBox 134"/>
          <p:cNvSpPr txBox="1"/>
          <p:nvPr/>
        </p:nvSpPr>
        <p:spPr>
          <a:xfrm>
            <a:off x="6357950" y="3214686"/>
            <a:ext cx="1928826" cy="523220"/>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نظام التنظيم الاداري</a:t>
            </a:r>
          </a:p>
          <a:p>
            <a:endParaRPr lang="ar-JO" sz="1400" dirty="0">
              <a:solidFill>
                <a:srgbClr val="920000"/>
              </a:solidFill>
              <a:latin typeface="Tajawal" pitchFamily="2" charset="-78"/>
              <a:cs typeface="Tajawal" pitchFamily="2" charset="-78"/>
            </a:endParaRPr>
          </a:p>
        </p:txBody>
      </p:sp>
      <p:sp>
        <p:nvSpPr>
          <p:cNvPr id="136" name="TextBox 135"/>
          <p:cNvSpPr txBox="1"/>
          <p:nvPr/>
        </p:nvSpPr>
        <p:spPr>
          <a:xfrm>
            <a:off x="6357950" y="3714752"/>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الكتيب التنظيمي للوزارة </a:t>
            </a:r>
            <a:endParaRPr lang="ar-JO" sz="1400" dirty="0">
              <a:solidFill>
                <a:srgbClr val="920000"/>
              </a:solidFill>
              <a:latin typeface="Tajawal" pitchFamily="2" charset="-78"/>
              <a:cs typeface="Tajawal" pitchFamily="2" charset="-78"/>
            </a:endParaRPr>
          </a:p>
        </p:txBody>
      </p:sp>
      <p:sp>
        <p:nvSpPr>
          <p:cNvPr id="137" name="TextBox 136"/>
          <p:cNvSpPr txBox="1"/>
          <p:nvPr/>
        </p:nvSpPr>
        <p:spPr>
          <a:xfrm>
            <a:off x="6000760" y="4214818"/>
            <a:ext cx="2500330"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وزراء التنمية الاجتماعية</a:t>
            </a:r>
            <a:endParaRPr lang="ar-JO" sz="1400" dirty="0">
              <a:solidFill>
                <a:srgbClr val="920000"/>
              </a:solidFill>
              <a:latin typeface="Tajawal" pitchFamily="2" charset="-78"/>
              <a:cs typeface="Tajawal" pitchFamily="2" charset="-78"/>
            </a:endParaRPr>
          </a:p>
        </p:txBody>
      </p:sp>
      <p:sp>
        <p:nvSpPr>
          <p:cNvPr id="138" name="TextBox 137"/>
          <p:cNvSpPr txBox="1"/>
          <p:nvPr/>
        </p:nvSpPr>
        <p:spPr>
          <a:xfrm>
            <a:off x="6286512" y="4714884"/>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الأمناء العاملون للوزارة</a:t>
            </a:r>
            <a:endParaRPr lang="ar-JO" sz="1400" dirty="0">
              <a:solidFill>
                <a:srgbClr val="920000"/>
              </a:solidFill>
              <a:latin typeface="Tajawal" pitchFamily="2" charset="-78"/>
              <a:cs typeface="Tajawal" pitchFamily="2" charset="-78"/>
            </a:endParaRPr>
          </a:p>
        </p:txBody>
      </p:sp>
      <p:sp>
        <p:nvSpPr>
          <p:cNvPr id="139" name="TextBox 138"/>
          <p:cNvSpPr txBox="1"/>
          <p:nvPr/>
        </p:nvSpPr>
        <p:spPr>
          <a:xfrm>
            <a:off x="6643702" y="5214950"/>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التقارير السنوية</a:t>
            </a:r>
            <a:endParaRPr lang="ar-JO" sz="1400" dirty="0">
              <a:solidFill>
                <a:srgbClr val="920000"/>
              </a:solidFill>
              <a:latin typeface="Tajawal" pitchFamily="2" charset="-78"/>
              <a:cs typeface="Tajawal" pitchFamily="2" charset="-78"/>
            </a:endParaRPr>
          </a:p>
        </p:txBody>
      </p:sp>
      <p:sp>
        <p:nvSpPr>
          <p:cNvPr id="140" name="TextBox 139"/>
          <p:cNvSpPr txBox="1"/>
          <p:nvPr/>
        </p:nvSpPr>
        <p:spPr>
          <a:xfrm>
            <a:off x="6858016" y="5715016"/>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الموازنة</a:t>
            </a:r>
            <a:endParaRPr lang="ar-JO" sz="1400" dirty="0">
              <a:solidFill>
                <a:srgbClr val="920000"/>
              </a:solidFill>
              <a:latin typeface="Tajawal" pitchFamily="2" charset="-78"/>
              <a:cs typeface="Tajawal" pitchFamily="2" charset="-78"/>
            </a:endParaRPr>
          </a:p>
        </p:txBody>
      </p:sp>
      <p:sp>
        <p:nvSpPr>
          <p:cNvPr id="141" name="TextBox 140"/>
          <p:cNvSpPr txBox="1"/>
          <p:nvPr/>
        </p:nvSpPr>
        <p:spPr>
          <a:xfrm>
            <a:off x="6072198" y="6274354"/>
            <a:ext cx="2428892"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تشريعات خاصة بالوزارة</a:t>
            </a:r>
            <a:endParaRPr lang="ar-JO" sz="1400" dirty="0">
              <a:solidFill>
                <a:srgbClr val="920000"/>
              </a:solidFill>
              <a:latin typeface="Tajawal" pitchFamily="2" charset="-78"/>
              <a:cs typeface="Tajawal" pitchFamily="2" charset="-78"/>
            </a:endParaRPr>
          </a:p>
        </p:txBody>
      </p:sp>
      <p:pic>
        <p:nvPicPr>
          <p:cNvPr id="142" name="Picture 141" descr="icons8-more-than-30.png"/>
          <p:cNvPicPr>
            <a:picLocks noChangeAspect="1"/>
          </p:cNvPicPr>
          <p:nvPr/>
        </p:nvPicPr>
        <p:blipFill>
          <a:blip r:embed="rId15">
            <a:lum contrast="-40000"/>
          </a:blip>
          <a:stretch>
            <a:fillRect/>
          </a:stretch>
        </p:blipFill>
        <p:spPr>
          <a:xfrm>
            <a:off x="8215338" y="2786058"/>
            <a:ext cx="285752" cy="285752"/>
          </a:xfrm>
          <a:prstGeom prst="rect">
            <a:avLst/>
          </a:prstGeom>
          <a:scene3d>
            <a:camera prst="orthographicFront">
              <a:rot lat="0" lon="0" rev="10800000"/>
            </a:camera>
            <a:lightRig rig="threePt" dir="t"/>
          </a:scene3d>
        </p:spPr>
      </p:pic>
      <p:pic>
        <p:nvPicPr>
          <p:cNvPr id="143" name="Picture 142" descr="icons8-more-than-30.png"/>
          <p:cNvPicPr>
            <a:picLocks noChangeAspect="1"/>
          </p:cNvPicPr>
          <p:nvPr/>
        </p:nvPicPr>
        <p:blipFill>
          <a:blip r:embed="rId15">
            <a:lum contrast="-40000"/>
          </a:blip>
          <a:stretch>
            <a:fillRect/>
          </a:stretch>
        </p:blipFill>
        <p:spPr>
          <a:xfrm>
            <a:off x="8215338" y="3286124"/>
            <a:ext cx="285752" cy="285752"/>
          </a:xfrm>
          <a:prstGeom prst="rect">
            <a:avLst/>
          </a:prstGeom>
          <a:scene3d>
            <a:camera prst="orthographicFront">
              <a:rot lat="0" lon="0" rev="10800000"/>
            </a:camera>
            <a:lightRig rig="threePt" dir="t"/>
          </a:scene3d>
        </p:spPr>
      </p:pic>
      <p:pic>
        <p:nvPicPr>
          <p:cNvPr id="144" name="Picture 143" descr="icons8-more-than-30.png"/>
          <p:cNvPicPr>
            <a:picLocks noChangeAspect="1"/>
          </p:cNvPicPr>
          <p:nvPr/>
        </p:nvPicPr>
        <p:blipFill>
          <a:blip r:embed="rId15">
            <a:lum contrast="-40000"/>
          </a:blip>
          <a:stretch>
            <a:fillRect/>
          </a:stretch>
        </p:blipFill>
        <p:spPr>
          <a:xfrm>
            <a:off x="8215338" y="4286256"/>
            <a:ext cx="285752" cy="285752"/>
          </a:xfrm>
          <a:prstGeom prst="rect">
            <a:avLst/>
          </a:prstGeom>
          <a:scene3d>
            <a:camera prst="orthographicFront">
              <a:rot lat="0" lon="0" rev="10800000"/>
            </a:camera>
            <a:lightRig rig="threePt" dir="t"/>
          </a:scene3d>
        </p:spPr>
      </p:pic>
      <p:pic>
        <p:nvPicPr>
          <p:cNvPr id="145" name="Picture 144" descr="icons8-more-than-30.png"/>
          <p:cNvPicPr>
            <a:picLocks noChangeAspect="1"/>
          </p:cNvPicPr>
          <p:nvPr/>
        </p:nvPicPr>
        <p:blipFill>
          <a:blip r:embed="rId15">
            <a:lum contrast="-40000"/>
          </a:blip>
          <a:stretch>
            <a:fillRect/>
          </a:stretch>
        </p:blipFill>
        <p:spPr>
          <a:xfrm>
            <a:off x="8215338" y="3786190"/>
            <a:ext cx="285752" cy="285752"/>
          </a:xfrm>
          <a:prstGeom prst="rect">
            <a:avLst/>
          </a:prstGeom>
          <a:scene3d>
            <a:camera prst="orthographicFront">
              <a:rot lat="0" lon="0" rev="10800000"/>
            </a:camera>
            <a:lightRig rig="threePt" dir="t"/>
          </a:scene3d>
        </p:spPr>
      </p:pic>
      <p:pic>
        <p:nvPicPr>
          <p:cNvPr id="146" name="Picture 145" descr="icons8-more-than-30.png"/>
          <p:cNvPicPr>
            <a:picLocks noChangeAspect="1"/>
          </p:cNvPicPr>
          <p:nvPr/>
        </p:nvPicPr>
        <p:blipFill>
          <a:blip r:embed="rId15">
            <a:lum contrast="-40000"/>
          </a:blip>
          <a:stretch>
            <a:fillRect/>
          </a:stretch>
        </p:blipFill>
        <p:spPr>
          <a:xfrm>
            <a:off x="8215338" y="4786322"/>
            <a:ext cx="285752" cy="285752"/>
          </a:xfrm>
          <a:prstGeom prst="rect">
            <a:avLst/>
          </a:prstGeom>
          <a:scene3d>
            <a:camera prst="orthographicFront">
              <a:rot lat="0" lon="0" rev="10800000"/>
            </a:camera>
            <a:lightRig rig="threePt" dir="t"/>
          </a:scene3d>
        </p:spPr>
      </p:pic>
      <p:pic>
        <p:nvPicPr>
          <p:cNvPr id="147" name="Picture 146" descr="icons8-more-than-30.png"/>
          <p:cNvPicPr>
            <a:picLocks noChangeAspect="1"/>
          </p:cNvPicPr>
          <p:nvPr/>
        </p:nvPicPr>
        <p:blipFill>
          <a:blip r:embed="rId15">
            <a:lum contrast="-40000"/>
          </a:blip>
          <a:stretch>
            <a:fillRect/>
          </a:stretch>
        </p:blipFill>
        <p:spPr>
          <a:xfrm>
            <a:off x="8215338" y="5214950"/>
            <a:ext cx="285752" cy="285752"/>
          </a:xfrm>
          <a:prstGeom prst="rect">
            <a:avLst/>
          </a:prstGeom>
          <a:scene3d>
            <a:camera prst="orthographicFront">
              <a:rot lat="0" lon="0" rev="10800000"/>
            </a:camera>
            <a:lightRig rig="threePt" dir="t"/>
          </a:scene3d>
        </p:spPr>
      </p:pic>
      <p:pic>
        <p:nvPicPr>
          <p:cNvPr id="148" name="Picture 147" descr="icons8-more-than-30.png"/>
          <p:cNvPicPr>
            <a:picLocks noChangeAspect="1"/>
          </p:cNvPicPr>
          <p:nvPr/>
        </p:nvPicPr>
        <p:blipFill>
          <a:blip r:embed="rId15">
            <a:lum contrast="-40000"/>
          </a:blip>
          <a:stretch>
            <a:fillRect/>
          </a:stretch>
        </p:blipFill>
        <p:spPr>
          <a:xfrm>
            <a:off x="8215338" y="5786454"/>
            <a:ext cx="285752" cy="285752"/>
          </a:xfrm>
          <a:prstGeom prst="rect">
            <a:avLst/>
          </a:prstGeom>
          <a:scene3d>
            <a:camera prst="orthographicFront">
              <a:rot lat="0" lon="0" rev="10800000"/>
            </a:camera>
            <a:lightRig rig="threePt" dir="t"/>
          </a:scene3d>
        </p:spPr>
      </p:pic>
      <p:pic>
        <p:nvPicPr>
          <p:cNvPr id="149" name="Picture 148" descr="icons8-more-than-30.png"/>
          <p:cNvPicPr>
            <a:picLocks noChangeAspect="1"/>
          </p:cNvPicPr>
          <p:nvPr/>
        </p:nvPicPr>
        <p:blipFill>
          <a:blip r:embed="rId15">
            <a:lum contrast="-40000"/>
          </a:blip>
          <a:stretch>
            <a:fillRect/>
          </a:stretch>
        </p:blipFill>
        <p:spPr>
          <a:xfrm>
            <a:off x="8215338" y="6357934"/>
            <a:ext cx="285752" cy="285752"/>
          </a:xfrm>
          <a:prstGeom prst="rect">
            <a:avLst/>
          </a:prstGeom>
          <a:scene3d>
            <a:camera prst="orthographicFront">
              <a:rot lat="0" lon="0" rev="10800000"/>
            </a:camera>
            <a:lightRig rig="threePt" dir="t"/>
          </a:scene3d>
        </p:spPr>
      </p:pic>
      <p:sp>
        <p:nvSpPr>
          <p:cNvPr id="150" name="TextBox 149"/>
          <p:cNvSpPr txBox="1"/>
          <p:nvPr/>
        </p:nvSpPr>
        <p:spPr>
          <a:xfrm>
            <a:off x="5643570" y="2214554"/>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نشأة الوزارة وتطورها</a:t>
            </a:r>
            <a:endParaRPr lang="ar-JO" sz="1400" dirty="0">
              <a:solidFill>
                <a:srgbClr val="920000"/>
              </a:solidFill>
              <a:latin typeface="Tajawal" pitchFamily="2" charset="-78"/>
              <a:cs typeface="Tajawal" pitchFamily="2" charset="-78"/>
            </a:endParaRPr>
          </a:p>
        </p:txBody>
      </p:sp>
      <p:pic>
        <p:nvPicPr>
          <p:cNvPr id="151" name="Picture 150" descr="icons8-more-than-30.png"/>
          <p:cNvPicPr>
            <a:picLocks noChangeAspect="1"/>
          </p:cNvPicPr>
          <p:nvPr/>
        </p:nvPicPr>
        <p:blipFill>
          <a:blip r:embed="rId15">
            <a:lum contrast="-40000"/>
          </a:blip>
          <a:stretch>
            <a:fillRect/>
          </a:stretch>
        </p:blipFill>
        <p:spPr>
          <a:xfrm>
            <a:off x="8215338" y="2214554"/>
            <a:ext cx="285752" cy="285752"/>
          </a:xfrm>
          <a:prstGeom prst="rect">
            <a:avLst/>
          </a:prstGeom>
          <a:scene3d>
            <a:camera prst="orthographicFront">
              <a:rot lat="0" lon="0" rev="10800000"/>
            </a:camera>
            <a:lightRig rig="threePt" dir="t"/>
          </a:scene3d>
        </p:spPr>
      </p:pic>
      <p:cxnSp>
        <p:nvCxnSpPr>
          <p:cNvPr id="152" name="Straight Connector 151"/>
          <p:cNvCxnSpPr/>
          <p:nvPr/>
        </p:nvCxnSpPr>
        <p:spPr>
          <a:xfrm>
            <a:off x="6215074" y="27146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71472" y="1928802"/>
            <a:ext cx="5643602" cy="4929198"/>
          </a:xfrm>
          <a:prstGeom prst="rect">
            <a:avLst/>
          </a:prstGeom>
          <a:ln>
            <a:noFill/>
          </a:ln>
        </p:spPr>
        <p:style>
          <a:lnRef idx="2">
            <a:schemeClr val="dk1"/>
          </a:lnRef>
          <a:fillRef idx="1">
            <a:schemeClr val="lt1"/>
          </a:fillRef>
          <a:effectRef idx="0">
            <a:schemeClr val="dk1"/>
          </a:effectRef>
          <a:fontRef idx="minor">
            <a:schemeClr val="dk1"/>
          </a:fontRef>
        </p:style>
        <p:txBody>
          <a:bodyPr rtlCol="1" anchor="ctr"/>
          <a:lstStyle/>
          <a:p>
            <a:endParaRPr lang="ar-JO" sz="1200" b="1" dirty="0">
              <a:latin typeface="Tajawal Black" pitchFamily="2" charset="-78"/>
              <a:cs typeface="Tajawal Black" pitchFamily="2" charset="-78"/>
            </a:endParaRPr>
          </a:p>
        </p:txBody>
      </p:sp>
      <p:sp>
        <p:nvSpPr>
          <p:cNvPr id="54" name="TextBox 53"/>
          <p:cNvSpPr txBox="1"/>
          <p:nvPr/>
        </p:nvSpPr>
        <p:spPr>
          <a:xfrm>
            <a:off x="500034" y="2000240"/>
            <a:ext cx="5625180" cy="738664"/>
          </a:xfrm>
          <a:prstGeom prst="rect">
            <a:avLst/>
          </a:prstGeom>
          <a:noFill/>
        </p:spPr>
        <p:txBody>
          <a:bodyPr wrap="square" rtlCol="1">
            <a:spAutoFit/>
          </a:bodyPr>
          <a:lstStyle/>
          <a:p>
            <a:r>
              <a:rPr lang="ar-JO" b="1" dirty="0" smtClean="0">
                <a:latin typeface="Tajawal Black" pitchFamily="2" charset="-78"/>
                <a:cs typeface="Tajawal Black" pitchFamily="2" charset="-78"/>
              </a:rPr>
              <a:t>نظام التنظيم الإداري</a:t>
            </a:r>
          </a:p>
          <a:p>
            <a:endParaRPr lang="ar-JO" sz="1200" b="1" dirty="0" smtClean="0">
              <a:latin typeface="Tajawal Black" pitchFamily="2" charset="-78"/>
              <a:cs typeface="Tajawal Black" pitchFamily="2" charset="-78"/>
            </a:endParaRPr>
          </a:p>
          <a:p>
            <a:endParaRPr lang="ar-JO" sz="1200" dirty="0">
              <a:latin typeface="Tajawal Black" pitchFamily="2" charset="-78"/>
              <a:cs typeface="Tajawal Black" pitchFamily="2" charset="-78"/>
            </a:endParaRPr>
          </a:p>
        </p:txBody>
      </p:sp>
      <p:sp>
        <p:nvSpPr>
          <p:cNvPr id="72" name="TextBox 71"/>
          <p:cNvSpPr txBox="1"/>
          <p:nvPr/>
        </p:nvSpPr>
        <p:spPr>
          <a:xfrm>
            <a:off x="4094587" y="6357958"/>
            <a:ext cx="1234632" cy="276999"/>
          </a:xfrm>
          <a:prstGeom prst="rect">
            <a:avLst/>
          </a:prstGeom>
          <a:noFill/>
        </p:spPr>
        <p:txBody>
          <a:bodyPr wrap="none" rtlCol="1">
            <a:spAutoFit/>
          </a:bodyPr>
          <a:lstStyle/>
          <a:p>
            <a:r>
              <a:rPr lang="ar-JO" sz="1200" b="1" dirty="0" smtClean="0">
                <a:latin typeface="Tajawal" pitchFamily="2" charset="-78"/>
                <a:cs typeface="Tajawal" pitchFamily="2" charset="-78"/>
              </a:rPr>
              <a:t>شارك الموضوع</a:t>
            </a:r>
            <a:endParaRPr lang="ar-JO" sz="1200" b="1" dirty="0">
              <a:latin typeface="Tajawal" pitchFamily="2" charset="-78"/>
              <a:cs typeface="Tajawal" pitchFamily="2" charset="-78"/>
            </a:endParaRPr>
          </a:p>
        </p:txBody>
      </p:sp>
      <p:sp>
        <p:nvSpPr>
          <p:cNvPr id="64" name="Oval 63"/>
          <p:cNvSpPr/>
          <p:nvPr/>
        </p:nvSpPr>
        <p:spPr>
          <a:xfrm>
            <a:off x="285720" y="214290"/>
            <a:ext cx="857256" cy="78579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smtClean="0">
                <a:latin typeface="Tajawal Black" pitchFamily="2" charset="-78"/>
                <a:cs typeface="Tajawal Black" pitchFamily="2" charset="-78"/>
              </a:rPr>
              <a:t>logo</a:t>
            </a:r>
            <a:endParaRPr lang="ar-JO" dirty="0">
              <a:latin typeface="Tajawal Black" pitchFamily="2" charset="-78"/>
              <a:cs typeface="Tajawal Black" pitchFamily="2" charset="-78"/>
            </a:endParaRPr>
          </a:p>
        </p:txBody>
      </p:sp>
      <p:sp>
        <p:nvSpPr>
          <p:cNvPr id="67" name="Rectangle 66"/>
          <p:cNvSpPr/>
          <p:nvPr/>
        </p:nvSpPr>
        <p:spPr>
          <a:xfrm>
            <a:off x="0" y="1357298"/>
            <a:ext cx="9144000" cy="571504"/>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عن الوزارة    الخدمات   مبادرات   المركز الإعلامي   اتصل بنا</a:t>
            </a:r>
            <a:endParaRPr lang="ar-JO" sz="1600" b="1" dirty="0">
              <a:solidFill>
                <a:schemeClr val="bg1"/>
              </a:solidFill>
              <a:latin typeface="Tajawal Black" pitchFamily="2" charset="-78"/>
              <a:cs typeface="Tajawal Black" pitchFamily="2" charset="-78"/>
            </a:endParaRPr>
          </a:p>
        </p:txBody>
      </p:sp>
      <p:pic>
        <p:nvPicPr>
          <p:cNvPr id="68" name="Picture 67" descr="logo.png"/>
          <p:cNvPicPr/>
          <p:nvPr/>
        </p:nvPicPr>
        <p:blipFill>
          <a:blip r:embed="rId2" cstate="print"/>
          <a:stretch>
            <a:fillRect/>
          </a:stretch>
        </p:blipFill>
        <p:spPr>
          <a:xfrm>
            <a:off x="214282" y="142852"/>
            <a:ext cx="1143008" cy="1000132"/>
          </a:xfrm>
          <a:prstGeom prst="rect">
            <a:avLst/>
          </a:prstGeom>
        </p:spPr>
      </p:pic>
      <p:pic>
        <p:nvPicPr>
          <p:cNvPr id="71" name="Picture 70" descr="download (1).png"/>
          <p:cNvPicPr>
            <a:picLocks noChangeAspect="1"/>
          </p:cNvPicPr>
          <p:nvPr/>
        </p:nvPicPr>
        <p:blipFill>
          <a:blip r:embed="rId3"/>
          <a:stretch>
            <a:fillRect/>
          </a:stretch>
        </p:blipFill>
        <p:spPr>
          <a:xfrm>
            <a:off x="7286644" y="428604"/>
            <a:ext cx="357190" cy="357190"/>
          </a:xfrm>
          <a:prstGeom prst="rect">
            <a:avLst/>
          </a:prstGeom>
        </p:spPr>
      </p:pic>
      <p:pic>
        <p:nvPicPr>
          <p:cNvPr id="77" name="Picture 76" descr="download (2).png"/>
          <p:cNvPicPr>
            <a:picLocks noChangeAspect="1"/>
          </p:cNvPicPr>
          <p:nvPr/>
        </p:nvPicPr>
        <p:blipFill>
          <a:blip r:embed="rId4"/>
          <a:stretch>
            <a:fillRect/>
          </a:stretch>
        </p:blipFill>
        <p:spPr>
          <a:xfrm>
            <a:off x="7786710" y="428604"/>
            <a:ext cx="357190" cy="357190"/>
          </a:xfrm>
          <a:prstGeom prst="rect">
            <a:avLst/>
          </a:prstGeom>
        </p:spPr>
      </p:pic>
      <p:pic>
        <p:nvPicPr>
          <p:cNvPr id="78" name="Picture 77" descr="download (3).png"/>
          <p:cNvPicPr>
            <a:picLocks noChangeAspect="1"/>
          </p:cNvPicPr>
          <p:nvPr/>
        </p:nvPicPr>
        <p:blipFill>
          <a:blip r:embed="rId5"/>
          <a:stretch>
            <a:fillRect/>
          </a:stretch>
        </p:blipFill>
        <p:spPr>
          <a:xfrm>
            <a:off x="8286776" y="428604"/>
            <a:ext cx="357190" cy="357190"/>
          </a:xfrm>
          <a:prstGeom prst="rect">
            <a:avLst/>
          </a:prstGeom>
        </p:spPr>
      </p:pic>
      <p:pic>
        <p:nvPicPr>
          <p:cNvPr id="79" name="Picture 78" descr="download (4).png"/>
          <p:cNvPicPr>
            <a:picLocks noChangeAspect="1"/>
          </p:cNvPicPr>
          <p:nvPr/>
        </p:nvPicPr>
        <p:blipFill>
          <a:blip r:embed="rId6"/>
          <a:stretch>
            <a:fillRect/>
          </a:stretch>
        </p:blipFill>
        <p:spPr>
          <a:xfrm>
            <a:off x="8643966" y="1500174"/>
            <a:ext cx="285752" cy="285752"/>
          </a:xfrm>
          <a:prstGeom prst="rect">
            <a:avLst/>
          </a:prstGeom>
        </p:spPr>
      </p:pic>
      <p:sp>
        <p:nvSpPr>
          <p:cNvPr id="90" name="Rounded Rectangle 89"/>
          <p:cNvSpPr/>
          <p:nvPr/>
        </p:nvSpPr>
        <p:spPr>
          <a:xfrm>
            <a:off x="0" y="3214686"/>
            <a:ext cx="500066" cy="20002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a:latin typeface="Tajawal Black" pitchFamily="2" charset="-78"/>
              <a:cs typeface="Tajawal Black" pitchFamily="2" charset="-78"/>
            </a:endParaRPr>
          </a:p>
        </p:txBody>
      </p:sp>
      <p:pic>
        <p:nvPicPr>
          <p:cNvPr id="93" name="Picture 2"/>
          <p:cNvPicPr>
            <a:picLocks noChangeAspect="1" noChangeArrowheads="1"/>
          </p:cNvPicPr>
          <p:nvPr/>
        </p:nvPicPr>
        <p:blipFill>
          <a:blip r:embed="rId7"/>
          <a:srcRect/>
          <a:stretch>
            <a:fillRect/>
          </a:stretch>
        </p:blipFill>
        <p:spPr bwMode="auto">
          <a:xfrm>
            <a:off x="71438" y="3357562"/>
            <a:ext cx="357190" cy="319086"/>
          </a:xfrm>
          <a:prstGeom prst="rect">
            <a:avLst/>
          </a:prstGeom>
          <a:noFill/>
          <a:ln w="9525">
            <a:noFill/>
            <a:miter lim="800000"/>
            <a:headEnd/>
            <a:tailEnd/>
          </a:ln>
          <a:effectLst/>
        </p:spPr>
      </p:pic>
      <p:pic>
        <p:nvPicPr>
          <p:cNvPr id="94" name="Picture 3"/>
          <p:cNvPicPr>
            <a:picLocks noChangeAspect="1" noChangeArrowheads="1"/>
          </p:cNvPicPr>
          <p:nvPr/>
        </p:nvPicPr>
        <p:blipFill>
          <a:blip r:embed="rId8"/>
          <a:srcRect/>
          <a:stretch>
            <a:fillRect/>
          </a:stretch>
        </p:blipFill>
        <p:spPr bwMode="auto">
          <a:xfrm>
            <a:off x="71438" y="3643314"/>
            <a:ext cx="357190" cy="346028"/>
          </a:xfrm>
          <a:prstGeom prst="rect">
            <a:avLst/>
          </a:prstGeom>
          <a:noFill/>
          <a:ln w="9525">
            <a:noFill/>
            <a:miter lim="800000"/>
            <a:headEnd/>
            <a:tailEnd/>
          </a:ln>
          <a:effectLst/>
        </p:spPr>
      </p:pic>
      <p:pic>
        <p:nvPicPr>
          <p:cNvPr id="95" name="Picture 4"/>
          <p:cNvPicPr>
            <a:picLocks noChangeAspect="1" noChangeArrowheads="1"/>
          </p:cNvPicPr>
          <p:nvPr/>
        </p:nvPicPr>
        <p:blipFill>
          <a:blip r:embed="rId9"/>
          <a:srcRect/>
          <a:stretch>
            <a:fillRect/>
          </a:stretch>
        </p:blipFill>
        <p:spPr bwMode="auto">
          <a:xfrm>
            <a:off x="71438" y="3929066"/>
            <a:ext cx="357190" cy="379514"/>
          </a:xfrm>
          <a:prstGeom prst="rect">
            <a:avLst/>
          </a:prstGeom>
          <a:noFill/>
          <a:ln w="9525">
            <a:noFill/>
            <a:miter lim="800000"/>
            <a:headEnd/>
            <a:tailEnd/>
          </a:ln>
          <a:effectLst/>
        </p:spPr>
      </p:pic>
      <p:pic>
        <p:nvPicPr>
          <p:cNvPr id="96" name="Picture 5"/>
          <p:cNvPicPr>
            <a:picLocks noChangeAspect="1" noChangeArrowheads="1"/>
          </p:cNvPicPr>
          <p:nvPr/>
        </p:nvPicPr>
        <p:blipFill>
          <a:blip r:embed="rId10"/>
          <a:srcRect/>
          <a:stretch>
            <a:fillRect/>
          </a:stretch>
        </p:blipFill>
        <p:spPr bwMode="auto">
          <a:xfrm>
            <a:off x="71438" y="4286256"/>
            <a:ext cx="357190" cy="409576"/>
          </a:xfrm>
          <a:prstGeom prst="rect">
            <a:avLst/>
          </a:prstGeom>
          <a:noFill/>
          <a:ln w="9525">
            <a:noFill/>
            <a:miter lim="800000"/>
            <a:headEnd/>
            <a:tailEnd/>
          </a:ln>
          <a:effectLst/>
        </p:spPr>
      </p:pic>
      <p:pic>
        <p:nvPicPr>
          <p:cNvPr id="97" name="Picture 6"/>
          <p:cNvPicPr>
            <a:picLocks noChangeAspect="1" noChangeArrowheads="1"/>
          </p:cNvPicPr>
          <p:nvPr/>
        </p:nvPicPr>
        <p:blipFill>
          <a:blip r:embed="rId11"/>
          <a:srcRect/>
          <a:stretch>
            <a:fillRect/>
          </a:stretch>
        </p:blipFill>
        <p:spPr bwMode="auto">
          <a:xfrm>
            <a:off x="71438" y="4643446"/>
            <a:ext cx="357190" cy="377536"/>
          </a:xfrm>
          <a:prstGeom prst="rect">
            <a:avLst/>
          </a:prstGeom>
          <a:noFill/>
          <a:ln w="9525">
            <a:noFill/>
            <a:miter lim="800000"/>
            <a:headEnd/>
            <a:tailEnd/>
          </a:ln>
          <a:effectLst/>
        </p:spPr>
      </p:pic>
      <p:pic>
        <p:nvPicPr>
          <p:cNvPr id="98" name="Picture 97" descr="download (3).png"/>
          <p:cNvPicPr>
            <a:picLocks noChangeAspect="1"/>
          </p:cNvPicPr>
          <p:nvPr/>
        </p:nvPicPr>
        <p:blipFill>
          <a:blip r:embed="rId5"/>
          <a:stretch>
            <a:fillRect/>
          </a:stretch>
        </p:blipFill>
        <p:spPr>
          <a:xfrm>
            <a:off x="3786182" y="6357958"/>
            <a:ext cx="357190" cy="357190"/>
          </a:xfrm>
          <a:prstGeom prst="rect">
            <a:avLst/>
          </a:prstGeom>
        </p:spPr>
      </p:pic>
      <p:pic>
        <p:nvPicPr>
          <p:cNvPr id="99" name="Picture 2"/>
          <p:cNvPicPr>
            <a:picLocks noChangeAspect="1" noChangeArrowheads="1"/>
          </p:cNvPicPr>
          <p:nvPr/>
        </p:nvPicPr>
        <p:blipFill>
          <a:blip r:embed="rId7"/>
          <a:srcRect/>
          <a:stretch>
            <a:fillRect/>
          </a:stretch>
        </p:blipFill>
        <p:spPr bwMode="auto">
          <a:xfrm>
            <a:off x="3357554" y="6357958"/>
            <a:ext cx="357190" cy="319086"/>
          </a:xfrm>
          <a:prstGeom prst="rect">
            <a:avLst/>
          </a:prstGeom>
          <a:noFill/>
          <a:ln w="9525">
            <a:noFill/>
            <a:miter lim="800000"/>
            <a:headEnd/>
            <a:tailEnd/>
          </a:ln>
          <a:effectLst/>
        </p:spPr>
      </p:pic>
      <p:pic>
        <p:nvPicPr>
          <p:cNvPr id="100" name="Picture 3"/>
          <p:cNvPicPr>
            <a:picLocks noChangeAspect="1" noChangeArrowheads="1"/>
          </p:cNvPicPr>
          <p:nvPr/>
        </p:nvPicPr>
        <p:blipFill>
          <a:blip r:embed="rId8"/>
          <a:srcRect/>
          <a:stretch>
            <a:fillRect/>
          </a:stretch>
        </p:blipFill>
        <p:spPr bwMode="auto">
          <a:xfrm>
            <a:off x="3000364" y="6357958"/>
            <a:ext cx="357190" cy="346028"/>
          </a:xfrm>
          <a:prstGeom prst="rect">
            <a:avLst/>
          </a:prstGeom>
          <a:noFill/>
          <a:ln w="9525">
            <a:noFill/>
            <a:miter lim="800000"/>
            <a:headEnd/>
            <a:tailEnd/>
          </a:ln>
          <a:effectLst/>
        </p:spPr>
      </p:pic>
      <p:cxnSp>
        <p:nvCxnSpPr>
          <p:cNvPr id="112" name="Straight Connector 111"/>
          <p:cNvCxnSpPr/>
          <p:nvPr/>
        </p:nvCxnSpPr>
        <p:spPr>
          <a:xfrm rot="10800000">
            <a:off x="1428728" y="2357430"/>
            <a:ext cx="464347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5" name="Picture 54" descr="pdf.png"/>
          <p:cNvPicPr>
            <a:picLocks noChangeAspect="1"/>
          </p:cNvPicPr>
          <p:nvPr/>
        </p:nvPicPr>
        <p:blipFill>
          <a:blip r:embed="rId12"/>
          <a:stretch>
            <a:fillRect/>
          </a:stretch>
        </p:blipFill>
        <p:spPr>
          <a:xfrm>
            <a:off x="3000364" y="2714620"/>
            <a:ext cx="1500198" cy="1357322"/>
          </a:xfrm>
          <a:prstGeom prst="rect">
            <a:avLst/>
          </a:prstGeom>
        </p:spPr>
      </p:pic>
      <p:sp>
        <p:nvSpPr>
          <p:cNvPr id="56" name="TextBox 55"/>
          <p:cNvSpPr txBox="1"/>
          <p:nvPr/>
        </p:nvSpPr>
        <p:spPr>
          <a:xfrm>
            <a:off x="3126761" y="4000504"/>
            <a:ext cx="1181735" cy="369332"/>
          </a:xfrm>
          <a:prstGeom prst="rect">
            <a:avLst/>
          </a:prstGeom>
          <a:noFill/>
        </p:spPr>
        <p:txBody>
          <a:bodyPr wrap="none" rtlCol="1">
            <a:spAutoFit/>
          </a:bodyPr>
          <a:lstStyle/>
          <a:p>
            <a:r>
              <a:rPr lang="en-US" b="1" dirty="0" smtClean="0">
                <a:latin typeface="Tajawal Black" pitchFamily="2" charset="-78"/>
                <a:cs typeface="Tajawal Black" pitchFamily="2" charset="-78"/>
              </a:rPr>
              <a:t>Download</a:t>
            </a:r>
            <a:endParaRPr lang="ar-JO" b="1" dirty="0">
              <a:latin typeface="Tajawal Black" pitchFamily="2" charset="-78"/>
              <a:cs typeface="Tajawal Black" pitchFamily="2" charset="-78"/>
            </a:endParaRPr>
          </a:p>
        </p:txBody>
      </p:sp>
      <p:sp>
        <p:nvSpPr>
          <p:cNvPr id="57" name="Rectangle 56"/>
          <p:cNvSpPr/>
          <p:nvPr/>
        </p:nvSpPr>
        <p:spPr>
          <a:xfrm>
            <a:off x="4500562" y="500042"/>
            <a:ext cx="2214578" cy="285752"/>
          </a:xfrm>
          <a:prstGeom prst="rect">
            <a:avLst/>
          </a:prstGeom>
          <a:solidFill>
            <a:srgbClr val="E0E0E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000" dirty="0" smtClean="0">
                <a:solidFill>
                  <a:schemeClr val="bg1">
                    <a:lumMod val="50000"/>
                  </a:schemeClr>
                </a:solidFill>
                <a:latin typeface="Tajawal Black" pitchFamily="2" charset="-78"/>
                <a:cs typeface="Tajawal Black" pitchFamily="2" charset="-78"/>
              </a:rPr>
              <a:t>بحث</a:t>
            </a:r>
            <a:endParaRPr lang="ar-JO" sz="1000" dirty="0">
              <a:solidFill>
                <a:schemeClr val="bg1">
                  <a:lumMod val="50000"/>
                </a:schemeClr>
              </a:solidFill>
              <a:latin typeface="Tajawal Black" pitchFamily="2" charset="-78"/>
              <a:cs typeface="Tajawal Black" pitchFamily="2" charset="-78"/>
            </a:endParaRPr>
          </a:p>
        </p:txBody>
      </p:sp>
      <p:pic>
        <p:nvPicPr>
          <p:cNvPr id="58" name="Picture 57" descr="download.png"/>
          <p:cNvPicPr>
            <a:picLocks noChangeAspect="1"/>
          </p:cNvPicPr>
          <p:nvPr/>
        </p:nvPicPr>
        <p:blipFill>
          <a:blip r:embed="rId13"/>
          <a:stretch>
            <a:fillRect/>
          </a:stretch>
        </p:blipFill>
        <p:spPr>
          <a:xfrm>
            <a:off x="4500562" y="500042"/>
            <a:ext cx="285743" cy="285752"/>
          </a:xfrm>
          <a:prstGeom prst="rect">
            <a:avLst/>
          </a:prstGeom>
        </p:spPr>
      </p:pic>
      <p:sp>
        <p:nvSpPr>
          <p:cNvPr id="59" name="TextBox 58"/>
          <p:cNvSpPr txBox="1"/>
          <p:nvPr/>
        </p:nvSpPr>
        <p:spPr>
          <a:xfrm>
            <a:off x="1357290" y="285728"/>
            <a:ext cx="2315057" cy="584775"/>
          </a:xfrm>
          <a:prstGeom prst="rect">
            <a:avLst/>
          </a:prstGeom>
          <a:noFill/>
        </p:spPr>
        <p:txBody>
          <a:bodyPr wrap="none" rtlCol="1">
            <a:spAutoFit/>
          </a:bodyPr>
          <a:lstStyle/>
          <a:p>
            <a:r>
              <a:rPr lang="ar-JO" sz="1600" dirty="0" smtClean="0">
                <a:latin typeface="Tajawal" pitchFamily="2" charset="-78"/>
                <a:cs typeface="Tajawal" pitchFamily="2" charset="-78"/>
              </a:rPr>
              <a:t>المملكة الأردنية الهاشمية</a:t>
            </a:r>
          </a:p>
          <a:p>
            <a:r>
              <a:rPr lang="ar-JO" sz="1600" dirty="0" smtClean="0">
                <a:latin typeface="Tajawal" pitchFamily="2" charset="-78"/>
                <a:cs typeface="Tajawal" pitchFamily="2" charset="-78"/>
              </a:rPr>
              <a:t>وزارة التنمية الاجتماعية</a:t>
            </a:r>
            <a:endParaRPr lang="ar-JO" sz="1600" dirty="0">
              <a:latin typeface="Tajawal" pitchFamily="2" charset="-78"/>
              <a:cs typeface="Tajawal" pitchFamily="2" charset="-78"/>
            </a:endParaRPr>
          </a:p>
        </p:txBody>
      </p:sp>
      <p:sp>
        <p:nvSpPr>
          <p:cNvPr id="60" name="Rectangle 59"/>
          <p:cNvSpPr/>
          <p:nvPr/>
        </p:nvSpPr>
        <p:spPr>
          <a:xfrm>
            <a:off x="6215074" y="2143116"/>
            <a:ext cx="2286016" cy="4500570"/>
          </a:xfrm>
          <a:prstGeom prst="rect">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1" anchor="ctr"/>
          <a:lstStyle/>
          <a:p>
            <a:endParaRPr lang="ar-JO" sz="1400" dirty="0" smtClean="0">
              <a:solidFill>
                <a:schemeClr val="tx1">
                  <a:lumMod val="75000"/>
                  <a:lumOff val="25000"/>
                </a:schemeClr>
              </a:solidFill>
              <a:latin typeface="Tajawal" pitchFamily="2" charset="-78"/>
              <a:cs typeface="Tajawal" pitchFamily="2" charset="-78"/>
            </a:endParaRPr>
          </a:p>
        </p:txBody>
      </p:sp>
      <p:cxnSp>
        <p:nvCxnSpPr>
          <p:cNvPr id="61" name="Straight Connector 60"/>
          <p:cNvCxnSpPr/>
          <p:nvPr/>
        </p:nvCxnSpPr>
        <p:spPr>
          <a:xfrm>
            <a:off x="6215074" y="36433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215074" y="41433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215074" y="464344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215074" y="5643578"/>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6215074" y="614364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6215074" y="5143512"/>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215074" y="32146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76" name="Picture 75"/>
          <p:cNvPicPr>
            <a:picLocks noChangeAspect="1" noChangeArrowheads="1"/>
          </p:cNvPicPr>
          <p:nvPr/>
        </p:nvPicPr>
        <p:blipFill>
          <a:blip r:embed="rId14"/>
          <a:srcRect/>
          <a:stretch>
            <a:fillRect/>
          </a:stretch>
        </p:blipFill>
        <p:spPr bwMode="auto">
          <a:xfrm>
            <a:off x="8569877" y="6143644"/>
            <a:ext cx="574123" cy="500042"/>
          </a:xfrm>
          <a:prstGeom prst="rect">
            <a:avLst/>
          </a:prstGeom>
          <a:noFill/>
          <a:ln w="9525">
            <a:noFill/>
            <a:miter lim="800000"/>
            <a:headEnd/>
            <a:tailEnd/>
          </a:ln>
          <a:effectLst/>
        </p:spPr>
      </p:pic>
      <p:sp>
        <p:nvSpPr>
          <p:cNvPr id="81" name="TextBox 80"/>
          <p:cNvSpPr txBox="1"/>
          <p:nvPr/>
        </p:nvSpPr>
        <p:spPr>
          <a:xfrm>
            <a:off x="5643570" y="2786058"/>
            <a:ext cx="2500298" cy="523220"/>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الهيكل التنظيمي</a:t>
            </a:r>
          </a:p>
          <a:p>
            <a:endParaRPr lang="ar-JO" sz="1400" dirty="0">
              <a:solidFill>
                <a:srgbClr val="920000"/>
              </a:solidFill>
              <a:latin typeface="Tajawal" pitchFamily="2" charset="-78"/>
              <a:cs typeface="Tajawal" pitchFamily="2" charset="-78"/>
            </a:endParaRPr>
          </a:p>
        </p:txBody>
      </p:sp>
      <p:sp>
        <p:nvSpPr>
          <p:cNvPr id="82" name="TextBox 81"/>
          <p:cNvSpPr txBox="1"/>
          <p:nvPr/>
        </p:nvSpPr>
        <p:spPr>
          <a:xfrm>
            <a:off x="6357950" y="3214686"/>
            <a:ext cx="1928826" cy="523220"/>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نظام التنظيم الاداري</a:t>
            </a:r>
          </a:p>
          <a:p>
            <a:endParaRPr lang="ar-JO" sz="1400" dirty="0">
              <a:solidFill>
                <a:srgbClr val="920000"/>
              </a:solidFill>
              <a:latin typeface="Tajawal" pitchFamily="2" charset="-78"/>
              <a:cs typeface="Tajawal" pitchFamily="2" charset="-78"/>
            </a:endParaRPr>
          </a:p>
        </p:txBody>
      </p:sp>
      <p:sp>
        <p:nvSpPr>
          <p:cNvPr id="83" name="TextBox 82"/>
          <p:cNvSpPr txBox="1"/>
          <p:nvPr/>
        </p:nvSpPr>
        <p:spPr>
          <a:xfrm>
            <a:off x="6357950" y="3714752"/>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الكتيب التنظيمي للوزارة </a:t>
            </a:r>
            <a:endParaRPr lang="ar-JO" sz="1400" dirty="0">
              <a:solidFill>
                <a:srgbClr val="920000"/>
              </a:solidFill>
              <a:latin typeface="Tajawal" pitchFamily="2" charset="-78"/>
              <a:cs typeface="Tajawal" pitchFamily="2" charset="-78"/>
            </a:endParaRPr>
          </a:p>
        </p:txBody>
      </p:sp>
      <p:sp>
        <p:nvSpPr>
          <p:cNvPr id="84" name="TextBox 83"/>
          <p:cNvSpPr txBox="1"/>
          <p:nvPr/>
        </p:nvSpPr>
        <p:spPr>
          <a:xfrm>
            <a:off x="6000760" y="4214818"/>
            <a:ext cx="2500330"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وزراء التنمية الاجتماعية</a:t>
            </a:r>
            <a:endParaRPr lang="ar-JO" sz="1400" dirty="0">
              <a:solidFill>
                <a:srgbClr val="920000"/>
              </a:solidFill>
              <a:latin typeface="Tajawal" pitchFamily="2" charset="-78"/>
              <a:cs typeface="Tajawal" pitchFamily="2" charset="-78"/>
            </a:endParaRPr>
          </a:p>
        </p:txBody>
      </p:sp>
      <p:sp>
        <p:nvSpPr>
          <p:cNvPr id="85" name="TextBox 84"/>
          <p:cNvSpPr txBox="1"/>
          <p:nvPr/>
        </p:nvSpPr>
        <p:spPr>
          <a:xfrm>
            <a:off x="6286512" y="4714884"/>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الأمناء العاملون للوزارة</a:t>
            </a:r>
            <a:endParaRPr lang="ar-JO" sz="1400" dirty="0">
              <a:solidFill>
                <a:srgbClr val="920000"/>
              </a:solidFill>
              <a:latin typeface="Tajawal" pitchFamily="2" charset="-78"/>
              <a:cs typeface="Tajawal" pitchFamily="2" charset="-78"/>
            </a:endParaRPr>
          </a:p>
        </p:txBody>
      </p:sp>
      <p:sp>
        <p:nvSpPr>
          <p:cNvPr id="86" name="TextBox 85"/>
          <p:cNvSpPr txBox="1"/>
          <p:nvPr/>
        </p:nvSpPr>
        <p:spPr>
          <a:xfrm>
            <a:off x="6643702" y="5214950"/>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التقارير السنوية</a:t>
            </a:r>
            <a:endParaRPr lang="ar-JO" sz="1400" dirty="0">
              <a:solidFill>
                <a:srgbClr val="920000"/>
              </a:solidFill>
              <a:latin typeface="Tajawal" pitchFamily="2" charset="-78"/>
              <a:cs typeface="Tajawal" pitchFamily="2" charset="-78"/>
            </a:endParaRPr>
          </a:p>
        </p:txBody>
      </p:sp>
      <p:sp>
        <p:nvSpPr>
          <p:cNvPr id="87" name="TextBox 86"/>
          <p:cNvSpPr txBox="1"/>
          <p:nvPr/>
        </p:nvSpPr>
        <p:spPr>
          <a:xfrm>
            <a:off x="6858016" y="5715016"/>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الموازنة</a:t>
            </a:r>
            <a:endParaRPr lang="ar-JO" sz="1400" dirty="0">
              <a:solidFill>
                <a:srgbClr val="920000"/>
              </a:solidFill>
              <a:latin typeface="Tajawal" pitchFamily="2" charset="-78"/>
              <a:cs typeface="Tajawal" pitchFamily="2" charset="-78"/>
            </a:endParaRPr>
          </a:p>
        </p:txBody>
      </p:sp>
      <p:sp>
        <p:nvSpPr>
          <p:cNvPr id="88" name="TextBox 87"/>
          <p:cNvSpPr txBox="1"/>
          <p:nvPr/>
        </p:nvSpPr>
        <p:spPr>
          <a:xfrm>
            <a:off x="6072198" y="6274354"/>
            <a:ext cx="2428892"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تشريعات خاصة بالوزارة</a:t>
            </a:r>
            <a:endParaRPr lang="ar-JO" sz="1400" dirty="0">
              <a:solidFill>
                <a:srgbClr val="920000"/>
              </a:solidFill>
              <a:latin typeface="Tajawal" pitchFamily="2" charset="-78"/>
              <a:cs typeface="Tajawal" pitchFamily="2" charset="-78"/>
            </a:endParaRPr>
          </a:p>
        </p:txBody>
      </p:sp>
      <p:pic>
        <p:nvPicPr>
          <p:cNvPr id="89" name="Picture 88" descr="icons8-more-than-30.png"/>
          <p:cNvPicPr>
            <a:picLocks noChangeAspect="1"/>
          </p:cNvPicPr>
          <p:nvPr/>
        </p:nvPicPr>
        <p:blipFill>
          <a:blip r:embed="rId15">
            <a:lum contrast="-40000"/>
          </a:blip>
          <a:stretch>
            <a:fillRect/>
          </a:stretch>
        </p:blipFill>
        <p:spPr>
          <a:xfrm>
            <a:off x="8215338" y="2786058"/>
            <a:ext cx="285752" cy="285752"/>
          </a:xfrm>
          <a:prstGeom prst="rect">
            <a:avLst/>
          </a:prstGeom>
          <a:scene3d>
            <a:camera prst="orthographicFront">
              <a:rot lat="0" lon="0" rev="10800000"/>
            </a:camera>
            <a:lightRig rig="threePt" dir="t"/>
          </a:scene3d>
        </p:spPr>
      </p:pic>
      <p:pic>
        <p:nvPicPr>
          <p:cNvPr id="91" name="Picture 90" descr="icons8-more-than-30.png"/>
          <p:cNvPicPr>
            <a:picLocks noChangeAspect="1"/>
          </p:cNvPicPr>
          <p:nvPr/>
        </p:nvPicPr>
        <p:blipFill>
          <a:blip r:embed="rId15">
            <a:lum contrast="-40000"/>
          </a:blip>
          <a:stretch>
            <a:fillRect/>
          </a:stretch>
        </p:blipFill>
        <p:spPr>
          <a:xfrm>
            <a:off x="8215338" y="3286124"/>
            <a:ext cx="285752" cy="285752"/>
          </a:xfrm>
          <a:prstGeom prst="rect">
            <a:avLst/>
          </a:prstGeom>
          <a:scene3d>
            <a:camera prst="orthographicFront">
              <a:rot lat="0" lon="0" rev="10800000"/>
            </a:camera>
            <a:lightRig rig="threePt" dir="t"/>
          </a:scene3d>
        </p:spPr>
      </p:pic>
      <p:pic>
        <p:nvPicPr>
          <p:cNvPr id="92" name="Picture 91" descr="icons8-more-than-30.png"/>
          <p:cNvPicPr>
            <a:picLocks noChangeAspect="1"/>
          </p:cNvPicPr>
          <p:nvPr/>
        </p:nvPicPr>
        <p:blipFill>
          <a:blip r:embed="rId15">
            <a:lum contrast="-40000"/>
          </a:blip>
          <a:stretch>
            <a:fillRect/>
          </a:stretch>
        </p:blipFill>
        <p:spPr>
          <a:xfrm>
            <a:off x="8215338" y="4286256"/>
            <a:ext cx="285752" cy="285752"/>
          </a:xfrm>
          <a:prstGeom prst="rect">
            <a:avLst/>
          </a:prstGeom>
          <a:scene3d>
            <a:camera prst="orthographicFront">
              <a:rot lat="0" lon="0" rev="10800000"/>
            </a:camera>
            <a:lightRig rig="threePt" dir="t"/>
          </a:scene3d>
        </p:spPr>
      </p:pic>
      <p:pic>
        <p:nvPicPr>
          <p:cNvPr id="101" name="Picture 100" descr="icons8-more-than-30.png"/>
          <p:cNvPicPr>
            <a:picLocks noChangeAspect="1"/>
          </p:cNvPicPr>
          <p:nvPr/>
        </p:nvPicPr>
        <p:blipFill>
          <a:blip r:embed="rId15">
            <a:lum contrast="-40000"/>
          </a:blip>
          <a:stretch>
            <a:fillRect/>
          </a:stretch>
        </p:blipFill>
        <p:spPr>
          <a:xfrm>
            <a:off x="8215338" y="3786190"/>
            <a:ext cx="285752" cy="285752"/>
          </a:xfrm>
          <a:prstGeom prst="rect">
            <a:avLst/>
          </a:prstGeom>
          <a:scene3d>
            <a:camera prst="orthographicFront">
              <a:rot lat="0" lon="0" rev="10800000"/>
            </a:camera>
            <a:lightRig rig="threePt" dir="t"/>
          </a:scene3d>
        </p:spPr>
      </p:pic>
      <p:pic>
        <p:nvPicPr>
          <p:cNvPr id="102" name="Picture 101" descr="icons8-more-than-30.png"/>
          <p:cNvPicPr>
            <a:picLocks noChangeAspect="1"/>
          </p:cNvPicPr>
          <p:nvPr/>
        </p:nvPicPr>
        <p:blipFill>
          <a:blip r:embed="rId15">
            <a:lum contrast="-40000"/>
          </a:blip>
          <a:stretch>
            <a:fillRect/>
          </a:stretch>
        </p:blipFill>
        <p:spPr>
          <a:xfrm>
            <a:off x="8215338" y="4786322"/>
            <a:ext cx="285752" cy="285752"/>
          </a:xfrm>
          <a:prstGeom prst="rect">
            <a:avLst/>
          </a:prstGeom>
          <a:scene3d>
            <a:camera prst="orthographicFront">
              <a:rot lat="0" lon="0" rev="10800000"/>
            </a:camera>
            <a:lightRig rig="threePt" dir="t"/>
          </a:scene3d>
        </p:spPr>
      </p:pic>
      <p:pic>
        <p:nvPicPr>
          <p:cNvPr id="103" name="Picture 102" descr="icons8-more-than-30.png"/>
          <p:cNvPicPr>
            <a:picLocks noChangeAspect="1"/>
          </p:cNvPicPr>
          <p:nvPr/>
        </p:nvPicPr>
        <p:blipFill>
          <a:blip r:embed="rId15">
            <a:lum contrast="-40000"/>
          </a:blip>
          <a:stretch>
            <a:fillRect/>
          </a:stretch>
        </p:blipFill>
        <p:spPr>
          <a:xfrm>
            <a:off x="8215338" y="5214950"/>
            <a:ext cx="285752" cy="285752"/>
          </a:xfrm>
          <a:prstGeom prst="rect">
            <a:avLst/>
          </a:prstGeom>
          <a:scene3d>
            <a:camera prst="orthographicFront">
              <a:rot lat="0" lon="0" rev="10800000"/>
            </a:camera>
            <a:lightRig rig="threePt" dir="t"/>
          </a:scene3d>
        </p:spPr>
      </p:pic>
      <p:pic>
        <p:nvPicPr>
          <p:cNvPr id="104" name="Picture 103" descr="icons8-more-than-30.png"/>
          <p:cNvPicPr>
            <a:picLocks noChangeAspect="1"/>
          </p:cNvPicPr>
          <p:nvPr/>
        </p:nvPicPr>
        <p:blipFill>
          <a:blip r:embed="rId15">
            <a:lum contrast="-40000"/>
          </a:blip>
          <a:stretch>
            <a:fillRect/>
          </a:stretch>
        </p:blipFill>
        <p:spPr>
          <a:xfrm>
            <a:off x="8215338" y="5786454"/>
            <a:ext cx="285752" cy="285752"/>
          </a:xfrm>
          <a:prstGeom prst="rect">
            <a:avLst/>
          </a:prstGeom>
          <a:scene3d>
            <a:camera prst="orthographicFront">
              <a:rot lat="0" lon="0" rev="10800000"/>
            </a:camera>
            <a:lightRig rig="threePt" dir="t"/>
          </a:scene3d>
        </p:spPr>
      </p:pic>
      <p:pic>
        <p:nvPicPr>
          <p:cNvPr id="105" name="Picture 104" descr="icons8-more-than-30.png"/>
          <p:cNvPicPr>
            <a:picLocks noChangeAspect="1"/>
          </p:cNvPicPr>
          <p:nvPr/>
        </p:nvPicPr>
        <p:blipFill>
          <a:blip r:embed="rId15">
            <a:lum contrast="-40000"/>
          </a:blip>
          <a:stretch>
            <a:fillRect/>
          </a:stretch>
        </p:blipFill>
        <p:spPr>
          <a:xfrm>
            <a:off x="8215338" y="6357934"/>
            <a:ext cx="285752" cy="285752"/>
          </a:xfrm>
          <a:prstGeom prst="rect">
            <a:avLst/>
          </a:prstGeom>
          <a:scene3d>
            <a:camera prst="orthographicFront">
              <a:rot lat="0" lon="0" rev="10800000"/>
            </a:camera>
            <a:lightRig rig="threePt" dir="t"/>
          </a:scene3d>
        </p:spPr>
      </p:pic>
      <p:sp>
        <p:nvSpPr>
          <p:cNvPr id="106" name="TextBox 105"/>
          <p:cNvSpPr txBox="1"/>
          <p:nvPr/>
        </p:nvSpPr>
        <p:spPr>
          <a:xfrm>
            <a:off x="5643570" y="2214554"/>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نشأة الوزارة وتطورها</a:t>
            </a:r>
            <a:endParaRPr lang="ar-JO" sz="1400" dirty="0">
              <a:solidFill>
                <a:srgbClr val="920000"/>
              </a:solidFill>
              <a:latin typeface="Tajawal" pitchFamily="2" charset="-78"/>
              <a:cs typeface="Tajawal" pitchFamily="2" charset="-78"/>
            </a:endParaRPr>
          </a:p>
        </p:txBody>
      </p:sp>
      <p:pic>
        <p:nvPicPr>
          <p:cNvPr id="107" name="Picture 106" descr="icons8-more-than-30.png"/>
          <p:cNvPicPr>
            <a:picLocks noChangeAspect="1"/>
          </p:cNvPicPr>
          <p:nvPr/>
        </p:nvPicPr>
        <p:blipFill>
          <a:blip r:embed="rId15">
            <a:lum contrast="-40000"/>
          </a:blip>
          <a:stretch>
            <a:fillRect/>
          </a:stretch>
        </p:blipFill>
        <p:spPr>
          <a:xfrm>
            <a:off x="8215338" y="2214554"/>
            <a:ext cx="285752" cy="285752"/>
          </a:xfrm>
          <a:prstGeom prst="rect">
            <a:avLst/>
          </a:prstGeom>
          <a:scene3d>
            <a:camera prst="orthographicFront">
              <a:rot lat="0" lon="0" rev="10800000"/>
            </a:camera>
            <a:lightRig rig="threePt" dir="t"/>
          </a:scene3d>
        </p:spPr>
      </p:pic>
      <p:cxnSp>
        <p:nvCxnSpPr>
          <p:cNvPr id="108" name="Straight Connector 107"/>
          <p:cNvCxnSpPr/>
          <p:nvPr/>
        </p:nvCxnSpPr>
        <p:spPr>
          <a:xfrm>
            <a:off x="6215074" y="27146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71472" y="1928802"/>
            <a:ext cx="5643602" cy="4929198"/>
          </a:xfrm>
          <a:prstGeom prst="rect">
            <a:avLst/>
          </a:prstGeom>
          <a:ln>
            <a:noFill/>
          </a:ln>
        </p:spPr>
        <p:style>
          <a:lnRef idx="2">
            <a:schemeClr val="dk1"/>
          </a:lnRef>
          <a:fillRef idx="1">
            <a:schemeClr val="lt1"/>
          </a:fillRef>
          <a:effectRef idx="0">
            <a:schemeClr val="dk1"/>
          </a:effectRef>
          <a:fontRef idx="minor">
            <a:schemeClr val="dk1"/>
          </a:fontRef>
        </p:style>
        <p:txBody>
          <a:bodyPr rtlCol="1" anchor="ctr"/>
          <a:lstStyle/>
          <a:p>
            <a:endParaRPr lang="ar-JO" sz="1200" b="1" dirty="0"/>
          </a:p>
        </p:txBody>
      </p:sp>
      <p:sp>
        <p:nvSpPr>
          <p:cNvPr id="54" name="TextBox 53"/>
          <p:cNvSpPr txBox="1"/>
          <p:nvPr/>
        </p:nvSpPr>
        <p:spPr>
          <a:xfrm>
            <a:off x="500034" y="2000240"/>
            <a:ext cx="5625180" cy="738664"/>
          </a:xfrm>
          <a:prstGeom prst="rect">
            <a:avLst/>
          </a:prstGeom>
          <a:noFill/>
        </p:spPr>
        <p:txBody>
          <a:bodyPr wrap="square" rtlCol="1">
            <a:spAutoFit/>
          </a:bodyPr>
          <a:lstStyle/>
          <a:p>
            <a:r>
              <a:rPr lang="ar-JO" b="1" dirty="0" smtClean="0">
                <a:latin typeface="Tajawal Black" pitchFamily="2" charset="-78"/>
                <a:cs typeface="Tajawal Black" pitchFamily="2" charset="-78"/>
              </a:rPr>
              <a:t>الكتيب التنظيمي لوزارة</a:t>
            </a:r>
          </a:p>
          <a:p>
            <a:endParaRPr lang="ar-JO" sz="1200" b="1" dirty="0" smtClean="0">
              <a:latin typeface="Tajawal Black" pitchFamily="2" charset="-78"/>
              <a:cs typeface="Tajawal Black" pitchFamily="2" charset="-78"/>
            </a:endParaRPr>
          </a:p>
          <a:p>
            <a:endParaRPr lang="ar-JO" sz="1200" dirty="0">
              <a:latin typeface="Tajawal Black" pitchFamily="2" charset="-78"/>
              <a:cs typeface="Tajawal Black" pitchFamily="2" charset="-78"/>
            </a:endParaRPr>
          </a:p>
        </p:txBody>
      </p:sp>
      <p:sp>
        <p:nvSpPr>
          <p:cNvPr id="72" name="TextBox 71"/>
          <p:cNvSpPr txBox="1"/>
          <p:nvPr/>
        </p:nvSpPr>
        <p:spPr>
          <a:xfrm>
            <a:off x="4094587" y="6357958"/>
            <a:ext cx="1234632" cy="276999"/>
          </a:xfrm>
          <a:prstGeom prst="rect">
            <a:avLst/>
          </a:prstGeom>
          <a:noFill/>
        </p:spPr>
        <p:txBody>
          <a:bodyPr wrap="none" rtlCol="1">
            <a:spAutoFit/>
          </a:bodyPr>
          <a:lstStyle/>
          <a:p>
            <a:r>
              <a:rPr lang="ar-JO" sz="1200" b="1" dirty="0" smtClean="0">
                <a:latin typeface="Tajawal" pitchFamily="2" charset="-78"/>
                <a:cs typeface="Tajawal" pitchFamily="2" charset="-78"/>
              </a:rPr>
              <a:t>شارك الموضوع</a:t>
            </a:r>
            <a:endParaRPr lang="ar-JO" sz="1200" b="1" dirty="0">
              <a:latin typeface="Tajawal" pitchFamily="2" charset="-78"/>
              <a:cs typeface="Tajawal" pitchFamily="2" charset="-78"/>
            </a:endParaRPr>
          </a:p>
        </p:txBody>
      </p:sp>
      <p:sp>
        <p:nvSpPr>
          <p:cNvPr id="64" name="Oval 63"/>
          <p:cNvSpPr/>
          <p:nvPr/>
        </p:nvSpPr>
        <p:spPr>
          <a:xfrm>
            <a:off x="285720" y="214290"/>
            <a:ext cx="857256" cy="785794"/>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dirty="0" smtClean="0"/>
              <a:t>logo</a:t>
            </a:r>
            <a:endParaRPr lang="ar-JO" dirty="0"/>
          </a:p>
        </p:txBody>
      </p:sp>
      <p:sp>
        <p:nvSpPr>
          <p:cNvPr id="66" name="Rectangle 65"/>
          <p:cNvSpPr/>
          <p:nvPr/>
        </p:nvSpPr>
        <p:spPr>
          <a:xfrm>
            <a:off x="4357686" y="500042"/>
            <a:ext cx="2214578" cy="285752"/>
          </a:xfrm>
          <a:prstGeom prst="rect">
            <a:avLst/>
          </a:prstGeom>
          <a:solidFill>
            <a:srgbClr val="E0E0E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000" dirty="0" smtClean="0">
                <a:solidFill>
                  <a:schemeClr val="bg1">
                    <a:lumMod val="50000"/>
                  </a:schemeClr>
                </a:solidFill>
              </a:rPr>
              <a:t>بحث</a:t>
            </a:r>
            <a:endParaRPr lang="ar-JO" sz="1000" dirty="0">
              <a:solidFill>
                <a:schemeClr val="bg1">
                  <a:lumMod val="50000"/>
                </a:schemeClr>
              </a:solidFill>
            </a:endParaRPr>
          </a:p>
        </p:txBody>
      </p:sp>
      <p:sp>
        <p:nvSpPr>
          <p:cNvPr id="67" name="Rectangle 66"/>
          <p:cNvSpPr/>
          <p:nvPr/>
        </p:nvSpPr>
        <p:spPr>
          <a:xfrm>
            <a:off x="0" y="1357298"/>
            <a:ext cx="9144000" cy="571504"/>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1" anchor="ctr"/>
          <a:lstStyle/>
          <a:p>
            <a:r>
              <a:rPr lang="ar-JO" sz="1600" b="1" dirty="0" smtClean="0">
                <a:solidFill>
                  <a:schemeClr val="bg1"/>
                </a:solidFill>
                <a:latin typeface="Tajawal Black" pitchFamily="2" charset="-78"/>
                <a:cs typeface="Tajawal Black" pitchFamily="2" charset="-78"/>
              </a:rPr>
              <a:t>         عن الوزارة    الخدمات   مبادرات   المركز الإعلامي   اتصل بنا</a:t>
            </a:r>
            <a:endParaRPr lang="ar-JO" sz="1600" b="1" dirty="0">
              <a:solidFill>
                <a:schemeClr val="bg1"/>
              </a:solidFill>
              <a:latin typeface="Tajawal Black" pitchFamily="2" charset="-78"/>
              <a:cs typeface="Tajawal Black" pitchFamily="2" charset="-78"/>
            </a:endParaRPr>
          </a:p>
        </p:txBody>
      </p:sp>
      <p:pic>
        <p:nvPicPr>
          <p:cNvPr id="68" name="Picture 67" descr="logo.png"/>
          <p:cNvPicPr/>
          <p:nvPr/>
        </p:nvPicPr>
        <p:blipFill>
          <a:blip r:embed="rId2" cstate="print"/>
          <a:stretch>
            <a:fillRect/>
          </a:stretch>
        </p:blipFill>
        <p:spPr>
          <a:xfrm>
            <a:off x="214282" y="142852"/>
            <a:ext cx="1143008" cy="1000132"/>
          </a:xfrm>
          <a:prstGeom prst="rect">
            <a:avLst/>
          </a:prstGeom>
        </p:spPr>
      </p:pic>
      <p:pic>
        <p:nvPicPr>
          <p:cNvPr id="70" name="Picture 69" descr="download.png"/>
          <p:cNvPicPr>
            <a:picLocks noChangeAspect="1"/>
          </p:cNvPicPr>
          <p:nvPr/>
        </p:nvPicPr>
        <p:blipFill>
          <a:blip r:embed="rId3"/>
          <a:stretch>
            <a:fillRect/>
          </a:stretch>
        </p:blipFill>
        <p:spPr>
          <a:xfrm>
            <a:off x="4357686" y="500042"/>
            <a:ext cx="285743" cy="285752"/>
          </a:xfrm>
          <a:prstGeom prst="rect">
            <a:avLst/>
          </a:prstGeom>
        </p:spPr>
      </p:pic>
      <p:pic>
        <p:nvPicPr>
          <p:cNvPr id="71" name="Picture 70" descr="download (1).png"/>
          <p:cNvPicPr>
            <a:picLocks noChangeAspect="1"/>
          </p:cNvPicPr>
          <p:nvPr/>
        </p:nvPicPr>
        <p:blipFill>
          <a:blip r:embed="rId4"/>
          <a:stretch>
            <a:fillRect/>
          </a:stretch>
        </p:blipFill>
        <p:spPr>
          <a:xfrm>
            <a:off x="7286644" y="428604"/>
            <a:ext cx="357190" cy="357190"/>
          </a:xfrm>
          <a:prstGeom prst="rect">
            <a:avLst/>
          </a:prstGeom>
        </p:spPr>
      </p:pic>
      <p:pic>
        <p:nvPicPr>
          <p:cNvPr id="77" name="Picture 76" descr="download (2).png"/>
          <p:cNvPicPr>
            <a:picLocks noChangeAspect="1"/>
          </p:cNvPicPr>
          <p:nvPr/>
        </p:nvPicPr>
        <p:blipFill>
          <a:blip r:embed="rId5"/>
          <a:stretch>
            <a:fillRect/>
          </a:stretch>
        </p:blipFill>
        <p:spPr>
          <a:xfrm>
            <a:off x="7786710" y="428604"/>
            <a:ext cx="357190" cy="357190"/>
          </a:xfrm>
          <a:prstGeom prst="rect">
            <a:avLst/>
          </a:prstGeom>
        </p:spPr>
      </p:pic>
      <p:pic>
        <p:nvPicPr>
          <p:cNvPr id="78" name="Picture 77" descr="download (3).png"/>
          <p:cNvPicPr>
            <a:picLocks noChangeAspect="1"/>
          </p:cNvPicPr>
          <p:nvPr/>
        </p:nvPicPr>
        <p:blipFill>
          <a:blip r:embed="rId6"/>
          <a:stretch>
            <a:fillRect/>
          </a:stretch>
        </p:blipFill>
        <p:spPr>
          <a:xfrm>
            <a:off x="8286776" y="428604"/>
            <a:ext cx="357190" cy="357190"/>
          </a:xfrm>
          <a:prstGeom prst="rect">
            <a:avLst/>
          </a:prstGeom>
        </p:spPr>
      </p:pic>
      <p:pic>
        <p:nvPicPr>
          <p:cNvPr id="79" name="Picture 78" descr="download (4).png"/>
          <p:cNvPicPr>
            <a:picLocks noChangeAspect="1"/>
          </p:cNvPicPr>
          <p:nvPr/>
        </p:nvPicPr>
        <p:blipFill>
          <a:blip r:embed="rId7"/>
          <a:stretch>
            <a:fillRect/>
          </a:stretch>
        </p:blipFill>
        <p:spPr>
          <a:xfrm>
            <a:off x="8643966" y="1500174"/>
            <a:ext cx="285752" cy="285752"/>
          </a:xfrm>
          <a:prstGeom prst="rect">
            <a:avLst/>
          </a:prstGeom>
        </p:spPr>
      </p:pic>
      <p:sp>
        <p:nvSpPr>
          <p:cNvPr id="90" name="Rounded Rectangle 89"/>
          <p:cNvSpPr/>
          <p:nvPr/>
        </p:nvSpPr>
        <p:spPr>
          <a:xfrm>
            <a:off x="0" y="3214686"/>
            <a:ext cx="500066" cy="2000264"/>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a:p>
        </p:txBody>
      </p:sp>
      <p:pic>
        <p:nvPicPr>
          <p:cNvPr id="93" name="Picture 2"/>
          <p:cNvPicPr>
            <a:picLocks noChangeAspect="1" noChangeArrowheads="1"/>
          </p:cNvPicPr>
          <p:nvPr/>
        </p:nvPicPr>
        <p:blipFill>
          <a:blip r:embed="rId8"/>
          <a:srcRect/>
          <a:stretch>
            <a:fillRect/>
          </a:stretch>
        </p:blipFill>
        <p:spPr bwMode="auto">
          <a:xfrm>
            <a:off x="71438" y="3357562"/>
            <a:ext cx="357190" cy="319086"/>
          </a:xfrm>
          <a:prstGeom prst="rect">
            <a:avLst/>
          </a:prstGeom>
          <a:noFill/>
          <a:ln w="9525">
            <a:noFill/>
            <a:miter lim="800000"/>
            <a:headEnd/>
            <a:tailEnd/>
          </a:ln>
          <a:effectLst/>
        </p:spPr>
      </p:pic>
      <p:pic>
        <p:nvPicPr>
          <p:cNvPr id="94" name="Picture 3"/>
          <p:cNvPicPr>
            <a:picLocks noChangeAspect="1" noChangeArrowheads="1"/>
          </p:cNvPicPr>
          <p:nvPr/>
        </p:nvPicPr>
        <p:blipFill>
          <a:blip r:embed="rId9"/>
          <a:srcRect/>
          <a:stretch>
            <a:fillRect/>
          </a:stretch>
        </p:blipFill>
        <p:spPr bwMode="auto">
          <a:xfrm>
            <a:off x="71438" y="3643314"/>
            <a:ext cx="357190" cy="346028"/>
          </a:xfrm>
          <a:prstGeom prst="rect">
            <a:avLst/>
          </a:prstGeom>
          <a:noFill/>
          <a:ln w="9525">
            <a:noFill/>
            <a:miter lim="800000"/>
            <a:headEnd/>
            <a:tailEnd/>
          </a:ln>
          <a:effectLst/>
        </p:spPr>
      </p:pic>
      <p:pic>
        <p:nvPicPr>
          <p:cNvPr id="95" name="Picture 4"/>
          <p:cNvPicPr>
            <a:picLocks noChangeAspect="1" noChangeArrowheads="1"/>
          </p:cNvPicPr>
          <p:nvPr/>
        </p:nvPicPr>
        <p:blipFill>
          <a:blip r:embed="rId10"/>
          <a:srcRect/>
          <a:stretch>
            <a:fillRect/>
          </a:stretch>
        </p:blipFill>
        <p:spPr bwMode="auto">
          <a:xfrm>
            <a:off x="71438" y="3929066"/>
            <a:ext cx="357190" cy="379514"/>
          </a:xfrm>
          <a:prstGeom prst="rect">
            <a:avLst/>
          </a:prstGeom>
          <a:noFill/>
          <a:ln w="9525">
            <a:noFill/>
            <a:miter lim="800000"/>
            <a:headEnd/>
            <a:tailEnd/>
          </a:ln>
          <a:effectLst/>
        </p:spPr>
      </p:pic>
      <p:pic>
        <p:nvPicPr>
          <p:cNvPr id="96" name="Picture 5"/>
          <p:cNvPicPr>
            <a:picLocks noChangeAspect="1" noChangeArrowheads="1"/>
          </p:cNvPicPr>
          <p:nvPr/>
        </p:nvPicPr>
        <p:blipFill>
          <a:blip r:embed="rId11"/>
          <a:srcRect/>
          <a:stretch>
            <a:fillRect/>
          </a:stretch>
        </p:blipFill>
        <p:spPr bwMode="auto">
          <a:xfrm>
            <a:off x="71438" y="4286256"/>
            <a:ext cx="357190" cy="409576"/>
          </a:xfrm>
          <a:prstGeom prst="rect">
            <a:avLst/>
          </a:prstGeom>
          <a:noFill/>
          <a:ln w="9525">
            <a:noFill/>
            <a:miter lim="800000"/>
            <a:headEnd/>
            <a:tailEnd/>
          </a:ln>
          <a:effectLst/>
        </p:spPr>
      </p:pic>
      <p:pic>
        <p:nvPicPr>
          <p:cNvPr id="97" name="Picture 6"/>
          <p:cNvPicPr>
            <a:picLocks noChangeAspect="1" noChangeArrowheads="1"/>
          </p:cNvPicPr>
          <p:nvPr/>
        </p:nvPicPr>
        <p:blipFill>
          <a:blip r:embed="rId12"/>
          <a:srcRect/>
          <a:stretch>
            <a:fillRect/>
          </a:stretch>
        </p:blipFill>
        <p:spPr bwMode="auto">
          <a:xfrm>
            <a:off x="71438" y="4643446"/>
            <a:ext cx="357190" cy="377536"/>
          </a:xfrm>
          <a:prstGeom prst="rect">
            <a:avLst/>
          </a:prstGeom>
          <a:noFill/>
          <a:ln w="9525">
            <a:noFill/>
            <a:miter lim="800000"/>
            <a:headEnd/>
            <a:tailEnd/>
          </a:ln>
          <a:effectLst/>
        </p:spPr>
      </p:pic>
      <p:pic>
        <p:nvPicPr>
          <p:cNvPr id="98" name="Picture 97" descr="download (3).png"/>
          <p:cNvPicPr>
            <a:picLocks noChangeAspect="1"/>
          </p:cNvPicPr>
          <p:nvPr/>
        </p:nvPicPr>
        <p:blipFill>
          <a:blip r:embed="rId6"/>
          <a:stretch>
            <a:fillRect/>
          </a:stretch>
        </p:blipFill>
        <p:spPr>
          <a:xfrm>
            <a:off x="3786182" y="6357958"/>
            <a:ext cx="357190" cy="357190"/>
          </a:xfrm>
          <a:prstGeom prst="rect">
            <a:avLst/>
          </a:prstGeom>
        </p:spPr>
      </p:pic>
      <p:pic>
        <p:nvPicPr>
          <p:cNvPr id="99" name="Picture 2"/>
          <p:cNvPicPr>
            <a:picLocks noChangeAspect="1" noChangeArrowheads="1"/>
          </p:cNvPicPr>
          <p:nvPr/>
        </p:nvPicPr>
        <p:blipFill>
          <a:blip r:embed="rId8"/>
          <a:srcRect/>
          <a:stretch>
            <a:fillRect/>
          </a:stretch>
        </p:blipFill>
        <p:spPr bwMode="auto">
          <a:xfrm>
            <a:off x="3357554" y="6357958"/>
            <a:ext cx="357190" cy="319086"/>
          </a:xfrm>
          <a:prstGeom prst="rect">
            <a:avLst/>
          </a:prstGeom>
          <a:noFill/>
          <a:ln w="9525">
            <a:noFill/>
            <a:miter lim="800000"/>
            <a:headEnd/>
            <a:tailEnd/>
          </a:ln>
          <a:effectLst/>
        </p:spPr>
      </p:pic>
      <p:pic>
        <p:nvPicPr>
          <p:cNvPr id="100" name="Picture 3"/>
          <p:cNvPicPr>
            <a:picLocks noChangeAspect="1" noChangeArrowheads="1"/>
          </p:cNvPicPr>
          <p:nvPr/>
        </p:nvPicPr>
        <p:blipFill>
          <a:blip r:embed="rId9"/>
          <a:srcRect/>
          <a:stretch>
            <a:fillRect/>
          </a:stretch>
        </p:blipFill>
        <p:spPr bwMode="auto">
          <a:xfrm>
            <a:off x="3000364" y="6357958"/>
            <a:ext cx="357190" cy="346028"/>
          </a:xfrm>
          <a:prstGeom prst="rect">
            <a:avLst/>
          </a:prstGeom>
          <a:noFill/>
          <a:ln w="9525">
            <a:noFill/>
            <a:miter lim="800000"/>
            <a:headEnd/>
            <a:tailEnd/>
          </a:ln>
          <a:effectLst/>
        </p:spPr>
      </p:pic>
      <p:cxnSp>
        <p:nvCxnSpPr>
          <p:cNvPr id="112" name="Straight Connector 111"/>
          <p:cNvCxnSpPr/>
          <p:nvPr/>
        </p:nvCxnSpPr>
        <p:spPr>
          <a:xfrm rot="10800000">
            <a:off x="1428728" y="2357430"/>
            <a:ext cx="464347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5" name="Picture 54" descr="pdf.png"/>
          <p:cNvPicPr>
            <a:picLocks noChangeAspect="1"/>
          </p:cNvPicPr>
          <p:nvPr/>
        </p:nvPicPr>
        <p:blipFill>
          <a:blip r:embed="rId13"/>
          <a:stretch>
            <a:fillRect/>
          </a:stretch>
        </p:blipFill>
        <p:spPr>
          <a:xfrm>
            <a:off x="3000364" y="2714620"/>
            <a:ext cx="1500198" cy="1357322"/>
          </a:xfrm>
          <a:prstGeom prst="rect">
            <a:avLst/>
          </a:prstGeom>
        </p:spPr>
      </p:pic>
      <p:sp>
        <p:nvSpPr>
          <p:cNvPr id="56" name="TextBox 55"/>
          <p:cNvSpPr txBox="1"/>
          <p:nvPr/>
        </p:nvSpPr>
        <p:spPr>
          <a:xfrm>
            <a:off x="3143240" y="4000504"/>
            <a:ext cx="1165255" cy="369332"/>
          </a:xfrm>
          <a:prstGeom prst="rect">
            <a:avLst/>
          </a:prstGeom>
          <a:noFill/>
        </p:spPr>
        <p:txBody>
          <a:bodyPr wrap="none" rtlCol="1">
            <a:spAutoFit/>
          </a:bodyPr>
          <a:lstStyle/>
          <a:p>
            <a:r>
              <a:rPr lang="en-US" b="1" dirty="0" smtClean="0">
                <a:latin typeface="Tajawal" pitchFamily="2" charset="-78"/>
                <a:cs typeface="Tajawal" pitchFamily="2" charset="-78"/>
              </a:rPr>
              <a:t>Download</a:t>
            </a:r>
            <a:endParaRPr lang="ar-JO" b="1" dirty="0">
              <a:latin typeface="Tajawal" pitchFamily="2" charset="-78"/>
              <a:cs typeface="Tajawal" pitchFamily="2" charset="-78"/>
            </a:endParaRPr>
          </a:p>
        </p:txBody>
      </p:sp>
      <p:sp>
        <p:nvSpPr>
          <p:cNvPr id="57" name="TextBox 56"/>
          <p:cNvSpPr txBox="1"/>
          <p:nvPr/>
        </p:nvSpPr>
        <p:spPr>
          <a:xfrm>
            <a:off x="1357290" y="285728"/>
            <a:ext cx="2315057" cy="584775"/>
          </a:xfrm>
          <a:prstGeom prst="rect">
            <a:avLst/>
          </a:prstGeom>
          <a:noFill/>
        </p:spPr>
        <p:txBody>
          <a:bodyPr wrap="none" rtlCol="1">
            <a:spAutoFit/>
          </a:bodyPr>
          <a:lstStyle/>
          <a:p>
            <a:r>
              <a:rPr lang="ar-JO" sz="1600" dirty="0" smtClean="0">
                <a:latin typeface="Tajawal" pitchFamily="2" charset="-78"/>
                <a:cs typeface="Tajawal" pitchFamily="2" charset="-78"/>
              </a:rPr>
              <a:t>المملكة الأردنية الهاشمية</a:t>
            </a:r>
          </a:p>
          <a:p>
            <a:r>
              <a:rPr lang="ar-JO" sz="1600" dirty="0" smtClean="0">
                <a:latin typeface="Tajawal" pitchFamily="2" charset="-78"/>
                <a:cs typeface="Tajawal" pitchFamily="2" charset="-78"/>
              </a:rPr>
              <a:t>وزارة التنمية الاجتماعية</a:t>
            </a:r>
            <a:endParaRPr lang="ar-JO" sz="1600" dirty="0">
              <a:latin typeface="Tajawal" pitchFamily="2" charset="-78"/>
              <a:cs typeface="Tajawal" pitchFamily="2" charset="-78"/>
            </a:endParaRPr>
          </a:p>
        </p:txBody>
      </p:sp>
      <p:sp>
        <p:nvSpPr>
          <p:cNvPr id="58" name="Rectangle 57"/>
          <p:cNvSpPr/>
          <p:nvPr/>
        </p:nvSpPr>
        <p:spPr>
          <a:xfrm>
            <a:off x="6215074" y="2143116"/>
            <a:ext cx="2286016" cy="4500570"/>
          </a:xfrm>
          <a:prstGeom prst="rect">
            <a:avLst/>
          </a:prstGeom>
          <a:solidFill>
            <a:schemeClr val="accent2">
              <a:lumMod val="60000"/>
              <a:lumOff val="40000"/>
            </a:schemeClr>
          </a:solidFill>
          <a:ln>
            <a:noFill/>
          </a:ln>
        </p:spPr>
        <p:style>
          <a:lnRef idx="2">
            <a:schemeClr val="dk1"/>
          </a:lnRef>
          <a:fillRef idx="1">
            <a:schemeClr val="lt1"/>
          </a:fillRef>
          <a:effectRef idx="0">
            <a:schemeClr val="dk1"/>
          </a:effectRef>
          <a:fontRef idx="minor">
            <a:schemeClr val="dk1"/>
          </a:fontRef>
        </p:style>
        <p:txBody>
          <a:bodyPr rtlCol="1" anchor="ctr"/>
          <a:lstStyle/>
          <a:p>
            <a:endParaRPr lang="ar-JO" sz="1400" dirty="0" smtClean="0">
              <a:solidFill>
                <a:schemeClr val="tx1">
                  <a:lumMod val="75000"/>
                  <a:lumOff val="25000"/>
                </a:schemeClr>
              </a:solidFill>
              <a:latin typeface="Tajawal" pitchFamily="2" charset="-78"/>
              <a:cs typeface="Tajawal" pitchFamily="2" charset="-78"/>
            </a:endParaRPr>
          </a:p>
        </p:txBody>
      </p:sp>
      <p:cxnSp>
        <p:nvCxnSpPr>
          <p:cNvPr id="59" name="Straight Connector 58"/>
          <p:cNvCxnSpPr/>
          <p:nvPr/>
        </p:nvCxnSpPr>
        <p:spPr>
          <a:xfrm>
            <a:off x="6215074" y="364331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215074" y="414338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215074" y="464344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215074" y="5643578"/>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215074" y="6143644"/>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215074" y="5143512"/>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6215074" y="3214686"/>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74" name="Picture 73"/>
          <p:cNvPicPr>
            <a:picLocks noChangeAspect="1" noChangeArrowheads="1"/>
          </p:cNvPicPr>
          <p:nvPr/>
        </p:nvPicPr>
        <p:blipFill>
          <a:blip r:embed="rId14"/>
          <a:srcRect/>
          <a:stretch>
            <a:fillRect/>
          </a:stretch>
        </p:blipFill>
        <p:spPr bwMode="auto">
          <a:xfrm>
            <a:off x="8569877" y="6143644"/>
            <a:ext cx="574123" cy="500042"/>
          </a:xfrm>
          <a:prstGeom prst="rect">
            <a:avLst/>
          </a:prstGeom>
          <a:noFill/>
          <a:ln w="9525">
            <a:noFill/>
            <a:miter lim="800000"/>
            <a:headEnd/>
            <a:tailEnd/>
          </a:ln>
          <a:effectLst/>
        </p:spPr>
      </p:pic>
      <p:sp>
        <p:nvSpPr>
          <p:cNvPr id="75" name="TextBox 74"/>
          <p:cNvSpPr txBox="1"/>
          <p:nvPr/>
        </p:nvSpPr>
        <p:spPr>
          <a:xfrm>
            <a:off x="5643570" y="2786058"/>
            <a:ext cx="2500298" cy="523220"/>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الهيكل التنظيمي</a:t>
            </a:r>
          </a:p>
          <a:p>
            <a:endParaRPr lang="ar-JO" sz="1400" dirty="0">
              <a:solidFill>
                <a:srgbClr val="920000"/>
              </a:solidFill>
              <a:latin typeface="Tajawal" pitchFamily="2" charset="-78"/>
              <a:cs typeface="Tajawal" pitchFamily="2" charset="-78"/>
            </a:endParaRPr>
          </a:p>
        </p:txBody>
      </p:sp>
      <p:sp>
        <p:nvSpPr>
          <p:cNvPr id="76" name="TextBox 75"/>
          <p:cNvSpPr txBox="1"/>
          <p:nvPr/>
        </p:nvSpPr>
        <p:spPr>
          <a:xfrm>
            <a:off x="6357950" y="3214686"/>
            <a:ext cx="1928826" cy="523220"/>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نظام التنظيم الاداري</a:t>
            </a:r>
          </a:p>
          <a:p>
            <a:endParaRPr lang="ar-JO" sz="1400" dirty="0">
              <a:solidFill>
                <a:srgbClr val="920000"/>
              </a:solidFill>
              <a:latin typeface="Tajawal" pitchFamily="2" charset="-78"/>
              <a:cs typeface="Tajawal" pitchFamily="2" charset="-78"/>
            </a:endParaRPr>
          </a:p>
        </p:txBody>
      </p:sp>
      <p:sp>
        <p:nvSpPr>
          <p:cNvPr id="81" name="TextBox 80"/>
          <p:cNvSpPr txBox="1"/>
          <p:nvPr/>
        </p:nvSpPr>
        <p:spPr>
          <a:xfrm>
            <a:off x="6357950" y="3714752"/>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الكتيب التنظيمي للوزارة </a:t>
            </a:r>
            <a:endParaRPr lang="ar-JO" sz="1400" dirty="0">
              <a:solidFill>
                <a:srgbClr val="920000"/>
              </a:solidFill>
              <a:latin typeface="Tajawal" pitchFamily="2" charset="-78"/>
              <a:cs typeface="Tajawal" pitchFamily="2" charset="-78"/>
            </a:endParaRPr>
          </a:p>
        </p:txBody>
      </p:sp>
      <p:sp>
        <p:nvSpPr>
          <p:cNvPr id="82" name="TextBox 81"/>
          <p:cNvSpPr txBox="1"/>
          <p:nvPr/>
        </p:nvSpPr>
        <p:spPr>
          <a:xfrm>
            <a:off x="6000760" y="4214818"/>
            <a:ext cx="2500330"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وزراء التنمية الاجتماعية</a:t>
            </a:r>
            <a:endParaRPr lang="ar-JO" sz="1400" dirty="0">
              <a:solidFill>
                <a:srgbClr val="920000"/>
              </a:solidFill>
              <a:latin typeface="Tajawal" pitchFamily="2" charset="-78"/>
              <a:cs typeface="Tajawal" pitchFamily="2" charset="-78"/>
            </a:endParaRPr>
          </a:p>
        </p:txBody>
      </p:sp>
      <p:sp>
        <p:nvSpPr>
          <p:cNvPr id="83" name="TextBox 82"/>
          <p:cNvSpPr txBox="1"/>
          <p:nvPr/>
        </p:nvSpPr>
        <p:spPr>
          <a:xfrm>
            <a:off x="6286512" y="4714884"/>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الأمناء العاملون للوزارة</a:t>
            </a:r>
            <a:endParaRPr lang="ar-JO" sz="1400" dirty="0">
              <a:solidFill>
                <a:srgbClr val="920000"/>
              </a:solidFill>
              <a:latin typeface="Tajawal" pitchFamily="2" charset="-78"/>
              <a:cs typeface="Tajawal" pitchFamily="2" charset="-78"/>
            </a:endParaRPr>
          </a:p>
        </p:txBody>
      </p:sp>
      <p:sp>
        <p:nvSpPr>
          <p:cNvPr id="84" name="TextBox 83"/>
          <p:cNvSpPr txBox="1"/>
          <p:nvPr/>
        </p:nvSpPr>
        <p:spPr>
          <a:xfrm>
            <a:off x="6643702" y="5214950"/>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التقارير السنوية</a:t>
            </a:r>
            <a:endParaRPr lang="ar-JO" sz="1400" dirty="0">
              <a:solidFill>
                <a:srgbClr val="920000"/>
              </a:solidFill>
              <a:latin typeface="Tajawal" pitchFamily="2" charset="-78"/>
              <a:cs typeface="Tajawal" pitchFamily="2" charset="-78"/>
            </a:endParaRPr>
          </a:p>
        </p:txBody>
      </p:sp>
      <p:sp>
        <p:nvSpPr>
          <p:cNvPr id="85" name="TextBox 84"/>
          <p:cNvSpPr txBox="1"/>
          <p:nvPr/>
        </p:nvSpPr>
        <p:spPr>
          <a:xfrm>
            <a:off x="6858016" y="5715016"/>
            <a:ext cx="1928826"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الموازنة</a:t>
            </a:r>
            <a:endParaRPr lang="ar-JO" sz="1400" dirty="0">
              <a:solidFill>
                <a:srgbClr val="920000"/>
              </a:solidFill>
              <a:latin typeface="Tajawal" pitchFamily="2" charset="-78"/>
              <a:cs typeface="Tajawal" pitchFamily="2" charset="-78"/>
            </a:endParaRPr>
          </a:p>
        </p:txBody>
      </p:sp>
      <p:sp>
        <p:nvSpPr>
          <p:cNvPr id="86" name="TextBox 85"/>
          <p:cNvSpPr txBox="1"/>
          <p:nvPr/>
        </p:nvSpPr>
        <p:spPr>
          <a:xfrm>
            <a:off x="6072198" y="6274354"/>
            <a:ext cx="2428892" cy="307777"/>
          </a:xfrm>
          <a:prstGeom prst="rect">
            <a:avLst/>
          </a:prstGeom>
          <a:noFill/>
        </p:spPr>
        <p:txBody>
          <a:bodyPr wrap="square" rtlCol="1">
            <a:spAutoFit/>
          </a:bodyPr>
          <a:lstStyle/>
          <a:p>
            <a:pPr algn="ctr"/>
            <a:r>
              <a:rPr lang="ar-JO" sz="1400" dirty="0" smtClean="0">
                <a:solidFill>
                  <a:srgbClr val="920000"/>
                </a:solidFill>
                <a:latin typeface="Tajawal" pitchFamily="2" charset="-78"/>
                <a:cs typeface="Tajawal" pitchFamily="2" charset="-78"/>
              </a:rPr>
              <a:t>تشريعات خاصة بالوزارة</a:t>
            </a:r>
            <a:endParaRPr lang="ar-JO" sz="1400" dirty="0">
              <a:solidFill>
                <a:srgbClr val="920000"/>
              </a:solidFill>
              <a:latin typeface="Tajawal" pitchFamily="2" charset="-78"/>
              <a:cs typeface="Tajawal" pitchFamily="2" charset="-78"/>
            </a:endParaRPr>
          </a:p>
        </p:txBody>
      </p:sp>
      <p:pic>
        <p:nvPicPr>
          <p:cNvPr id="87" name="Picture 86" descr="icons8-more-than-30.png"/>
          <p:cNvPicPr>
            <a:picLocks noChangeAspect="1"/>
          </p:cNvPicPr>
          <p:nvPr/>
        </p:nvPicPr>
        <p:blipFill>
          <a:blip r:embed="rId15">
            <a:lum contrast="-40000"/>
          </a:blip>
          <a:stretch>
            <a:fillRect/>
          </a:stretch>
        </p:blipFill>
        <p:spPr>
          <a:xfrm>
            <a:off x="8215338" y="2786058"/>
            <a:ext cx="285752" cy="285752"/>
          </a:xfrm>
          <a:prstGeom prst="rect">
            <a:avLst/>
          </a:prstGeom>
          <a:scene3d>
            <a:camera prst="orthographicFront">
              <a:rot lat="0" lon="0" rev="10800000"/>
            </a:camera>
            <a:lightRig rig="threePt" dir="t"/>
          </a:scene3d>
        </p:spPr>
      </p:pic>
      <p:pic>
        <p:nvPicPr>
          <p:cNvPr id="88" name="Picture 87" descr="icons8-more-than-30.png"/>
          <p:cNvPicPr>
            <a:picLocks noChangeAspect="1"/>
          </p:cNvPicPr>
          <p:nvPr/>
        </p:nvPicPr>
        <p:blipFill>
          <a:blip r:embed="rId15">
            <a:lum contrast="-40000"/>
          </a:blip>
          <a:stretch>
            <a:fillRect/>
          </a:stretch>
        </p:blipFill>
        <p:spPr>
          <a:xfrm>
            <a:off x="8215338" y="3286124"/>
            <a:ext cx="285752" cy="285752"/>
          </a:xfrm>
          <a:prstGeom prst="rect">
            <a:avLst/>
          </a:prstGeom>
          <a:scene3d>
            <a:camera prst="orthographicFront">
              <a:rot lat="0" lon="0" rev="10800000"/>
            </a:camera>
            <a:lightRig rig="threePt" dir="t"/>
          </a:scene3d>
        </p:spPr>
      </p:pic>
      <p:pic>
        <p:nvPicPr>
          <p:cNvPr id="89" name="Picture 88" descr="icons8-more-than-30.png"/>
          <p:cNvPicPr>
            <a:picLocks noChangeAspect="1"/>
          </p:cNvPicPr>
          <p:nvPr/>
        </p:nvPicPr>
        <p:blipFill>
          <a:blip r:embed="rId15">
            <a:lum contrast="-40000"/>
          </a:blip>
          <a:stretch>
            <a:fillRect/>
          </a:stretch>
        </p:blipFill>
        <p:spPr>
          <a:xfrm>
            <a:off x="8215338" y="4286256"/>
            <a:ext cx="285752" cy="285752"/>
          </a:xfrm>
          <a:prstGeom prst="rect">
            <a:avLst/>
          </a:prstGeom>
          <a:scene3d>
            <a:camera prst="orthographicFront">
              <a:rot lat="0" lon="0" rev="10800000"/>
            </a:camera>
            <a:lightRig rig="threePt" dir="t"/>
          </a:scene3d>
        </p:spPr>
      </p:pic>
      <p:pic>
        <p:nvPicPr>
          <p:cNvPr id="91" name="Picture 90" descr="icons8-more-than-30.png"/>
          <p:cNvPicPr>
            <a:picLocks noChangeAspect="1"/>
          </p:cNvPicPr>
          <p:nvPr/>
        </p:nvPicPr>
        <p:blipFill>
          <a:blip r:embed="rId15">
            <a:lum contrast="-40000"/>
          </a:blip>
          <a:stretch>
            <a:fillRect/>
          </a:stretch>
        </p:blipFill>
        <p:spPr>
          <a:xfrm>
            <a:off x="8215338" y="3786190"/>
            <a:ext cx="285752" cy="285752"/>
          </a:xfrm>
          <a:prstGeom prst="rect">
            <a:avLst/>
          </a:prstGeom>
          <a:scene3d>
            <a:camera prst="orthographicFront">
              <a:rot lat="0" lon="0" rev="10800000"/>
            </a:camera>
            <a:lightRig rig="threePt" dir="t"/>
          </a:scene3d>
        </p:spPr>
      </p:pic>
      <p:pic>
        <p:nvPicPr>
          <p:cNvPr id="92" name="Picture 91" descr="icons8-more-than-30.png"/>
          <p:cNvPicPr>
            <a:picLocks noChangeAspect="1"/>
          </p:cNvPicPr>
          <p:nvPr/>
        </p:nvPicPr>
        <p:blipFill>
          <a:blip r:embed="rId15">
            <a:lum contrast="-40000"/>
          </a:blip>
          <a:stretch>
            <a:fillRect/>
          </a:stretch>
        </p:blipFill>
        <p:spPr>
          <a:xfrm>
            <a:off x="8215338" y="4786322"/>
            <a:ext cx="285752" cy="285752"/>
          </a:xfrm>
          <a:prstGeom prst="rect">
            <a:avLst/>
          </a:prstGeom>
          <a:scene3d>
            <a:camera prst="orthographicFront">
              <a:rot lat="0" lon="0" rev="10800000"/>
            </a:camera>
            <a:lightRig rig="threePt" dir="t"/>
          </a:scene3d>
        </p:spPr>
      </p:pic>
      <p:pic>
        <p:nvPicPr>
          <p:cNvPr id="101" name="Picture 100" descr="icons8-more-than-30.png"/>
          <p:cNvPicPr>
            <a:picLocks noChangeAspect="1"/>
          </p:cNvPicPr>
          <p:nvPr/>
        </p:nvPicPr>
        <p:blipFill>
          <a:blip r:embed="rId15">
            <a:lum contrast="-40000"/>
          </a:blip>
          <a:stretch>
            <a:fillRect/>
          </a:stretch>
        </p:blipFill>
        <p:spPr>
          <a:xfrm>
            <a:off x="8215338" y="5214950"/>
            <a:ext cx="285752" cy="285752"/>
          </a:xfrm>
          <a:prstGeom prst="rect">
            <a:avLst/>
          </a:prstGeom>
          <a:scene3d>
            <a:camera prst="orthographicFront">
              <a:rot lat="0" lon="0" rev="10800000"/>
            </a:camera>
            <a:lightRig rig="threePt" dir="t"/>
          </a:scene3d>
        </p:spPr>
      </p:pic>
      <p:pic>
        <p:nvPicPr>
          <p:cNvPr id="102" name="Picture 101" descr="icons8-more-than-30.png"/>
          <p:cNvPicPr>
            <a:picLocks noChangeAspect="1"/>
          </p:cNvPicPr>
          <p:nvPr/>
        </p:nvPicPr>
        <p:blipFill>
          <a:blip r:embed="rId15">
            <a:lum contrast="-40000"/>
          </a:blip>
          <a:stretch>
            <a:fillRect/>
          </a:stretch>
        </p:blipFill>
        <p:spPr>
          <a:xfrm>
            <a:off x="8215338" y="5786454"/>
            <a:ext cx="285752" cy="285752"/>
          </a:xfrm>
          <a:prstGeom prst="rect">
            <a:avLst/>
          </a:prstGeom>
          <a:scene3d>
            <a:camera prst="orthographicFront">
              <a:rot lat="0" lon="0" rev="10800000"/>
            </a:camera>
            <a:lightRig rig="threePt" dir="t"/>
          </a:scene3d>
        </p:spPr>
      </p:pic>
      <p:pic>
        <p:nvPicPr>
          <p:cNvPr id="103" name="Picture 102" descr="icons8-more-than-30.png"/>
          <p:cNvPicPr>
            <a:picLocks noChangeAspect="1"/>
          </p:cNvPicPr>
          <p:nvPr/>
        </p:nvPicPr>
        <p:blipFill>
          <a:blip r:embed="rId15">
            <a:lum contrast="-40000"/>
          </a:blip>
          <a:stretch>
            <a:fillRect/>
          </a:stretch>
        </p:blipFill>
        <p:spPr>
          <a:xfrm>
            <a:off x="8215338" y="6357934"/>
            <a:ext cx="285752" cy="285752"/>
          </a:xfrm>
          <a:prstGeom prst="rect">
            <a:avLst/>
          </a:prstGeom>
          <a:scene3d>
            <a:camera prst="orthographicFront">
              <a:rot lat="0" lon="0" rev="10800000"/>
            </a:camera>
            <a:lightRig rig="threePt" dir="t"/>
          </a:scene3d>
        </p:spPr>
      </p:pic>
      <p:sp>
        <p:nvSpPr>
          <p:cNvPr id="104" name="TextBox 103"/>
          <p:cNvSpPr txBox="1"/>
          <p:nvPr/>
        </p:nvSpPr>
        <p:spPr>
          <a:xfrm>
            <a:off x="5643570" y="2214554"/>
            <a:ext cx="2500298" cy="307777"/>
          </a:xfrm>
          <a:prstGeom prst="rect">
            <a:avLst/>
          </a:prstGeom>
          <a:noFill/>
        </p:spPr>
        <p:txBody>
          <a:bodyPr wrap="square" rtlCol="1">
            <a:spAutoFit/>
          </a:bodyPr>
          <a:lstStyle/>
          <a:p>
            <a:r>
              <a:rPr lang="ar-JO" sz="1400" dirty="0" smtClean="0">
                <a:solidFill>
                  <a:srgbClr val="920000"/>
                </a:solidFill>
                <a:latin typeface="Tajawal" pitchFamily="2" charset="-78"/>
                <a:cs typeface="Tajawal" pitchFamily="2" charset="-78"/>
              </a:rPr>
              <a:t>نشأة الوزارة وتطورها</a:t>
            </a:r>
            <a:endParaRPr lang="ar-JO" sz="1400" dirty="0">
              <a:solidFill>
                <a:srgbClr val="920000"/>
              </a:solidFill>
              <a:latin typeface="Tajawal" pitchFamily="2" charset="-78"/>
              <a:cs typeface="Tajawal" pitchFamily="2" charset="-78"/>
            </a:endParaRPr>
          </a:p>
        </p:txBody>
      </p:sp>
      <p:pic>
        <p:nvPicPr>
          <p:cNvPr id="105" name="Picture 104" descr="icons8-more-than-30.png"/>
          <p:cNvPicPr>
            <a:picLocks noChangeAspect="1"/>
          </p:cNvPicPr>
          <p:nvPr/>
        </p:nvPicPr>
        <p:blipFill>
          <a:blip r:embed="rId15">
            <a:lum contrast="-40000"/>
          </a:blip>
          <a:stretch>
            <a:fillRect/>
          </a:stretch>
        </p:blipFill>
        <p:spPr>
          <a:xfrm>
            <a:off x="8215338" y="2214554"/>
            <a:ext cx="285752" cy="285752"/>
          </a:xfrm>
          <a:prstGeom prst="rect">
            <a:avLst/>
          </a:prstGeom>
          <a:scene3d>
            <a:camera prst="orthographicFront">
              <a:rot lat="0" lon="0" rev="10800000"/>
            </a:camera>
            <a:lightRig rig="threePt" dir="t"/>
          </a:scene3d>
        </p:spPr>
      </p:pic>
      <p:cxnSp>
        <p:nvCxnSpPr>
          <p:cNvPr id="106" name="Straight Connector 105"/>
          <p:cNvCxnSpPr/>
          <p:nvPr/>
        </p:nvCxnSpPr>
        <p:spPr>
          <a:xfrm>
            <a:off x="6215074" y="2714620"/>
            <a:ext cx="2286016"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657</TotalTime>
  <Words>1153</Words>
  <Application>Microsoft Office PowerPoint</Application>
  <PresentationFormat>On-screen Show (4:3)</PresentationFormat>
  <Paragraphs>390</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dc:creator>
  <cp:lastModifiedBy>pc</cp:lastModifiedBy>
  <cp:revision>171</cp:revision>
  <dcterms:created xsi:type="dcterms:W3CDTF">2020-08-08T12:18:35Z</dcterms:created>
  <dcterms:modified xsi:type="dcterms:W3CDTF">2020-08-23T10:12:45Z</dcterms:modified>
</cp:coreProperties>
</file>